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31"/>
  </p:notesMasterIdLst>
  <p:sldIdLst>
    <p:sldId id="256" r:id="rId2"/>
    <p:sldId id="320" r:id="rId3"/>
    <p:sldId id="321" r:id="rId4"/>
    <p:sldId id="322" r:id="rId5"/>
    <p:sldId id="324" r:id="rId6"/>
    <p:sldId id="325" r:id="rId7"/>
    <p:sldId id="326" r:id="rId8"/>
    <p:sldId id="327" r:id="rId9"/>
    <p:sldId id="328" r:id="rId10"/>
    <p:sldId id="329" r:id="rId11"/>
    <p:sldId id="331" r:id="rId12"/>
    <p:sldId id="332" r:id="rId13"/>
    <p:sldId id="333" r:id="rId14"/>
    <p:sldId id="338" r:id="rId15"/>
    <p:sldId id="339" r:id="rId16"/>
    <p:sldId id="341" r:id="rId17"/>
    <p:sldId id="344" r:id="rId18"/>
    <p:sldId id="345" r:id="rId19"/>
    <p:sldId id="346" r:id="rId20"/>
    <p:sldId id="355" r:id="rId21"/>
    <p:sldId id="356" r:id="rId22"/>
    <p:sldId id="357" r:id="rId23"/>
    <p:sldId id="358" r:id="rId24"/>
    <p:sldId id="359" r:id="rId25"/>
    <p:sldId id="364" r:id="rId26"/>
    <p:sldId id="360" r:id="rId27"/>
    <p:sldId id="361" r:id="rId28"/>
    <p:sldId id="362" r:id="rId29"/>
    <p:sldId id="363"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45" autoAdjust="0"/>
  </p:normalViewPr>
  <p:slideViewPr>
    <p:cSldViewPr>
      <p:cViewPr varScale="1">
        <p:scale>
          <a:sx n="109" d="100"/>
          <a:sy n="109" d="100"/>
        </p:scale>
        <p:origin x="-8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07AE78C-4652-4A08-9F33-52B760CD1BE1}" type="datetimeFigureOut">
              <a:rPr lang="en-US"/>
              <a:pPr>
                <a:defRPr/>
              </a:pPr>
              <a:t>5/21/2016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2E3428-8745-4EAA-8E09-611A3E2668A1}" type="slidenum">
              <a:rPr lang="en-US"/>
              <a:pPr>
                <a:defRPr/>
              </a:pPr>
              <a:t>‹#›</a:t>
            </a:fld>
            <a:endParaRPr lang="en-US"/>
          </a:p>
        </p:txBody>
      </p:sp>
    </p:spTree>
    <p:extLst>
      <p:ext uri="{BB962C8B-B14F-4D97-AF65-F5344CB8AC3E}">
        <p14:creationId xmlns:p14="http://schemas.microsoft.com/office/powerpoint/2010/main" val="3896664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you go from the organism (the American Chestnut tree) to a sample you can collect (the leaf), to the part of the leaf of interest (the chloroplast) to the chloroplast DNA (from sequencing) to putting the sequence together in order (a map) and labeling the parts (annotation) so you can pick out one particular region that you want to barcode?  </a:t>
            </a:r>
          </a:p>
          <a:p>
            <a:endParaRPr lang="en-US" baseline="0" dirty="0" smtClean="0"/>
          </a:p>
          <a:p>
            <a:r>
              <a:rPr lang="en-US" baseline="0" dirty="0" smtClean="0"/>
              <a:t>Part of this involves the wet-lab process that we do in the Summer Science camp, where we use wet-lab tools to purify the DNA sample and carry out the sequencing. </a:t>
            </a:r>
          </a:p>
          <a:p>
            <a:endParaRPr lang="en-US" baseline="0" dirty="0" smtClean="0"/>
          </a:p>
          <a:p>
            <a:r>
              <a:rPr lang="en-US" baseline="0" dirty="0" smtClean="0"/>
              <a:t>Part of it is a computational process – it still requires tools and knowing how to use them. One of the things you can do is complete the circle to go back to the lab with better (more focused) assays. </a:t>
            </a:r>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a:t>
            </a:fld>
            <a:endParaRPr lang="en-US"/>
          </a:p>
        </p:txBody>
      </p:sp>
    </p:spTree>
    <p:extLst>
      <p:ext uri="{BB962C8B-B14F-4D97-AF65-F5344CB8AC3E}">
        <p14:creationId xmlns:p14="http://schemas.microsoft.com/office/powerpoint/2010/main" val="2659652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6EEA841-C59E-4278-B840-A1CAB18F14EE}" type="slidenum">
              <a:rPr lang="en-US"/>
              <a:pPr/>
              <a:t>10</a:t>
            </a:fld>
            <a:endParaRPr lang="en-US"/>
          </a:p>
        </p:txBody>
      </p:sp>
      <p:sp>
        <p:nvSpPr>
          <p:cNvPr id="59395" name="Rectangle 2"/>
          <p:cNvSpPr>
            <a:spLocks noGrp="1" noRot="1" noChangeAspect="1" noChangeArrowheads="1" noTextEdit="1"/>
          </p:cNvSpPr>
          <p:nvPr>
            <p:ph type="sldImg"/>
          </p:nvPr>
        </p:nvSpPr>
        <p:spPr>
          <a:xfrm>
            <a:off x="1258888" y="720725"/>
            <a:ext cx="4800600" cy="3600450"/>
          </a:xfrm>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8350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2A8981F-44DD-4AEE-900C-3667453A581C}" type="slidenum">
              <a:rPr lang="en-US"/>
              <a:pPr/>
              <a:t>11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5878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dirty="0" smtClean="0">
                <a:latin typeface="Georgia" panose="02040502050405020303" pitchFamily="18" charset="0"/>
              </a:rPr>
              <a:t>Clone and sequence both fragments</a:t>
            </a:r>
          </a:p>
          <a:p>
            <a:pPr lvl="3"/>
            <a:r>
              <a:rPr lang="en-US" dirty="0" smtClean="0">
                <a:latin typeface="Georgia" panose="02040502050405020303" pitchFamily="18" charset="0"/>
              </a:rPr>
              <a:t>Use a restriction endonuclease</a:t>
            </a:r>
          </a:p>
          <a:p>
            <a:pPr lvl="3"/>
            <a:r>
              <a:rPr lang="en-US" dirty="0" smtClean="0">
                <a:latin typeface="Georgia" panose="02040502050405020303" pitchFamily="18" charset="0"/>
              </a:rPr>
              <a:t>Gel purify and sequence both fragments.</a:t>
            </a:r>
          </a:p>
          <a:p>
            <a:endParaRPr lang="en-US" dirty="0"/>
          </a:p>
        </p:txBody>
      </p:sp>
      <p:sp>
        <p:nvSpPr>
          <p:cNvPr id="4" name="Slide Number Placeholder 3"/>
          <p:cNvSpPr>
            <a:spLocks noGrp="1"/>
          </p:cNvSpPr>
          <p:nvPr>
            <p:ph type="sldNum" sz="quarter" idx="10"/>
          </p:nvPr>
        </p:nvSpPr>
        <p:spPr/>
        <p:txBody>
          <a:bodyPr/>
          <a:lstStyle/>
          <a:p>
            <a:pPr>
              <a:defRPr/>
            </a:pPr>
            <a:fld id="{4D2E3428-8745-4EAA-8E09-611A3E2668A1}" type="slidenum">
              <a:rPr lang="en-US" smtClean="0"/>
              <a:pPr>
                <a:defRPr/>
              </a:pPr>
              <a:t>13</a:t>
            </a:fld>
            <a:endParaRPr lang="en-US"/>
          </a:p>
        </p:txBody>
      </p:sp>
    </p:spTree>
    <p:extLst>
      <p:ext uri="{BB962C8B-B14F-4D97-AF65-F5344CB8AC3E}">
        <p14:creationId xmlns:p14="http://schemas.microsoft.com/office/powerpoint/2010/main" val="386220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1D89B07-FA82-4758-9E14-8C18DE510B3C}" type="slidenum">
              <a:rPr lang="en-US"/>
              <a:pPr/>
              <a:t>15</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001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C131E76-6375-4CEB-B7AD-7D8174BC6C24}" type="slidenum">
              <a:rPr lang="en-US"/>
              <a:pPr/>
              <a:t>17</a:t>
            </a:fld>
            <a:endParaRPr lang="en-US"/>
          </a:p>
        </p:txBody>
      </p:sp>
      <p:sp>
        <p:nvSpPr>
          <p:cNvPr id="79875" name="Rectangle 2"/>
          <p:cNvSpPr>
            <a:spLocks noGrp="1" noRot="1" noChangeAspect="1" noChangeArrowheads="1" noTextEdit="1"/>
          </p:cNvSpPr>
          <p:nvPr>
            <p:ph type="sldImg"/>
          </p:nvPr>
        </p:nvSpPr>
        <p:spPr>
          <a:xfrm>
            <a:off x="1258888" y="720725"/>
            <a:ext cx="4800600" cy="3600450"/>
          </a:xfrm>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3031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7E7862F-EDCB-4EB8-B8D1-4CB8BF93C07D}" type="slidenum">
              <a:rPr lang="en-US"/>
              <a:pPr/>
              <a:t>18</a:t>
            </a:fld>
            <a:endParaRPr lang="en-US"/>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50460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B9D1FC8-1C95-477D-9CB8-24A6D55FD20B}" type="slidenum">
              <a:rPr lang="en-US"/>
              <a:pPr/>
              <a:t>19</a:t>
            </a:fld>
            <a:endParaRPr lang="en-US"/>
          </a:p>
        </p:txBody>
      </p:sp>
      <p:sp>
        <p:nvSpPr>
          <p:cNvPr id="81923" name="Rectangle 2"/>
          <p:cNvSpPr>
            <a:spLocks noGrp="1" noRot="1" noChangeAspect="1" noChangeArrowheads="1" noTextEdit="1"/>
          </p:cNvSpPr>
          <p:nvPr>
            <p:ph type="sldImg"/>
          </p:nvPr>
        </p:nvSpPr>
        <p:spPr>
          <a:xfrm>
            <a:off x="1258888" y="720725"/>
            <a:ext cx="4800600" cy="3600450"/>
          </a:xfrm>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67285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CE36576-15E5-4E42-A497-5151E14F584E}" type="slidenum">
              <a:rPr lang="en-US"/>
              <a:pPr/>
              <a:t>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lvl="1" eaLnBrk="1" hangingPunct="1"/>
            <a:r>
              <a:rPr lang="en-US" sz="2000" dirty="0" smtClean="0">
                <a:latin typeface="Georgia" pitchFamily="18" charset="0"/>
              </a:rPr>
              <a:t>Tens of thousands of specific sequences and millions to billions of bases in any genome (besides viruses)</a:t>
            </a:r>
          </a:p>
          <a:p>
            <a:pPr lvl="2" eaLnBrk="1" hangingPunct="1"/>
            <a:r>
              <a:rPr lang="en-US" sz="1800" dirty="0" smtClean="0">
                <a:latin typeface="Georgia" pitchFamily="18" charset="0"/>
              </a:rPr>
              <a:t>Pull out and manipulate the 3000 nucleotides of interest</a:t>
            </a:r>
          </a:p>
          <a:p>
            <a:pPr lvl="2" eaLnBrk="1" hangingPunct="1"/>
            <a:endParaRPr lang="en-US" sz="1800" dirty="0" smtClean="0">
              <a:latin typeface="Georgia" pitchFamily="18" charset="0"/>
            </a:endParaRPr>
          </a:p>
          <a:p>
            <a:pPr lvl="2" eaLnBrk="1" hangingPunct="1"/>
            <a:r>
              <a:rPr lang="en-US" sz="1800" dirty="0" err="1" smtClean="0">
                <a:latin typeface="Georgia" pitchFamily="18" charset="0"/>
              </a:rPr>
              <a:t>Extremophiles</a:t>
            </a:r>
            <a:r>
              <a:rPr lang="en-US" sz="1800" dirty="0" smtClean="0">
                <a:latin typeface="Georgia" pitchFamily="18" charset="0"/>
              </a:rPr>
              <a:t>,</a:t>
            </a:r>
            <a:r>
              <a:rPr lang="en-US" sz="1800" baseline="0" dirty="0" smtClean="0">
                <a:latin typeface="Georgia" pitchFamily="18" charset="0"/>
              </a:rPr>
              <a:t> then genetic engineering</a:t>
            </a:r>
            <a:endParaRPr lang="en-US" sz="1800" dirty="0" smtClean="0">
              <a:latin typeface="Georgia" pitchFamily="18" charset="0"/>
            </a:endParaRPr>
          </a:p>
          <a:p>
            <a:pPr eaLnBrk="1" hangingPunct="1"/>
            <a:endParaRPr lang="en-US" dirty="0" smtClean="0"/>
          </a:p>
          <a:p>
            <a:pPr lvl="1" eaLnBrk="1" hangingPunct="1"/>
            <a:r>
              <a:rPr lang="en-US" sz="2000" dirty="0" smtClean="0">
                <a:latin typeface="Georgia" pitchFamily="18" charset="0"/>
              </a:rPr>
              <a:t>1988, Saiki, Mullis et al. in Science</a:t>
            </a:r>
          </a:p>
          <a:p>
            <a:pPr lvl="2" eaLnBrk="1" hangingPunct="1"/>
            <a:r>
              <a:rPr lang="en-US" sz="1800" dirty="0" smtClean="0">
                <a:latin typeface="Georgia" pitchFamily="18" charset="0"/>
              </a:rPr>
              <a:t>using a polymerase purified from an organism characterized by Brock from Yellowstone N.P.</a:t>
            </a:r>
          </a:p>
          <a:p>
            <a:pPr eaLnBrk="1" hangingPunct="1"/>
            <a:endParaRPr lang="en-US" dirty="0" smtClean="0"/>
          </a:p>
        </p:txBody>
      </p:sp>
    </p:spTree>
    <p:extLst>
      <p:ext uri="{BB962C8B-B14F-4D97-AF65-F5344CB8AC3E}">
        <p14:creationId xmlns:p14="http://schemas.microsoft.com/office/powerpoint/2010/main" val="2800007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1DC77D9-E12D-4194-A881-EAA6E3176AE9}" type="slidenum">
              <a:rPr lang="en-US"/>
              <a:pPr/>
              <a:t>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9662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2C60576-D31B-40EF-BB41-7C1590D5598D}" type="slidenum">
              <a:rPr lang="en-US"/>
              <a:pPr/>
              <a:t>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5211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6563FC0-A02B-4252-BA13-84037246E7CB}" type="slidenum">
              <a:rPr lang="en-US"/>
              <a:pPr/>
              <a:t>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3828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634F81A-D01E-43C9-BF15-678539AA51CE}" type="slidenum">
              <a:rPr lang="en-US"/>
              <a:pPr/>
              <a:t>6</a:t>
            </a:fld>
            <a:endParaRPr lang="en-US"/>
          </a:p>
        </p:txBody>
      </p:sp>
      <p:sp>
        <p:nvSpPr>
          <p:cNvPr id="61443" name="Rectangle 2"/>
          <p:cNvSpPr>
            <a:spLocks noGrp="1" noRot="1" noChangeAspect="1" noChangeArrowheads="1" noTextEdit="1"/>
          </p:cNvSpPr>
          <p:nvPr>
            <p:ph type="sldImg"/>
          </p:nvPr>
        </p:nvSpPr>
        <p:spPr>
          <a:xfrm>
            <a:off x="1258888" y="720725"/>
            <a:ext cx="4800600" cy="3600450"/>
          </a:xfrm>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6313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E1FFBEC-D4E2-41B1-A0AC-B494ADB29AD7}" type="slidenum">
              <a:rPr lang="en-US"/>
              <a:pPr/>
              <a:t>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200" dirty="0" smtClean="0">
                <a:latin typeface="Georgia" pitchFamily="18" charset="0"/>
              </a:rPr>
              <a:t>(isolated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2000" dirty="0" smtClean="0">
                <a:latin typeface="Georgia" pitchFamily="18" charset="0"/>
              </a:rPr>
              <a:t>The organism and its enzymes are stable at close to 100C, so it survives the repeated rounds of heating. </a:t>
            </a:r>
          </a:p>
          <a:p>
            <a:pPr eaLnBrk="1" hangingPunct="1"/>
            <a:r>
              <a:rPr lang="en-US" sz="1200" dirty="0" smtClean="0">
                <a:latin typeface="Georgia" pitchFamily="18" charset="0"/>
              </a:rPr>
              <a:t>from a hot spring mat in Yellowstone Park by Brock)</a:t>
            </a:r>
            <a:endParaRPr lang="en-US" dirty="0" smtClean="0"/>
          </a:p>
        </p:txBody>
      </p:sp>
    </p:spTree>
    <p:extLst>
      <p:ext uri="{BB962C8B-B14F-4D97-AF65-F5344CB8AC3E}">
        <p14:creationId xmlns:p14="http://schemas.microsoft.com/office/powerpoint/2010/main" val="304441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0FFCA33-2A07-45BD-AECD-E5B2D032A35C}" type="slidenum">
              <a:rPr lang="en-US"/>
              <a:pPr/>
              <a:t>8</a:t>
            </a:fld>
            <a:endParaRPr lang="en-US"/>
          </a:p>
        </p:txBody>
      </p:sp>
      <p:sp>
        <p:nvSpPr>
          <p:cNvPr id="54275" name="Rectangle 2"/>
          <p:cNvSpPr>
            <a:spLocks noGrp="1" noRot="1" noChangeAspect="1" noChangeArrowheads="1" noTextEdit="1"/>
          </p:cNvSpPr>
          <p:nvPr>
            <p:ph type="sldImg"/>
          </p:nvPr>
        </p:nvSpPr>
        <p:spPr>
          <a:xfrm>
            <a:off x="1258888" y="720725"/>
            <a:ext cx="4800600" cy="3600450"/>
          </a:xfrm>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6584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63B1730-F13B-4055-9FE6-EE0821166327}" type="slidenum">
              <a:rPr lang="en-US"/>
              <a:pPr/>
              <a:t>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0055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2AFB070-F7E7-4A5E-9187-BD4417BC48C0}"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F975437C-49AE-4654-93F2-60DC246D2F6E}" type="slidenum">
              <a:rPr lang="en-US" smtClean="0"/>
              <a:pPr>
                <a:defRPr/>
              </a:pPr>
              <a:t>‹#›</a:t>
            </a:fld>
            <a:endParaRPr lang="en-US"/>
          </a:p>
        </p:txBody>
      </p:sp>
    </p:spTree>
    <p:extLst>
      <p:ext uri="{BB962C8B-B14F-4D97-AF65-F5344CB8AC3E}">
        <p14:creationId xmlns:p14="http://schemas.microsoft.com/office/powerpoint/2010/main" val="85423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5A95C7F-088E-4D28-8227-C9185CA5D288}"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D6CD5C79-8B17-4B95-B14A-74A7B89C903D}" type="slidenum">
              <a:rPr lang="en-US" smtClean="0"/>
              <a:pPr>
                <a:defRPr/>
              </a:pPr>
              <a:t>‹#›</a:t>
            </a:fld>
            <a:endParaRPr lang="en-US"/>
          </a:p>
        </p:txBody>
      </p:sp>
    </p:spTree>
    <p:extLst>
      <p:ext uri="{BB962C8B-B14F-4D97-AF65-F5344CB8AC3E}">
        <p14:creationId xmlns:p14="http://schemas.microsoft.com/office/powerpoint/2010/main" val="102666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64A943D-1C98-4F5C-8DFA-EA794048087E}"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2C6327BE-EC15-4986-A34F-8F58F7DF960B}" type="slidenum">
              <a:rPr lang="en-US" smtClean="0"/>
              <a:pPr>
                <a:defRPr/>
              </a:pPr>
              <a:t>‹#›</a:t>
            </a:fld>
            <a:endParaRPr lang="en-US"/>
          </a:p>
        </p:txBody>
      </p:sp>
    </p:spTree>
    <p:extLst>
      <p:ext uri="{BB962C8B-B14F-4D97-AF65-F5344CB8AC3E}">
        <p14:creationId xmlns:p14="http://schemas.microsoft.com/office/powerpoint/2010/main" val="1044593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a:t>
            </a:fld>
            <a:endParaRPr lang="en-US"/>
          </a:p>
        </p:txBody>
      </p:sp>
    </p:spTree>
    <p:extLst>
      <p:ext uri="{BB962C8B-B14F-4D97-AF65-F5344CB8AC3E}">
        <p14:creationId xmlns:p14="http://schemas.microsoft.com/office/powerpoint/2010/main" val="3745682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380581D-A8F1-4A70-9DA4-9AA7B81F95F9}"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22D34687-1E77-434D-979F-BCC6986D4AB3}" type="slidenum">
              <a:rPr lang="en-US" smtClean="0"/>
              <a:pPr>
                <a:defRPr/>
              </a:pPr>
              <a:t>‹#›</a:t>
            </a:fld>
            <a:endParaRPr lang="en-US"/>
          </a:p>
        </p:txBody>
      </p:sp>
    </p:spTree>
    <p:extLst>
      <p:ext uri="{BB962C8B-B14F-4D97-AF65-F5344CB8AC3E}">
        <p14:creationId xmlns:p14="http://schemas.microsoft.com/office/powerpoint/2010/main" val="188661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3CC1C77-72D4-42BA-92D0-C0A20AD5B723}" type="datetime1">
              <a:rPr lang="en-US" smtClean="0"/>
              <a:pPr>
                <a:defRPr/>
              </a:pPr>
              <a:t>5/21/2016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F42F2DCE-3495-4DC8-8E1B-DA5698F8F2A3}" type="slidenum">
              <a:rPr lang="en-US" smtClean="0"/>
              <a:pPr>
                <a:defRPr/>
              </a:pPr>
              <a:t>‹#›</a:t>
            </a:fld>
            <a:endParaRPr lang="en-US"/>
          </a:p>
        </p:txBody>
      </p:sp>
    </p:spTree>
    <p:extLst>
      <p:ext uri="{BB962C8B-B14F-4D97-AF65-F5344CB8AC3E}">
        <p14:creationId xmlns:p14="http://schemas.microsoft.com/office/powerpoint/2010/main" val="39490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1C89879-7D4A-4BAE-83B4-172861C98A72}" type="datetime1">
              <a:rPr lang="en-US" smtClean="0"/>
              <a:pPr>
                <a:defRPr/>
              </a:pPr>
              <a:t>5/21/2016</a:t>
            </a:fld>
            <a:endParaRPr lang="en-US"/>
          </a:p>
        </p:txBody>
      </p:sp>
      <p:sp>
        <p:nvSpPr>
          <p:cNvPr id="8" name="Footer Placeholder 7"/>
          <p:cNvSpPr>
            <a:spLocks noGrp="1"/>
          </p:cNvSpPr>
          <p:nvPr>
            <p:ph type="ftr" sz="quarter" idx="11"/>
          </p:nvPr>
        </p:nvSpPr>
        <p:spPr/>
        <p:txBody>
          <a:bodyPr/>
          <a:lstStyle/>
          <a:p>
            <a:pPr>
              <a:defRPr/>
            </a:pPr>
            <a:r>
              <a:rPr lang="en-US" smtClean="0"/>
              <a:t>Dr. Weller B3 Olympic HS Summer</a:t>
            </a:r>
            <a:endParaRPr lang="en-US"/>
          </a:p>
        </p:txBody>
      </p:sp>
      <p:sp>
        <p:nvSpPr>
          <p:cNvPr id="9" name="Slide Number Placeholder 8"/>
          <p:cNvSpPr>
            <a:spLocks noGrp="1"/>
          </p:cNvSpPr>
          <p:nvPr>
            <p:ph type="sldNum" sz="quarter" idx="12"/>
          </p:nvPr>
        </p:nvSpPr>
        <p:spPr/>
        <p:txBody>
          <a:bodyPr/>
          <a:lstStyle/>
          <a:p>
            <a:pPr>
              <a:defRPr/>
            </a:pPr>
            <a:fld id="{3C7C448E-FCE1-4080-9FF3-A28BE7A420EE}" type="slidenum">
              <a:rPr lang="en-US" smtClean="0"/>
              <a:pPr>
                <a:defRPr/>
              </a:pPr>
              <a:t>‹#›</a:t>
            </a:fld>
            <a:endParaRPr lang="en-US"/>
          </a:p>
        </p:txBody>
      </p:sp>
    </p:spTree>
    <p:extLst>
      <p:ext uri="{BB962C8B-B14F-4D97-AF65-F5344CB8AC3E}">
        <p14:creationId xmlns:p14="http://schemas.microsoft.com/office/powerpoint/2010/main" val="3576011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33783DB-612F-4C40-9B36-6E7945F2893F}" type="datetime1">
              <a:rPr lang="en-US" smtClean="0"/>
              <a:pPr>
                <a:defRPr/>
              </a:pPr>
              <a:t>5/21/2016</a:t>
            </a:fld>
            <a:endParaRPr lang="en-US"/>
          </a:p>
        </p:txBody>
      </p:sp>
      <p:sp>
        <p:nvSpPr>
          <p:cNvPr id="4" name="Footer Placeholder 3"/>
          <p:cNvSpPr>
            <a:spLocks noGrp="1"/>
          </p:cNvSpPr>
          <p:nvPr>
            <p:ph type="ftr" sz="quarter" idx="11"/>
          </p:nvPr>
        </p:nvSpPr>
        <p:spPr/>
        <p:txBody>
          <a:bodyPr/>
          <a:lstStyle/>
          <a:p>
            <a:pPr>
              <a:defRPr/>
            </a:pPr>
            <a:r>
              <a:rPr lang="en-US" smtClean="0"/>
              <a:t>Dr. Weller B3 Olympic HS Summer</a:t>
            </a:r>
            <a:endParaRPr lang="en-US"/>
          </a:p>
        </p:txBody>
      </p:sp>
      <p:sp>
        <p:nvSpPr>
          <p:cNvPr id="5" name="Slide Number Placeholder 4"/>
          <p:cNvSpPr>
            <a:spLocks noGrp="1"/>
          </p:cNvSpPr>
          <p:nvPr>
            <p:ph type="sldNum" sz="quarter" idx="12"/>
          </p:nvPr>
        </p:nvSpPr>
        <p:spPr/>
        <p:txBody>
          <a:bodyPr/>
          <a:lstStyle/>
          <a:p>
            <a:pPr>
              <a:defRPr/>
            </a:pPr>
            <a:fld id="{0F990363-BB4E-4EC5-AC69-AE7B1B41F162}" type="slidenum">
              <a:rPr lang="en-US" smtClean="0"/>
              <a:pPr>
                <a:defRPr/>
              </a:pPr>
              <a:t>‹#›</a:t>
            </a:fld>
            <a:endParaRPr lang="en-US"/>
          </a:p>
        </p:txBody>
      </p:sp>
    </p:spTree>
    <p:extLst>
      <p:ext uri="{BB962C8B-B14F-4D97-AF65-F5344CB8AC3E}">
        <p14:creationId xmlns:p14="http://schemas.microsoft.com/office/powerpoint/2010/main" val="164587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F0F58B-B0FB-44E0-92DB-FF9114059568}" type="datetime1">
              <a:rPr lang="en-US" smtClean="0"/>
              <a:pPr>
                <a:defRPr/>
              </a:pPr>
              <a:t>5/21/2016</a:t>
            </a:fld>
            <a:endParaRPr lang="en-US"/>
          </a:p>
        </p:txBody>
      </p:sp>
      <p:sp>
        <p:nvSpPr>
          <p:cNvPr id="3" name="Footer Placeholder 2"/>
          <p:cNvSpPr>
            <a:spLocks noGrp="1"/>
          </p:cNvSpPr>
          <p:nvPr>
            <p:ph type="ftr" sz="quarter" idx="11"/>
          </p:nvPr>
        </p:nvSpPr>
        <p:spPr/>
        <p:txBody>
          <a:bodyPr/>
          <a:lstStyle/>
          <a:p>
            <a:pPr>
              <a:defRPr/>
            </a:pPr>
            <a:r>
              <a:rPr lang="en-US" smtClean="0"/>
              <a:t>Dr. Weller B3 Olympic HS Summer</a:t>
            </a:r>
            <a:endParaRPr lang="en-US"/>
          </a:p>
        </p:txBody>
      </p:sp>
      <p:sp>
        <p:nvSpPr>
          <p:cNvPr id="4" name="Slide Number Placeholder 3"/>
          <p:cNvSpPr>
            <a:spLocks noGrp="1"/>
          </p:cNvSpPr>
          <p:nvPr>
            <p:ph type="sldNum" sz="quarter" idx="12"/>
          </p:nvPr>
        </p:nvSpPr>
        <p:spPr/>
        <p:txBody>
          <a:bodyPr/>
          <a:lstStyle/>
          <a:p>
            <a:pPr>
              <a:defRPr/>
            </a:pPr>
            <a:fld id="{3FA98ED6-FD65-4617-B194-EE059E50D7A8}" type="slidenum">
              <a:rPr lang="en-US" smtClean="0"/>
              <a:pPr>
                <a:defRPr/>
              </a:pPr>
              <a:t>‹#›</a:t>
            </a:fld>
            <a:endParaRPr lang="en-US"/>
          </a:p>
        </p:txBody>
      </p:sp>
    </p:spTree>
    <p:extLst>
      <p:ext uri="{BB962C8B-B14F-4D97-AF65-F5344CB8AC3E}">
        <p14:creationId xmlns:p14="http://schemas.microsoft.com/office/powerpoint/2010/main" val="164136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133CF9-4FCA-49E9-A748-9916F8BAC767}" type="datetime1">
              <a:rPr lang="en-US" smtClean="0"/>
              <a:pPr>
                <a:defRPr/>
              </a:pPr>
              <a:t>5/21/2016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C0A0D182-F8AD-43B3-A737-F4E03E78AFA4}" type="slidenum">
              <a:rPr lang="en-US" smtClean="0"/>
              <a:pPr>
                <a:defRPr/>
              </a:pPr>
              <a:t>‹#›</a:t>
            </a:fld>
            <a:endParaRPr lang="en-US"/>
          </a:p>
        </p:txBody>
      </p:sp>
    </p:spTree>
    <p:extLst>
      <p:ext uri="{BB962C8B-B14F-4D97-AF65-F5344CB8AC3E}">
        <p14:creationId xmlns:p14="http://schemas.microsoft.com/office/powerpoint/2010/main" val="510371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6C7CB0E-BE4E-42A4-88C3-8D08BF4546E0}" type="datetime1">
              <a:rPr lang="en-US" smtClean="0"/>
              <a:pPr>
                <a:defRPr/>
              </a:pPr>
              <a:t>5/21/2016</a:t>
            </a:fld>
            <a:endParaRPr lang="en-US"/>
          </a:p>
        </p:txBody>
      </p:sp>
      <p:sp>
        <p:nvSpPr>
          <p:cNvPr id="6" name="Footer Placeholder 5"/>
          <p:cNvSpPr>
            <a:spLocks noGrp="1"/>
          </p:cNvSpPr>
          <p:nvPr>
            <p:ph type="ftr" sz="quarter" idx="11"/>
          </p:nvPr>
        </p:nvSpPr>
        <p:spPr/>
        <p:txBody>
          <a:bodyPr/>
          <a:lstStyle/>
          <a:p>
            <a:pPr>
              <a:defRPr/>
            </a:pPr>
            <a:r>
              <a:rPr lang="en-US" smtClean="0"/>
              <a:t>Dr. Weller B3 Olympic HS Summer</a:t>
            </a:r>
            <a:endParaRPr lang="en-US"/>
          </a:p>
        </p:txBody>
      </p:sp>
      <p:sp>
        <p:nvSpPr>
          <p:cNvPr id="7" name="Slide Number Placeholder 6"/>
          <p:cNvSpPr>
            <a:spLocks noGrp="1"/>
          </p:cNvSpPr>
          <p:nvPr>
            <p:ph type="sldNum" sz="quarter" idx="12"/>
          </p:nvPr>
        </p:nvSpPr>
        <p:spPr/>
        <p:txBody>
          <a:bodyPr/>
          <a:lstStyle/>
          <a:p>
            <a:pPr>
              <a:defRPr/>
            </a:pPr>
            <a:fld id="{EE4B9EDF-5132-494F-8D12-2425768F3B63}" type="slidenum">
              <a:rPr lang="en-US" smtClean="0"/>
              <a:pPr>
                <a:defRPr/>
              </a:pPr>
              <a:t>‹#›</a:t>
            </a:fld>
            <a:endParaRPr lang="en-US"/>
          </a:p>
        </p:txBody>
      </p:sp>
    </p:spTree>
    <p:extLst>
      <p:ext uri="{BB962C8B-B14F-4D97-AF65-F5344CB8AC3E}">
        <p14:creationId xmlns:p14="http://schemas.microsoft.com/office/powerpoint/2010/main" val="307201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Georgia" panose="02040502050405020303" pitchFamily="18" charset="0"/>
              </a:defRPr>
            </a:lvl1pPr>
          </a:lstStyle>
          <a:p>
            <a:pPr>
              <a:defRPr/>
            </a:pPr>
            <a:fld id="{8A878127-7478-44E6-8436-9EAE2441B267}" type="datetime1">
              <a:rPr lang="en-US" smtClean="0"/>
              <a:pPr>
                <a:defRPr/>
              </a:pPr>
              <a:t>5/21/2016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Georgia" panose="02040502050405020303" pitchFamily="18" charset="0"/>
              </a:defRPr>
            </a:lvl1pPr>
          </a:lstStyle>
          <a:p>
            <a:pPr>
              <a:defRPr/>
            </a:pPr>
            <a:r>
              <a:rPr lang="en-US" dirty="0" smtClean="0"/>
              <a:t>Dr. Weller B3 Olympic HS Summer</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Georgia" panose="02040502050405020303" pitchFamily="18" charset="0"/>
              </a:defRPr>
            </a:lvl1pPr>
          </a:lstStyle>
          <a:p>
            <a:pPr>
              <a:defRPr/>
            </a:pPr>
            <a:fld id="{7A735049-6BC3-4ADF-8A69-3CC2252DCDAD}" type="slidenum">
              <a:rPr lang="en-US" smtClean="0"/>
              <a:pPr>
                <a:defRPr/>
              </a:pPr>
              <a:t>‹#›</a:t>
            </a:fld>
            <a:endParaRPr lang="en-US" dirty="0"/>
          </a:p>
        </p:txBody>
      </p:sp>
    </p:spTree>
    <p:extLst>
      <p:ext uri="{BB962C8B-B14F-4D97-AF65-F5344CB8AC3E}">
        <p14:creationId xmlns:p14="http://schemas.microsoft.com/office/powerpoint/2010/main" val="150117787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p:txStyles>
    <p:titleStyle>
      <a:lvl1pPr algn="l" defTabSz="685800" rtl="0" eaLnBrk="1" latinLnBrk="0" hangingPunct="1">
        <a:lnSpc>
          <a:spcPct val="90000"/>
        </a:lnSpc>
        <a:spcBef>
          <a:spcPct val="0"/>
        </a:spcBef>
        <a:buNone/>
        <a:defRPr sz="330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bioinformatics.nl/cgi-bin/primer3plus/primer3plus.cg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sentrabd.com/_borders/T1b.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bi.ac.uk/training/online/sites/ebi.ac.uk.training.online/files/user/1317/documents/illumin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221" y="2956639"/>
            <a:ext cx="3498850" cy="1505679"/>
          </a:xfrm>
          <a:prstGeom prst="rect">
            <a:avLst/>
          </a:prstGeom>
          <a:noFill/>
          <a:extLst>
            <a:ext uri="{909E8E84-426E-40DD-AFC4-6F175D3DCCD1}">
              <a14:hiddenFill xmlns:a14="http://schemas.microsoft.com/office/drawing/2010/main">
                <a:solidFill>
                  <a:srgbClr val="FFFFFF"/>
                </a:solidFill>
              </a14:hiddenFill>
            </a:ext>
          </a:extLst>
        </p:spPr>
      </p:pic>
      <p:sp>
        <p:nvSpPr>
          <p:cNvPr id="22534" name="Title 1"/>
          <p:cNvSpPr>
            <a:spLocks noGrp="1"/>
          </p:cNvSpPr>
          <p:nvPr>
            <p:ph type="ctrTitle"/>
          </p:nvPr>
        </p:nvSpPr>
        <p:spPr>
          <a:xfrm>
            <a:off x="1143000" y="1122363"/>
            <a:ext cx="6858000" cy="1442316"/>
          </a:xfrm>
        </p:spPr>
        <p:txBody>
          <a:bodyPr/>
          <a:lstStyle/>
          <a:p>
            <a:pPr eaLnBrk="1" hangingPunct="1"/>
            <a:r>
              <a:rPr lang="en-US" dirty="0" smtClean="0">
                <a:latin typeface="Georgia" panose="02040502050405020303" pitchFamily="18" charset="0"/>
              </a:rPr>
              <a:t>B3- Olympic High School Bioinformatics</a:t>
            </a:r>
          </a:p>
        </p:txBody>
      </p:sp>
      <p:sp>
        <p:nvSpPr>
          <p:cNvPr id="3075" name="Subtitle 2"/>
          <p:cNvSpPr>
            <a:spLocks noGrp="1"/>
          </p:cNvSpPr>
          <p:nvPr>
            <p:ph type="subTitle" idx="1"/>
          </p:nvPr>
        </p:nvSpPr>
        <p:spPr>
          <a:xfrm>
            <a:off x="1307934" y="326238"/>
            <a:ext cx="6400800" cy="636853"/>
          </a:xfrm>
        </p:spPr>
        <p:txBody>
          <a:bodyPr>
            <a:normAutofit lnSpcReduction="10000"/>
          </a:bodyPr>
          <a:lstStyle/>
          <a:p>
            <a:pPr eaLnBrk="1" fontAlgn="auto" hangingPunct="1">
              <a:spcAft>
                <a:spcPts val="0"/>
              </a:spcAft>
              <a:buFont typeface="Arial" pitchFamily="34" charset="0"/>
              <a:buNone/>
              <a:defRPr/>
            </a:pPr>
            <a:r>
              <a:rPr lang="en-US" dirty="0" smtClean="0">
                <a:latin typeface="Georgia" panose="02040502050405020303" pitchFamily="18" charset="0"/>
              </a:rPr>
              <a:t>Dr. Jennifer Weller</a:t>
            </a:r>
          </a:p>
          <a:p>
            <a:pPr eaLnBrk="1" fontAlgn="auto" hangingPunct="1">
              <a:spcAft>
                <a:spcPts val="0"/>
              </a:spcAft>
              <a:buFont typeface="Arial" pitchFamily="34" charset="0"/>
              <a:buNone/>
              <a:defRPr/>
            </a:pPr>
            <a:r>
              <a:rPr lang="en-US" dirty="0" smtClean="0">
                <a:latin typeface="Georgia" panose="02040502050405020303" pitchFamily="18" charset="0"/>
              </a:rPr>
              <a:t>May 2016</a:t>
            </a:r>
          </a:p>
        </p:txBody>
      </p:sp>
      <p:sp>
        <p:nvSpPr>
          <p:cNvPr id="22531" name="Date Placeholder 3"/>
          <p:cNvSpPr>
            <a:spLocks noGrp="1"/>
          </p:cNvSpPr>
          <p:nvPr>
            <p:ph type="dt" sz="half" idx="10"/>
          </p:nvPr>
        </p:nvSpPr>
        <p:spPr bwMode="auto">
          <a:noFill/>
          <a:ln>
            <a:miter lim="800000"/>
            <a:headEnd/>
            <a:tailEnd/>
          </a:ln>
        </p:spPr>
        <p:txBody>
          <a:bodyPr wrap="square" lIns="91440" tIns="45720" rIns="91440" bIns="45720" numCol="1" anchor="t" anchorCtr="0" compatLnSpc="1">
            <a:prstTxWarp prst="textNoShape">
              <a:avLst/>
            </a:prstTxWarp>
          </a:bodyPr>
          <a:lstStyle/>
          <a:p>
            <a:fld id="{F6CF6EF1-4CDE-4989-8C8D-E968B2BD1B83}" type="datetime1">
              <a:rPr lang="en-US" smtClean="0"/>
              <a:pPr/>
              <a:t>5/21/2016</a:t>
            </a:fld>
            <a:endParaRPr lang="en-US" dirty="0" smtClean="0"/>
          </a:p>
        </p:txBody>
      </p:sp>
      <p:sp>
        <p:nvSpPr>
          <p:cNvPr id="22532" name="Footer Placeholder 5"/>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en-US" dirty="0" smtClean="0"/>
              <a:t>Dr. Weller B3 Olympic HS</a:t>
            </a:r>
          </a:p>
        </p:txBody>
      </p:sp>
      <p:sp>
        <p:nvSpPr>
          <p:cNvPr id="5" name="Slide Number Placeholder 4"/>
          <p:cNvSpPr>
            <a:spLocks noGrp="1"/>
          </p:cNvSpPr>
          <p:nvPr>
            <p:ph type="sldNum" sz="quarter" idx="12"/>
          </p:nvPr>
        </p:nvSpPr>
        <p:spPr/>
        <p:txBody>
          <a:bodyPr/>
          <a:lstStyle/>
          <a:p>
            <a:pPr>
              <a:defRPr/>
            </a:pPr>
            <a:fld id="{65FC9F06-A96D-4AD0-98FB-768DBA38DC4E}" type="slidenum">
              <a:rPr lang="en-US"/>
              <a:pPr>
                <a:defRPr/>
              </a:pPr>
              <a:t>1</a:t>
            </a:fld>
            <a:endParaRPr lang="en-US"/>
          </a:p>
        </p:txBody>
      </p:sp>
      <p:pic>
        <p:nvPicPr>
          <p:cNvPr id="22535" name="Picture 6" descr="CHestnutSilhouette.jpg"/>
          <p:cNvPicPr>
            <a:picLocks noChangeAspect="1"/>
          </p:cNvPicPr>
          <p:nvPr/>
        </p:nvPicPr>
        <p:blipFill>
          <a:blip r:embed="rId4" cstate="print"/>
          <a:srcRect/>
          <a:stretch>
            <a:fillRect/>
          </a:stretch>
        </p:blipFill>
        <p:spPr bwMode="auto">
          <a:xfrm>
            <a:off x="304800" y="3237431"/>
            <a:ext cx="2752725" cy="2533650"/>
          </a:xfrm>
          <a:prstGeom prst="rect">
            <a:avLst/>
          </a:prstGeom>
          <a:noFill/>
          <a:ln w="9525">
            <a:noFill/>
            <a:miter lim="800000"/>
            <a:headEnd/>
            <a:tailEnd/>
          </a:ln>
        </p:spPr>
      </p:pic>
      <p:sp>
        <p:nvSpPr>
          <p:cNvPr id="2" name="AutoShape 8"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155575" y="-10128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3" name="AutoShape 10"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a:off x="307975" y="-8604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sp>
        <p:nvSpPr>
          <p:cNvPr id="4" name="AutoShape 12" descr="data:image/jpeg;base64,/9j/4AAQSkZJRgABAQAAAQABAAD/2wCEAAkGBxQTEhUSExEVFRMXGB0bFxUXGBobHxsZGBsZGxoWGhcZHSggGhslHRYfIzMhJSkrLi8xGiIzODMtNyguLisBCgoKDg0OGxAQGisgHSYtLS0tLi0wLS0yNzI3LTItMystKy0vLTItKy0uLS0tLS4tLS0tKy8vKzIvLTctLy03MP/AABEIAN8A4gMBIgACEQEDEQH/xAAbAAEAAwEBAQEAAAAAAAAAAAAABAUGAwIHAf/EAEYQAAIBAwMCBAMFBAYIBQUAAAECEQADIQQSMQVBBhMiUTJhgSNCUnGRFDNioUOSscHh8AcVJFNygtHxg5Oio7M0VGNzdP/EABkBAQADAQEAAAAAAAAAAAAAAAABAgMEBf/EAC4RAAICAQMCAwgBBQAAAAAAAAABAhEDEiExBFETQWEiMnGhscHh8PEVQoGR0f/aAAwDAQACEQMRAD8A+40pSgFKUoBSlKAUpSgFKUoBSvHmru2bhuids5jiY9pr3QFNrdQyalJuQh2nbng70M4iNzIeQZHfirgmoHVtIrBXYSUmMnuVI4P4kU/SuVn1WLyFixBuKZycyQOc+lh/KgLUGlRumXN1m22covP5fLH6VJoBSleLr7VLGAACc44+dAe6VD6VcLWlLMGeJbIMTkCR8iKmUApSlAKUpQClKUApSlAKUpQClKUApSlAKUpQClKUApXJdSpc259YAJEHgzBHvx24qi6h4nt6W61u9c3bmUrtAlEaAd/sBzMyQ3FQ2lyVnOMFcnSLHqy7Sl4bptmGA7o8BgQeYwecR9DY1XdV63Y04Hm3ACw9KAFmYe6oskjOTEDvFVfSuoXr9tDbK2bJwrN9pcK+oLInZbYbYmbkntmlq6vcm96NDqVJVo+KMfmOP51SaXrmktkhtRZVjBKlxJOVkJM8IDx3qp1Gg+0Avtc1AV9r+aZRlJUqzWgBZBMhZCjLfpo+p9PU2DbthUyNoAgAkxwO2aww9R4qlUWqbW/oX001bImg65ZVAgW9AkLt01+NoJCkFbe2CB2xXLqfjbSafb573be6du7T387Y3RFvtuH61Juk2bCXCy+m3bDSDwMFhn+LiqXx54TGptLde+U8hbrHak7twQnlsR5f860ud8bFMlqPs7sn6fx509+NZbX/APZut/8AyARVjd1lrUWSLV5LivC7rbq3pbDEESPhk/SvmPUP9Fz2wrLq1beyKAbRXLmBMOcScmtJ4O8GpYVxq7di4yD4o3ASSdwZlBWB3x3qybvdGWOeRupxo69R8R2rFnb6g+qVrqtEhFf02yw5+AAAAfdj51e9D6ol+4xs3Q9hLaAe5ZpyQRuBAXv7/KqTqHgG1qEV1vXrdwriWN1QDJCxcJbaswArLXvoOkbplq4LqbtzbjqEG5AIAUXEHrtgZJMMoEksKe1q9CE83itNLT8zSWiz3iwb7NAVAHd+8+8e3H14n1G6d5flqbTK6HIdSCGnJaRgyc4r3qr20Y5PH/WO/wCXckDvVjcgarqks9myJuBgu7EAkAsec7AQSI7jnIq0UY5n51F0WhVCXCw7c/qTH5ySSe5k1LoBSlKAUpSgFKUoBSlKAUpSgFK8u4AJJAA5JwB9a46PWpdBKGYMMCCCp9mUwQfzoCRVVruoyri3uBQlXIEtb9rgtketTzjkTGRVlftBlKkkAiJUkHPsRkGvnnjDXXrbC2XNt0AKamADcAIO14B3ITAIA55UgwYcoxrU6CatW6J3jTWX/wBlF61sW7anzmQklUYQz22MemQQSRIg8FSarOkdBv8AUbNh9QrWQgK+cf3l619yFYemCT62medp3Bho+idLuX1t3tZbCEAFdODI3Y9d33OBFsyFhSdzKpXUVZu4aWkXyaZ4vClFNXdma6h4St+Wq2FCMsAsxLFliPW5lnIAEScARgVWdMRktEWywSZLH7twkK9tsenbcVTAExM/PcVy1FhXRkYSrAgj5Nz/AG1ksUFPWluZKCT1VuVmpCX7QY/A6Q5HaDBE9oJJ/wCSrDX3Alp2Mwqkk/kOaha/oqtbW2npAYnJOQylWBPOQxqalhhaCFtzBNu49zESZn++tCx56bqFdJXgMy5EfAxWP/TXe7bDAqwDKRBBEgg9iKjdIt7bKSgRo9QC7fV3O3txUygOGqtIVBcelCHHOCuQccx7VVai8GtFQc3bgX2I3AMwgwTCzirbWWg1t1LFQVILDkAjJBNQ/D1uNOhiC43kf8WZ/OOfnQFiqwIHAqu6qC5W0D3DN84kopzxuXcfcWyO9SOpary7ZcCT2B9z7nsKg9H1HmbmEhvxHM7oAacTIQGO0xRA5/6rG9n01zyXXDsBuW5cxPm25G8iBLAhzxuEEH1oNWxvlL6+Vd+4sylwAfFbeBuAE+kgMDuJEFDVh0zRCzbW2DMfEx5ZjlnPzJJP1r5//pZt6mbbgkaZIIKMQy3R99iIIj7rDjPBIqk5aVfJ0dL0/j5Vj1JX3PpVKwXgPxx5xXTapgL/ABbuYAux2IGBcjsMHkRwN7UxkpK0Uz4J4ZuGRU0KUpVjIUpSgFKUoBSlKAUpSgKnW9Wti4bLIWGA2AYLcAocsD7gEV7taW3bhbLqrNLKkjIAEwOSvHuPrmp92yrRuUGDIkcH3HsfnVd1XQShKp5hHqVTzuHDAyMj3kN/F2oCZZ1YJ2t6X9j/AGg9+P5Gst/rq3e1tvzkIsiG0hZfTdc488H70Awq4IB3w25fL8W3uawnSlYRIa95iyVE+nTh4G5Xgg7lDBUIIbzFatL6bgFu/bUN2ByCeNyHsc/nmq7tESUvgTwa/ao72pOmDAvuH3A0k8SSdokgTJI+ZgmrLpms822r7Ss8g/3Hhh7EVYklUpWS6t4qLEppYI76giV+YtL98/xH0jHx5AA0mu19qyu67cW2swCxAk9gJ5PyGaodR4xX+hsXLnsz/ZL+RDfaD+pVHpumszl3LM/e453MZzAPAXvtWAParW3oVBkDntUg5HxNqmiLdm3nj13fpM2/7K9XvEd4TtK7sRvSRGJwrKZ+uPn2n2+nt2tn6/41+npTf7of+mgIFnxXfHxae2692W4yn6IykH6sKsdH4t07QLm6wfa6AF9h9opNsE9hun5VHv6DB3IRPf8Ax+tQX6aIMSTQGh6xoWu7WQg7QSF43TH3hxgR7ZnkCJfTtL5aBcFjlyBEseTH+eKw+nt3tKZsMFXvaMm2e5Gz7h59SRnJDcVquhdfTUekjy7wEtaYzgYLI330kjIyJEhSYqAW9Q7/AE5HuB39YClQjQVG7DGO5IxntPuamUoD4v468KDS3DdsybJIkAmbLEyo3dhMFTMgx/CTt/8AR74pbU2/Jvn/AGhBIbA822CB5oHuCYaMTkRMDS2+l2hba0V3I879/qLTzuJya+K9f0V3Qa3dbuS6Nvs3DntGx47hTsZcYPYMK5pLwpalwz3cMv6ji8GdeJHeL7+n5/J92pVd4e6wmr06X0wGGVPKsMMh+YIInvzwasa6Tw2mnT5FKUoQKUpQClKUApSq/R9XS4SFDAD7xHpj3DDBoCwqP1DWLZtPeuGEtqWaMmFEmB3Pyqu6v1l7CXLhs7rSqStxXUyQMArgiTjE9qylvrFzqy/sYTySIuXHHrUhCNiRgqTcg98W2qspVxyVWTH4kccnV/QsvDt43JvWNUGvufM1GnfILYBVJAZNoC2w4kQqyCa01i55qsHtMhBgho9uVIkHnms74b8NX9NvYXLXmM0ZDMDbAx+Eg7iZHyHtWuquLU43JUzp6lY45GsTuPkzIdXst5ga6CEBA5mQONmct3n0spYwzDFajRXEZFNsgoMCO23BH0Ij6V7v2VdSrqGU8giQfpWa8Wa7y0XR2jtLr6ypIKWRjB5DOfSDgwHIMrWhgV/X+rHVObFsxpgYYj+mI5Wf9yOD+Pj4P3nbR6EAZHtj2I9q/OnaIKowIEQAIiOAPyrS9P0UephnsPb/ABqQcNJ0yctge3f/AAqytWVX4QB/n3rpSoApSlAKjX9EjdoPuKk0oCg1ejK8iR2P+eKzXUenkEMGKlTuR1MMjZ9Skz2MEGQQSCCCRX0NlBEESKo+o6LbiJQ/5ipB++GeuG+DbugLfQeoDCuvAupPY8FclTjIKs15XzvXWXtOly2wFxDuTsD7o3PoYYPPuMqCN10vXrftJdSdrDg8gjDI0cMrAgj3BqAddTa3qV3Msj4lMEfkSDFZjxr0Czc0otgi26sDaaNxJwpWJl5XHPYE8VrKrus2U2eYzm3t/pEALQcbV9JOSewn9ahpNUzTFkljmpwdNGN8EOmkvCwrMbd+Z3H+mUYaAIQMixn8NsAmSa+h1iOr+SltltWltO43JcuhmcMG3I628mA6hvUyjH0rWdK1wv2bd4CBcQNB5EjKn5g4P5VlhdLQ2m0VnmeWblLlkulKVsVFKUoBSlKA/CKjfsVpJcW0UxllUAxzyM1KrnfZgpKqGbsCYB+sGP0oDP8AUtfpXVk/aFUkgHepYe8NIDRj8QqH4R6cUbUXbB07KzKgNtWVbi21BlWDNsh7jrEN8PNTuqXbrbRc6at5c/0iNt9oDLMn5REV+eCtbpzpraWrlsFi7+UHUshuu90oQDIK74j5VnftFVG5XXBbabWOzbXsOn8RKlf1Vp/l2qbQ0rQsfhNfPNFeOoutqDP2jbl+VsYtCDx6YJH4mb3rV+ML+3R3QJlwLUjkecwtlh+QefpVF0m0QJ7dhUgvOmafc0nhf5ntV1UXp1uLY+ef1/wqVUAUqp6t4gtae5bt3JlwTIg7VUgFiJ3EZ+6DEEmAJryPE+lmPOgicFHHwp5jLlfiVMleRIkAmgLilU9rxNpjs+1g3GVUEGSzztGAeQCZ4wfY0bxRpBv+3X7MsHgMYNsgNwMwWjHsfYwBcUqkXxXpdzL5jAgxlH5ChmEbZlQZYHKjJgV+WfFmmdgquxnAOx8najwBEk7bgYwIADExFAXlc79oMpU9/wDM1x6b1C3fQXLT70JImCMqYOCAeRUqgMpr9NMg8jGK5eDtVsvXNOfhceYnyZdq3B7CQUIHvvNXPV7UMD+If2f4VlX+xv2bkztvID2xcPlNI9gLhP8Ay1IPoNfjiQRMfMdvnX7XDV6pbYBbdkwNqsxmCYhQfaoBivEOh3KptrqWKuQ1x1y+4RgESQNgjaAM/PNl4IutatPp3t3AyXCyKVYkpd9cktx9o1wZP3avLfUSxgWbv5ldoyJ+8R/Oq3Ua3ydXLrBvWIABJ/cP3AEj/wCp7TWKwpZXlvlVRTQlLUWJ1N5iQljaOzXGAzJHwrJjvyKl6fdtG/bu77Zj6Tmqiz1t2uqgsnYcFtt2RIGSDaAUSfvEGMxxN3WxcUpSgFKUoBSlcdXf2KW2M8fdQSTPsKA6XGgE+wr5N4D6GqXNPdHmb1tzLQASbe0nBn7x71q/EPiXU27nlWtIxBSfUrE5LD7hI7VJ8L6fRi1p2Q2/Ma0hjzJOUBPpLe2eKyemUvgdGPJkxRai2lJeXb1JOuZjbcET6Tid/Ijghx37ivfhS0RbZigSTwABO2QWgIsfpkAEYNSeo27bW2G8DBmBujGTtH9oz868eHraLbZbbEgN3TZmBMLAMT7959q1OcrvHdyLdhezX4P0tXnH80FRenD0V6/0haq2q6YPcRT55aCwBI8m8pIBMnLj9RX7ovgGf+1SDVosAD2Feq/FMgGv2oBA6o+nRXa+LcMhD7gDuRZJUj7wG4492+dVdrS9NUn7PTAh1aWVMNAVCJGIDbRHGQODV3qtElyN6zAI5Iw3IMHIMDBxgewrhc6TYku1tc5aSYx94gmJ+fsSOCaArrdnpwZdtvTbpWNqJINkFk4GNkY/CSOCRS9o+n3QQbenb42JCr3Ki4dwH3iwBzmSM5r3Z0GjLEAhizTl2OSqyQZ5I2ktySRJ4pb0+kAKowQkRIZtwyokbpgg2xB7bZ96AbenlYjSlSvtbjaybCfbaUO2eIx8q8eR074fL0sgqY22/iCBVxHxbAABzGK76TpWkA8tQjY2EFpJ2RIOeZUE/PPepNzothlKm2CCQTJM7hw26Z3ZndzOeaAkaDT27dtVsoiW8lQgAX1EsSAMZJJnvM1IryiAAACABAHyHavVAQOsD0g/P+4/9KxPixttm4w5VHI45Clh/Ott1g+gD5/3GsF4xvgWb0uB9m4E4yUMCTUg+mVF6kDswbgII/dbdxkxHqxGc/lXbT3ldQ6MrIwlWUggj3BGCK/NQ7BZRdze07fzzFQCot28qWTUniSzgQB3IDR8jHv7CaKyftdllGfLuqTuDGCbLcgk/cqF1TVEswd3twDvQXrRVfSDLJ8ZHyHO78qzngbSW11yFL9u59jdJCgggBrQkg9vVWcpyUkkrT53NYRxOMnKdS8l3/g+mUpStDIUpSgFKUoBSlKAV8Z8KdQKX7StuGy61kjcYBVns4tgSf6019h1F3bECSTAzA4JyfpWB6J4Ysvr9aLoYOt5L6KrHbtvqG3Rwftrd3t/dWORamknvyaY5abvzNfZ23UJJuKGlQLgImRyEeTmfzqv6NqLNmZdwIyzoLasZAwCAxMmM+5q9TRoPuj65/tr80+itplLaqfcAA/rWxmVXjBd2jdwcJsuz/DbZXf9UDD61TdJfkTW0uIGBUiQRBB7g8ivnnTJsu1lyS1pvLJPJAgox+bIVY+275VIN7oLk21+WP0qRVP0nUQdvZuPzq4qAKUpQFZ/qGxuDhCHAAVgxkAcASfrS/0Gw7B2tywETLdySTzkmTnnNWdKArrfRbS3ReAbeNx+IxLlicE+7sQOBuNWNKUApSvNxwoJPAoCr6xc9QX2H9v/AGrJapTcv27fd7yCPdVbzHH/AJaNVz1LVYZjye1RfCOnNzUveOVtLtHzu3IY/kVSPpeNSDaVw1ekW4IbdgyNrMpmCOVIPDH/ACK70qAVN7oNtpl7hDCCpIaRt2kSwJ4+dYjXaqz0zqQWzYLzpSX9ZkeZdG2JxH2BxFfRdTcMqqmDkkxOBAj9WH6GvnreGX6hqNZqvP2RdFi3CjaVsKAzZk4uvcEfKspyu4x94mMYOSlNG00HWjcRH/Z7wDhSDCkQ8QZ3TA3Zx2NW1U/T+nrYytrO0KWBaCAAPgE+wzArro+tJcuG2Ebkjd6Ssie4YkTHcA1ogyzpSlSQKUpQClKUBx1aEoQOeQPmpkD9RWZ6ncFnXaTVD93eB0tw/wDH9pp2P/OrIJ73hWk1ukFxdpZgs5CmNw/CSMx+XtVV1rpK3rF3Sk7QyzbYcoQdyOPmjqCPaFrDN7LU+xZdi9pVR4W6sdTp1dwFvKTbvp+C9bO11/KRI9wQe9TdVrgh2gF3x6FiYM5OcDHJxxW5UlVk/GnTyCNWowBsvD+CSVuf8hJnj0sST6QK1NksVBYBWgSAZAPcAwJ/OBXsigMb06+Y2GQy9oiI/srTaDV7xB+Ifz+dZLxBozpnUhT5LGBcn4WJ9NtxGAT8LkmSdpg7d3TS9TyARB/FPf8Au/OpBtaVW6TqYOH/AKw/vqxVgRIMj5VAP2lKUApSuV/UKvJ+nf8ASgOpNU3UtZuwD6R39/8ACuPUuq4ydq+3c/59qzOv6kYJJIXAAAJJJMAACSzEmAokkkATUg99Tvs5AtpvYkKi5y7TAJAMDBJPYBjwK2nRenDT2VtA7iJLN+J2Ms0dpJOOwgdqgeGulFFW7cQpdK/BuB2g9iRgsQASMgGQC0Sb2oArnqA207CobtuBI+oBFdKq7/UyoIuIbTHAb4lyYndxjmDHFQ3W4IfVOqnT6a9qroBZFMKswzLIRFnJLOYHvIqX4W6YdNpLNljNxVm434rrkvdb6uzH61T60DU6yxpUzZ0+3UX4yNwkaa1/WBuf+Ev4q1tY4U3c35kvsKj6nQ27nx21b8wJwZGeeQD9KkUrcg8ooAAHAwPpSvVKAUpSgFKUoBVZrLrO+y0pDIYa4RCruElQD8Z+ExxwZxFWdKhpNUwYjqtlun3/ANqFxm0+oKpqiT8F34bN8YhFMi25jA2HtNXFm5czbtC2juf3hBwIyYMl7kCRJzkngzdavTJcRrdxQyOpVlIkFWEEEexFYbpukuWNSmgv3iLeTpb5Pquouf2ctwLqDBPLqJ/EByZodR4sJYpLQveX3XwLx0tNM3GmugiA24qdrH+Ic/L9K7Vz09hUUIihVHAFdK7Ch4vWldSjKGVgQysAQQcEEHBBHasZ1Xw1csy1gG7a/wB1Mun/AAsT9ovfaTuEGC0hRtqUB840OvP3WkAwymRB/CynKMPYwR7Vf6bV43KSPeP74q36n0OxfO65b9YEC4pKuBzG9SCVn7pwe4rN2fB1+2g2alXOSy3FIlmJYgXEiFBMD0cAVILlOpP+IH9P7q9nqb/w/p/jVA3TNauDaDcfu7qsP/cCH+Ve20Opj023JHC+kcxmWIGPzn2nMAW9zXufv/p/hmoGp1YXk5+dRrXQ9YxyLaKeS1xif6ipB/rCpGm8F/ah719rqlIZF3Wl3K0oQFYtwzT68+nBFAUe9rtwpbVrt3Eqseme7sfSgjOcmDAJxWp6H4dWyRevsr3hMHhLcjIQHvGC5ycxtBK1baFLVubFpFQIAdirtADTkACDwcjvXnqugF1I+8uV4+qmQYBGP59qgEmxeV1DKQVPBFdKznQLtwMSZFsmCGmZkDdxzJIbnsZqbZ1nluULM6FyNxklGOdrHmDODxED2oC2qr8SdXTS6drrrv4VLY5uXHO1LSj3ZiB8sk4BqfqdQttGuXGCIoLMzGAFAkkk8ACsHY1bavVLqbqOtpV/2KyykEq3xakjk3HBgLyq9pZo5+qzSw4pTjHU1wl5loR1Oi58G6ZdNYi6VF665e7cB9LXniUWcqFEKqkAwo5zWoql0qbWNq9ZJF0Ru+JSACfLaPhIlucHOewsNPpWRyfNZkP3GzBnkNzEdjNXwSnLHF5FUq3RDq9iVSlK1IFKUoBSlKAUpSgFKUoBVb4g6dZv2Gt35CYIZSQyODKXLbDKuDEEZn84qwdoBJ4AnAJ/kMmqXVadrw3uhYOCiWiPSFcGXue8r2PHGaAofBvjhblz9j1NxTeBK2b8BV1Cjg4wt2OVGDypIMDdVgOm+C9GBf3g6m2YQKVxOPTbMyTuHxzIhfVhi3J/FL9MvLptTcbVWNoPmKC12xONlzvfUfjAD4MhjmqptK5HTlxQlk09PclXmt+N+D6JXLU3wil24HPf+VcumdStai2t6xdS7bbh0II+YxwR3HIrjrLfmXbaESietp/EPgGD7yYPtVjmLClcNVqlt7d33mCCPduMf9O0ngGu9AeLl5V+JgJ4kgV+27gYAqQQeCDI/UVT9b0QvNbPmAKszAmYe0TmYEBSIg8/LM/pen8uzbQmSqgEn3oCXSuT6hQQpYAkgATmTMY+h/Sv3UX1RWdjCqJJgmAOTAzQEHqlpgyXrYG9ZUyAfQ3v3gMAcEcV00upIts1wztknaCYHMQB6oMiQMgCphcRMiOZ7R7zVF1rX/syvdRPNDIWCAwGjnMHABn8jUN0WhFyaiuT0to23CICyEE2+CpTG6zxAHdZ4wJiQM5/pF1F63ZW/ZfbZiLlwEhtsgrMngEQZG7PturEjxHqrt+0lne91DutaazMATyQTAXMb3MAHBHFfTOneG7l64uo15VmVt9vS2yTZtP+Mz++u99xEAklQD6jRSWSLq0d2TA+hywctMny1zXoys8PaHU9Qt2rmvXZpUhrenIIN9hlb18Hi2IBW0eTlpgCtrrdIt1drT7hhhlP4lPY1IpWhwSdtvg52EKqAWLHuxABP0AArpSlCBSlKAUpSgMVpddqP2nVqbt8oLqBFFgMFX7WQpnK+kSfkI5qw/bL0fvL8/8A8ue3Hb6niqryVS9q3fy7avcHrZ3SQvnzlW9XzGMbvYVMulAJm1iNzNqrqiSSQsHJESRmCBHBqmOWpX6v6lYppblz0nUOdu83WkHLWvLjCHI5HeB8z7Va1l9C9kki61pAFww1juYljyYI+I5me3EVLtabSM4235Y4VV1DZPJgB88fy/Orli9pSlAKj9QE22+08sRl/ZR8RGcGJz25qRVP4jLbQCB5X3pntkFjEKgAJnkkKIMwQPek2ttNuNoxbA4WfiuEdzB/nH3jWa8WeDreovDySUvspZyTKECApcchjESPYkg1pOg6DYpueoFwIVjkDn1fxkkk5qbrNSlvJKhmwCf4QSST+ECT/wB6rKKkqZtg6jJgnrxumfNPDPgm/auOwu3NLqC0b7LKVKrObiEFLgM43CR/CTWn0/VdZp937Rphqbe4zf0uGgenc+muNIAA+47zExWi6fagFjyf8n6z3HMA15t6UGYYhA0BeRCkSM5GQRExHaq6ZRSUfmTnzvNkeSSVvsUC9UV2H2p8wE3BaeQwOY+yeGAAJHA/WtJqL5S3uIBb0ggYEkgfPEmmvsW3RheRHtgSwdQwgckg4rAeDOkXbt/UG959uyv7tFvOEBYmNqq+yQoGIxuGOK5cHR5sUMrWVyb93V5P/lv/AEiFU1eyr5l7Y16oRYIcuNxJEEHzjcIEkg42xx7V71Op3m6gLkl7VxZiFClcfEOTab3+fNdX8Jr5huDVahWIAMeScLuj47R/Ef1r0nhgglhrdTJABMafgFiP6D+I1nNdesVRcHPbm69ftRVaL3InUtWPMN8KRtNtWnJlWkNAMYF0iecmrxrrMpLMqrmYHHYgsxj+VQT4XtsrLcvX7it8QLhJwBzZVDwO1S7XQNOIJshyDIa6TdYH3DXSxB+tadPj6vQ1nkrv+3tXrXmRJx8iru9WtKo8i3c1bCAq2AHAIx+8Yi1bjv6hxxUK503W6kqmodNJYYki3ZPmXiedr32G1JljCKYj462YqJ1S0zWzsMOvqTn4lyAYyQYgj511QxKO/LK2cOh9C0+kTy9PZW2pyxGWY/idz6nPzJNWVctLqBcRXHDCa61oQKUpQClKUApSlAKUpQGF0dy5+06yBf8ATet7dtlCP6Y4LH1rMScEGD3qysswCbhfIwdp0yiBuZc7cAmJ94I9yDVW3Bv6wN5ELetxuuPa+9eyXH3p4j5+wqXfCBAWFhQRI3ay8JEjIBEx6Tgcx86pj4/y/qXnFRdJVx9DrDAMHF1hH/2an1D1bsAg8j6zVzp+lurBjeBgzAtIJH4ZAmIx9arv9WM5VxZQg53HU3cgmQYUQZ5jjivbdIY7T5Cbljm9cMATMPIJPEEjuferlDRUrjorW22ixEKBEzGOAfau1AK/CK/aUAqB1pgLR9IZmIVAc+piADEiY+IgHhTU+vwqDyKAhGy1mxttCWAwPckyTH5kmpiLAAHYRXqlAQetCbLLBO+EgGD6yFmewEz9K7aPSi3ugzucsfrAA+gAH0qRSgFKUoBSlKAUpSgOdiwqCFECSY+ZMn+ddKUoBSlKAUpSgFKUoBSlKAxVvRMl7Vv5hZblxTtt2UZkC+cIbdzJIgxOR7mpty5dJA/2iByf2e0dxwJzwAD9YqFo/DV1dTrL3kWgL11GVvNuqWCi6CSVY7WAuYgAZnsKsf8AU1wBosWfUIIN+8Qcr2K44/lHc0/e379y87vf04+H7ZN0nUGVAGt37h/F5QU/FGVBEc9uwrovV5Mfs+o/8v8Avn/M1F0HTbtlyUt2QpMYuXfgx90yu7H8oq9oUKx+sQY/Z9R8z5eBE5mc8dq/T1b/APBfOJwk4/Xn5c1ZUoCAvU5ZV8m7nbJKwF3CfUZxHBFT6UoBSlKAUpSgFKUoBSlKAUpSgFKUoBSlKAUpSgFKUoBSlKAUpSgP/9k="/>
          <p:cNvSpPr>
            <a:spLocks noChangeAspect="1" noChangeArrowheads="1"/>
          </p:cNvSpPr>
          <p:nvPr/>
        </p:nvSpPr>
        <p:spPr bwMode="auto">
          <a:xfrm rot="5226750">
            <a:off x="460375" y="-708025"/>
            <a:ext cx="21526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Georgia" panose="02040502050405020303" pitchFamily="18"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775" y="3840884"/>
            <a:ext cx="2152650" cy="2124075"/>
          </a:xfrm>
          <a:prstGeom prst="rect">
            <a:avLst/>
          </a:prstGeom>
        </p:spPr>
      </p:pic>
      <p:pic>
        <p:nvPicPr>
          <p:cNvPr id="1028" name="Picture 4" descr="http://www.hainaultforest.co.uk/LeafSpanishChestnut33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109" y="4902922"/>
            <a:ext cx="2054225" cy="16852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iencephoto.com/image/10672/large/B1100007-TEM_of_a_chloroplast_from_a_tobacco_leaf-SP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8260" y="4187746"/>
            <a:ext cx="1368425" cy="9294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smtClean="0"/>
              <a:t>Type I: Gene-specific PCR Assay</a:t>
            </a:r>
          </a:p>
        </p:txBody>
      </p:sp>
      <p:pic>
        <p:nvPicPr>
          <p:cNvPr id="14342" name="Picture 3" descr="PCR"/>
          <p:cNvPicPr>
            <a:picLocks noGrp="1" noChangeAspect="1" noChangeArrowheads="1"/>
          </p:cNvPicPr>
          <p:nvPr>
            <p:ph idx="1"/>
          </p:nvPr>
        </p:nvPicPr>
        <p:blipFill>
          <a:blip r:embed="rId3" cstate="print"/>
          <a:srcRect/>
          <a:stretch>
            <a:fillRect/>
          </a:stretch>
        </p:blipFill>
        <p:spPr>
          <a:xfrm>
            <a:off x="1371600" y="838200"/>
            <a:ext cx="5827713" cy="5867400"/>
          </a:xfrm>
          <a:noFill/>
        </p:spPr>
      </p:pic>
      <p:sp>
        <p:nvSpPr>
          <p:cNvPr id="14338" name="Date Placeholder 3"/>
          <p:cNvSpPr>
            <a:spLocks noGrp="1"/>
          </p:cNvSpPr>
          <p:nvPr>
            <p:ph type="dt" sz="half" idx="10"/>
          </p:nvPr>
        </p:nvSpPr>
        <p:spPr>
          <a:noFill/>
        </p:spPr>
        <p:txBody>
          <a:bodyPr/>
          <a:lstStyle/>
          <a:p>
            <a:fld id="{151697D6-3423-4875-ADFF-818FBD327D8D}" type="datetime1">
              <a:rPr lang="en-US" smtClean="0"/>
              <a:pPr/>
              <a:t>5/21/2016</a:t>
            </a:fld>
            <a:endParaRPr lang="en-US"/>
          </a:p>
        </p:txBody>
      </p:sp>
      <p:sp>
        <p:nvSpPr>
          <p:cNvPr id="14339"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318395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imerArtefacts.jpg"/>
          <p:cNvPicPr>
            <a:picLocks noChangeAspect="1"/>
          </p:cNvPicPr>
          <p:nvPr/>
        </p:nvPicPr>
        <p:blipFill>
          <a:blip r:embed="rId3" cstate="print"/>
          <a:stretch>
            <a:fillRect/>
          </a:stretch>
        </p:blipFill>
        <p:spPr>
          <a:xfrm>
            <a:off x="304799" y="3962400"/>
            <a:ext cx="5654773" cy="2790825"/>
          </a:xfrm>
          <a:prstGeom prst="rect">
            <a:avLst/>
          </a:prstGeom>
        </p:spPr>
      </p:pic>
      <p:sp>
        <p:nvSpPr>
          <p:cNvPr id="19461" name="Rectangle 2"/>
          <p:cNvSpPr>
            <a:spLocks noGrp="1" noChangeArrowheads="1"/>
          </p:cNvSpPr>
          <p:nvPr>
            <p:ph type="title"/>
          </p:nvPr>
        </p:nvSpPr>
        <p:spPr>
          <a:xfrm>
            <a:off x="628650" y="188805"/>
            <a:ext cx="7886700" cy="734455"/>
          </a:xfrm>
        </p:spPr>
        <p:txBody>
          <a:bodyPr/>
          <a:lstStyle/>
          <a:p>
            <a:pPr eaLnBrk="1" hangingPunct="1"/>
            <a:r>
              <a:rPr lang="en-US" dirty="0" smtClean="0"/>
              <a:t>Single-locus PCR</a:t>
            </a:r>
          </a:p>
        </p:txBody>
      </p:sp>
      <p:sp>
        <p:nvSpPr>
          <p:cNvPr id="19462" name="Rectangle 3"/>
          <p:cNvSpPr>
            <a:spLocks noGrp="1" noChangeArrowheads="1"/>
          </p:cNvSpPr>
          <p:nvPr>
            <p:ph idx="1"/>
          </p:nvPr>
        </p:nvSpPr>
        <p:spPr>
          <a:xfrm>
            <a:off x="324293" y="1371600"/>
            <a:ext cx="4419600" cy="2743200"/>
          </a:xfrm>
        </p:spPr>
        <p:txBody>
          <a:bodyPr>
            <a:normAutofit/>
          </a:bodyPr>
          <a:lstStyle/>
          <a:p>
            <a:pPr marL="0" indent="0" eaLnBrk="1" hangingPunct="1">
              <a:lnSpc>
                <a:spcPct val="90000"/>
              </a:lnSpc>
              <a:buNone/>
            </a:pPr>
            <a:r>
              <a:rPr lang="en-US" sz="2400" dirty="0" smtClean="0">
                <a:latin typeface="Georgia" panose="02040502050405020303" pitchFamily="18" charset="0"/>
              </a:rPr>
              <a:t>Quality control: </a:t>
            </a:r>
          </a:p>
          <a:p>
            <a:pPr eaLnBrk="1" hangingPunct="1">
              <a:lnSpc>
                <a:spcPct val="90000"/>
              </a:lnSpc>
            </a:pPr>
            <a:r>
              <a:rPr lang="en-US" sz="2400" dirty="0" smtClean="0">
                <a:latin typeface="Georgia" panose="02040502050405020303" pitchFamily="18" charset="0"/>
              </a:rPr>
              <a:t>Do you get only one product?</a:t>
            </a:r>
          </a:p>
          <a:p>
            <a:pPr lvl="1"/>
            <a:r>
              <a:rPr lang="en-US" dirty="0" smtClean="0">
                <a:latin typeface="Georgia" panose="02040502050405020303" pitchFamily="18" charset="0"/>
              </a:rPr>
              <a:t>Why would  you not get one product? </a:t>
            </a:r>
          </a:p>
          <a:p>
            <a:pPr eaLnBrk="1" hangingPunct="1">
              <a:lnSpc>
                <a:spcPct val="90000"/>
              </a:lnSpc>
            </a:pPr>
            <a:r>
              <a:rPr lang="en-US" sz="2400" dirty="0" smtClean="0">
                <a:latin typeface="Georgia" panose="02040502050405020303" pitchFamily="18" charset="0"/>
              </a:rPr>
              <a:t>Is the correct product made? </a:t>
            </a:r>
          </a:p>
          <a:p>
            <a:pPr eaLnBrk="1" hangingPunct="1">
              <a:lnSpc>
                <a:spcPct val="90000"/>
              </a:lnSpc>
            </a:pPr>
            <a:r>
              <a:rPr lang="en-US" sz="2400" dirty="0" smtClean="0">
                <a:latin typeface="Georgia" panose="02040502050405020303" pitchFamily="18" charset="0"/>
              </a:rPr>
              <a:t>Is the yield in the expected range?</a:t>
            </a:r>
          </a:p>
        </p:txBody>
      </p:sp>
      <p:sp>
        <p:nvSpPr>
          <p:cNvPr id="19458" name="Date Placeholder 3"/>
          <p:cNvSpPr>
            <a:spLocks noGrp="1"/>
          </p:cNvSpPr>
          <p:nvPr>
            <p:ph type="dt" sz="half" idx="10"/>
          </p:nvPr>
        </p:nvSpPr>
        <p:spPr>
          <a:noFill/>
        </p:spPr>
        <p:txBody>
          <a:bodyPr/>
          <a:lstStyle/>
          <a:p>
            <a:fld id="{A3F9282D-A0E8-49D2-9896-45D6931A187C}" type="datetime1">
              <a:rPr lang="en-US" smtClean="0"/>
              <a:pPr/>
              <a:t>5/21/2016</a:t>
            </a:fld>
            <a:endParaRPr lang="en-US"/>
          </a:p>
        </p:txBody>
      </p:sp>
      <p:sp>
        <p:nvSpPr>
          <p:cNvPr id="19459" name="Footer Placeholder 4"/>
          <p:cNvSpPr>
            <a:spLocks noGrp="1"/>
          </p:cNvSpPr>
          <p:nvPr>
            <p:ph type="ftr" sz="quarter" idx="11"/>
          </p:nvPr>
        </p:nvSpPr>
        <p:spPr>
          <a:noFill/>
        </p:spPr>
        <p:txBody>
          <a:bodyPr/>
          <a:lstStyle/>
          <a:p>
            <a:r>
              <a:rPr lang="en-US" smtClean="0"/>
              <a:t>Dr. Weller UNCC</a:t>
            </a:r>
            <a:endParaRPr lang="en-US" dirty="0"/>
          </a:p>
        </p:txBody>
      </p:sp>
      <p:pic>
        <p:nvPicPr>
          <p:cNvPr id="7" name="Picture 6" descr="Primer-dimerPCR.jpg"/>
          <p:cNvPicPr>
            <a:picLocks noChangeAspect="1"/>
          </p:cNvPicPr>
          <p:nvPr/>
        </p:nvPicPr>
        <p:blipFill>
          <a:blip r:embed="rId4" cstate="print"/>
          <a:stretch>
            <a:fillRect/>
          </a:stretch>
        </p:blipFill>
        <p:spPr>
          <a:xfrm>
            <a:off x="4800600" y="247541"/>
            <a:ext cx="4032534" cy="4991317"/>
          </a:xfrm>
          <a:prstGeom prst="rect">
            <a:avLst/>
          </a:prstGeom>
        </p:spPr>
      </p:pic>
      <p:sp>
        <p:nvSpPr>
          <p:cNvPr id="8" name="TextBox 7"/>
          <p:cNvSpPr txBox="1"/>
          <p:nvPr/>
        </p:nvSpPr>
        <p:spPr>
          <a:xfrm>
            <a:off x="7162800" y="5054192"/>
            <a:ext cx="1228221" cy="369332"/>
          </a:xfrm>
          <a:prstGeom prst="rect">
            <a:avLst/>
          </a:prstGeom>
          <a:noFill/>
        </p:spPr>
        <p:txBody>
          <a:bodyPr wrap="none" rtlCol="0">
            <a:spAutoFit/>
          </a:bodyPr>
          <a:lstStyle/>
          <a:p>
            <a:r>
              <a:rPr lang="en-US" dirty="0" smtClean="0">
                <a:latin typeface="Georgia" panose="02040502050405020303" pitchFamily="18" charset="0"/>
              </a:rPr>
              <a:t>Wikipedia</a:t>
            </a:r>
            <a:endParaRPr lang="en-US" dirty="0">
              <a:latin typeface="Georgia" panose="02040502050405020303" pitchFamily="18" charset="0"/>
            </a:endParaRPr>
          </a:p>
        </p:txBody>
      </p:sp>
    </p:spTree>
    <p:extLst>
      <p:ext uri="{BB962C8B-B14F-4D97-AF65-F5344CB8AC3E}">
        <p14:creationId xmlns:p14="http://schemas.microsoft.com/office/powerpoint/2010/main" val="62203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644745"/>
          </a:xfrm>
        </p:spPr>
        <p:txBody>
          <a:bodyPr/>
          <a:lstStyle/>
          <a:p>
            <a:r>
              <a:rPr lang="en-US" dirty="0" smtClean="0"/>
              <a:t>PCR QC</a:t>
            </a:r>
            <a:endParaRPr lang="en-US" dirty="0"/>
          </a:p>
        </p:txBody>
      </p:sp>
      <p:sp>
        <p:nvSpPr>
          <p:cNvPr id="3" name="Content Placeholder 2"/>
          <p:cNvSpPr>
            <a:spLocks noGrp="1"/>
          </p:cNvSpPr>
          <p:nvPr>
            <p:ph idx="1"/>
          </p:nvPr>
        </p:nvSpPr>
        <p:spPr>
          <a:xfrm>
            <a:off x="628650" y="1143000"/>
            <a:ext cx="7886700" cy="1004279"/>
          </a:xfrm>
        </p:spPr>
        <p:txBody>
          <a:bodyPr>
            <a:normAutofit fontScale="92500" lnSpcReduction="10000"/>
          </a:bodyPr>
          <a:lstStyle/>
          <a:p>
            <a:pPr eaLnBrk="1" hangingPunct="1">
              <a:lnSpc>
                <a:spcPct val="90000"/>
              </a:lnSpc>
            </a:pPr>
            <a:r>
              <a:rPr lang="en-US" sz="2400" dirty="0" smtClean="0">
                <a:latin typeface="Georgia" panose="02040502050405020303" pitchFamily="18" charset="0"/>
              </a:rPr>
              <a:t>Did </a:t>
            </a:r>
            <a:r>
              <a:rPr lang="en-US" sz="2400" dirty="0" smtClean="0">
                <a:latin typeface="Georgia" panose="02040502050405020303" pitchFamily="18" charset="0"/>
              </a:rPr>
              <a:t>the primers </a:t>
            </a:r>
            <a:r>
              <a:rPr lang="en-US" sz="2400" dirty="0" smtClean="0">
                <a:latin typeface="Georgia" panose="02040502050405020303" pitchFamily="18" charset="0"/>
              </a:rPr>
              <a:t>amplify an unintended locus?</a:t>
            </a:r>
          </a:p>
          <a:p>
            <a:pPr lvl="1" eaLnBrk="1" hangingPunct="1">
              <a:lnSpc>
                <a:spcPct val="90000"/>
              </a:lnSpc>
            </a:pPr>
            <a:r>
              <a:rPr lang="en-US" sz="2000" dirty="0" smtClean="0">
                <a:latin typeface="Georgia" panose="02040502050405020303" pitchFamily="18" charset="0"/>
              </a:rPr>
              <a:t>Check 1: Is the length correct?</a:t>
            </a:r>
          </a:p>
          <a:p>
            <a:pPr lvl="1" eaLnBrk="1" hangingPunct="1">
              <a:lnSpc>
                <a:spcPct val="90000"/>
              </a:lnSpc>
            </a:pPr>
            <a:r>
              <a:rPr lang="en-US" sz="2000" dirty="0" smtClean="0">
                <a:latin typeface="Georgia" panose="02040502050405020303" pitchFamily="18" charset="0"/>
              </a:rPr>
              <a:t>If </a:t>
            </a:r>
            <a:r>
              <a:rPr lang="en-US" sz="2000" dirty="0" smtClean="0">
                <a:latin typeface="Georgia" panose="02040502050405020303" pitchFamily="18" charset="0"/>
              </a:rPr>
              <a:t>the length is correct: sequence or restrict the product</a:t>
            </a:r>
          </a:p>
        </p:txBody>
      </p:sp>
      <p:sp>
        <p:nvSpPr>
          <p:cNvPr id="4" name="Date Placeholder 3"/>
          <p:cNvSpPr>
            <a:spLocks noGrp="1"/>
          </p:cNvSpPr>
          <p:nvPr>
            <p:ph type="dt" sz="half" idx="10"/>
          </p:nvPr>
        </p:nvSpPr>
        <p:spPr/>
        <p:txBody>
          <a:bodyPr/>
          <a:lstStyle/>
          <a:p>
            <a:pPr>
              <a:defRPr/>
            </a:pPr>
            <a:fld id="{81269D3C-0EEE-464F-BDCC-68F8304C098D}"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UNCC</a:t>
            </a:r>
            <a:endParaRPr lang="en-US"/>
          </a:p>
        </p:txBody>
      </p:sp>
      <p:pic>
        <p:nvPicPr>
          <p:cNvPr id="7" name="Picture 6" descr="SampleTemplateMispriming.jpg"/>
          <p:cNvPicPr>
            <a:picLocks noChangeAspect="1"/>
          </p:cNvPicPr>
          <p:nvPr/>
        </p:nvPicPr>
        <p:blipFill>
          <a:blip r:embed="rId2" cstate="print"/>
          <a:stretch>
            <a:fillRect/>
          </a:stretch>
        </p:blipFill>
        <p:spPr>
          <a:xfrm>
            <a:off x="914400" y="2362369"/>
            <a:ext cx="7315200" cy="2361373"/>
          </a:xfrm>
          <a:prstGeom prst="rect">
            <a:avLst/>
          </a:prstGeom>
        </p:spPr>
      </p:pic>
      <p:pic>
        <p:nvPicPr>
          <p:cNvPr id="8" name="Picture 7" descr="SamplePrimerMisbinding.jpg"/>
          <p:cNvPicPr>
            <a:picLocks noChangeAspect="1"/>
          </p:cNvPicPr>
          <p:nvPr/>
        </p:nvPicPr>
        <p:blipFill>
          <a:blip r:embed="rId3" cstate="print"/>
          <a:stretch>
            <a:fillRect/>
          </a:stretch>
        </p:blipFill>
        <p:spPr>
          <a:xfrm>
            <a:off x="914400" y="4999705"/>
            <a:ext cx="4686300" cy="752475"/>
          </a:xfrm>
          <a:prstGeom prst="rect">
            <a:avLst/>
          </a:prstGeom>
        </p:spPr>
      </p:pic>
      <p:pic>
        <p:nvPicPr>
          <p:cNvPr id="9" name="Picture 8" descr="GelMispriming.jpg"/>
          <p:cNvPicPr>
            <a:picLocks noChangeAspect="1"/>
          </p:cNvPicPr>
          <p:nvPr/>
        </p:nvPicPr>
        <p:blipFill>
          <a:blip r:embed="rId4" cstate="print"/>
          <a:stretch>
            <a:fillRect/>
          </a:stretch>
        </p:blipFill>
        <p:spPr>
          <a:xfrm>
            <a:off x="6172200" y="4343400"/>
            <a:ext cx="1190625" cy="2371725"/>
          </a:xfrm>
          <a:prstGeom prst="rect">
            <a:avLst/>
          </a:prstGeom>
        </p:spPr>
      </p:pic>
    </p:spTree>
    <p:extLst>
      <p:ext uri="{BB962C8B-B14F-4D97-AF65-F5344CB8AC3E}">
        <p14:creationId xmlns:p14="http://schemas.microsoft.com/office/powerpoint/2010/main" val="387995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validation</a:t>
            </a:r>
            <a:endParaRPr lang="en-US" dirty="0"/>
          </a:p>
        </p:txBody>
      </p:sp>
      <p:sp>
        <p:nvSpPr>
          <p:cNvPr id="3" name="Content Placeholder 2"/>
          <p:cNvSpPr>
            <a:spLocks noGrp="1"/>
          </p:cNvSpPr>
          <p:nvPr>
            <p:ph idx="1"/>
          </p:nvPr>
        </p:nvSpPr>
        <p:spPr>
          <a:xfrm>
            <a:off x="533400" y="1371601"/>
            <a:ext cx="8382000" cy="1905000"/>
          </a:xfrm>
        </p:spPr>
        <p:txBody>
          <a:bodyPr>
            <a:normAutofit lnSpcReduction="10000"/>
          </a:bodyPr>
          <a:lstStyle/>
          <a:p>
            <a:pPr marL="0" indent="0">
              <a:buNone/>
            </a:pPr>
            <a:r>
              <a:rPr lang="en-US" sz="2400" dirty="0" smtClean="0">
                <a:latin typeface="Georgia" panose="02040502050405020303" pitchFamily="18" charset="0"/>
              </a:rPr>
              <a:t>Length ≠ Correct product.</a:t>
            </a:r>
          </a:p>
          <a:p>
            <a:pPr lvl="1"/>
            <a:r>
              <a:rPr lang="en-US" sz="2400" dirty="0" smtClean="0">
                <a:latin typeface="Georgia" panose="02040502050405020303" pitchFamily="18" charset="0"/>
              </a:rPr>
              <a:t>Why?</a:t>
            </a:r>
          </a:p>
          <a:p>
            <a:pPr lvl="2"/>
            <a:r>
              <a:rPr lang="en-US" sz="2100" dirty="0" smtClean="0">
                <a:latin typeface="Georgia" panose="02040502050405020303" pitchFamily="18" charset="0"/>
              </a:rPr>
              <a:t>Two alleles are naturally </a:t>
            </a:r>
            <a:r>
              <a:rPr lang="en-US" sz="2100" dirty="0" smtClean="0">
                <a:latin typeface="Georgia" panose="02040502050405020303" pitchFamily="18" charset="0"/>
              </a:rPr>
              <a:t>present, one longer/shorter than the reference</a:t>
            </a:r>
            <a:endParaRPr lang="en-US" sz="2100" dirty="0" smtClean="0">
              <a:latin typeface="Georgia" panose="02040502050405020303" pitchFamily="18" charset="0"/>
            </a:endParaRPr>
          </a:p>
          <a:p>
            <a:pPr lvl="2"/>
            <a:r>
              <a:rPr lang="en-US" sz="2100" dirty="0" smtClean="0">
                <a:latin typeface="Georgia" panose="02040502050405020303" pitchFamily="18" charset="0"/>
              </a:rPr>
              <a:t>A gene family is </a:t>
            </a:r>
            <a:r>
              <a:rPr lang="en-US" sz="2100" dirty="0" smtClean="0">
                <a:latin typeface="Georgia" panose="02040502050405020303" pitchFamily="18" charset="0"/>
              </a:rPr>
              <a:t>present</a:t>
            </a:r>
          </a:p>
          <a:p>
            <a:pPr lvl="2"/>
            <a:r>
              <a:rPr lang="en-US" sz="2100" dirty="0" smtClean="0">
                <a:latin typeface="Georgia" panose="02040502050405020303" pitchFamily="18" charset="0"/>
              </a:rPr>
              <a:t>There is</a:t>
            </a:r>
            <a:r>
              <a:rPr lang="en-US" sz="2100" dirty="0" smtClean="0">
                <a:latin typeface="Georgia" panose="02040502050405020303" pitchFamily="18" charset="0"/>
              </a:rPr>
              <a:t> </a:t>
            </a:r>
            <a:r>
              <a:rPr lang="en-US" sz="2100" dirty="0" smtClean="0">
                <a:latin typeface="Georgia" panose="02040502050405020303" pitchFamily="18" charset="0"/>
              </a:rPr>
              <a:t>a common </a:t>
            </a:r>
            <a:r>
              <a:rPr lang="en-US" sz="2100" dirty="0" smtClean="0">
                <a:latin typeface="Georgia" panose="02040502050405020303" pitchFamily="18" charset="0"/>
              </a:rPr>
              <a:t>motif in your primer</a:t>
            </a:r>
            <a:endParaRPr lang="en-US" sz="2100" dirty="0" smtClean="0">
              <a:latin typeface="Georgia" panose="02040502050405020303" pitchFamily="18" charset="0"/>
            </a:endParaRPr>
          </a:p>
          <a:p>
            <a:pPr lvl="2"/>
            <a:endParaRPr lang="en-US" dirty="0">
              <a:latin typeface="Georgia" panose="02040502050405020303" pitchFamily="18" charset="0"/>
            </a:endParaRPr>
          </a:p>
        </p:txBody>
      </p:sp>
      <p:sp>
        <p:nvSpPr>
          <p:cNvPr id="4" name="Date Placeholder 3"/>
          <p:cNvSpPr>
            <a:spLocks noGrp="1"/>
          </p:cNvSpPr>
          <p:nvPr>
            <p:ph type="dt" sz="half" idx="10"/>
          </p:nvPr>
        </p:nvSpPr>
        <p:spPr/>
        <p:txBody>
          <a:bodyPr/>
          <a:lstStyle/>
          <a:p>
            <a:pPr>
              <a:defRPr/>
            </a:pPr>
            <a:fld id="{53B8E92D-67E1-46BC-AEFE-FE1707F88EB8}"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UNCC</a:t>
            </a:r>
            <a:endParaRPr lang="en-US"/>
          </a:p>
        </p:txBody>
      </p:sp>
      <p:pic>
        <p:nvPicPr>
          <p:cNvPr id="7" name="Picture 6" descr="RFLP_PCR product.jpg"/>
          <p:cNvPicPr>
            <a:picLocks noChangeAspect="1"/>
          </p:cNvPicPr>
          <p:nvPr/>
        </p:nvPicPr>
        <p:blipFill>
          <a:blip r:embed="rId3" cstate="print"/>
          <a:stretch>
            <a:fillRect/>
          </a:stretch>
        </p:blipFill>
        <p:spPr>
          <a:xfrm>
            <a:off x="4828289" y="3886200"/>
            <a:ext cx="4398944" cy="2387691"/>
          </a:xfrm>
          <a:prstGeom prst="rect">
            <a:avLst/>
          </a:prstGeom>
        </p:spPr>
      </p:pic>
      <p:pic>
        <p:nvPicPr>
          <p:cNvPr id="8" name="Picture 7" descr="GeneFamily_PCR.jpg"/>
          <p:cNvPicPr>
            <a:picLocks noChangeAspect="1"/>
          </p:cNvPicPr>
          <p:nvPr/>
        </p:nvPicPr>
        <p:blipFill>
          <a:blip r:embed="rId4" cstate="print"/>
          <a:stretch>
            <a:fillRect/>
          </a:stretch>
        </p:blipFill>
        <p:spPr>
          <a:xfrm>
            <a:off x="752475" y="3537250"/>
            <a:ext cx="3819525" cy="2842138"/>
          </a:xfrm>
          <a:prstGeom prst="rect">
            <a:avLst/>
          </a:prstGeom>
        </p:spPr>
      </p:pic>
    </p:spTree>
    <p:extLst>
      <p:ext uri="{BB962C8B-B14F-4D97-AF65-F5344CB8AC3E}">
        <p14:creationId xmlns:p14="http://schemas.microsoft.com/office/powerpoint/2010/main" val="140530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and Next Generation Sequencing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Georgia" panose="02040502050405020303" pitchFamily="18" charset="0"/>
              </a:rPr>
              <a:t>PCR is used at 2 steps in NGS sample preparation: </a:t>
            </a:r>
          </a:p>
          <a:p>
            <a:r>
              <a:rPr lang="en-US" dirty="0" smtClean="0">
                <a:latin typeface="Georgia" panose="02040502050405020303" pitchFamily="18" charset="0"/>
              </a:rPr>
              <a:t>Step 1: S</a:t>
            </a:r>
            <a:r>
              <a:rPr lang="en-US" dirty="0" smtClean="0">
                <a:latin typeface="Georgia" panose="02040502050405020303" pitchFamily="18" charset="0"/>
              </a:rPr>
              <a:t>pecific </a:t>
            </a:r>
            <a:r>
              <a:rPr lang="en-US" dirty="0" smtClean="0">
                <a:latin typeface="Georgia" panose="02040502050405020303" pitchFamily="18" charset="0"/>
              </a:rPr>
              <a:t>genes </a:t>
            </a:r>
            <a:r>
              <a:rPr lang="en-US" dirty="0">
                <a:latin typeface="Georgia" panose="02040502050405020303" pitchFamily="18" charset="0"/>
              </a:rPr>
              <a:t>/</a:t>
            </a:r>
            <a:r>
              <a:rPr lang="en-US" dirty="0" smtClean="0">
                <a:latin typeface="Georgia" panose="02040502050405020303" pitchFamily="18" charset="0"/>
              </a:rPr>
              <a:t>regions  are amplified to ‘purify’ them from the rest of the genome (such </a:t>
            </a:r>
            <a:r>
              <a:rPr lang="en-US" dirty="0" smtClean="0">
                <a:latin typeface="Georgia" panose="02040502050405020303" pitchFamily="18" charset="0"/>
              </a:rPr>
              <a:t>as bar code regions) </a:t>
            </a:r>
          </a:p>
          <a:p>
            <a:pPr lvl="1"/>
            <a:r>
              <a:rPr lang="en-US" dirty="0" smtClean="0">
                <a:latin typeface="Georgia" panose="02040502050405020303" pitchFamily="18" charset="0"/>
              </a:rPr>
              <a:t>Specific PCR products are </a:t>
            </a:r>
            <a:r>
              <a:rPr lang="en-US" dirty="0" smtClean="0">
                <a:latin typeface="Georgia" panose="02040502050405020303" pitchFamily="18" charset="0"/>
              </a:rPr>
              <a:t>made</a:t>
            </a:r>
          </a:p>
          <a:p>
            <a:pPr lvl="2"/>
            <a:r>
              <a:rPr lang="en-US" dirty="0" smtClean="0">
                <a:latin typeface="Georgia" panose="02040502050405020303" pitchFamily="18" charset="0"/>
              </a:rPr>
              <a:t>The </a:t>
            </a:r>
            <a:r>
              <a:rPr lang="en-US" dirty="0" smtClean="0">
                <a:latin typeface="Georgia" panose="02040502050405020303" pitchFamily="18" charset="0"/>
              </a:rPr>
              <a:t>sequencing primer sites are added to the  gene-specific  </a:t>
            </a:r>
            <a:r>
              <a:rPr lang="en-US" dirty="0" smtClean="0">
                <a:latin typeface="Georgia" panose="02040502050405020303" pitchFamily="18" charset="0"/>
              </a:rPr>
              <a:t>primers (fusion amplicons) </a:t>
            </a:r>
            <a:endParaRPr lang="en-US" dirty="0" smtClean="0">
              <a:latin typeface="Georgia" panose="02040502050405020303" pitchFamily="18" charset="0"/>
            </a:endParaRPr>
          </a:p>
          <a:p>
            <a:pPr lvl="2"/>
            <a:r>
              <a:rPr lang="en-US" dirty="0" smtClean="0">
                <a:latin typeface="Georgia" panose="02040502050405020303" pitchFamily="18" charset="0"/>
              </a:rPr>
              <a:t>An extra bit of sequence gives a sample label (index), pool samples</a:t>
            </a:r>
            <a:endParaRPr lang="en-US" dirty="0" smtClean="0">
              <a:latin typeface="Georgia" panose="02040502050405020303" pitchFamily="18" charset="0"/>
            </a:endParaRPr>
          </a:p>
          <a:p>
            <a:pPr lvl="1"/>
            <a:r>
              <a:rPr lang="en-US" dirty="0" smtClean="0">
                <a:latin typeface="Georgia" panose="02040502050405020303" pitchFamily="18" charset="0"/>
              </a:rPr>
              <a:t>Randomly </a:t>
            </a:r>
            <a:r>
              <a:rPr lang="en-US" dirty="0" smtClean="0">
                <a:latin typeface="Georgia" panose="02040502050405020303" pitchFamily="18" charset="0"/>
              </a:rPr>
              <a:t>sheared pieces of DNA have known sequences added to the ends so PCR works</a:t>
            </a:r>
          </a:p>
          <a:p>
            <a:pPr lvl="2"/>
            <a:r>
              <a:rPr lang="en-US" dirty="0" smtClean="0">
                <a:latin typeface="Georgia" panose="02040502050405020303" pitchFamily="18" charset="0"/>
              </a:rPr>
              <a:t>The known ends include</a:t>
            </a:r>
            <a:r>
              <a:rPr lang="en-US" dirty="0" smtClean="0">
                <a:latin typeface="Georgia" panose="02040502050405020303" pitchFamily="18" charset="0"/>
              </a:rPr>
              <a:t> </a:t>
            </a:r>
            <a:r>
              <a:rPr lang="en-US" dirty="0" smtClean="0">
                <a:latin typeface="Georgia" panose="02040502050405020303" pitchFamily="18" charset="0"/>
              </a:rPr>
              <a:t>sequencing primers/indices</a:t>
            </a:r>
          </a:p>
          <a:p>
            <a:r>
              <a:rPr lang="en-US" dirty="0" smtClean="0">
                <a:latin typeface="Georgia" panose="02040502050405020303" pitchFamily="18" charset="0"/>
              </a:rPr>
              <a:t>Step 2: use PCR </a:t>
            </a:r>
            <a:r>
              <a:rPr lang="en-US" dirty="0" smtClean="0">
                <a:latin typeface="Georgia" panose="02040502050405020303" pitchFamily="18" charset="0"/>
              </a:rPr>
              <a:t>to </a:t>
            </a:r>
            <a:r>
              <a:rPr lang="en-US" dirty="0" smtClean="0">
                <a:latin typeface="Georgia" panose="02040502050405020303" pitchFamily="18" charset="0"/>
              </a:rPr>
              <a:t>make more of the final targets so there is enough to get a good sequencing signal </a:t>
            </a:r>
          </a:p>
          <a:p>
            <a:pPr lvl="1"/>
            <a:r>
              <a:rPr lang="en-US" dirty="0" smtClean="0">
                <a:latin typeface="Georgia" panose="02040502050405020303" pitchFamily="18" charset="0"/>
              </a:rPr>
              <a:t>Ion </a:t>
            </a:r>
            <a:r>
              <a:rPr lang="en-US" dirty="0" smtClean="0">
                <a:latin typeface="Georgia" panose="02040502050405020303" pitchFamily="18" charset="0"/>
              </a:rPr>
              <a:t>Torrent libraries</a:t>
            </a:r>
          </a:p>
          <a:p>
            <a:pPr lvl="1"/>
            <a:r>
              <a:rPr lang="en-US" dirty="0" smtClean="0">
                <a:latin typeface="Georgia" panose="02040502050405020303" pitchFamily="18" charset="0"/>
              </a:rPr>
              <a:t>454 Libraries</a:t>
            </a:r>
          </a:p>
          <a:p>
            <a:pPr lvl="1"/>
            <a:r>
              <a:rPr lang="en-US" dirty="0" smtClean="0">
                <a:latin typeface="Georgia" panose="02040502050405020303" pitchFamily="18" charset="0"/>
              </a:rPr>
              <a:t>Illumina libraries</a:t>
            </a:r>
            <a:endParaRPr lang="en-US" dirty="0">
              <a:latin typeface="Georgia" panose="02040502050405020303" pitchFamily="18" charset="0"/>
            </a:endParaRPr>
          </a:p>
        </p:txBody>
      </p:sp>
      <p:sp>
        <p:nvSpPr>
          <p:cNvPr id="4" name="Date Placeholder 3"/>
          <p:cNvSpPr>
            <a:spLocks noGrp="1"/>
          </p:cNvSpPr>
          <p:nvPr>
            <p:ph type="dt" sz="half" idx="10"/>
          </p:nvPr>
        </p:nvSpPr>
        <p:spPr>
          <a:xfrm>
            <a:off x="762000" y="6172200"/>
            <a:ext cx="2057400" cy="365125"/>
          </a:xfrm>
        </p:spPr>
        <p:txBody>
          <a:bodyPr/>
          <a:lstStyle/>
          <a:p>
            <a:pPr>
              <a:defRPr/>
            </a:pPr>
            <a:fld id="{AFE4B9DE-F5DD-466F-89DB-67103BB9A7D4}"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Weller UNCC</a:t>
            </a:r>
            <a:endParaRPr lang="en-US"/>
          </a:p>
        </p:txBody>
      </p:sp>
      <p:sp>
        <p:nvSpPr>
          <p:cNvPr id="6" name="Slide Number Placeholder 5"/>
          <p:cNvSpPr>
            <a:spLocks noGrp="1"/>
          </p:cNvSpPr>
          <p:nvPr>
            <p:ph type="sldNum" sz="quarter" idx="12"/>
          </p:nvPr>
        </p:nvSpPr>
        <p:spPr/>
        <p:txBody>
          <a:bodyPr/>
          <a:lstStyle/>
          <a:p>
            <a:pPr>
              <a:defRPr/>
            </a:pPr>
            <a:fld id="{701AF97D-360E-40D9-94D5-1F8FAADE46BE}" type="slidenum">
              <a:rPr lang="en-US" smtClean="0"/>
              <a:pPr>
                <a:defRPr/>
              </a:pPr>
              <a:t>14</a:t>
            </a:fld>
            <a:endParaRPr lang="en-US"/>
          </a:p>
        </p:txBody>
      </p:sp>
    </p:spTree>
    <p:extLst>
      <p:ext uri="{BB962C8B-B14F-4D97-AF65-F5344CB8AC3E}">
        <p14:creationId xmlns:p14="http://schemas.microsoft.com/office/powerpoint/2010/main" val="18767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smtClean="0"/>
              <a:t>PCR assay design for a specific region</a:t>
            </a:r>
          </a:p>
        </p:txBody>
      </p:sp>
      <p:sp>
        <p:nvSpPr>
          <p:cNvPr id="18438" name="Rectangle 3"/>
          <p:cNvSpPr>
            <a:spLocks noGrp="1" noChangeArrowheads="1"/>
          </p:cNvSpPr>
          <p:nvPr>
            <p:ph idx="1"/>
          </p:nvPr>
        </p:nvSpPr>
        <p:spPr/>
        <p:txBody>
          <a:bodyPr>
            <a:normAutofit/>
          </a:bodyPr>
          <a:lstStyle/>
          <a:p>
            <a:pPr eaLnBrk="1" hangingPunct="1">
              <a:lnSpc>
                <a:spcPct val="80000"/>
              </a:lnSpc>
            </a:pPr>
            <a:r>
              <a:rPr lang="en-US" sz="2400" dirty="0" smtClean="0">
                <a:latin typeface="Georgia" panose="02040502050405020303" pitchFamily="18" charset="0"/>
              </a:rPr>
              <a:t>There must be a primer at each end of the desired region that is </a:t>
            </a:r>
          </a:p>
          <a:p>
            <a:pPr lvl="1" eaLnBrk="1" hangingPunct="1">
              <a:lnSpc>
                <a:spcPct val="80000"/>
              </a:lnSpc>
            </a:pPr>
            <a:r>
              <a:rPr lang="en-US" sz="2000" i="1" dirty="0" smtClean="0">
                <a:latin typeface="Georgia" panose="02040502050405020303" pitchFamily="18" charset="0"/>
              </a:rPr>
              <a:t>Unique </a:t>
            </a:r>
            <a:r>
              <a:rPr lang="en-US" sz="2000" dirty="0" smtClean="0">
                <a:latin typeface="Georgia" panose="02040502050405020303" pitchFamily="18" charset="0"/>
              </a:rPr>
              <a:t>to</a:t>
            </a:r>
            <a:r>
              <a:rPr lang="en-US" sz="2000" i="1" dirty="0" smtClean="0">
                <a:latin typeface="Georgia" panose="02040502050405020303" pitchFamily="18" charset="0"/>
              </a:rPr>
              <a:t> </a:t>
            </a:r>
            <a:r>
              <a:rPr lang="en-US" sz="2000" dirty="0" smtClean="0">
                <a:latin typeface="Georgia" panose="02040502050405020303" pitchFamily="18" charset="0"/>
              </a:rPr>
              <a:t>a single site in the genome, </a:t>
            </a:r>
          </a:p>
          <a:p>
            <a:pPr lvl="1" eaLnBrk="1" hangingPunct="1">
              <a:lnSpc>
                <a:spcPct val="80000"/>
              </a:lnSpc>
            </a:pPr>
            <a:r>
              <a:rPr lang="en-US" sz="2000" dirty="0" smtClean="0">
                <a:latin typeface="Georgia" panose="02040502050405020303" pitchFamily="18" charset="0"/>
              </a:rPr>
              <a:t>Primers  are matched in forming stable duplexes within 2-3° of each other, aim for 55-72C.</a:t>
            </a:r>
          </a:p>
          <a:p>
            <a:pPr lvl="2" eaLnBrk="1" hangingPunct="1">
              <a:lnSpc>
                <a:spcPct val="80000"/>
              </a:lnSpc>
            </a:pPr>
            <a:r>
              <a:rPr lang="en-US" sz="1800" dirty="0" smtClean="0">
                <a:latin typeface="Georgia" panose="02040502050405020303" pitchFamily="18" charset="0"/>
              </a:rPr>
              <a:t>In practice this means they are usually 18-25nt long, but they don’t have to have the same length</a:t>
            </a:r>
          </a:p>
          <a:p>
            <a:pPr lvl="1" eaLnBrk="1" hangingPunct="1">
              <a:lnSpc>
                <a:spcPct val="80000"/>
              </a:lnSpc>
            </a:pPr>
            <a:r>
              <a:rPr lang="en-US" sz="2000" dirty="0" smtClean="0">
                <a:latin typeface="Georgia" panose="02040502050405020303" pitchFamily="18" charset="0"/>
              </a:rPr>
              <a:t>Primers should not have internal structure or bind to each other</a:t>
            </a:r>
          </a:p>
          <a:p>
            <a:pPr lvl="1" eaLnBrk="1" hangingPunct="1">
              <a:lnSpc>
                <a:spcPct val="80000"/>
              </a:lnSpc>
            </a:pPr>
            <a:endParaRPr lang="en-US" sz="2000" dirty="0" smtClean="0">
              <a:latin typeface="Georgia" panose="02040502050405020303" pitchFamily="18" charset="0"/>
            </a:endParaRPr>
          </a:p>
          <a:p>
            <a:pPr lvl="1" eaLnBrk="1" hangingPunct="1">
              <a:lnSpc>
                <a:spcPct val="80000"/>
              </a:lnSpc>
            </a:pPr>
            <a:endParaRPr lang="en-US" sz="2000" dirty="0">
              <a:latin typeface="Georgia" panose="02040502050405020303" pitchFamily="18" charset="0"/>
            </a:endParaRPr>
          </a:p>
          <a:p>
            <a:pPr>
              <a:lnSpc>
                <a:spcPct val="80000"/>
              </a:lnSpc>
            </a:pPr>
            <a:r>
              <a:rPr lang="en-US" sz="2300" dirty="0" smtClean="0">
                <a:latin typeface="Georgia" panose="02040502050405020303" pitchFamily="18" charset="0"/>
              </a:rPr>
              <a:t>In setting up the reaction, add </a:t>
            </a:r>
            <a:r>
              <a:rPr lang="en-US" sz="2300" dirty="0" err="1" smtClean="0">
                <a:latin typeface="Georgia" panose="02040502050405020303" pitchFamily="18" charset="0"/>
              </a:rPr>
              <a:t>enoughprimer</a:t>
            </a:r>
            <a:r>
              <a:rPr lang="en-US" sz="2300" dirty="0" smtClean="0">
                <a:latin typeface="Georgia" panose="02040502050405020303" pitchFamily="18" charset="0"/>
              </a:rPr>
              <a:t> and dNTPs for the amount of product you want – both are incorporated into the product</a:t>
            </a:r>
          </a:p>
          <a:p>
            <a:pPr lvl="1">
              <a:lnSpc>
                <a:spcPct val="80000"/>
              </a:lnSpc>
            </a:pPr>
            <a:r>
              <a:rPr lang="en-US" sz="1900" dirty="0" smtClean="0">
                <a:latin typeface="Georgia" panose="02040502050405020303" pitchFamily="18" charset="0"/>
              </a:rPr>
              <a:t>Note: you won’t get more than 1ug/ml</a:t>
            </a:r>
            <a:endParaRPr lang="en-US" sz="2000" dirty="0" smtClean="0"/>
          </a:p>
        </p:txBody>
      </p:sp>
      <p:sp>
        <p:nvSpPr>
          <p:cNvPr id="18434" name="Date Placeholder 3"/>
          <p:cNvSpPr>
            <a:spLocks noGrp="1"/>
          </p:cNvSpPr>
          <p:nvPr>
            <p:ph type="dt" sz="half" idx="10"/>
          </p:nvPr>
        </p:nvSpPr>
        <p:spPr>
          <a:noFill/>
        </p:spPr>
        <p:txBody>
          <a:bodyPr/>
          <a:lstStyle/>
          <a:p>
            <a:fld id="{CA1857A7-C8D9-456C-AEA4-BC4378FFA7ED}" type="datetime1">
              <a:rPr lang="en-US" smtClean="0"/>
              <a:pPr/>
              <a:t>5/21/2016</a:t>
            </a:fld>
            <a:endParaRPr lang="en-US"/>
          </a:p>
        </p:txBody>
      </p:sp>
      <p:sp>
        <p:nvSpPr>
          <p:cNvPr id="18435"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298458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ONlineAnalysisTools_1.jpg"/>
          <p:cNvPicPr>
            <a:picLocks noGrp="1" noChangeAspect="1"/>
          </p:cNvPicPr>
          <p:nvPr>
            <p:ph idx="1"/>
          </p:nvPr>
        </p:nvPicPr>
        <p:blipFill>
          <a:blip r:embed="rId2" cstate="print"/>
          <a:stretch>
            <a:fillRect/>
          </a:stretch>
        </p:blipFill>
        <p:spPr>
          <a:xfrm>
            <a:off x="381000" y="304800"/>
            <a:ext cx="8239894" cy="5334000"/>
          </a:xfrm>
        </p:spPr>
      </p:pic>
      <p:sp>
        <p:nvSpPr>
          <p:cNvPr id="4" name="Date Placeholder 3"/>
          <p:cNvSpPr>
            <a:spLocks noGrp="1"/>
          </p:cNvSpPr>
          <p:nvPr>
            <p:ph type="dt" sz="half" idx="10"/>
          </p:nvPr>
        </p:nvSpPr>
        <p:spPr/>
        <p:txBody>
          <a:bodyPr/>
          <a:lstStyle/>
          <a:p>
            <a:pPr>
              <a:defRPr/>
            </a:pPr>
            <a:fld id="{6CF8008B-93E0-45DA-A8FB-1D18B80B4409}"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UNCC</a:t>
            </a:r>
            <a:endParaRPr lang="en-US"/>
          </a:p>
        </p:txBody>
      </p:sp>
    </p:spTree>
    <p:extLst>
      <p:ext uri="{BB962C8B-B14F-4D97-AF65-F5344CB8AC3E}">
        <p14:creationId xmlns:p14="http://schemas.microsoft.com/office/powerpoint/2010/main" val="106851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p:cNvSpPr>
            <a:spLocks noGrp="1" noChangeArrowheads="1"/>
          </p:cNvSpPr>
          <p:nvPr>
            <p:ph type="title"/>
          </p:nvPr>
        </p:nvSpPr>
        <p:spPr/>
        <p:txBody>
          <a:bodyPr/>
          <a:lstStyle/>
          <a:p>
            <a:pPr eaLnBrk="1" hangingPunct="1"/>
            <a:r>
              <a:rPr lang="en-US" dirty="0" smtClean="0"/>
              <a:t>Primer3 Input </a:t>
            </a:r>
          </a:p>
        </p:txBody>
      </p:sp>
      <p:sp>
        <p:nvSpPr>
          <p:cNvPr id="34822" name="Rectangle 3"/>
          <p:cNvSpPr>
            <a:spLocks noGrp="1" noChangeArrowheads="1"/>
          </p:cNvSpPr>
          <p:nvPr>
            <p:ph idx="1"/>
          </p:nvPr>
        </p:nvSpPr>
        <p:spPr/>
        <p:txBody>
          <a:bodyPr>
            <a:normAutofit/>
          </a:bodyPr>
          <a:lstStyle/>
          <a:p>
            <a:pPr eaLnBrk="1" hangingPunct="1">
              <a:lnSpc>
                <a:spcPct val="80000"/>
              </a:lnSpc>
            </a:pPr>
            <a:r>
              <a:rPr lang="en-US" sz="2800" dirty="0" smtClean="0">
                <a:latin typeface="Georgia" panose="02040502050405020303" pitchFamily="18" charset="0"/>
              </a:rPr>
              <a:t>Filter out:</a:t>
            </a:r>
            <a:endParaRPr lang="en-US" sz="2800" dirty="0" smtClean="0">
              <a:latin typeface="Georgia" panose="02040502050405020303" pitchFamily="18" charset="0"/>
            </a:endParaRPr>
          </a:p>
          <a:p>
            <a:pPr lvl="1" eaLnBrk="1" hangingPunct="1">
              <a:lnSpc>
                <a:spcPct val="80000"/>
              </a:lnSpc>
            </a:pPr>
            <a:r>
              <a:rPr lang="en-US" sz="2400" dirty="0" smtClean="0">
                <a:latin typeface="Georgia" panose="02040502050405020303" pitchFamily="18" charset="0"/>
              </a:rPr>
              <a:t> Avoid sequence of </a:t>
            </a:r>
            <a:r>
              <a:rPr lang="en-US" sz="2400" dirty="0" smtClean="0">
                <a:latin typeface="Georgia" panose="02040502050405020303" pitchFamily="18" charset="0"/>
              </a:rPr>
              <a:t>low </a:t>
            </a:r>
            <a:r>
              <a:rPr lang="en-US" sz="2400" dirty="0" smtClean="0">
                <a:latin typeface="Georgia" panose="02040502050405020303" pitchFamily="18" charset="0"/>
              </a:rPr>
              <a:t>quality </a:t>
            </a:r>
            <a:r>
              <a:rPr lang="en-US" sz="2400" dirty="0" smtClean="0">
                <a:latin typeface="Georgia" panose="02040502050405020303" pitchFamily="18" charset="0"/>
              </a:rPr>
              <a:t>(‘N’s or Q-scores below 20)</a:t>
            </a:r>
            <a:endParaRPr lang="en-US" sz="2400" dirty="0" smtClean="0">
              <a:latin typeface="Georgia" panose="02040502050405020303" pitchFamily="18" charset="0"/>
            </a:endParaRPr>
          </a:p>
          <a:p>
            <a:pPr lvl="1" eaLnBrk="1" hangingPunct="1">
              <a:lnSpc>
                <a:spcPct val="80000"/>
              </a:lnSpc>
            </a:pPr>
            <a:r>
              <a:rPr lang="en-US" sz="2400" dirty="0" smtClean="0">
                <a:latin typeface="Georgia" panose="02040502050405020303" pitchFamily="18" charset="0"/>
              </a:rPr>
              <a:t>Trim </a:t>
            </a:r>
            <a:r>
              <a:rPr lang="en-US" sz="2400" dirty="0" smtClean="0">
                <a:latin typeface="Georgia" panose="02040502050405020303" pitchFamily="18" charset="0"/>
              </a:rPr>
              <a:t>sequences added to the ends to allow polymerase to bind, or sample indexing</a:t>
            </a:r>
            <a:endParaRPr lang="en-US" sz="2400" dirty="0" smtClean="0">
              <a:latin typeface="Georgia" panose="02040502050405020303" pitchFamily="18" charset="0"/>
            </a:endParaRPr>
          </a:p>
          <a:p>
            <a:pPr lvl="1" eaLnBrk="1" hangingPunct="1">
              <a:lnSpc>
                <a:spcPct val="80000"/>
              </a:lnSpc>
            </a:pPr>
            <a:r>
              <a:rPr lang="en-US" sz="2400" dirty="0" smtClean="0">
                <a:latin typeface="Georgia" panose="02040502050405020303" pitchFamily="18" charset="0"/>
              </a:rPr>
              <a:t>Remove simple </a:t>
            </a:r>
            <a:r>
              <a:rPr lang="en-US" sz="2400" dirty="0" smtClean="0">
                <a:latin typeface="Georgia" panose="02040502050405020303" pitchFamily="18" charset="0"/>
              </a:rPr>
              <a:t>repeats (e.g. ATATATATA). </a:t>
            </a:r>
            <a:endParaRPr lang="en-US" sz="2400" dirty="0" smtClean="0">
              <a:latin typeface="Georgia" panose="02040502050405020303" pitchFamily="18" charset="0"/>
            </a:endParaRPr>
          </a:p>
          <a:p>
            <a:pPr lvl="1" eaLnBrk="1" hangingPunct="1">
              <a:lnSpc>
                <a:spcPct val="80000"/>
              </a:lnSpc>
            </a:pPr>
            <a:r>
              <a:rPr lang="en-US" sz="2400" dirty="0" smtClean="0">
                <a:latin typeface="Georgia" panose="02040502050405020303" pitchFamily="18" charset="0"/>
              </a:rPr>
              <a:t>Avoid primers that partially match a different gene</a:t>
            </a:r>
          </a:p>
          <a:p>
            <a:pPr eaLnBrk="1" hangingPunct="1">
              <a:lnSpc>
                <a:spcPct val="80000"/>
              </a:lnSpc>
            </a:pPr>
            <a:r>
              <a:rPr lang="en-US" sz="2800" dirty="0" smtClean="0">
                <a:latin typeface="Georgia" panose="02040502050405020303" pitchFamily="18" charset="0"/>
              </a:rPr>
              <a:t>Source Sequence </a:t>
            </a:r>
          </a:p>
          <a:p>
            <a:pPr lvl="1" eaLnBrk="1" hangingPunct="1">
              <a:lnSpc>
                <a:spcPct val="80000"/>
              </a:lnSpc>
            </a:pPr>
            <a:r>
              <a:rPr lang="en-US" sz="2400" dirty="0" smtClean="0">
                <a:latin typeface="Georgia" panose="02040502050405020303" pitchFamily="18" charset="0"/>
              </a:rPr>
              <a:t>The template sequence you want: the basis of the design</a:t>
            </a:r>
          </a:p>
          <a:p>
            <a:pPr eaLnBrk="1" hangingPunct="1">
              <a:lnSpc>
                <a:spcPct val="80000"/>
              </a:lnSpc>
            </a:pPr>
            <a:r>
              <a:rPr lang="en-US" sz="2800" dirty="0" smtClean="0">
                <a:latin typeface="Georgia" panose="02040502050405020303" pitchFamily="18" charset="0"/>
              </a:rPr>
              <a:t>Sequence Id </a:t>
            </a:r>
          </a:p>
          <a:p>
            <a:pPr lvl="1" eaLnBrk="1" hangingPunct="1">
              <a:lnSpc>
                <a:spcPct val="80000"/>
              </a:lnSpc>
            </a:pPr>
            <a:r>
              <a:rPr lang="en-US" sz="2400" dirty="0" smtClean="0">
                <a:latin typeface="Georgia" panose="02040502050405020303" pitchFamily="18" charset="0"/>
              </a:rPr>
              <a:t>A label you provide, that identifies the output.</a:t>
            </a:r>
            <a:endParaRPr lang="en-US" sz="2400" dirty="0" smtClean="0">
              <a:latin typeface="Georgia" panose="02040502050405020303" pitchFamily="18" charset="0"/>
            </a:endParaRPr>
          </a:p>
        </p:txBody>
      </p:sp>
      <p:sp>
        <p:nvSpPr>
          <p:cNvPr id="34818" name="Date Placeholder 3"/>
          <p:cNvSpPr>
            <a:spLocks noGrp="1"/>
          </p:cNvSpPr>
          <p:nvPr>
            <p:ph type="dt" sz="half" idx="10"/>
          </p:nvPr>
        </p:nvSpPr>
        <p:spPr>
          <a:noFill/>
        </p:spPr>
        <p:txBody>
          <a:bodyPr/>
          <a:lstStyle/>
          <a:p>
            <a:fld id="{8237C6BC-F303-4F13-8B80-6CDAAB327E45}" type="datetime1">
              <a:rPr lang="en-US" smtClean="0"/>
              <a:pPr/>
              <a:t>5/21/2016</a:t>
            </a:fld>
            <a:endParaRPr lang="en-US"/>
          </a:p>
        </p:txBody>
      </p:sp>
      <p:sp>
        <p:nvSpPr>
          <p:cNvPr id="34819"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93981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smtClean="0"/>
              <a:t>Primer 3 terms</a:t>
            </a:r>
          </a:p>
        </p:txBody>
      </p:sp>
      <p:sp>
        <p:nvSpPr>
          <p:cNvPr id="35846" name="Rectangle 3"/>
          <p:cNvSpPr>
            <a:spLocks noGrp="1" noChangeArrowheads="1"/>
          </p:cNvSpPr>
          <p:nvPr>
            <p:ph idx="1"/>
          </p:nvPr>
        </p:nvSpPr>
        <p:spPr/>
        <p:txBody>
          <a:bodyPr>
            <a:normAutofit/>
          </a:bodyPr>
          <a:lstStyle/>
          <a:p>
            <a:pPr eaLnBrk="1" hangingPunct="1">
              <a:lnSpc>
                <a:spcPct val="90000"/>
              </a:lnSpc>
            </a:pPr>
            <a:r>
              <a:rPr lang="en-US" sz="2400" dirty="0" smtClean="0">
                <a:latin typeface="Georgia" panose="02040502050405020303" pitchFamily="18" charset="0"/>
              </a:rPr>
              <a:t>Targets = Included Region – a region on the source that </a:t>
            </a:r>
            <a:r>
              <a:rPr lang="en-US" sz="2400" i="1" dirty="0" smtClean="0">
                <a:latin typeface="Georgia" panose="02040502050405020303" pitchFamily="18" charset="0"/>
              </a:rPr>
              <a:t>must be in</a:t>
            </a:r>
            <a:r>
              <a:rPr lang="en-US" sz="2400" dirty="0" smtClean="0">
                <a:latin typeface="Georgia" panose="02040502050405020303" pitchFamily="18" charset="0"/>
              </a:rPr>
              <a:t> the PCR product – the bar code region is only </a:t>
            </a:r>
            <a:r>
              <a:rPr lang="en-US" sz="2400" i="1" dirty="0" smtClean="0">
                <a:latin typeface="Georgia" panose="02040502050405020303" pitchFamily="18" charset="0"/>
              </a:rPr>
              <a:t>part of </a:t>
            </a:r>
            <a:r>
              <a:rPr lang="en-US" sz="2400" dirty="0" smtClean="0">
                <a:latin typeface="Georgia" panose="02040502050405020303" pitchFamily="18" charset="0"/>
              </a:rPr>
              <a:t>the </a:t>
            </a:r>
            <a:r>
              <a:rPr lang="en-US" sz="2400" dirty="0" err="1" smtClean="0">
                <a:latin typeface="Georgia" panose="02040502050405020303" pitchFamily="18" charset="0"/>
              </a:rPr>
              <a:t>rbcL</a:t>
            </a:r>
            <a:r>
              <a:rPr lang="en-US" sz="2400" dirty="0" smtClean="0">
                <a:latin typeface="Georgia" panose="02040502050405020303" pitchFamily="18" charset="0"/>
              </a:rPr>
              <a:t> gene. </a:t>
            </a:r>
          </a:p>
          <a:p>
            <a:pPr lvl="1" eaLnBrk="1" hangingPunct="1">
              <a:lnSpc>
                <a:spcPct val="90000"/>
              </a:lnSpc>
            </a:pPr>
            <a:r>
              <a:rPr lang="en-US" sz="2000" dirty="0" smtClean="0">
                <a:latin typeface="Georgia" panose="02040502050405020303" pitchFamily="18" charset="0"/>
              </a:rPr>
              <a:t>You can provide a </a:t>
            </a:r>
            <a:r>
              <a:rPr lang="en-US" sz="2000" dirty="0" smtClean="0">
                <a:latin typeface="Georgia" panose="02040502050405020303" pitchFamily="18" charset="0"/>
              </a:rPr>
              <a:t>(</a:t>
            </a:r>
            <a:r>
              <a:rPr lang="en-US" sz="2000" i="1" dirty="0" smtClean="0">
                <a:latin typeface="Georgia" panose="02040502050405020303" pitchFamily="18" charset="0"/>
              </a:rPr>
              <a:t>start</a:t>
            </a:r>
            <a:r>
              <a:rPr lang="en-US" sz="2000" dirty="0" smtClean="0">
                <a:latin typeface="Georgia" panose="02040502050405020303" pitchFamily="18" charset="0"/>
              </a:rPr>
              <a:t>, </a:t>
            </a:r>
            <a:r>
              <a:rPr lang="en-US" sz="2000" i="1" dirty="0" smtClean="0">
                <a:latin typeface="Georgia" panose="02040502050405020303" pitchFamily="18" charset="0"/>
              </a:rPr>
              <a:t>length)</a:t>
            </a:r>
            <a:r>
              <a:rPr lang="en-US" sz="2000" dirty="0" smtClean="0">
                <a:latin typeface="Georgia" panose="02040502050405020303" pitchFamily="18" charset="0"/>
              </a:rPr>
              <a:t> </a:t>
            </a:r>
            <a:r>
              <a:rPr lang="en-US" sz="2000" dirty="0" smtClean="0">
                <a:latin typeface="Georgia" panose="02040502050405020303" pitchFamily="18" charset="0"/>
              </a:rPr>
              <a:t>pair if several parts of a gene are OK, but not all of it. </a:t>
            </a:r>
          </a:p>
          <a:p>
            <a:pPr lvl="2" eaLnBrk="1" hangingPunct="1">
              <a:lnSpc>
                <a:spcPct val="90000"/>
              </a:lnSpc>
            </a:pPr>
            <a:r>
              <a:rPr lang="en-US" sz="1800" i="1" dirty="0" smtClean="0">
                <a:latin typeface="Georgia" panose="02040502050405020303" pitchFamily="18" charset="0"/>
              </a:rPr>
              <a:t>start</a:t>
            </a:r>
            <a:r>
              <a:rPr lang="en-US" sz="1800" dirty="0" smtClean="0">
                <a:latin typeface="Georgia" panose="02040502050405020303" pitchFamily="18" charset="0"/>
              </a:rPr>
              <a:t> is the </a:t>
            </a:r>
            <a:r>
              <a:rPr lang="en-US" sz="1800" dirty="0" smtClean="0">
                <a:latin typeface="Georgia" panose="02040502050405020303" pitchFamily="18" charset="0"/>
              </a:rPr>
              <a:t>count # </a:t>
            </a:r>
            <a:r>
              <a:rPr lang="en-US" sz="1800" dirty="0" smtClean="0">
                <a:latin typeface="Georgia" panose="02040502050405020303" pitchFamily="18" charset="0"/>
              </a:rPr>
              <a:t>of the first base of </a:t>
            </a:r>
            <a:r>
              <a:rPr lang="en-US" sz="1800" dirty="0" smtClean="0">
                <a:latin typeface="Georgia" panose="02040502050405020303" pitchFamily="18" charset="0"/>
              </a:rPr>
              <a:t>your input target string</a:t>
            </a:r>
            <a:endParaRPr lang="en-US" sz="1800" dirty="0" smtClean="0">
              <a:latin typeface="Georgia" panose="02040502050405020303" pitchFamily="18" charset="0"/>
            </a:endParaRPr>
          </a:p>
          <a:p>
            <a:pPr lvl="2" eaLnBrk="1" hangingPunct="1">
              <a:lnSpc>
                <a:spcPct val="90000"/>
              </a:lnSpc>
            </a:pPr>
            <a:r>
              <a:rPr lang="en-US" sz="1800" i="1" dirty="0" smtClean="0">
                <a:latin typeface="Georgia" panose="02040502050405020303" pitchFamily="18" charset="0"/>
              </a:rPr>
              <a:t>length</a:t>
            </a:r>
            <a:r>
              <a:rPr lang="en-US" sz="1800" dirty="0" smtClean="0">
                <a:latin typeface="Georgia" panose="02040502050405020303" pitchFamily="18" charset="0"/>
              </a:rPr>
              <a:t> is the final product </a:t>
            </a:r>
            <a:r>
              <a:rPr lang="en-US" sz="1800" dirty="0" smtClean="0">
                <a:latin typeface="Georgia" panose="02040502050405020303" pitchFamily="18" charset="0"/>
              </a:rPr>
              <a:t>length (units = </a:t>
            </a:r>
            <a:r>
              <a:rPr lang="en-US" sz="1800" dirty="0" err="1" smtClean="0">
                <a:latin typeface="Georgia" panose="02040502050405020303" pitchFamily="18" charset="0"/>
              </a:rPr>
              <a:t>nt</a:t>
            </a:r>
            <a:r>
              <a:rPr lang="en-US" sz="1800" dirty="0" smtClean="0">
                <a:latin typeface="Georgia" panose="02040502050405020303" pitchFamily="18" charset="0"/>
              </a:rPr>
              <a:t>). </a:t>
            </a:r>
            <a:endParaRPr lang="en-US" sz="1800" dirty="0" smtClean="0">
              <a:latin typeface="Georgia" panose="02040502050405020303" pitchFamily="18" charset="0"/>
            </a:endParaRPr>
          </a:p>
          <a:p>
            <a:pPr eaLnBrk="1" hangingPunct="1">
              <a:lnSpc>
                <a:spcPct val="90000"/>
              </a:lnSpc>
            </a:pPr>
            <a:r>
              <a:rPr lang="en-US" sz="2400" dirty="0" smtClean="0">
                <a:latin typeface="Georgia" panose="02040502050405020303" pitchFamily="18" charset="0"/>
              </a:rPr>
              <a:t>Excluded Regions -</a:t>
            </a:r>
            <a:r>
              <a:rPr lang="en-US" sz="2000" dirty="0" smtClean="0">
                <a:latin typeface="Georgia" panose="02040502050405020303" pitchFamily="18" charset="0"/>
              </a:rPr>
              <a:t>A region that primer </a:t>
            </a:r>
            <a:r>
              <a:rPr lang="en-US" sz="2000" dirty="0" err="1" smtClean="0">
                <a:latin typeface="Georgia" panose="02040502050405020303" pitchFamily="18" charset="0"/>
              </a:rPr>
              <a:t>oligos</a:t>
            </a:r>
            <a:r>
              <a:rPr lang="en-US" sz="2000" dirty="0" smtClean="0">
                <a:latin typeface="Georgia" panose="02040502050405020303" pitchFamily="18" charset="0"/>
              </a:rPr>
              <a:t> </a:t>
            </a:r>
            <a:r>
              <a:rPr lang="en-US" sz="2000" i="1" dirty="0" smtClean="0">
                <a:latin typeface="Georgia" panose="02040502050405020303" pitchFamily="18" charset="0"/>
              </a:rPr>
              <a:t>may not</a:t>
            </a:r>
            <a:r>
              <a:rPr lang="en-US" sz="2000" dirty="0" smtClean="0">
                <a:latin typeface="Georgia" panose="02040502050405020303" pitchFamily="18" charset="0"/>
              </a:rPr>
              <a:t> overlap.</a:t>
            </a:r>
          </a:p>
          <a:p>
            <a:pPr lvl="1"/>
            <a:r>
              <a:rPr lang="en-US" sz="2100" dirty="0" smtClean="0">
                <a:latin typeface="Georgia" panose="02040502050405020303" pitchFamily="18" charset="0"/>
              </a:rPr>
              <a:t>You can also specify these with </a:t>
            </a:r>
            <a:r>
              <a:rPr lang="en-US" sz="2100" dirty="0" smtClean="0">
                <a:latin typeface="Georgia" panose="02040502050405020303" pitchFamily="18" charset="0"/>
              </a:rPr>
              <a:t>(</a:t>
            </a:r>
            <a:r>
              <a:rPr lang="en-US" sz="2100" i="1" dirty="0" smtClean="0">
                <a:latin typeface="Georgia" panose="02040502050405020303" pitchFamily="18" charset="0"/>
              </a:rPr>
              <a:t>start</a:t>
            </a:r>
            <a:r>
              <a:rPr lang="en-US" sz="2100" dirty="0" smtClean="0">
                <a:latin typeface="Georgia" panose="02040502050405020303" pitchFamily="18" charset="0"/>
              </a:rPr>
              <a:t>, </a:t>
            </a:r>
            <a:r>
              <a:rPr lang="en-US" sz="2100" i="1" dirty="0" smtClean="0">
                <a:latin typeface="Georgia" panose="02040502050405020303" pitchFamily="18" charset="0"/>
              </a:rPr>
              <a:t>length)</a:t>
            </a:r>
            <a:r>
              <a:rPr lang="en-US" sz="2100" dirty="0" smtClean="0">
                <a:latin typeface="Georgia" panose="02040502050405020303" pitchFamily="18" charset="0"/>
              </a:rPr>
              <a:t> pairs</a:t>
            </a:r>
          </a:p>
          <a:p>
            <a:pPr lvl="1"/>
            <a:r>
              <a:rPr lang="en-US" sz="2100" dirty="0" smtClean="0">
                <a:latin typeface="Georgia" panose="02040502050405020303" pitchFamily="18" charset="0"/>
              </a:rPr>
              <a:t>This is one way to leave out simple sequence repeats, for example</a:t>
            </a:r>
            <a:endParaRPr lang="en-US" sz="2100" dirty="0" smtClean="0">
              <a:latin typeface="Georgia" panose="02040502050405020303" pitchFamily="18" charset="0"/>
            </a:endParaRPr>
          </a:p>
          <a:p>
            <a:pPr eaLnBrk="1" hangingPunct="1">
              <a:lnSpc>
                <a:spcPct val="90000"/>
              </a:lnSpc>
            </a:pPr>
            <a:endParaRPr lang="en-US" sz="2400" dirty="0" smtClean="0"/>
          </a:p>
        </p:txBody>
      </p:sp>
      <p:sp>
        <p:nvSpPr>
          <p:cNvPr id="35842" name="Date Placeholder 3"/>
          <p:cNvSpPr>
            <a:spLocks noGrp="1"/>
          </p:cNvSpPr>
          <p:nvPr>
            <p:ph type="dt" sz="half" idx="10"/>
          </p:nvPr>
        </p:nvSpPr>
        <p:spPr>
          <a:noFill/>
        </p:spPr>
        <p:txBody>
          <a:bodyPr/>
          <a:lstStyle/>
          <a:p>
            <a:fld id="{504B7406-CEDB-4005-8256-D5839396D10D}" type="datetime1">
              <a:rPr lang="en-US" smtClean="0"/>
              <a:pPr/>
              <a:t>5/21/2016</a:t>
            </a:fld>
            <a:endParaRPr lang="en-US"/>
          </a:p>
        </p:txBody>
      </p:sp>
      <p:sp>
        <p:nvSpPr>
          <p:cNvPr id="35843"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229045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smtClean="0"/>
              <a:t>Primer 3 parameters</a:t>
            </a:r>
          </a:p>
        </p:txBody>
      </p:sp>
      <p:sp>
        <p:nvSpPr>
          <p:cNvPr id="36870" name="Rectangle 3"/>
          <p:cNvSpPr>
            <a:spLocks noGrp="1" noChangeArrowheads="1"/>
          </p:cNvSpPr>
          <p:nvPr>
            <p:ph idx="1"/>
          </p:nvPr>
        </p:nvSpPr>
        <p:spPr/>
        <p:txBody>
          <a:bodyPr>
            <a:normAutofit lnSpcReduction="10000"/>
          </a:bodyPr>
          <a:lstStyle/>
          <a:p>
            <a:pPr eaLnBrk="1" hangingPunct="1">
              <a:lnSpc>
                <a:spcPct val="90000"/>
              </a:lnSpc>
            </a:pPr>
            <a:r>
              <a:rPr lang="en-US" sz="2800" dirty="0" smtClean="0">
                <a:latin typeface="Georgia" panose="02040502050405020303" pitchFamily="18" charset="0"/>
              </a:rPr>
              <a:t>Product Size Range </a:t>
            </a:r>
          </a:p>
          <a:p>
            <a:pPr lvl="1" eaLnBrk="1" hangingPunct="1">
              <a:lnSpc>
                <a:spcPct val="90000"/>
              </a:lnSpc>
            </a:pPr>
            <a:r>
              <a:rPr lang="en-US" sz="2400" dirty="0" smtClean="0">
                <a:latin typeface="Georgia" panose="02040502050405020303" pitchFamily="18" charset="0"/>
              </a:rPr>
              <a:t>A list of product size ranges you are willing to accept</a:t>
            </a:r>
          </a:p>
          <a:p>
            <a:pPr lvl="2"/>
            <a:r>
              <a:rPr lang="en-US" sz="2100" dirty="0" smtClean="0">
                <a:latin typeface="Georgia" panose="02040502050405020303" pitchFamily="18" charset="0"/>
              </a:rPr>
              <a:t>E.g. 150-250 100-300 301-400 </a:t>
            </a:r>
          </a:p>
          <a:p>
            <a:pPr lvl="2"/>
            <a:r>
              <a:rPr lang="en-US" sz="2100" dirty="0" smtClean="0">
                <a:latin typeface="Georgia" panose="02040502050405020303" pitchFamily="18" charset="0"/>
              </a:rPr>
              <a:t>You don’t get some of each: the </a:t>
            </a:r>
            <a:r>
              <a:rPr lang="en-US" sz="2100" dirty="0" smtClean="0">
                <a:latin typeface="Georgia" panose="02040502050405020303" pitchFamily="18" charset="0"/>
              </a:rPr>
              <a:t>first range is tried first, then the second and so on. </a:t>
            </a:r>
          </a:p>
          <a:p>
            <a:pPr lvl="2"/>
            <a:r>
              <a:rPr lang="en-US" sz="2100" dirty="0" smtClean="0">
                <a:latin typeface="Georgia" panose="02040502050405020303" pitchFamily="18" charset="0"/>
              </a:rPr>
              <a:t>It is possible to end up with nothing that matches </a:t>
            </a:r>
            <a:r>
              <a:rPr lang="en-US" sz="2100" dirty="0" smtClean="0">
                <a:latin typeface="Georgia" panose="02040502050405020303" pitchFamily="18" charset="0"/>
              </a:rPr>
              <a:t>all of your other </a:t>
            </a:r>
            <a:r>
              <a:rPr lang="en-US" sz="2100" dirty="0" smtClean="0">
                <a:latin typeface="Georgia" panose="02040502050405020303" pitchFamily="18" charset="0"/>
              </a:rPr>
              <a:t>criteria and </a:t>
            </a:r>
            <a:r>
              <a:rPr lang="en-US" sz="2100" dirty="0" smtClean="0">
                <a:latin typeface="Georgia" panose="02040502050405020303" pitchFamily="18" charset="0"/>
              </a:rPr>
              <a:t>you have </a:t>
            </a:r>
            <a:r>
              <a:rPr lang="en-US" sz="2100" dirty="0" smtClean="0">
                <a:latin typeface="Georgia" panose="02040502050405020303" pitchFamily="18" charset="0"/>
              </a:rPr>
              <a:t>to reset </a:t>
            </a:r>
            <a:r>
              <a:rPr lang="en-US" sz="2100" dirty="0" smtClean="0">
                <a:latin typeface="Georgia" panose="02040502050405020303" pitchFamily="18" charset="0"/>
              </a:rPr>
              <a:t>these. </a:t>
            </a:r>
            <a:endParaRPr lang="en-US" sz="2100" dirty="0" smtClean="0">
              <a:latin typeface="Georgia" panose="02040502050405020303" pitchFamily="18" charset="0"/>
            </a:endParaRPr>
          </a:p>
          <a:p>
            <a:pPr eaLnBrk="1" hangingPunct="1">
              <a:lnSpc>
                <a:spcPct val="90000"/>
              </a:lnSpc>
            </a:pPr>
            <a:r>
              <a:rPr lang="en-US" sz="2800" dirty="0" smtClean="0">
                <a:latin typeface="Georgia" panose="02040502050405020303" pitchFamily="18" charset="0"/>
              </a:rPr>
              <a:t>Product Size </a:t>
            </a:r>
          </a:p>
          <a:p>
            <a:pPr lvl="1" eaLnBrk="1" hangingPunct="1">
              <a:lnSpc>
                <a:spcPct val="90000"/>
              </a:lnSpc>
            </a:pPr>
            <a:r>
              <a:rPr lang="en-US" sz="2400" dirty="0" smtClean="0">
                <a:latin typeface="Georgia" panose="02040502050405020303" pitchFamily="18" charset="0"/>
              </a:rPr>
              <a:t>Minimum, Optimum, and Maximum product lengths </a:t>
            </a:r>
          </a:p>
          <a:p>
            <a:pPr lvl="1" eaLnBrk="1" hangingPunct="1">
              <a:lnSpc>
                <a:spcPct val="90000"/>
              </a:lnSpc>
            </a:pPr>
            <a:r>
              <a:rPr lang="en-US" sz="2400" dirty="0" smtClean="0">
                <a:latin typeface="Georgia" panose="02040502050405020303" pitchFamily="18" charset="0"/>
              </a:rPr>
              <a:t>Primer3 will not generate primers with products shorter than Min or longer than Max</a:t>
            </a:r>
          </a:p>
          <a:p>
            <a:pPr lvl="1" eaLnBrk="1" hangingPunct="1">
              <a:lnSpc>
                <a:spcPct val="90000"/>
              </a:lnSpc>
            </a:pPr>
            <a:r>
              <a:rPr lang="en-US" sz="2400" dirty="0" smtClean="0">
                <a:latin typeface="Georgia" panose="02040502050405020303" pitchFamily="18" charset="0"/>
              </a:rPr>
              <a:t>It will attempt to pick primers producing products close to the Optimum length. </a:t>
            </a:r>
          </a:p>
        </p:txBody>
      </p:sp>
      <p:sp>
        <p:nvSpPr>
          <p:cNvPr id="36866" name="Date Placeholder 3"/>
          <p:cNvSpPr>
            <a:spLocks noGrp="1"/>
          </p:cNvSpPr>
          <p:nvPr>
            <p:ph type="dt" sz="half" idx="10"/>
          </p:nvPr>
        </p:nvSpPr>
        <p:spPr>
          <a:noFill/>
        </p:spPr>
        <p:txBody>
          <a:bodyPr/>
          <a:lstStyle/>
          <a:p>
            <a:fld id="{CC74E08E-F2C9-4527-86DC-A651DD3F9CFD}" type="datetime1">
              <a:rPr lang="en-US" smtClean="0"/>
              <a:pPr/>
              <a:t>5/21/2016</a:t>
            </a:fld>
            <a:endParaRPr lang="en-US"/>
          </a:p>
        </p:txBody>
      </p:sp>
      <p:sp>
        <p:nvSpPr>
          <p:cNvPr id="36867"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234459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2032013" y="250825"/>
            <a:ext cx="5486400" cy="1143000"/>
          </a:xfrm>
        </p:spPr>
        <p:txBody>
          <a:bodyPr>
            <a:normAutofit/>
          </a:bodyPr>
          <a:lstStyle/>
          <a:p>
            <a:pPr eaLnBrk="1" hangingPunct="1"/>
            <a:r>
              <a:rPr lang="en-US" dirty="0" smtClean="0">
                <a:latin typeface="Georgia" pitchFamily="18" charset="0"/>
              </a:rPr>
              <a:t>Polymerase Chain Reaction</a:t>
            </a:r>
          </a:p>
        </p:txBody>
      </p:sp>
      <p:sp>
        <p:nvSpPr>
          <p:cNvPr id="4102" name="Rectangle 3"/>
          <p:cNvSpPr>
            <a:spLocks noGrp="1" noChangeArrowheads="1"/>
          </p:cNvSpPr>
          <p:nvPr>
            <p:ph idx="1"/>
          </p:nvPr>
        </p:nvSpPr>
        <p:spPr>
          <a:xfrm>
            <a:off x="304799" y="3538127"/>
            <a:ext cx="8438997" cy="2743200"/>
          </a:xfrm>
        </p:spPr>
        <p:txBody>
          <a:bodyPr/>
          <a:lstStyle/>
          <a:p>
            <a:pPr eaLnBrk="1" hangingPunct="1"/>
            <a:r>
              <a:rPr lang="en-US" sz="2400" dirty="0" smtClean="0">
                <a:latin typeface="Georgia" pitchFamily="18" charset="0"/>
              </a:rPr>
              <a:t>How do you get enough target DNA to sequence it?</a:t>
            </a:r>
          </a:p>
          <a:p>
            <a:pPr lvl="1"/>
            <a:r>
              <a:rPr lang="en-US" sz="2000" dirty="0" smtClean="0">
                <a:latin typeface="Georgia" pitchFamily="18" charset="0"/>
              </a:rPr>
              <a:t>Purify DNA and sequence all of it using NGS methods</a:t>
            </a:r>
          </a:p>
          <a:p>
            <a:pPr lvl="1"/>
            <a:r>
              <a:rPr lang="en-US" sz="2000" dirty="0" smtClean="0">
                <a:latin typeface="Georgia" pitchFamily="18" charset="0"/>
              </a:rPr>
              <a:t>Use the Polymerase Chain Reaction to make copies of the regions of interest </a:t>
            </a:r>
          </a:p>
          <a:p>
            <a:r>
              <a:rPr lang="en-US" sz="2400" dirty="0" smtClean="0">
                <a:latin typeface="Georgia" pitchFamily="18" charset="0"/>
              </a:rPr>
              <a:t>Current NGS platforms depend on PCR </a:t>
            </a:r>
          </a:p>
          <a:p>
            <a:pPr lvl="1"/>
            <a:r>
              <a:rPr lang="en-US" sz="2000" dirty="0" smtClean="0">
                <a:latin typeface="Georgia" pitchFamily="18" charset="0"/>
              </a:rPr>
              <a:t>Library production (replaces cloning)</a:t>
            </a:r>
          </a:p>
          <a:p>
            <a:pPr lvl="1"/>
            <a:r>
              <a:rPr lang="en-US" sz="2000" dirty="0" smtClean="0">
                <a:latin typeface="Georgia" pitchFamily="18" charset="0"/>
              </a:rPr>
              <a:t>Putting copies on beads or surface colonies</a:t>
            </a:r>
          </a:p>
        </p:txBody>
      </p:sp>
      <p:sp>
        <p:nvSpPr>
          <p:cNvPr id="4098" name="Date Placeholder 3"/>
          <p:cNvSpPr>
            <a:spLocks noGrp="1"/>
          </p:cNvSpPr>
          <p:nvPr>
            <p:ph type="dt" sz="half" idx="10"/>
          </p:nvPr>
        </p:nvSpPr>
        <p:spPr>
          <a:noFill/>
        </p:spPr>
        <p:txBody>
          <a:bodyPr/>
          <a:lstStyle/>
          <a:p>
            <a:fld id="{094CB50E-52A9-4E5E-8F92-0E7BD9C65485}" type="datetime1">
              <a:rPr lang="en-US" smtClean="0"/>
              <a:pPr/>
              <a:t>5/21/2016</a:t>
            </a:fld>
            <a:endParaRPr lang="en-US"/>
          </a:p>
        </p:txBody>
      </p:sp>
      <p:sp>
        <p:nvSpPr>
          <p:cNvPr id="4099" name="Footer Placeholder 4"/>
          <p:cNvSpPr>
            <a:spLocks noGrp="1"/>
          </p:cNvSpPr>
          <p:nvPr>
            <p:ph type="ftr" sz="quarter" idx="11"/>
          </p:nvPr>
        </p:nvSpPr>
        <p:spPr>
          <a:noFill/>
        </p:spPr>
        <p:txBody>
          <a:bodyPr/>
          <a:lstStyle/>
          <a:p>
            <a:r>
              <a:rPr lang="en-US" smtClean="0"/>
              <a:t>Dr. Weller UNCC</a:t>
            </a:r>
            <a:endParaRPr lang="en-US"/>
          </a:p>
        </p:txBody>
      </p:sp>
      <p:pic>
        <p:nvPicPr>
          <p:cNvPr id="7" name="Picture 6" descr="Khorana.jpg"/>
          <p:cNvPicPr>
            <a:picLocks noChangeAspect="1"/>
          </p:cNvPicPr>
          <p:nvPr/>
        </p:nvPicPr>
        <p:blipFill>
          <a:blip r:embed="rId3" cstate="print"/>
          <a:stretch>
            <a:fillRect/>
          </a:stretch>
        </p:blipFill>
        <p:spPr>
          <a:xfrm>
            <a:off x="7239000" y="228600"/>
            <a:ext cx="1543050" cy="2190750"/>
          </a:xfrm>
          <a:prstGeom prst="rect">
            <a:avLst/>
          </a:prstGeom>
        </p:spPr>
      </p:pic>
      <p:pic>
        <p:nvPicPr>
          <p:cNvPr id="8" name="Picture 7" descr="Mullis.jpg"/>
          <p:cNvPicPr>
            <a:picLocks noChangeAspect="1"/>
          </p:cNvPicPr>
          <p:nvPr/>
        </p:nvPicPr>
        <p:blipFill>
          <a:blip r:embed="rId4" cstate="print"/>
          <a:stretch>
            <a:fillRect/>
          </a:stretch>
        </p:blipFill>
        <p:spPr>
          <a:xfrm>
            <a:off x="304799" y="228600"/>
            <a:ext cx="1698861" cy="1905000"/>
          </a:xfrm>
          <a:prstGeom prst="rect">
            <a:avLst/>
          </a:prstGeom>
        </p:spPr>
      </p:pic>
      <p:sp>
        <p:nvSpPr>
          <p:cNvPr id="9" name="TextBox 8"/>
          <p:cNvSpPr txBox="1"/>
          <p:nvPr/>
        </p:nvSpPr>
        <p:spPr>
          <a:xfrm>
            <a:off x="7315200" y="2362200"/>
            <a:ext cx="1428596" cy="923330"/>
          </a:xfrm>
          <a:prstGeom prst="rect">
            <a:avLst/>
          </a:prstGeom>
          <a:noFill/>
        </p:spPr>
        <p:txBody>
          <a:bodyPr wrap="none" rtlCol="0">
            <a:spAutoFit/>
          </a:bodyPr>
          <a:lstStyle/>
          <a:p>
            <a:r>
              <a:rPr lang="en-US" dirty="0" smtClean="0">
                <a:latin typeface="Georgia" panose="02040502050405020303" pitchFamily="18" charset="0"/>
              </a:rPr>
              <a:t>Paper 1971</a:t>
            </a:r>
          </a:p>
          <a:p>
            <a:r>
              <a:rPr lang="en-US" dirty="0" smtClean="0">
                <a:latin typeface="Georgia" panose="02040502050405020303" pitchFamily="18" charset="0"/>
              </a:rPr>
              <a:t>Nobel: 1968</a:t>
            </a:r>
          </a:p>
          <a:p>
            <a:r>
              <a:rPr lang="en-US" dirty="0" smtClean="0">
                <a:latin typeface="Georgia" panose="02040502050405020303" pitchFamily="18" charset="0"/>
              </a:rPr>
              <a:t>H. Khorana</a:t>
            </a:r>
            <a:endParaRPr lang="en-US" dirty="0">
              <a:latin typeface="Georgia" panose="02040502050405020303" pitchFamily="18" charset="0"/>
            </a:endParaRPr>
          </a:p>
        </p:txBody>
      </p:sp>
      <p:sp>
        <p:nvSpPr>
          <p:cNvPr id="10" name="TextBox 9"/>
          <p:cNvSpPr txBox="1"/>
          <p:nvPr/>
        </p:nvSpPr>
        <p:spPr>
          <a:xfrm>
            <a:off x="228600" y="2133600"/>
            <a:ext cx="1428596" cy="923330"/>
          </a:xfrm>
          <a:prstGeom prst="rect">
            <a:avLst/>
          </a:prstGeom>
          <a:noFill/>
        </p:spPr>
        <p:txBody>
          <a:bodyPr wrap="none" rtlCol="0">
            <a:spAutoFit/>
          </a:bodyPr>
          <a:lstStyle/>
          <a:p>
            <a:r>
              <a:rPr lang="en-US" dirty="0" smtClean="0">
                <a:latin typeface="Georgia" panose="02040502050405020303" pitchFamily="18" charset="0"/>
              </a:rPr>
              <a:t>Paper 1988</a:t>
            </a:r>
          </a:p>
          <a:p>
            <a:r>
              <a:rPr lang="en-US" dirty="0" smtClean="0">
                <a:latin typeface="Georgia" panose="02040502050405020303" pitchFamily="18" charset="0"/>
              </a:rPr>
              <a:t>Nobel: 1993</a:t>
            </a:r>
          </a:p>
          <a:p>
            <a:r>
              <a:rPr lang="en-US" dirty="0" err="1" smtClean="0">
                <a:latin typeface="Georgia" panose="02040502050405020303" pitchFamily="18" charset="0"/>
              </a:rPr>
              <a:t>C.Mullis</a:t>
            </a:r>
            <a:endParaRPr lang="en-US" dirty="0">
              <a:latin typeface="Georgia" panose="02040502050405020303" pitchFamily="18" charset="0"/>
            </a:endParaRPr>
          </a:p>
        </p:txBody>
      </p:sp>
    </p:spTree>
    <p:extLst>
      <p:ext uri="{BB962C8B-B14F-4D97-AF65-F5344CB8AC3E}">
        <p14:creationId xmlns:p14="http://schemas.microsoft.com/office/powerpoint/2010/main" val="1872052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7886700" cy="609600"/>
          </a:xfrm>
        </p:spPr>
        <p:txBody>
          <a:bodyPr/>
          <a:lstStyle/>
          <a:p>
            <a:r>
              <a:rPr lang="en-US" dirty="0" smtClean="0"/>
              <a:t>Example Primer design</a:t>
            </a:r>
            <a:endParaRPr lang="en-US" dirty="0"/>
          </a:p>
        </p:txBody>
      </p:sp>
      <p:sp>
        <p:nvSpPr>
          <p:cNvPr id="3" name="Content Placeholder 2"/>
          <p:cNvSpPr>
            <a:spLocks noGrp="1"/>
          </p:cNvSpPr>
          <p:nvPr>
            <p:ph idx="1"/>
          </p:nvPr>
        </p:nvSpPr>
        <p:spPr>
          <a:xfrm>
            <a:off x="381000" y="674291"/>
            <a:ext cx="7886700" cy="993775"/>
          </a:xfrm>
        </p:spPr>
        <p:txBody>
          <a:bodyPr/>
          <a:lstStyle/>
          <a:p>
            <a:r>
              <a:rPr lang="en-US" dirty="0" smtClean="0">
                <a:latin typeface="Georgia" panose="02040502050405020303" pitchFamily="18" charset="0"/>
              </a:rPr>
              <a:t>To click along</a:t>
            </a:r>
            <a:r>
              <a:rPr lang="en-US" dirty="0">
                <a:latin typeface="Georgia" panose="02040502050405020303" pitchFamily="18" charset="0"/>
              </a:rPr>
              <a:t>: </a:t>
            </a:r>
            <a:r>
              <a:rPr lang="en-US" dirty="0">
                <a:latin typeface="Georgia" panose="02040502050405020303" pitchFamily="18" charset="0"/>
                <a:hlinkClick r:id="rId2"/>
              </a:rPr>
              <a:t>http://</a:t>
            </a:r>
            <a:r>
              <a:rPr lang="en-US" dirty="0" smtClean="0">
                <a:latin typeface="Georgia" panose="02040502050405020303" pitchFamily="18" charset="0"/>
                <a:hlinkClick r:id="rId2"/>
              </a:rPr>
              <a:t>www.bioinformatics.nl/cgi-bin/primer3plus/primer3plus.cgi</a:t>
            </a:r>
            <a:r>
              <a:rPr lang="en-US" dirty="0" smtClean="0">
                <a:latin typeface="Georgia" panose="02040502050405020303" pitchFamily="18" charset="0"/>
              </a:rPr>
              <a:t> and upload the file </a:t>
            </a:r>
            <a:r>
              <a:rPr lang="en-US" dirty="0" err="1" smtClean="0">
                <a:latin typeface="Georgia" panose="02040502050405020303" pitchFamily="18" charset="0"/>
              </a:rPr>
              <a:t>SARS_M_PCR.fasta</a:t>
            </a:r>
            <a:endParaRPr lang="en-US" dirty="0">
              <a:latin typeface="Georgia" panose="02040502050405020303" pitchFamily="18" charset="0"/>
            </a:endParaRPr>
          </a:p>
        </p:txBody>
      </p:sp>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68066"/>
            <a:ext cx="6512859" cy="5189934"/>
          </a:xfrm>
          <a:prstGeom prst="rect">
            <a:avLst/>
          </a:prstGeom>
        </p:spPr>
      </p:pic>
    </p:spTree>
    <p:extLst>
      <p:ext uri="{BB962C8B-B14F-4D97-AF65-F5344CB8AC3E}">
        <p14:creationId xmlns:p14="http://schemas.microsoft.com/office/powerpoint/2010/main" val="101732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18" y="0"/>
            <a:ext cx="8042564" cy="6858000"/>
          </a:xfrm>
          <a:prstGeom prst="rect">
            <a:avLst/>
          </a:prstGeom>
        </p:spPr>
      </p:pic>
    </p:spTree>
    <p:extLst>
      <p:ext uri="{BB962C8B-B14F-4D97-AF65-F5344CB8AC3E}">
        <p14:creationId xmlns:p14="http://schemas.microsoft.com/office/powerpoint/2010/main" val="11190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83" y="0"/>
            <a:ext cx="7674834" cy="6858000"/>
          </a:xfrm>
          <a:prstGeom prst="rect">
            <a:avLst/>
          </a:prstGeom>
        </p:spPr>
      </p:pic>
      <p:sp>
        <p:nvSpPr>
          <p:cNvPr id="8" name="TextBox 7"/>
          <p:cNvSpPr txBox="1"/>
          <p:nvPr/>
        </p:nvSpPr>
        <p:spPr>
          <a:xfrm>
            <a:off x="4876799" y="5334000"/>
            <a:ext cx="3505201" cy="400110"/>
          </a:xfrm>
          <a:prstGeom prst="rect">
            <a:avLst/>
          </a:prstGeom>
          <a:noFill/>
        </p:spPr>
        <p:txBody>
          <a:bodyPr wrap="square" rtlCol="0">
            <a:spAutoFit/>
          </a:bodyPr>
          <a:lstStyle/>
          <a:p>
            <a:r>
              <a:rPr lang="en-US" sz="1000" dirty="0" smtClean="0"/>
              <a:t>Primers must surround the 25 bases from position 100 to 124</a:t>
            </a:r>
            <a:endParaRPr lang="en-US" sz="1000" dirty="0"/>
          </a:p>
        </p:txBody>
      </p:sp>
      <p:sp>
        <p:nvSpPr>
          <p:cNvPr id="9" name="TextBox 8"/>
          <p:cNvSpPr txBox="1"/>
          <p:nvPr/>
        </p:nvSpPr>
        <p:spPr>
          <a:xfrm>
            <a:off x="4863546" y="5136441"/>
            <a:ext cx="3505201" cy="246221"/>
          </a:xfrm>
          <a:prstGeom prst="rect">
            <a:avLst/>
          </a:prstGeom>
          <a:noFill/>
        </p:spPr>
        <p:txBody>
          <a:bodyPr wrap="square" rtlCol="0">
            <a:spAutoFit/>
          </a:bodyPr>
          <a:lstStyle/>
          <a:p>
            <a:r>
              <a:rPr lang="en-US" sz="1000" dirty="0" smtClean="0"/>
              <a:t>Primers may not include the </a:t>
            </a:r>
            <a:r>
              <a:rPr lang="en-US" sz="1000" dirty="0" err="1" smtClean="0"/>
              <a:t>nt</a:t>
            </a:r>
            <a:r>
              <a:rPr lang="en-US" sz="1000" dirty="0" smtClean="0"/>
              <a:t> from 9 to 14</a:t>
            </a:r>
            <a:endParaRPr lang="en-US" sz="1000" dirty="0"/>
          </a:p>
        </p:txBody>
      </p:sp>
      <p:sp>
        <p:nvSpPr>
          <p:cNvPr id="10" name="TextBox 9"/>
          <p:cNvSpPr txBox="1"/>
          <p:nvPr/>
        </p:nvSpPr>
        <p:spPr>
          <a:xfrm>
            <a:off x="4863545" y="5638800"/>
            <a:ext cx="3505201" cy="553998"/>
          </a:xfrm>
          <a:prstGeom prst="rect">
            <a:avLst/>
          </a:prstGeom>
          <a:noFill/>
        </p:spPr>
        <p:txBody>
          <a:bodyPr wrap="square" rtlCol="0">
            <a:spAutoFit/>
          </a:bodyPr>
          <a:lstStyle/>
          <a:p>
            <a:r>
              <a:rPr lang="en-US" sz="1000" dirty="0" smtClean="0"/>
              <a:t>You could exclude low-quality or non-target sequence, 20, 400 would be start picking primers from position 20 through the next 400. </a:t>
            </a:r>
            <a:endParaRPr lang="en-US" sz="1000" dirty="0"/>
          </a:p>
        </p:txBody>
      </p:sp>
    </p:spTree>
    <p:extLst>
      <p:ext uri="{BB962C8B-B14F-4D97-AF65-F5344CB8AC3E}">
        <p14:creationId xmlns:p14="http://schemas.microsoft.com/office/powerpoint/2010/main" val="3484342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 y="419100"/>
            <a:ext cx="8582025" cy="6019800"/>
          </a:xfrm>
          <a:prstGeom prst="rect">
            <a:avLst/>
          </a:prstGeom>
        </p:spPr>
      </p:pic>
    </p:spTree>
    <p:extLst>
      <p:ext uri="{BB962C8B-B14F-4D97-AF65-F5344CB8AC3E}">
        <p14:creationId xmlns:p14="http://schemas.microsoft.com/office/powerpoint/2010/main" val="1110154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68" y="0"/>
            <a:ext cx="7799463" cy="6858000"/>
          </a:xfrm>
          <a:prstGeom prst="rect">
            <a:avLst/>
          </a:prstGeom>
        </p:spPr>
      </p:pic>
    </p:spTree>
    <p:extLst>
      <p:ext uri="{BB962C8B-B14F-4D97-AF65-F5344CB8AC3E}">
        <p14:creationId xmlns:p14="http://schemas.microsoft.com/office/powerpoint/2010/main" val="142109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25</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62" y="914400"/>
            <a:ext cx="1371600" cy="6381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725" y="1588213"/>
            <a:ext cx="1133475" cy="6477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916527"/>
            <a:ext cx="3219450" cy="1543050"/>
          </a:xfrm>
          <a:prstGeom prst="rect">
            <a:avLst/>
          </a:prstGeom>
        </p:spPr>
      </p:pic>
      <p:sp>
        <p:nvSpPr>
          <p:cNvPr id="10" name="TextBox 9"/>
          <p:cNvSpPr txBox="1"/>
          <p:nvPr/>
        </p:nvSpPr>
        <p:spPr>
          <a:xfrm>
            <a:off x="990600" y="381000"/>
            <a:ext cx="6481261" cy="369332"/>
          </a:xfrm>
          <a:prstGeom prst="rect">
            <a:avLst/>
          </a:prstGeom>
          <a:noFill/>
        </p:spPr>
        <p:txBody>
          <a:bodyPr wrap="none" rtlCol="0">
            <a:spAutoFit/>
          </a:bodyPr>
          <a:lstStyle/>
          <a:p>
            <a:r>
              <a:rPr lang="en-US" dirty="0" smtClean="0"/>
              <a:t>Self-Complementarity and Primer Complementarity Examples</a:t>
            </a:r>
            <a:endParaRPr lang="en-US" dirty="0"/>
          </a:p>
        </p:txBody>
      </p:sp>
    </p:spTree>
    <p:extLst>
      <p:ext uri="{BB962C8B-B14F-4D97-AF65-F5344CB8AC3E}">
        <p14:creationId xmlns:p14="http://schemas.microsoft.com/office/powerpoint/2010/main" val="2445393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26</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48" y="0"/>
            <a:ext cx="7745104" cy="6858000"/>
          </a:xfrm>
          <a:prstGeom prst="rect">
            <a:avLst/>
          </a:prstGeom>
        </p:spPr>
      </p:pic>
    </p:spTree>
    <p:extLst>
      <p:ext uri="{BB962C8B-B14F-4D97-AF65-F5344CB8AC3E}">
        <p14:creationId xmlns:p14="http://schemas.microsoft.com/office/powerpoint/2010/main" val="25575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27</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14" y="0"/>
            <a:ext cx="7919772" cy="6858000"/>
          </a:xfrm>
          <a:prstGeom prst="rect">
            <a:avLst/>
          </a:prstGeom>
        </p:spPr>
      </p:pic>
    </p:spTree>
    <p:extLst>
      <p:ext uri="{BB962C8B-B14F-4D97-AF65-F5344CB8AC3E}">
        <p14:creationId xmlns:p14="http://schemas.microsoft.com/office/powerpoint/2010/main" val="130523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37" y="714375"/>
            <a:ext cx="8620125" cy="5429250"/>
          </a:xfrm>
          <a:prstGeom prst="rect">
            <a:avLst/>
          </a:prstGeom>
        </p:spPr>
      </p:pic>
    </p:spTree>
    <p:extLst>
      <p:ext uri="{BB962C8B-B14F-4D97-AF65-F5344CB8AC3E}">
        <p14:creationId xmlns:p14="http://schemas.microsoft.com/office/powerpoint/2010/main" val="418834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8E1E0D8C-C8B5-4526-A6C1-4FE83D056B56}" type="datetime1">
              <a:rPr lang="en-US" smtClean="0"/>
              <a:pPr>
                <a:defRPr/>
              </a:pPr>
              <a:t>5/21/2016</a:t>
            </a:fld>
            <a:endParaRPr lang="en-US"/>
          </a:p>
        </p:txBody>
      </p:sp>
      <p:sp>
        <p:nvSpPr>
          <p:cNvPr id="5" name="Footer Placeholder 4"/>
          <p:cNvSpPr>
            <a:spLocks noGrp="1"/>
          </p:cNvSpPr>
          <p:nvPr>
            <p:ph type="ftr" sz="quarter" idx="11"/>
          </p:nvPr>
        </p:nvSpPr>
        <p:spPr/>
        <p:txBody>
          <a:bodyPr/>
          <a:lstStyle/>
          <a:p>
            <a:pPr>
              <a:defRPr/>
            </a:pPr>
            <a:r>
              <a:rPr lang="en-US" smtClean="0"/>
              <a:t>Dr. Weller B3 Olympic HS Summer</a:t>
            </a:r>
            <a:endParaRPr lang="en-US"/>
          </a:p>
        </p:txBody>
      </p:sp>
      <p:sp>
        <p:nvSpPr>
          <p:cNvPr id="6" name="Slide Number Placeholder 5"/>
          <p:cNvSpPr>
            <a:spLocks noGrp="1"/>
          </p:cNvSpPr>
          <p:nvPr>
            <p:ph type="sldNum" sz="quarter" idx="12"/>
          </p:nvPr>
        </p:nvSpPr>
        <p:spPr/>
        <p:txBody>
          <a:bodyPr/>
          <a:lstStyle/>
          <a:p>
            <a:pPr>
              <a:defRPr/>
            </a:pPr>
            <a:fld id="{13743D73-A1B7-4A09-B8E8-AE1194C71B6B}" type="slidenum">
              <a:rPr lang="en-US" smtClean="0"/>
              <a:pPr>
                <a:defRPr/>
              </a:pPr>
              <a:t>29</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52400"/>
            <a:ext cx="7315200" cy="300359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263347"/>
            <a:ext cx="7315200" cy="3238543"/>
          </a:xfrm>
          <a:prstGeom prst="rect">
            <a:avLst/>
          </a:prstGeom>
        </p:spPr>
      </p:pic>
    </p:spTree>
    <p:extLst>
      <p:ext uri="{BB962C8B-B14F-4D97-AF65-F5344CB8AC3E}">
        <p14:creationId xmlns:p14="http://schemas.microsoft.com/office/powerpoint/2010/main" val="209902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457200" y="274638"/>
            <a:ext cx="5410200" cy="1143000"/>
          </a:xfrm>
        </p:spPr>
        <p:txBody>
          <a:bodyPr/>
          <a:lstStyle/>
          <a:p>
            <a:pPr eaLnBrk="1" hangingPunct="1"/>
            <a:r>
              <a:rPr lang="en-US" dirty="0" smtClean="0">
                <a:latin typeface="Georgia" pitchFamily="18" charset="0"/>
              </a:rPr>
              <a:t>Polymerase basics </a:t>
            </a:r>
          </a:p>
        </p:txBody>
      </p:sp>
      <p:sp>
        <p:nvSpPr>
          <p:cNvPr id="5126" name="Rectangle 3"/>
          <p:cNvSpPr>
            <a:spLocks noGrp="1" noChangeArrowheads="1"/>
          </p:cNvSpPr>
          <p:nvPr>
            <p:ph idx="1"/>
          </p:nvPr>
        </p:nvSpPr>
        <p:spPr>
          <a:xfrm>
            <a:off x="533400" y="1524000"/>
            <a:ext cx="5181600" cy="4800600"/>
          </a:xfrm>
        </p:spPr>
        <p:txBody>
          <a:bodyPr/>
          <a:lstStyle/>
          <a:p>
            <a:pPr eaLnBrk="1" hangingPunct="1">
              <a:lnSpc>
                <a:spcPct val="80000"/>
              </a:lnSpc>
            </a:pPr>
            <a:r>
              <a:rPr lang="en-US" sz="2000" dirty="0" smtClean="0">
                <a:latin typeface="Georgia" pitchFamily="18" charset="0"/>
              </a:rPr>
              <a:t>Initiation step</a:t>
            </a:r>
          </a:p>
          <a:p>
            <a:pPr eaLnBrk="1" hangingPunct="1">
              <a:lnSpc>
                <a:spcPct val="80000"/>
              </a:lnSpc>
            </a:pPr>
            <a:r>
              <a:rPr lang="en-US" sz="2000" i="1" dirty="0" smtClean="0">
                <a:latin typeface="Georgia" pitchFamily="18" charset="0"/>
              </a:rPr>
              <a:t>XNA-dependent XNA Polymerases </a:t>
            </a:r>
          </a:p>
          <a:p>
            <a:pPr lvl="1" eaLnBrk="1" hangingPunct="1">
              <a:lnSpc>
                <a:spcPct val="80000"/>
              </a:lnSpc>
            </a:pPr>
            <a:r>
              <a:rPr lang="en-US" sz="1800" dirty="0" smtClean="0">
                <a:latin typeface="Georgia" pitchFamily="18" charset="0"/>
              </a:rPr>
              <a:t>X can be either DNA or RNA</a:t>
            </a:r>
          </a:p>
          <a:p>
            <a:pPr lvl="1" eaLnBrk="1" hangingPunct="1">
              <a:lnSpc>
                <a:spcPct val="80000"/>
              </a:lnSpc>
            </a:pPr>
            <a:r>
              <a:rPr lang="en-US" sz="1800" dirty="0" smtClean="0">
                <a:latin typeface="Georgia" pitchFamily="18" charset="0"/>
              </a:rPr>
              <a:t>The template is single stranded</a:t>
            </a:r>
          </a:p>
          <a:p>
            <a:pPr lvl="1" eaLnBrk="1" hangingPunct="1">
              <a:lnSpc>
                <a:spcPct val="80000"/>
              </a:lnSpc>
            </a:pPr>
            <a:r>
              <a:rPr lang="en-US" sz="1800" dirty="0" smtClean="0">
                <a:latin typeface="Georgia" pitchFamily="18" charset="0"/>
              </a:rPr>
              <a:t>A copy-complement of each strand is made in the 5’ to 3’ direction (only add to 3’ –OH)</a:t>
            </a:r>
          </a:p>
          <a:p>
            <a:pPr lvl="1" eaLnBrk="1" hangingPunct="1">
              <a:lnSpc>
                <a:spcPct val="80000"/>
              </a:lnSpc>
            </a:pPr>
            <a:r>
              <a:rPr lang="en-US" sz="1800" dirty="0" smtClean="0">
                <a:latin typeface="Georgia" pitchFamily="18" charset="0"/>
              </a:rPr>
              <a:t>The pol. binding site must be ds, so a primer is needed</a:t>
            </a:r>
          </a:p>
          <a:p>
            <a:pPr lvl="2" eaLnBrk="1" hangingPunct="1">
              <a:lnSpc>
                <a:spcPct val="80000"/>
              </a:lnSpc>
            </a:pPr>
            <a:r>
              <a:rPr lang="en-US" sz="1600" dirty="0" smtClean="0">
                <a:latin typeface="Georgia" pitchFamily="18" charset="0"/>
              </a:rPr>
              <a:t>A small oligonucleotide sits on the template </a:t>
            </a:r>
            <a:r>
              <a:rPr lang="en-US" sz="1600" dirty="0" smtClean="0">
                <a:latin typeface="Georgia" pitchFamily="18" charset="0"/>
                <a:sym typeface="Wingdings" panose="05000000000000000000" pitchFamily="2" charset="2"/>
              </a:rPr>
              <a:t> </a:t>
            </a:r>
            <a:r>
              <a:rPr lang="en-US" sz="1600" dirty="0" smtClean="0">
                <a:latin typeface="Georgia" pitchFamily="18" charset="0"/>
              </a:rPr>
              <a:t>It becomes the 5’ end of new strand</a:t>
            </a:r>
          </a:p>
          <a:p>
            <a:pPr lvl="3" eaLnBrk="1" hangingPunct="1">
              <a:lnSpc>
                <a:spcPct val="80000"/>
              </a:lnSpc>
            </a:pPr>
            <a:endParaRPr lang="en-US" sz="1600" dirty="0" smtClean="0">
              <a:latin typeface="Georgia" pitchFamily="18" charset="0"/>
            </a:endParaRPr>
          </a:p>
          <a:p>
            <a:pPr lvl="3" eaLnBrk="1" hangingPunct="1">
              <a:lnSpc>
                <a:spcPct val="80000"/>
              </a:lnSpc>
            </a:pPr>
            <a:endParaRPr lang="en-US" sz="1600" dirty="0" smtClean="0">
              <a:latin typeface="Georgia" pitchFamily="18" charset="0"/>
            </a:endParaRPr>
          </a:p>
          <a:p>
            <a:pPr eaLnBrk="1" hangingPunct="1">
              <a:lnSpc>
                <a:spcPct val="80000"/>
              </a:lnSpc>
            </a:pPr>
            <a:r>
              <a:rPr lang="en-US" sz="2000" dirty="0" smtClean="0">
                <a:latin typeface="Georgia" pitchFamily="18" charset="0"/>
              </a:rPr>
              <a:t>Extension step: add dNTPs making the  complement of the template</a:t>
            </a:r>
          </a:p>
        </p:txBody>
      </p:sp>
      <p:sp>
        <p:nvSpPr>
          <p:cNvPr id="5122" name="Date Placeholder 3"/>
          <p:cNvSpPr>
            <a:spLocks noGrp="1"/>
          </p:cNvSpPr>
          <p:nvPr>
            <p:ph type="dt" sz="half" idx="10"/>
          </p:nvPr>
        </p:nvSpPr>
        <p:spPr>
          <a:noFill/>
        </p:spPr>
        <p:txBody>
          <a:bodyPr/>
          <a:lstStyle/>
          <a:p>
            <a:fld id="{06525BFB-E7A0-4021-AFFE-50115F67E223}" type="datetime1">
              <a:rPr lang="en-US" smtClean="0"/>
              <a:pPr/>
              <a:t>5/21/2016</a:t>
            </a:fld>
            <a:endParaRPr lang="en-US"/>
          </a:p>
        </p:txBody>
      </p:sp>
      <p:sp>
        <p:nvSpPr>
          <p:cNvPr id="5123" name="Footer Placeholder 4"/>
          <p:cNvSpPr>
            <a:spLocks noGrp="1"/>
          </p:cNvSpPr>
          <p:nvPr>
            <p:ph type="ftr" sz="quarter" idx="11"/>
          </p:nvPr>
        </p:nvSpPr>
        <p:spPr>
          <a:noFill/>
        </p:spPr>
        <p:txBody>
          <a:bodyPr/>
          <a:lstStyle/>
          <a:p>
            <a:r>
              <a:rPr lang="en-US" smtClean="0"/>
              <a:t>Dr. Weller UNCC</a:t>
            </a:r>
            <a:endParaRPr lang="en-US"/>
          </a:p>
        </p:txBody>
      </p:sp>
      <p:pic>
        <p:nvPicPr>
          <p:cNvPr id="7" name="Picture 6" descr="DNApolymerase.jpg"/>
          <p:cNvPicPr>
            <a:picLocks noChangeAspect="1"/>
          </p:cNvPicPr>
          <p:nvPr/>
        </p:nvPicPr>
        <p:blipFill>
          <a:blip r:embed="rId3" cstate="print"/>
          <a:stretch>
            <a:fillRect/>
          </a:stretch>
        </p:blipFill>
        <p:spPr>
          <a:xfrm>
            <a:off x="5867400" y="685800"/>
            <a:ext cx="2886075" cy="5715000"/>
          </a:xfrm>
          <a:prstGeom prst="rect">
            <a:avLst/>
          </a:prstGeom>
        </p:spPr>
      </p:pic>
    </p:spTree>
    <p:extLst>
      <p:ext uri="{BB962C8B-B14F-4D97-AF65-F5344CB8AC3E}">
        <p14:creationId xmlns:p14="http://schemas.microsoft.com/office/powerpoint/2010/main" val="182950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3657600" y="170121"/>
            <a:ext cx="3728041" cy="715962"/>
          </a:xfrm>
        </p:spPr>
        <p:txBody>
          <a:bodyPr/>
          <a:lstStyle/>
          <a:p>
            <a:pPr eaLnBrk="1" hangingPunct="1"/>
            <a:r>
              <a:rPr lang="en-US" dirty="0" smtClean="0"/>
              <a:t>Thermo-cycling </a:t>
            </a:r>
          </a:p>
        </p:txBody>
      </p:sp>
      <p:sp>
        <p:nvSpPr>
          <p:cNvPr id="7174" name="Rectangle 3"/>
          <p:cNvSpPr>
            <a:spLocks noGrp="1" noChangeArrowheads="1"/>
          </p:cNvSpPr>
          <p:nvPr>
            <p:ph idx="1"/>
          </p:nvPr>
        </p:nvSpPr>
        <p:spPr>
          <a:xfrm>
            <a:off x="3028950" y="847925"/>
            <a:ext cx="5745480" cy="3120766"/>
          </a:xfrm>
        </p:spPr>
        <p:txBody>
          <a:bodyPr>
            <a:normAutofit/>
          </a:bodyPr>
          <a:lstStyle/>
          <a:p>
            <a:pPr eaLnBrk="1" hangingPunct="1">
              <a:lnSpc>
                <a:spcPct val="90000"/>
              </a:lnSpc>
            </a:pPr>
            <a:r>
              <a:rPr lang="en-US" sz="1800" dirty="0" err="1" smtClean="0">
                <a:latin typeface="Georgia" panose="02040502050405020303" pitchFamily="18" charset="0"/>
              </a:rPr>
              <a:t>Thermo</a:t>
            </a:r>
            <a:r>
              <a:rPr lang="en-US" sz="1800" dirty="0" smtClean="0">
                <a:latin typeface="Georgia" panose="02040502050405020303" pitchFamily="18" charset="0"/>
              </a:rPr>
              <a:t>:</a:t>
            </a:r>
          </a:p>
          <a:p>
            <a:pPr lvl="1" eaLnBrk="1" hangingPunct="1">
              <a:lnSpc>
                <a:spcPct val="90000"/>
              </a:lnSpc>
            </a:pPr>
            <a:r>
              <a:rPr lang="en-US" dirty="0" err="1" smtClean="0">
                <a:latin typeface="Georgia" panose="02040502050405020303" pitchFamily="18" charset="0"/>
              </a:rPr>
              <a:t>Thermo</a:t>
            </a:r>
            <a:r>
              <a:rPr lang="en-US" dirty="0" smtClean="0">
                <a:latin typeface="Georgia" panose="02040502050405020303" pitchFamily="18" charset="0"/>
                <a:sym typeface="Wingdings" panose="05000000000000000000" pitchFamily="2" charset="2"/>
              </a:rPr>
              <a:t> </a:t>
            </a:r>
            <a:r>
              <a:rPr lang="en-US" dirty="0" smtClean="0">
                <a:latin typeface="Georgia" panose="02040502050405020303" pitchFamily="18" charset="0"/>
              </a:rPr>
              <a:t>melt duplex DNA so the strands separate (templates) </a:t>
            </a:r>
          </a:p>
          <a:p>
            <a:pPr lvl="1" eaLnBrk="1" hangingPunct="1">
              <a:lnSpc>
                <a:spcPct val="90000"/>
              </a:lnSpc>
            </a:pPr>
            <a:r>
              <a:rPr lang="en-US" dirty="0" smtClean="0">
                <a:latin typeface="Georgia" panose="02040502050405020303" pitchFamily="18" charset="0"/>
              </a:rPr>
              <a:t>Cool the reaction quickly so the strands don’t re-form the duplex</a:t>
            </a:r>
          </a:p>
          <a:p>
            <a:pPr lvl="1">
              <a:lnSpc>
                <a:spcPct val="90000"/>
              </a:lnSpc>
              <a:defRPr/>
            </a:pPr>
            <a:r>
              <a:rPr lang="en-US" dirty="0" smtClean="0">
                <a:latin typeface="Georgia" panose="02040502050405020303" pitchFamily="18" charset="0"/>
              </a:rPr>
              <a:t>Stop at a temperature ~25C below the Tm</a:t>
            </a:r>
          </a:p>
          <a:p>
            <a:pPr lvl="2">
              <a:lnSpc>
                <a:spcPct val="90000"/>
              </a:lnSpc>
              <a:defRPr/>
            </a:pPr>
            <a:r>
              <a:rPr lang="en-US" sz="1800" dirty="0" smtClean="0">
                <a:latin typeface="Georgia" panose="02040502050405020303" pitchFamily="18" charset="0"/>
              </a:rPr>
              <a:t>Include some Mg++</a:t>
            </a:r>
          </a:p>
        </p:txBody>
      </p:sp>
      <p:sp>
        <p:nvSpPr>
          <p:cNvPr id="7170" name="Date Placeholder 3"/>
          <p:cNvSpPr>
            <a:spLocks noGrp="1"/>
          </p:cNvSpPr>
          <p:nvPr>
            <p:ph type="dt" sz="half" idx="10"/>
          </p:nvPr>
        </p:nvSpPr>
        <p:spPr>
          <a:noFill/>
        </p:spPr>
        <p:txBody>
          <a:bodyPr/>
          <a:lstStyle/>
          <a:p>
            <a:fld id="{E452B9C2-6809-46E6-8044-8BECDEA02272}" type="datetime1">
              <a:rPr lang="en-US" smtClean="0"/>
              <a:pPr/>
              <a:t>5/21/2016</a:t>
            </a:fld>
            <a:endParaRPr lang="en-US"/>
          </a:p>
        </p:txBody>
      </p:sp>
      <p:sp>
        <p:nvSpPr>
          <p:cNvPr id="7171" name="Footer Placeholder 4"/>
          <p:cNvSpPr>
            <a:spLocks noGrp="1"/>
          </p:cNvSpPr>
          <p:nvPr>
            <p:ph type="ftr" sz="quarter" idx="11"/>
          </p:nvPr>
        </p:nvSpPr>
        <p:spPr>
          <a:noFill/>
        </p:spPr>
        <p:txBody>
          <a:bodyPr/>
          <a:lstStyle/>
          <a:p>
            <a:r>
              <a:rPr lang="en-US" smtClean="0"/>
              <a:t>Dr. Weller UNCC</a:t>
            </a:r>
            <a:endParaRPr lang="en-US"/>
          </a:p>
        </p:txBody>
      </p:sp>
      <p:sp>
        <p:nvSpPr>
          <p:cNvPr id="9" name="Rectangle 3"/>
          <p:cNvSpPr txBox="1">
            <a:spLocks noChangeArrowheads="1"/>
          </p:cNvSpPr>
          <p:nvPr/>
        </p:nvSpPr>
        <p:spPr>
          <a:xfrm>
            <a:off x="2626020" y="3306719"/>
            <a:ext cx="5791200" cy="3232194"/>
          </a:xfrm>
          <a:prstGeom prst="rect">
            <a:avLst/>
          </a:prstGeom>
        </p:spPr>
        <p:txBody>
          <a:bodyPr>
            <a:noAutofit/>
          </a:bodyPr>
          <a:lstStyle/>
          <a:p>
            <a:pPr marL="368046" marR="0" lvl="0" indent="-285750" algn="l" defTabSz="914400" rtl="0" eaLnBrk="1" fontAlgn="auto" latinLnBrk="0" hangingPunct="1">
              <a:lnSpc>
                <a:spcPct val="90000"/>
              </a:lnSpc>
              <a:spcBef>
                <a:spcPts val="600"/>
              </a:spcBef>
              <a:spcAft>
                <a:spcPts val="0"/>
              </a:spcAft>
              <a:buClr>
                <a:schemeClr val="accent1"/>
              </a:buClr>
              <a:buSzPct val="80000"/>
              <a:buFont typeface="Arial" panose="020B0604020202020204"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Georgia" panose="02040502050405020303" pitchFamily="18" charset="0"/>
              </a:rPr>
              <a:t>Cycling: include </a:t>
            </a:r>
            <a:r>
              <a:rPr lang="en-US" dirty="0" smtClean="0">
                <a:latin typeface="Georgia" panose="02040502050405020303" pitchFamily="18" charset="0"/>
              </a:rPr>
              <a:t>buffer + salt, </a:t>
            </a:r>
            <a:r>
              <a:rPr kumimoji="0" lang="en-US" b="0" i="0" u="none" strike="noStrike" kern="1200" cap="none" spc="0" normalizeH="0" baseline="0" noProof="0" dirty="0" smtClean="0">
                <a:ln>
                  <a:noFill/>
                </a:ln>
                <a:solidFill>
                  <a:schemeClr val="tx1"/>
                </a:solidFill>
                <a:effectLst/>
                <a:uLnTx/>
                <a:uFillTx/>
                <a:latin typeface="Georgia" panose="02040502050405020303" pitchFamily="18" charset="0"/>
              </a:rPr>
              <a:t>primers,</a:t>
            </a:r>
            <a:r>
              <a:rPr kumimoji="0" lang="en-US" b="0" i="0" u="none" strike="noStrike" kern="1200" cap="none" spc="0" normalizeH="0" noProof="0" dirty="0" smtClean="0">
                <a:ln>
                  <a:noFill/>
                </a:ln>
                <a:solidFill>
                  <a:schemeClr val="tx1"/>
                </a:solidFill>
                <a:effectLst/>
                <a:uLnTx/>
                <a:uFillTx/>
                <a:latin typeface="Georgia" panose="02040502050405020303" pitchFamily="18" charset="0"/>
              </a:rPr>
              <a:t> nucleotides and a DNA polymerase  </a:t>
            </a:r>
          </a:p>
          <a:p>
            <a:pPr marL="825246" lvl="1" indent="-285750" fontAlgn="auto">
              <a:lnSpc>
                <a:spcPct val="90000"/>
              </a:lnSpc>
              <a:spcBef>
                <a:spcPts val="600"/>
              </a:spcBef>
              <a:spcAft>
                <a:spcPts val="0"/>
              </a:spcAft>
              <a:buClr>
                <a:schemeClr val="accent1"/>
              </a:buClr>
              <a:buSzPct val="80000"/>
              <a:buFont typeface="Arial" panose="020B0604020202020204" pitchFamily="34" charset="0"/>
              <a:buChar char="•"/>
              <a:defRPr/>
            </a:pPr>
            <a:r>
              <a:rPr kumimoji="0" lang="en-US" b="0" i="0" u="none" strike="noStrike" kern="1200" cap="none" spc="0" normalizeH="0" baseline="0" noProof="0" dirty="0" smtClean="0">
                <a:ln>
                  <a:noFill/>
                </a:ln>
                <a:solidFill>
                  <a:schemeClr val="tx1"/>
                </a:solidFill>
                <a:effectLst/>
                <a:uLnTx/>
                <a:uFillTx/>
                <a:latin typeface="Georgia" panose="02040502050405020303" pitchFamily="18" charset="0"/>
              </a:rPr>
              <a:t>Primers complement the region to be copied. They are at higher conc. than the template </a:t>
            </a:r>
          </a:p>
          <a:p>
            <a:pPr marL="825246" lvl="1" indent="-285750" fontAlgn="auto">
              <a:lnSpc>
                <a:spcPct val="90000"/>
              </a:lnSpc>
              <a:spcBef>
                <a:spcPts val="600"/>
              </a:spcBef>
              <a:spcAft>
                <a:spcPts val="0"/>
              </a:spcAft>
              <a:buClr>
                <a:schemeClr val="accent1"/>
              </a:buClr>
              <a:buSzPct val="80000"/>
              <a:buFont typeface="Arial" panose="020B0604020202020204" pitchFamily="34" charset="0"/>
              <a:buChar char="•"/>
              <a:defRPr/>
            </a:pPr>
            <a:r>
              <a:rPr lang="en-US" dirty="0" smtClean="0">
                <a:latin typeface="Georgia" panose="02040502050405020303" pitchFamily="18" charset="0"/>
              </a:rPr>
              <a:t>Start at a lower temperature to bind the primer and polymerase to the template</a:t>
            </a:r>
          </a:p>
          <a:p>
            <a:pPr marL="825246" lvl="1" indent="-285750" fontAlgn="auto">
              <a:lnSpc>
                <a:spcPct val="90000"/>
              </a:lnSpc>
              <a:spcBef>
                <a:spcPts val="600"/>
              </a:spcBef>
              <a:spcAft>
                <a:spcPts val="0"/>
              </a:spcAft>
              <a:buClr>
                <a:schemeClr val="accent1"/>
              </a:buClr>
              <a:buSzPct val="80000"/>
              <a:buFont typeface="Arial" panose="020B0604020202020204" pitchFamily="34" charset="0"/>
              <a:buChar char="•"/>
              <a:defRPr/>
            </a:pPr>
            <a:r>
              <a:rPr lang="en-US" dirty="0" smtClean="0">
                <a:latin typeface="Georgia" panose="02040502050405020303" pitchFamily="18" charset="0"/>
              </a:rPr>
              <a:t>Increase the temperature for the polymerase to work efficiently</a:t>
            </a:r>
          </a:p>
          <a:p>
            <a:pPr marL="825246" lvl="1" indent="-285750" fontAlgn="auto">
              <a:lnSpc>
                <a:spcPct val="90000"/>
              </a:lnSpc>
              <a:spcBef>
                <a:spcPts val="600"/>
              </a:spcBef>
              <a:spcAft>
                <a:spcPts val="0"/>
              </a:spcAft>
              <a:buClr>
                <a:schemeClr val="accent1"/>
              </a:buClr>
              <a:buSzPct val="80000"/>
              <a:buFont typeface="Arial" panose="020B0604020202020204" pitchFamily="34" charset="0"/>
              <a:buChar char="•"/>
              <a:defRPr/>
            </a:pPr>
            <a:r>
              <a:rPr lang="en-US" dirty="0" smtClean="0">
                <a:latin typeface="Georgia" panose="02040502050405020303" pitchFamily="18" charset="0"/>
              </a:rPr>
              <a:t>Raise to the melting temperature to separate the new strands. </a:t>
            </a:r>
            <a:endParaRPr kumimoji="0" lang="en-US"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pic>
        <p:nvPicPr>
          <p:cNvPr id="10" name="Picture 9" descr="DNApolymeraseComplex.jpg"/>
          <p:cNvPicPr>
            <a:picLocks noChangeAspect="1"/>
          </p:cNvPicPr>
          <p:nvPr/>
        </p:nvPicPr>
        <p:blipFill>
          <a:blip r:embed="rId3" cstate="print"/>
          <a:stretch>
            <a:fillRect/>
          </a:stretch>
        </p:blipFill>
        <p:spPr>
          <a:xfrm>
            <a:off x="154637" y="1524000"/>
            <a:ext cx="2531413" cy="2617908"/>
          </a:xfrm>
          <a:prstGeom prst="rect">
            <a:avLst/>
          </a:prstGeom>
        </p:spPr>
      </p:pic>
    </p:spTree>
    <p:extLst>
      <p:ext uri="{BB962C8B-B14F-4D97-AF65-F5344CB8AC3E}">
        <p14:creationId xmlns:p14="http://schemas.microsoft.com/office/powerpoint/2010/main" val="411446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4" descr="PCR"/>
          <p:cNvPicPr>
            <a:picLocks noGrp="1" noChangeAspect="1" noChangeArrowheads="1"/>
          </p:cNvPicPr>
          <p:nvPr>
            <p:ph idx="1"/>
          </p:nvPr>
        </p:nvPicPr>
        <p:blipFill>
          <a:blip r:embed="rId3" cstate="print"/>
          <a:srcRect/>
          <a:stretch>
            <a:fillRect/>
          </a:stretch>
        </p:blipFill>
        <p:spPr>
          <a:xfrm>
            <a:off x="1752600" y="304800"/>
            <a:ext cx="4541744" cy="6571034"/>
          </a:xfrm>
          <a:noFill/>
        </p:spPr>
      </p:pic>
      <p:sp>
        <p:nvSpPr>
          <p:cNvPr id="12290" name="Date Placeholder 3"/>
          <p:cNvSpPr>
            <a:spLocks noGrp="1"/>
          </p:cNvSpPr>
          <p:nvPr>
            <p:ph type="dt" sz="half" idx="10"/>
          </p:nvPr>
        </p:nvSpPr>
        <p:spPr>
          <a:noFill/>
        </p:spPr>
        <p:txBody>
          <a:bodyPr/>
          <a:lstStyle/>
          <a:p>
            <a:fld id="{290C7C0E-5656-400B-89B2-53B96DE3D492}" type="datetime1">
              <a:rPr lang="en-US" smtClean="0"/>
              <a:pPr/>
              <a:t>5/21/2016</a:t>
            </a:fld>
            <a:endParaRPr lang="en-US"/>
          </a:p>
        </p:txBody>
      </p:sp>
      <p:sp>
        <p:nvSpPr>
          <p:cNvPr id="12291" name="Footer Placeholder 4"/>
          <p:cNvSpPr>
            <a:spLocks noGrp="1"/>
          </p:cNvSpPr>
          <p:nvPr>
            <p:ph type="ftr" sz="quarter" idx="11"/>
          </p:nvPr>
        </p:nvSpPr>
        <p:spPr>
          <a:noFill/>
        </p:spPr>
        <p:txBody>
          <a:bodyPr/>
          <a:lstStyle/>
          <a:p>
            <a:r>
              <a:rPr lang="en-US" smtClean="0"/>
              <a:t>Dr. Weller UNCC</a:t>
            </a:r>
            <a:endParaRPr lang="en-US"/>
          </a:p>
        </p:txBody>
      </p:sp>
    </p:spTree>
    <p:extLst>
      <p:ext uri="{BB962C8B-B14F-4D97-AF65-F5344CB8AC3E}">
        <p14:creationId xmlns:p14="http://schemas.microsoft.com/office/powerpoint/2010/main" val="236983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dirty="0" smtClean="0"/>
              <a:t>PCR yields</a:t>
            </a:r>
          </a:p>
        </p:txBody>
      </p:sp>
      <p:sp>
        <p:nvSpPr>
          <p:cNvPr id="16390" name="Rectangle 3"/>
          <p:cNvSpPr>
            <a:spLocks noGrp="1" noChangeArrowheads="1"/>
          </p:cNvSpPr>
          <p:nvPr>
            <p:ph idx="1"/>
          </p:nvPr>
        </p:nvSpPr>
        <p:spPr>
          <a:xfrm>
            <a:off x="535172" y="5029200"/>
            <a:ext cx="7239000" cy="1406009"/>
          </a:xfrm>
        </p:spPr>
        <p:txBody>
          <a:bodyPr>
            <a:normAutofit fontScale="92500"/>
          </a:bodyPr>
          <a:lstStyle/>
          <a:p>
            <a:pPr eaLnBrk="1" hangingPunct="1">
              <a:lnSpc>
                <a:spcPct val="90000"/>
              </a:lnSpc>
            </a:pPr>
            <a:r>
              <a:rPr lang="en-US" sz="2400" dirty="0" smtClean="0">
                <a:latin typeface="Georgia" panose="02040502050405020303" pitchFamily="18" charset="0"/>
              </a:rPr>
              <a:t>As product increases, primer and </a:t>
            </a:r>
            <a:r>
              <a:rPr lang="en-US" sz="2400" dirty="0" err="1" smtClean="0">
                <a:latin typeface="Georgia" panose="02040502050405020303" pitchFamily="18" charset="0"/>
              </a:rPr>
              <a:t>dNTPs</a:t>
            </a:r>
            <a:r>
              <a:rPr lang="en-US" sz="2400" dirty="0" smtClean="0">
                <a:latin typeface="Georgia" panose="02040502050405020303" pitchFamily="18" charset="0"/>
              </a:rPr>
              <a:t> are used up.</a:t>
            </a:r>
          </a:p>
          <a:p>
            <a:pPr lvl="1" eaLnBrk="1" hangingPunct="1">
              <a:lnSpc>
                <a:spcPct val="90000"/>
              </a:lnSpc>
            </a:pPr>
            <a:r>
              <a:rPr lang="en-US" sz="2000" dirty="0" smtClean="0">
                <a:latin typeface="Georgia" panose="02040502050405020303" pitchFamily="18" charset="0"/>
              </a:rPr>
              <a:t>The reaction saturates and no more product is made</a:t>
            </a:r>
          </a:p>
          <a:p>
            <a:pPr lvl="1" eaLnBrk="1" hangingPunct="1">
              <a:lnSpc>
                <a:spcPct val="90000"/>
              </a:lnSpc>
            </a:pPr>
            <a:r>
              <a:rPr lang="en-US" sz="2000" dirty="0" smtClean="0">
                <a:latin typeface="Georgia" panose="02040502050405020303" pitchFamily="18" charset="0"/>
              </a:rPr>
              <a:t>The amount of product depends on the amount of input template and the number of amplification cycles</a:t>
            </a:r>
          </a:p>
        </p:txBody>
      </p:sp>
      <p:sp>
        <p:nvSpPr>
          <p:cNvPr id="16386" name="Date Placeholder 3"/>
          <p:cNvSpPr>
            <a:spLocks noGrp="1"/>
          </p:cNvSpPr>
          <p:nvPr>
            <p:ph type="dt" sz="half" idx="10"/>
          </p:nvPr>
        </p:nvSpPr>
        <p:spPr>
          <a:noFill/>
        </p:spPr>
        <p:txBody>
          <a:bodyPr/>
          <a:lstStyle/>
          <a:p>
            <a:fld id="{FC265801-2F22-4287-BC5F-2F2CB66562EC}" type="datetime1">
              <a:rPr lang="en-US" smtClean="0"/>
              <a:pPr/>
              <a:t>5/21/2016</a:t>
            </a:fld>
            <a:endParaRPr lang="en-US"/>
          </a:p>
        </p:txBody>
      </p:sp>
      <p:sp>
        <p:nvSpPr>
          <p:cNvPr id="16387" name="Footer Placeholder 4"/>
          <p:cNvSpPr>
            <a:spLocks noGrp="1"/>
          </p:cNvSpPr>
          <p:nvPr>
            <p:ph type="ftr" sz="quarter" idx="11"/>
          </p:nvPr>
        </p:nvSpPr>
        <p:spPr>
          <a:noFill/>
        </p:spPr>
        <p:txBody>
          <a:bodyPr/>
          <a:lstStyle/>
          <a:p>
            <a:r>
              <a:rPr lang="en-US" smtClean="0"/>
              <a:t>Dr. Weller UNCC</a:t>
            </a:r>
            <a:endParaRPr lang="en-US"/>
          </a:p>
        </p:txBody>
      </p:sp>
      <p:pic>
        <p:nvPicPr>
          <p:cNvPr id="16391" name="Picture 4"/>
          <p:cNvPicPr>
            <a:picLocks noChangeAspect="1" noChangeArrowheads="1"/>
          </p:cNvPicPr>
          <p:nvPr/>
        </p:nvPicPr>
        <p:blipFill>
          <a:blip r:embed="rId3" cstate="print"/>
          <a:srcRect/>
          <a:stretch>
            <a:fillRect/>
          </a:stretch>
        </p:blipFill>
        <p:spPr bwMode="auto">
          <a:xfrm>
            <a:off x="533400" y="1447800"/>
            <a:ext cx="7079924" cy="3502542"/>
          </a:xfrm>
          <a:prstGeom prst="rect">
            <a:avLst/>
          </a:prstGeom>
          <a:noFill/>
          <a:ln w="9525">
            <a:noFill/>
            <a:miter lim="800000"/>
            <a:headEnd/>
            <a:tailEnd/>
          </a:ln>
        </p:spPr>
      </p:pic>
    </p:spTree>
    <p:extLst>
      <p:ext uri="{BB962C8B-B14F-4D97-AF65-F5344CB8AC3E}">
        <p14:creationId xmlns:p14="http://schemas.microsoft.com/office/powerpoint/2010/main" val="283439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762000" y="3048000"/>
            <a:ext cx="8229600" cy="685800"/>
          </a:xfrm>
        </p:spPr>
        <p:txBody>
          <a:bodyPr>
            <a:normAutofit/>
          </a:bodyPr>
          <a:lstStyle/>
          <a:p>
            <a:pPr eaLnBrk="1" hangingPunct="1"/>
            <a:r>
              <a:rPr lang="en-US" sz="3200" dirty="0" err="1" smtClean="0">
                <a:latin typeface="Baskerville Old Face" pitchFamily="18" charset="0"/>
              </a:rPr>
              <a:t>Taq</a:t>
            </a:r>
            <a:r>
              <a:rPr lang="en-US" sz="3200" dirty="0" smtClean="0">
                <a:latin typeface="Baskerville Old Face" pitchFamily="18" charset="0"/>
              </a:rPr>
              <a:t> – </a:t>
            </a:r>
            <a:r>
              <a:rPr lang="en-US" sz="2400" dirty="0" smtClean="0">
                <a:latin typeface="Baskerville Old Face" pitchFamily="18" charset="0"/>
              </a:rPr>
              <a:t>Moving from Khorana PCR to Mullis PCR </a:t>
            </a:r>
          </a:p>
        </p:txBody>
      </p:sp>
      <p:sp>
        <p:nvSpPr>
          <p:cNvPr id="8198" name="Rectangle 3"/>
          <p:cNvSpPr>
            <a:spLocks noGrp="1" noChangeArrowheads="1"/>
          </p:cNvSpPr>
          <p:nvPr>
            <p:ph idx="1"/>
          </p:nvPr>
        </p:nvSpPr>
        <p:spPr>
          <a:xfrm>
            <a:off x="457200" y="3886200"/>
            <a:ext cx="8229600" cy="2392363"/>
          </a:xfrm>
        </p:spPr>
        <p:txBody>
          <a:bodyPr>
            <a:normAutofit fontScale="92500" lnSpcReduction="20000"/>
          </a:bodyPr>
          <a:lstStyle/>
          <a:p>
            <a:pPr eaLnBrk="1" hangingPunct="1">
              <a:lnSpc>
                <a:spcPct val="80000"/>
              </a:lnSpc>
            </a:pPr>
            <a:r>
              <a:rPr lang="en-US" sz="2800" i="1" dirty="0" err="1" smtClean="0">
                <a:latin typeface="Georgia" pitchFamily="18" charset="0"/>
              </a:rPr>
              <a:t>Thermus</a:t>
            </a:r>
            <a:r>
              <a:rPr lang="en-US" sz="2800" i="1" dirty="0" smtClean="0">
                <a:latin typeface="Georgia" pitchFamily="18" charset="0"/>
              </a:rPr>
              <a:t> </a:t>
            </a:r>
            <a:r>
              <a:rPr lang="en-US" sz="2800" i="1" dirty="0" err="1" smtClean="0">
                <a:latin typeface="Georgia" pitchFamily="18" charset="0"/>
              </a:rPr>
              <a:t>aquaticus</a:t>
            </a:r>
            <a:r>
              <a:rPr lang="en-US" sz="2800" i="1" dirty="0" smtClean="0">
                <a:latin typeface="Georgia" pitchFamily="18" charset="0"/>
              </a:rPr>
              <a:t> </a:t>
            </a:r>
            <a:r>
              <a:rPr lang="en-US" sz="2800" dirty="0" smtClean="0">
                <a:latin typeface="Georgia" pitchFamily="18" charset="0"/>
              </a:rPr>
              <a:t>: Great Fountain in the West Thumb Geyser Basin</a:t>
            </a:r>
          </a:p>
          <a:p>
            <a:pPr lvl="1">
              <a:lnSpc>
                <a:spcPct val="80000"/>
              </a:lnSpc>
            </a:pPr>
            <a:r>
              <a:rPr lang="en-US" sz="2500" dirty="0" smtClean="0">
                <a:latin typeface="Georgia" pitchFamily="18" charset="0"/>
              </a:rPr>
              <a:t>photos at Flickr, Russ Finley, James </a:t>
            </a:r>
            <a:r>
              <a:rPr lang="en-US" sz="2500" dirty="0" err="1" smtClean="0">
                <a:latin typeface="Georgia" pitchFamily="18" charset="0"/>
              </a:rPr>
              <a:t>Neeley</a:t>
            </a:r>
            <a:endParaRPr lang="en-US" sz="2500" dirty="0" smtClean="0">
              <a:latin typeface="Georgia" pitchFamily="18" charset="0"/>
            </a:endParaRPr>
          </a:p>
          <a:p>
            <a:pPr eaLnBrk="1" hangingPunct="1">
              <a:lnSpc>
                <a:spcPct val="80000"/>
              </a:lnSpc>
            </a:pPr>
            <a:endParaRPr lang="en-US" sz="2800" dirty="0" smtClean="0">
              <a:latin typeface="Georgia" pitchFamily="18" charset="0"/>
            </a:endParaRPr>
          </a:p>
          <a:p>
            <a:pPr eaLnBrk="1" hangingPunct="1">
              <a:lnSpc>
                <a:spcPct val="80000"/>
              </a:lnSpc>
            </a:pPr>
            <a:r>
              <a:rPr lang="en-US" sz="2800" dirty="0" smtClean="0">
                <a:latin typeface="Georgia" pitchFamily="18" charset="0"/>
              </a:rPr>
              <a:t>The heat-stable polymerase:</a:t>
            </a:r>
          </a:p>
          <a:p>
            <a:pPr lvl="1" eaLnBrk="1" hangingPunct="1">
              <a:lnSpc>
                <a:spcPct val="80000"/>
              </a:lnSpc>
            </a:pPr>
            <a:r>
              <a:rPr lang="en-US" sz="2000" dirty="0" smtClean="0">
                <a:latin typeface="Georgia" pitchFamily="18" charset="0"/>
              </a:rPr>
              <a:t> First one was from the microorganism </a:t>
            </a:r>
            <a:r>
              <a:rPr lang="en-US" sz="2000" i="1" dirty="0" err="1" smtClean="0">
                <a:latin typeface="Georgia" pitchFamily="18" charset="0"/>
              </a:rPr>
              <a:t>Thermus</a:t>
            </a:r>
            <a:r>
              <a:rPr lang="en-US" sz="2000" i="1" dirty="0" smtClean="0">
                <a:latin typeface="Georgia" pitchFamily="18" charset="0"/>
              </a:rPr>
              <a:t> </a:t>
            </a:r>
            <a:r>
              <a:rPr lang="en-US" sz="2000" i="1" dirty="0" err="1" smtClean="0">
                <a:latin typeface="Georgia" pitchFamily="18" charset="0"/>
              </a:rPr>
              <a:t>aquaticus</a:t>
            </a:r>
            <a:endParaRPr lang="en-US" sz="2000" dirty="0" smtClean="0">
              <a:latin typeface="Georgia" pitchFamily="18" charset="0"/>
            </a:endParaRPr>
          </a:p>
          <a:p>
            <a:pPr lvl="1" eaLnBrk="1" hangingPunct="1">
              <a:lnSpc>
                <a:spcPct val="80000"/>
              </a:lnSpc>
            </a:pPr>
            <a:r>
              <a:rPr lang="en-US" sz="2000" dirty="0" smtClean="0">
                <a:latin typeface="Georgia" pitchFamily="18" charset="0"/>
              </a:rPr>
              <a:t>This allows the cycling part of the process to be a one-tube, one-step set-up procedure.</a:t>
            </a:r>
          </a:p>
          <a:p>
            <a:pPr eaLnBrk="1" hangingPunct="1">
              <a:lnSpc>
                <a:spcPct val="80000"/>
              </a:lnSpc>
            </a:pPr>
            <a:endParaRPr lang="en-US" sz="2000" dirty="0" smtClean="0"/>
          </a:p>
          <a:p>
            <a:pPr eaLnBrk="1" hangingPunct="1">
              <a:lnSpc>
                <a:spcPct val="80000"/>
              </a:lnSpc>
            </a:pPr>
            <a:endParaRPr lang="en-US" sz="2000" dirty="0" smtClean="0"/>
          </a:p>
        </p:txBody>
      </p:sp>
      <p:sp>
        <p:nvSpPr>
          <p:cNvPr id="8194" name="Date Placeholder 3"/>
          <p:cNvSpPr>
            <a:spLocks noGrp="1"/>
          </p:cNvSpPr>
          <p:nvPr>
            <p:ph type="dt" sz="half" idx="10"/>
          </p:nvPr>
        </p:nvSpPr>
        <p:spPr>
          <a:noFill/>
        </p:spPr>
        <p:txBody>
          <a:bodyPr/>
          <a:lstStyle/>
          <a:p>
            <a:fld id="{3CB9A1DE-3EF3-40AE-83F6-05460EC7E95F}" type="datetime1">
              <a:rPr lang="en-US" smtClean="0"/>
              <a:pPr/>
              <a:t>5/21/2016</a:t>
            </a:fld>
            <a:endParaRPr lang="en-US"/>
          </a:p>
        </p:txBody>
      </p:sp>
      <p:sp>
        <p:nvSpPr>
          <p:cNvPr id="8195" name="Footer Placeholder 4"/>
          <p:cNvSpPr>
            <a:spLocks noGrp="1"/>
          </p:cNvSpPr>
          <p:nvPr>
            <p:ph type="ftr" sz="quarter" idx="11"/>
          </p:nvPr>
        </p:nvSpPr>
        <p:spPr>
          <a:noFill/>
        </p:spPr>
        <p:txBody>
          <a:bodyPr/>
          <a:lstStyle/>
          <a:p>
            <a:r>
              <a:rPr lang="en-US" smtClean="0"/>
              <a:t>Dr. Weller UNCC</a:t>
            </a:r>
            <a:endParaRPr lang="en-US"/>
          </a:p>
        </p:txBody>
      </p:sp>
      <p:pic>
        <p:nvPicPr>
          <p:cNvPr id="8199" name="Picture 4"/>
          <p:cNvPicPr>
            <a:picLocks noChangeAspect="1" noChangeArrowheads="1"/>
          </p:cNvPicPr>
          <p:nvPr/>
        </p:nvPicPr>
        <p:blipFill>
          <a:blip r:embed="rId3" cstate="print"/>
          <a:srcRect/>
          <a:stretch>
            <a:fillRect/>
          </a:stretch>
        </p:blipFill>
        <p:spPr bwMode="auto">
          <a:xfrm>
            <a:off x="4699684" y="101599"/>
            <a:ext cx="4291916" cy="2961338"/>
          </a:xfrm>
          <a:prstGeom prst="rect">
            <a:avLst/>
          </a:prstGeom>
          <a:noFill/>
          <a:ln w="9525">
            <a:noFill/>
            <a:miter lim="800000"/>
            <a:headEnd/>
            <a:tailEnd/>
          </a:ln>
        </p:spPr>
      </p:pic>
      <p:pic>
        <p:nvPicPr>
          <p:cNvPr id="8200" name="Picture 5"/>
          <p:cNvPicPr>
            <a:picLocks noChangeAspect="1" noChangeArrowheads="1"/>
          </p:cNvPicPr>
          <p:nvPr/>
        </p:nvPicPr>
        <p:blipFill>
          <a:blip r:embed="rId4" cstate="print"/>
          <a:srcRect/>
          <a:stretch>
            <a:fillRect/>
          </a:stretch>
        </p:blipFill>
        <p:spPr bwMode="auto">
          <a:xfrm>
            <a:off x="162338" y="101599"/>
            <a:ext cx="3571462" cy="2961338"/>
          </a:xfrm>
          <a:prstGeom prst="rect">
            <a:avLst/>
          </a:prstGeom>
          <a:noFill/>
          <a:ln w="9525">
            <a:noFill/>
            <a:miter lim="800000"/>
            <a:headEnd/>
            <a:tailEnd/>
          </a:ln>
        </p:spPr>
      </p:pic>
    </p:spTree>
    <p:extLst>
      <p:ext uri="{BB962C8B-B14F-4D97-AF65-F5344CB8AC3E}">
        <p14:creationId xmlns:p14="http://schemas.microsoft.com/office/powerpoint/2010/main" val="24049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half" idx="10"/>
          </p:nvPr>
        </p:nvSpPr>
        <p:spPr>
          <a:noFill/>
        </p:spPr>
        <p:txBody>
          <a:bodyPr/>
          <a:lstStyle/>
          <a:p>
            <a:fld id="{E4228311-D380-4767-8571-3F2154609859}" type="datetime1">
              <a:rPr lang="en-US" smtClean="0"/>
              <a:pPr/>
              <a:t>5/21/2016</a:t>
            </a:fld>
            <a:endParaRPr lang="en-US"/>
          </a:p>
        </p:txBody>
      </p:sp>
      <p:sp>
        <p:nvSpPr>
          <p:cNvPr id="9219" name="Footer Placeholder 4"/>
          <p:cNvSpPr>
            <a:spLocks noGrp="1"/>
          </p:cNvSpPr>
          <p:nvPr>
            <p:ph type="ftr" sz="quarter" idx="11"/>
          </p:nvPr>
        </p:nvSpPr>
        <p:spPr>
          <a:noFill/>
        </p:spPr>
        <p:txBody>
          <a:bodyPr/>
          <a:lstStyle/>
          <a:p>
            <a:r>
              <a:rPr lang="en-US" smtClean="0"/>
              <a:t>Dr. Weller UNCC</a:t>
            </a:r>
            <a:endParaRPr lang="en-US"/>
          </a:p>
        </p:txBody>
      </p:sp>
      <p:pic>
        <p:nvPicPr>
          <p:cNvPr id="9221" name="Picture 2"/>
          <p:cNvPicPr>
            <a:picLocks noChangeAspect="1" noChangeArrowheads="1"/>
          </p:cNvPicPr>
          <p:nvPr/>
        </p:nvPicPr>
        <p:blipFill>
          <a:blip r:embed="rId3" cstate="print"/>
          <a:srcRect/>
          <a:stretch>
            <a:fillRect/>
          </a:stretch>
        </p:blipFill>
        <p:spPr bwMode="auto">
          <a:xfrm>
            <a:off x="533400" y="2209800"/>
            <a:ext cx="4038600" cy="3928479"/>
          </a:xfrm>
          <a:prstGeom prst="rect">
            <a:avLst/>
          </a:prstGeom>
          <a:noFill/>
          <a:ln w="9525">
            <a:noFill/>
            <a:miter lim="800000"/>
            <a:headEnd/>
            <a:tailEnd/>
          </a:ln>
        </p:spPr>
      </p:pic>
      <p:sp>
        <p:nvSpPr>
          <p:cNvPr id="9222" name="Text Box 3"/>
          <p:cNvSpPr txBox="1">
            <a:spLocks noChangeArrowheads="1"/>
          </p:cNvSpPr>
          <p:nvPr/>
        </p:nvSpPr>
        <p:spPr bwMode="auto">
          <a:xfrm>
            <a:off x="288925" y="6361113"/>
            <a:ext cx="4269117" cy="369332"/>
          </a:xfrm>
          <a:prstGeom prst="rect">
            <a:avLst/>
          </a:prstGeom>
          <a:solidFill>
            <a:schemeClr val="bg1"/>
          </a:solidFill>
          <a:ln w="9525">
            <a:noFill/>
            <a:miter lim="800000"/>
            <a:headEnd/>
            <a:tailEnd/>
          </a:ln>
        </p:spPr>
        <p:txBody>
          <a:bodyPr wrap="none">
            <a:spAutoFit/>
          </a:bodyPr>
          <a:lstStyle/>
          <a:p>
            <a:r>
              <a:rPr lang="en-US" dirty="0">
                <a:latin typeface="Georgia" panose="02040502050405020303" pitchFamily="18" charset="0"/>
                <a:hlinkClick r:id="rId4"/>
              </a:rPr>
              <a:t>http://sentrabd.com/_borders/T1b.jpg</a:t>
            </a:r>
            <a:r>
              <a:rPr lang="en-US" dirty="0">
                <a:latin typeface="Georgia" panose="02040502050405020303" pitchFamily="18" charset="0"/>
              </a:rPr>
              <a:t> </a:t>
            </a:r>
          </a:p>
        </p:txBody>
      </p:sp>
      <p:sp>
        <p:nvSpPr>
          <p:cNvPr id="7" name="TextBox 6"/>
          <p:cNvSpPr txBox="1"/>
          <p:nvPr/>
        </p:nvSpPr>
        <p:spPr>
          <a:xfrm>
            <a:off x="288926" y="304800"/>
            <a:ext cx="8245476" cy="1846659"/>
          </a:xfrm>
          <a:prstGeom prst="rect">
            <a:avLst/>
          </a:prstGeom>
          <a:noFill/>
        </p:spPr>
        <p:txBody>
          <a:bodyPr wrap="square" rtlCol="0">
            <a:spAutoFit/>
          </a:bodyPr>
          <a:lstStyle/>
          <a:p>
            <a:pPr eaLnBrk="1" hangingPunct="1">
              <a:lnSpc>
                <a:spcPct val="80000"/>
              </a:lnSpc>
            </a:pPr>
            <a:r>
              <a:rPr lang="en-US" sz="2400" dirty="0" err="1" smtClean="0">
                <a:latin typeface="Georgia" panose="02040502050405020303" pitchFamily="18" charset="0"/>
              </a:rPr>
              <a:t>Thermocycler</a:t>
            </a:r>
            <a:r>
              <a:rPr lang="en-US" sz="2400" dirty="0" smtClean="0">
                <a:latin typeface="Georgia" pitchFamily="18" charset="0"/>
              </a:rPr>
              <a:t> engineering – moving from Khorana PCR to Mullis PCR .</a:t>
            </a:r>
          </a:p>
          <a:p>
            <a:pPr marL="800100" lvl="1" indent="-342900" eaLnBrk="1" hangingPunct="1">
              <a:lnSpc>
                <a:spcPct val="80000"/>
              </a:lnSpc>
              <a:buFont typeface="Arial" pitchFamily="34" charset="0"/>
              <a:buChar char="•"/>
            </a:pPr>
            <a:r>
              <a:rPr lang="en-US" dirty="0" smtClean="0">
                <a:latin typeface="Georgia" pitchFamily="18" charset="0"/>
              </a:rPr>
              <a:t> A carefully engineered heating/cooling block</a:t>
            </a:r>
          </a:p>
          <a:p>
            <a:pPr lvl="2" eaLnBrk="1" hangingPunct="1">
              <a:lnSpc>
                <a:spcPct val="80000"/>
              </a:lnSpc>
              <a:buFont typeface="Arial" pitchFamily="34" charset="0"/>
              <a:buChar char="•"/>
            </a:pPr>
            <a:r>
              <a:rPr lang="en-US" dirty="0" smtClean="0">
                <a:latin typeface="Georgia" pitchFamily="18" charset="0"/>
              </a:rPr>
              <a:t>     Drilled holes enclose sample tubes; insulated lid for evaporation. </a:t>
            </a:r>
          </a:p>
          <a:p>
            <a:pPr lvl="2" eaLnBrk="1" hangingPunct="1">
              <a:lnSpc>
                <a:spcPct val="80000"/>
              </a:lnSpc>
              <a:buFont typeface="Arial" pitchFamily="34" charset="0"/>
              <a:buChar char="•"/>
            </a:pPr>
            <a:r>
              <a:rPr lang="en-US" dirty="0" smtClean="0">
                <a:latin typeface="Georgia" pitchFamily="18" charset="0"/>
              </a:rPr>
              <a:t>     Controlled rates of heating or cooling and holding temperature give reproducible results.</a:t>
            </a:r>
          </a:p>
          <a:p>
            <a:endParaRPr lang="en-US" dirty="0">
              <a:latin typeface="Georgia" panose="02040502050405020303" pitchFamily="18" charset="0"/>
            </a:endParaRPr>
          </a:p>
        </p:txBody>
      </p:sp>
      <p:pic>
        <p:nvPicPr>
          <p:cNvPr id="8" name="Picture 7" descr="Profile3.jpg"/>
          <p:cNvPicPr>
            <a:picLocks noChangeAspect="1"/>
          </p:cNvPicPr>
          <p:nvPr/>
        </p:nvPicPr>
        <p:blipFill>
          <a:blip r:embed="rId5" cstate="print"/>
          <a:stretch>
            <a:fillRect/>
          </a:stretch>
        </p:blipFill>
        <p:spPr>
          <a:xfrm>
            <a:off x="4724400" y="2667000"/>
            <a:ext cx="3913772" cy="2819400"/>
          </a:xfrm>
          <a:prstGeom prst="rect">
            <a:avLst/>
          </a:prstGeom>
        </p:spPr>
      </p:pic>
    </p:spTree>
    <p:extLst>
      <p:ext uri="{BB962C8B-B14F-4D97-AF65-F5344CB8AC3E}">
        <p14:creationId xmlns:p14="http://schemas.microsoft.com/office/powerpoint/2010/main" val="738183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628650" y="365127"/>
            <a:ext cx="7886700" cy="777874"/>
          </a:xfrm>
        </p:spPr>
        <p:txBody>
          <a:bodyPr/>
          <a:lstStyle/>
          <a:p>
            <a:pPr eaLnBrk="1" hangingPunct="1"/>
            <a:r>
              <a:rPr lang="en-US" dirty="0" smtClean="0">
                <a:latin typeface="Georgia" pitchFamily="18" charset="0"/>
              </a:rPr>
              <a:t>Classifying PCR Experiments</a:t>
            </a:r>
          </a:p>
        </p:txBody>
      </p:sp>
      <p:sp>
        <p:nvSpPr>
          <p:cNvPr id="13318" name="Rectangle 3"/>
          <p:cNvSpPr>
            <a:spLocks noGrp="1" noChangeArrowheads="1"/>
          </p:cNvSpPr>
          <p:nvPr>
            <p:ph idx="1"/>
          </p:nvPr>
        </p:nvSpPr>
        <p:spPr>
          <a:xfrm>
            <a:off x="457200" y="1676400"/>
            <a:ext cx="4953000" cy="4679950"/>
          </a:xfrm>
        </p:spPr>
        <p:txBody>
          <a:bodyPr/>
          <a:lstStyle/>
          <a:p>
            <a:pPr lvl="2" eaLnBrk="1" hangingPunct="1"/>
            <a:r>
              <a:rPr lang="en-US" sz="2000" dirty="0" smtClean="0">
                <a:latin typeface="Georgia" pitchFamily="18" charset="0"/>
              </a:rPr>
              <a:t>Type I: target amplification of a known region of nucleic acid</a:t>
            </a:r>
          </a:p>
          <a:p>
            <a:pPr lvl="3" eaLnBrk="1" hangingPunct="1"/>
            <a:r>
              <a:rPr lang="en-US" sz="1600" dirty="0" smtClean="0">
                <a:latin typeface="Georgia" pitchFamily="18" charset="0"/>
              </a:rPr>
              <a:t>Sequence is known, primers are as specific as possible to the target region</a:t>
            </a:r>
          </a:p>
          <a:p>
            <a:pPr lvl="3" eaLnBrk="1" hangingPunct="1"/>
            <a:r>
              <a:rPr lang="en-US" sz="1600" dirty="0" smtClean="0">
                <a:latin typeface="Georgia" pitchFamily="18" charset="0"/>
              </a:rPr>
              <a:t>Either RNA or DNA may be the target (PCR </a:t>
            </a:r>
            <a:r>
              <a:rPr lang="en-US" sz="1600" dirty="0" err="1" smtClean="0">
                <a:latin typeface="Georgia" pitchFamily="18" charset="0"/>
              </a:rPr>
              <a:t>vs</a:t>
            </a:r>
            <a:r>
              <a:rPr lang="en-US" sz="1600" dirty="0" smtClean="0">
                <a:latin typeface="Georgia" pitchFamily="18" charset="0"/>
              </a:rPr>
              <a:t> RT-PCR)</a:t>
            </a:r>
          </a:p>
          <a:p>
            <a:pPr lvl="3" eaLnBrk="1" hangingPunct="1"/>
            <a:r>
              <a:rPr lang="en-US" sz="1600" dirty="0" smtClean="0">
                <a:latin typeface="Georgia" pitchFamily="18" charset="0"/>
              </a:rPr>
              <a:t>A quantitative and real-time assay may be performed</a:t>
            </a:r>
          </a:p>
          <a:p>
            <a:pPr lvl="3" eaLnBrk="1" hangingPunct="1"/>
            <a:endParaRPr lang="en-US" sz="2000" dirty="0" smtClean="0">
              <a:latin typeface="Georgia" pitchFamily="18" charset="0"/>
            </a:endParaRPr>
          </a:p>
          <a:p>
            <a:pPr lvl="3" eaLnBrk="1" hangingPunct="1"/>
            <a:endParaRPr lang="en-US" sz="2000" dirty="0" smtClean="0">
              <a:latin typeface="Georgia" pitchFamily="18" charset="0"/>
            </a:endParaRPr>
          </a:p>
          <a:p>
            <a:pPr lvl="2" eaLnBrk="1" hangingPunct="1"/>
            <a:r>
              <a:rPr lang="en-US" sz="2000" dirty="0" smtClean="0">
                <a:latin typeface="Georgia" pitchFamily="18" charset="0"/>
              </a:rPr>
              <a:t>Type II: to randomly amplify fragments given known primer(s) but unknown complement(s). </a:t>
            </a:r>
          </a:p>
          <a:p>
            <a:pPr lvl="3" eaLnBrk="1" hangingPunct="1"/>
            <a:r>
              <a:rPr lang="en-US" sz="1600" dirty="0" smtClean="0">
                <a:latin typeface="Georgia" pitchFamily="18" charset="0"/>
              </a:rPr>
              <a:t>A genome-wide fingerprinting approach</a:t>
            </a:r>
          </a:p>
          <a:p>
            <a:pPr lvl="3" eaLnBrk="1" hangingPunct="1"/>
            <a:r>
              <a:rPr lang="en-US" sz="1600" dirty="0" smtClean="0">
                <a:latin typeface="Georgia" pitchFamily="18" charset="0"/>
              </a:rPr>
              <a:t>Polymorphism rather than identity is sought</a:t>
            </a:r>
          </a:p>
        </p:txBody>
      </p:sp>
      <p:sp>
        <p:nvSpPr>
          <p:cNvPr id="13314" name="Date Placeholder 3"/>
          <p:cNvSpPr>
            <a:spLocks noGrp="1"/>
          </p:cNvSpPr>
          <p:nvPr>
            <p:ph type="dt" sz="half" idx="10"/>
          </p:nvPr>
        </p:nvSpPr>
        <p:spPr>
          <a:noFill/>
        </p:spPr>
        <p:txBody>
          <a:bodyPr/>
          <a:lstStyle/>
          <a:p>
            <a:fld id="{64EAF1D4-B9B0-4988-B3DD-6C033D6A58CB}" type="datetime1">
              <a:rPr lang="en-US" smtClean="0"/>
              <a:pPr/>
              <a:t>5/21/2016</a:t>
            </a:fld>
            <a:endParaRPr lang="en-US"/>
          </a:p>
        </p:txBody>
      </p:sp>
      <p:sp>
        <p:nvSpPr>
          <p:cNvPr id="13315" name="Footer Placeholder 4"/>
          <p:cNvSpPr>
            <a:spLocks noGrp="1"/>
          </p:cNvSpPr>
          <p:nvPr>
            <p:ph type="ftr" sz="quarter" idx="11"/>
          </p:nvPr>
        </p:nvSpPr>
        <p:spPr>
          <a:noFill/>
        </p:spPr>
        <p:txBody>
          <a:bodyPr/>
          <a:lstStyle/>
          <a:p>
            <a:r>
              <a:rPr lang="en-US" dirty="0" smtClean="0"/>
              <a:t>Dr. Weller UNCC</a:t>
            </a:r>
            <a:endParaRPr lang="en-US" dirty="0"/>
          </a:p>
        </p:txBody>
      </p:sp>
      <p:pic>
        <p:nvPicPr>
          <p:cNvPr id="7" name="Picture 6" descr="GyrasePCR.jpg"/>
          <p:cNvPicPr>
            <a:picLocks noChangeAspect="1"/>
          </p:cNvPicPr>
          <p:nvPr/>
        </p:nvPicPr>
        <p:blipFill>
          <a:blip r:embed="rId3" cstate="print"/>
          <a:stretch>
            <a:fillRect/>
          </a:stretch>
        </p:blipFill>
        <p:spPr>
          <a:xfrm>
            <a:off x="5867400" y="1371600"/>
            <a:ext cx="3076575" cy="2333625"/>
          </a:xfrm>
          <a:prstGeom prst="rect">
            <a:avLst/>
          </a:prstGeom>
        </p:spPr>
      </p:pic>
      <p:pic>
        <p:nvPicPr>
          <p:cNvPr id="8" name="Picture 7" descr="AFLP1.jpg"/>
          <p:cNvPicPr>
            <a:picLocks noChangeAspect="1"/>
          </p:cNvPicPr>
          <p:nvPr/>
        </p:nvPicPr>
        <p:blipFill>
          <a:blip r:embed="rId4" cstate="print"/>
          <a:stretch>
            <a:fillRect/>
          </a:stretch>
        </p:blipFill>
        <p:spPr>
          <a:xfrm>
            <a:off x="5943600" y="3886200"/>
            <a:ext cx="2362200" cy="2705426"/>
          </a:xfrm>
          <a:prstGeom prst="rect">
            <a:avLst/>
          </a:prstGeom>
        </p:spPr>
      </p:pic>
    </p:spTree>
    <p:extLst>
      <p:ext uri="{BB962C8B-B14F-4D97-AF65-F5344CB8AC3E}">
        <p14:creationId xmlns:p14="http://schemas.microsoft.com/office/powerpoint/2010/main" val="4233323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4253</TotalTime>
  <Words>1653</Words>
  <Application>Microsoft Office PowerPoint</Application>
  <PresentationFormat>On-screen Show (4:3)</PresentationFormat>
  <Paragraphs>242</Paragraphs>
  <Slides>29</Slides>
  <Notes>16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B3- Olympic High School Bioinformatics</vt:lpstr>
      <vt:lpstr>Polymerase Chain Reaction</vt:lpstr>
      <vt:lpstr>Polymerase basics </vt:lpstr>
      <vt:lpstr>Thermo-cycling </vt:lpstr>
      <vt:lpstr>PowerPoint Presentation</vt:lpstr>
      <vt:lpstr>PCR yields</vt:lpstr>
      <vt:lpstr>Taq – Moving from Khorana PCR to Mullis PCR </vt:lpstr>
      <vt:lpstr>PowerPoint Presentation</vt:lpstr>
      <vt:lpstr>Classifying PCR Experiments</vt:lpstr>
      <vt:lpstr>Type I: Gene-specific PCR Assay</vt:lpstr>
      <vt:lpstr>Single-locus PCR</vt:lpstr>
      <vt:lpstr>PCR QC</vt:lpstr>
      <vt:lpstr>Product validation</vt:lpstr>
      <vt:lpstr>PCR and Next Generation Sequencing</vt:lpstr>
      <vt:lpstr>PCR assay design for a specific region</vt:lpstr>
      <vt:lpstr>PowerPoint Presentation</vt:lpstr>
      <vt:lpstr>Primer3 Input </vt:lpstr>
      <vt:lpstr>Primer 3 terms</vt:lpstr>
      <vt:lpstr>Primer 3 parameters</vt:lpstr>
      <vt:lpstr>Example Primer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Wellerlab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UNCC Biotechnology and Bioinformatics Camp</dc:title>
  <dc:creator>Jennifer Weller</dc:creator>
  <cp:lastModifiedBy>Weller, Jennifer</cp:lastModifiedBy>
  <cp:revision>243</cp:revision>
  <dcterms:created xsi:type="dcterms:W3CDTF">2010-06-20T15:08:04Z</dcterms:created>
  <dcterms:modified xsi:type="dcterms:W3CDTF">2016-05-21T11:48:52Z</dcterms:modified>
</cp:coreProperties>
</file>