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52" r:id="rId1"/>
  </p:sldMasterIdLst>
  <p:notesMasterIdLst>
    <p:notesMasterId r:id="rId25"/>
  </p:notesMasterIdLst>
  <p:handoutMasterIdLst>
    <p:handoutMasterId r:id="rId26"/>
  </p:handoutMasterIdLst>
  <p:sldIdLst>
    <p:sldId id="528" r:id="rId2"/>
    <p:sldId id="529" r:id="rId3"/>
    <p:sldId id="530" r:id="rId4"/>
    <p:sldId id="531" r:id="rId5"/>
    <p:sldId id="532" r:id="rId6"/>
    <p:sldId id="533" r:id="rId7"/>
    <p:sldId id="534" r:id="rId8"/>
    <p:sldId id="535" r:id="rId9"/>
    <p:sldId id="536" r:id="rId10"/>
    <p:sldId id="537" r:id="rId11"/>
    <p:sldId id="538" r:id="rId12"/>
    <p:sldId id="539" r:id="rId13"/>
    <p:sldId id="540" r:id="rId14"/>
    <p:sldId id="541" r:id="rId15"/>
    <p:sldId id="542" r:id="rId16"/>
    <p:sldId id="543" r:id="rId17"/>
    <p:sldId id="544" r:id="rId18"/>
    <p:sldId id="545" r:id="rId19"/>
    <p:sldId id="546" r:id="rId20"/>
    <p:sldId id="547" r:id="rId21"/>
    <p:sldId id="548" r:id="rId22"/>
    <p:sldId id="549" r:id="rId23"/>
    <p:sldId id="550" r:id="rId24"/>
  </p:sldIdLst>
  <p:sldSz cx="9144000" cy="6858000" type="screen4x3"/>
  <p:notesSz cx="6997700" cy="9271000"/>
  <p:defaultTextStyle>
    <a:defPPr>
      <a:defRPr lang="sv-SE"/>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CC3300"/>
    <a:srgbClr val="0000CC"/>
    <a:srgbClr val="000099"/>
    <a:srgbClr val="000000"/>
    <a:srgbClr val="CCCCCC"/>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114" d="100"/>
          <a:sy n="114" d="100"/>
        </p:scale>
        <p:origin x="-1434" y="-108"/>
      </p:cViewPr>
      <p:guideLst>
        <p:guide orient="horz" pos="1248"/>
        <p:guide orient="horz" pos="528"/>
        <p:guide pos="240"/>
        <p:guide pos="5520"/>
        <p:guide pos="1632"/>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78"/>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2185" tIns="46093" rIns="92185" bIns="46093" numCol="1" anchor="t" anchorCtr="0" compatLnSpc="1">
            <a:prstTxWarp prst="textNoShape">
              <a:avLst/>
            </a:prstTxWarp>
          </a:bodyPr>
          <a:lstStyle>
            <a:lvl1pPr defTabSz="922338">
              <a:defRPr sz="1200"/>
            </a:lvl1pPr>
          </a:lstStyle>
          <a:p>
            <a:pPr>
              <a:defRPr/>
            </a:pPr>
            <a:endParaRPr lang="en-GB"/>
          </a:p>
        </p:txBody>
      </p:sp>
      <p:sp>
        <p:nvSpPr>
          <p:cNvPr id="26627" name="Rectangle 1027"/>
          <p:cNvSpPr>
            <a:spLocks noGrp="1" noChangeArrowheads="1"/>
          </p:cNvSpPr>
          <p:nvPr>
            <p:ph type="dt" sz="quarter" idx="1"/>
          </p:nvPr>
        </p:nvSpPr>
        <p:spPr bwMode="auto">
          <a:xfrm>
            <a:off x="3965575" y="0"/>
            <a:ext cx="3032125" cy="465138"/>
          </a:xfrm>
          <a:prstGeom prst="rect">
            <a:avLst/>
          </a:prstGeom>
          <a:noFill/>
          <a:ln w="9525">
            <a:noFill/>
            <a:miter lim="800000"/>
            <a:headEnd/>
            <a:tailEnd/>
          </a:ln>
          <a:effectLst/>
        </p:spPr>
        <p:txBody>
          <a:bodyPr vert="horz" wrap="square" lIns="92185" tIns="46093" rIns="92185" bIns="46093" numCol="1" anchor="t" anchorCtr="0" compatLnSpc="1">
            <a:prstTxWarp prst="textNoShape">
              <a:avLst/>
            </a:prstTxWarp>
          </a:bodyPr>
          <a:lstStyle>
            <a:lvl1pPr algn="r" defTabSz="922338">
              <a:defRPr sz="1200"/>
            </a:lvl1pPr>
          </a:lstStyle>
          <a:p>
            <a:pPr>
              <a:defRPr/>
            </a:pPr>
            <a:endParaRPr lang="en-GB"/>
          </a:p>
        </p:txBody>
      </p:sp>
      <p:sp>
        <p:nvSpPr>
          <p:cNvPr id="26628" name="Rectangle 1028"/>
          <p:cNvSpPr>
            <a:spLocks noGrp="1" noChangeArrowheads="1"/>
          </p:cNvSpPr>
          <p:nvPr>
            <p:ph type="ftr" sz="quarter" idx="2"/>
          </p:nvPr>
        </p:nvSpPr>
        <p:spPr bwMode="auto">
          <a:xfrm>
            <a:off x="0" y="8805863"/>
            <a:ext cx="3032125" cy="465137"/>
          </a:xfrm>
          <a:prstGeom prst="rect">
            <a:avLst/>
          </a:prstGeom>
          <a:noFill/>
          <a:ln w="9525">
            <a:noFill/>
            <a:miter lim="800000"/>
            <a:headEnd/>
            <a:tailEnd/>
          </a:ln>
          <a:effectLst/>
        </p:spPr>
        <p:txBody>
          <a:bodyPr vert="horz" wrap="square" lIns="92185" tIns="46093" rIns="92185" bIns="46093" numCol="1" anchor="b" anchorCtr="0" compatLnSpc="1">
            <a:prstTxWarp prst="textNoShape">
              <a:avLst/>
            </a:prstTxWarp>
          </a:bodyPr>
          <a:lstStyle>
            <a:lvl1pPr defTabSz="922338">
              <a:defRPr sz="1200"/>
            </a:lvl1pPr>
          </a:lstStyle>
          <a:p>
            <a:pPr>
              <a:defRPr/>
            </a:pPr>
            <a:endParaRPr lang="en-GB"/>
          </a:p>
        </p:txBody>
      </p:sp>
      <p:sp>
        <p:nvSpPr>
          <p:cNvPr id="26629" name="Rectangle 1029"/>
          <p:cNvSpPr>
            <a:spLocks noGrp="1" noChangeArrowheads="1"/>
          </p:cNvSpPr>
          <p:nvPr>
            <p:ph type="sldNum" sz="quarter" idx="3"/>
          </p:nvPr>
        </p:nvSpPr>
        <p:spPr bwMode="auto">
          <a:xfrm>
            <a:off x="3965575" y="8805863"/>
            <a:ext cx="3032125" cy="465137"/>
          </a:xfrm>
          <a:prstGeom prst="rect">
            <a:avLst/>
          </a:prstGeom>
          <a:noFill/>
          <a:ln w="9525">
            <a:noFill/>
            <a:miter lim="800000"/>
            <a:headEnd/>
            <a:tailEnd/>
          </a:ln>
          <a:effectLst/>
        </p:spPr>
        <p:txBody>
          <a:bodyPr vert="horz" wrap="square" lIns="92185" tIns="46093" rIns="92185" bIns="46093" numCol="1" anchor="b" anchorCtr="0" compatLnSpc="1">
            <a:prstTxWarp prst="textNoShape">
              <a:avLst/>
            </a:prstTxWarp>
          </a:bodyPr>
          <a:lstStyle>
            <a:lvl1pPr algn="r" defTabSz="922338">
              <a:defRPr sz="1200"/>
            </a:lvl1pPr>
          </a:lstStyle>
          <a:p>
            <a:pPr>
              <a:defRPr/>
            </a:pPr>
            <a:fld id="{E9C3510A-66F6-4A69-B354-FA610F4E13A2}" type="slidenum">
              <a:rPr lang="en-GB"/>
              <a:pPr>
                <a:defRPr/>
              </a:pPr>
              <a:t>‹#›</a:t>
            </a:fld>
            <a:endParaRPr lang="en-GB"/>
          </a:p>
        </p:txBody>
      </p:sp>
    </p:spTree>
    <p:extLst>
      <p:ext uri="{BB962C8B-B14F-4D97-AF65-F5344CB8AC3E}">
        <p14:creationId xmlns:p14="http://schemas.microsoft.com/office/powerpoint/2010/main" val="26355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610" name="Rectangle 2050"/>
          <p:cNvSpPr>
            <a:spLocks noGrp="1" noChangeArrowheads="1"/>
          </p:cNvSpPr>
          <p:nvPr>
            <p:ph type="hdr" sz="quarter"/>
          </p:nvPr>
        </p:nvSpPr>
        <p:spPr bwMode="auto">
          <a:xfrm>
            <a:off x="0" y="0"/>
            <a:ext cx="3009900" cy="450850"/>
          </a:xfrm>
          <a:prstGeom prst="rect">
            <a:avLst/>
          </a:prstGeom>
          <a:noFill/>
          <a:ln w="9525">
            <a:noFill/>
            <a:miter lim="800000"/>
            <a:headEnd/>
            <a:tailEnd/>
          </a:ln>
          <a:effectLst/>
        </p:spPr>
        <p:txBody>
          <a:bodyPr vert="horz" wrap="square" lIns="90913" tIns="45456" rIns="90913" bIns="45456" numCol="1" anchor="t" anchorCtr="0" compatLnSpc="1">
            <a:prstTxWarp prst="textNoShape">
              <a:avLst/>
            </a:prstTxWarp>
          </a:bodyPr>
          <a:lstStyle>
            <a:lvl1pPr defTabSz="909638">
              <a:defRPr sz="1200"/>
            </a:lvl1pPr>
          </a:lstStyle>
          <a:p>
            <a:pPr>
              <a:defRPr/>
            </a:pPr>
            <a:endParaRPr lang="en-US"/>
          </a:p>
        </p:txBody>
      </p:sp>
      <p:sp>
        <p:nvSpPr>
          <p:cNvPr id="324611" name="Rectangle 2051"/>
          <p:cNvSpPr>
            <a:spLocks noGrp="1" noChangeArrowheads="1"/>
          </p:cNvSpPr>
          <p:nvPr>
            <p:ph type="dt" idx="1"/>
          </p:nvPr>
        </p:nvSpPr>
        <p:spPr bwMode="auto">
          <a:xfrm>
            <a:off x="3937000" y="0"/>
            <a:ext cx="3086100" cy="450850"/>
          </a:xfrm>
          <a:prstGeom prst="rect">
            <a:avLst/>
          </a:prstGeom>
          <a:noFill/>
          <a:ln w="9525">
            <a:noFill/>
            <a:miter lim="800000"/>
            <a:headEnd/>
            <a:tailEnd/>
          </a:ln>
          <a:effectLst/>
        </p:spPr>
        <p:txBody>
          <a:bodyPr vert="horz" wrap="square" lIns="90913" tIns="45456" rIns="90913" bIns="45456" numCol="1" anchor="t" anchorCtr="0" compatLnSpc="1">
            <a:prstTxWarp prst="textNoShape">
              <a:avLst/>
            </a:prstTxWarp>
          </a:bodyPr>
          <a:lstStyle>
            <a:lvl1pPr algn="r" defTabSz="909638">
              <a:defRPr sz="1200"/>
            </a:lvl1pPr>
          </a:lstStyle>
          <a:p>
            <a:pPr>
              <a:defRPr/>
            </a:pPr>
            <a:endParaRPr lang="en-US"/>
          </a:p>
        </p:txBody>
      </p:sp>
      <p:sp>
        <p:nvSpPr>
          <p:cNvPr id="39940" name="Rectangle 2052"/>
          <p:cNvSpPr>
            <a:spLocks noGrp="1" noRot="1" noChangeAspect="1" noChangeArrowheads="1" noTextEdit="1"/>
          </p:cNvSpPr>
          <p:nvPr>
            <p:ph type="sldImg" idx="2"/>
          </p:nvPr>
        </p:nvSpPr>
        <p:spPr bwMode="auto">
          <a:xfrm>
            <a:off x="1157288" y="674688"/>
            <a:ext cx="4706937" cy="353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3" name="Rectangle 2053"/>
          <p:cNvSpPr>
            <a:spLocks noGrp="1" noChangeArrowheads="1"/>
          </p:cNvSpPr>
          <p:nvPr>
            <p:ph type="body" sz="quarter" idx="3"/>
          </p:nvPr>
        </p:nvSpPr>
        <p:spPr bwMode="auto">
          <a:xfrm>
            <a:off x="925513" y="4427538"/>
            <a:ext cx="5172075" cy="4130675"/>
          </a:xfrm>
          <a:prstGeom prst="rect">
            <a:avLst/>
          </a:prstGeom>
          <a:noFill/>
          <a:ln w="9525">
            <a:noFill/>
            <a:miter lim="800000"/>
            <a:headEnd/>
            <a:tailEnd/>
          </a:ln>
          <a:effectLst/>
        </p:spPr>
        <p:txBody>
          <a:bodyPr vert="horz" wrap="square" lIns="90913" tIns="45456" rIns="90913" bIns="454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4614" name="Rectangle 2054"/>
          <p:cNvSpPr>
            <a:spLocks noGrp="1" noChangeArrowheads="1"/>
          </p:cNvSpPr>
          <p:nvPr>
            <p:ph type="ftr" sz="quarter" idx="4"/>
          </p:nvPr>
        </p:nvSpPr>
        <p:spPr bwMode="auto">
          <a:xfrm>
            <a:off x="0" y="8782050"/>
            <a:ext cx="3009900" cy="452438"/>
          </a:xfrm>
          <a:prstGeom prst="rect">
            <a:avLst/>
          </a:prstGeom>
          <a:noFill/>
          <a:ln w="9525">
            <a:noFill/>
            <a:miter lim="800000"/>
            <a:headEnd/>
            <a:tailEnd/>
          </a:ln>
          <a:effectLst/>
        </p:spPr>
        <p:txBody>
          <a:bodyPr vert="horz" wrap="square" lIns="90913" tIns="45456" rIns="90913" bIns="45456" numCol="1" anchor="b" anchorCtr="0" compatLnSpc="1">
            <a:prstTxWarp prst="textNoShape">
              <a:avLst/>
            </a:prstTxWarp>
          </a:bodyPr>
          <a:lstStyle>
            <a:lvl1pPr defTabSz="909638">
              <a:defRPr sz="1200"/>
            </a:lvl1pPr>
          </a:lstStyle>
          <a:p>
            <a:pPr>
              <a:defRPr/>
            </a:pPr>
            <a:endParaRPr lang="en-US"/>
          </a:p>
        </p:txBody>
      </p:sp>
      <p:sp>
        <p:nvSpPr>
          <p:cNvPr id="324615" name="Rectangle 2055"/>
          <p:cNvSpPr>
            <a:spLocks noGrp="1" noChangeArrowheads="1"/>
          </p:cNvSpPr>
          <p:nvPr>
            <p:ph type="sldNum" sz="quarter" idx="5"/>
          </p:nvPr>
        </p:nvSpPr>
        <p:spPr bwMode="auto">
          <a:xfrm>
            <a:off x="3937000" y="8782050"/>
            <a:ext cx="3086100" cy="452438"/>
          </a:xfrm>
          <a:prstGeom prst="rect">
            <a:avLst/>
          </a:prstGeom>
          <a:noFill/>
          <a:ln w="9525">
            <a:noFill/>
            <a:miter lim="800000"/>
            <a:headEnd/>
            <a:tailEnd/>
          </a:ln>
          <a:effectLst/>
        </p:spPr>
        <p:txBody>
          <a:bodyPr vert="horz" wrap="square" lIns="90913" tIns="45456" rIns="90913" bIns="45456" numCol="1" anchor="b" anchorCtr="0" compatLnSpc="1">
            <a:prstTxWarp prst="textNoShape">
              <a:avLst/>
            </a:prstTxWarp>
          </a:bodyPr>
          <a:lstStyle>
            <a:lvl1pPr algn="r" defTabSz="909638">
              <a:defRPr sz="1200"/>
            </a:lvl1pPr>
          </a:lstStyle>
          <a:p>
            <a:pPr>
              <a:defRPr/>
            </a:pPr>
            <a:fld id="{D64F716B-617B-4213-B1A6-D4385D4F5B62}" type="slidenum">
              <a:rPr lang="en-US"/>
              <a:pPr>
                <a:defRPr/>
              </a:pPr>
              <a:t>‹#›</a:t>
            </a:fld>
            <a:endParaRPr lang="en-US"/>
          </a:p>
        </p:txBody>
      </p:sp>
    </p:spTree>
    <p:extLst>
      <p:ext uri="{BB962C8B-B14F-4D97-AF65-F5344CB8AC3E}">
        <p14:creationId xmlns:p14="http://schemas.microsoft.com/office/powerpoint/2010/main" val="909857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514BCA36-2D48-4918-85FB-4D8574F3F58B}" type="slidenum">
              <a:rPr lang="en-US" sz="1200" smtClean="0"/>
              <a:pPr/>
              <a:t>2</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A6F2ABB-58D0-4A73-A3E4-2972A9B1235D}" type="slidenum">
              <a:rPr lang="en-US"/>
              <a:pPr/>
              <a:t>4</a:t>
            </a:fld>
            <a:endParaRPr lang="en-US"/>
          </a:p>
        </p:txBody>
      </p:sp>
      <p:sp>
        <p:nvSpPr>
          <p:cNvPr id="13313" name="Rectangle 1"/>
          <p:cNvSpPr txBox="1">
            <a:spLocks noChangeArrowheads="1"/>
          </p:cNvSpPr>
          <p:nvPr>
            <p:ph type="sldImg"/>
          </p:nvPr>
        </p:nvSpPr>
        <p:spPr bwMode="auto">
          <a:xfrm>
            <a:off x="1157288" y="674688"/>
            <a:ext cx="4706937" cy="3530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ChangeArrowheads="1"/>
          </p:cNvSpPr>
          <p:nvPr>
            <p:ph type="body" idx="1"/>
          </p:nvPr>
        </p:nvSpPr>
        <p:spPr bwMode="auto">
          <a:xfrm>
            <a:off x="925513" y="4428297"/>
            <a:ext cx="5172075" cy="41313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DC41EB85-16BC-4307-B010-C3C627CC09AD}" type="slidenum">
              <a:rPr lang="en-US" sz="1200" smtClean="0"/>
              <a:pPr/>
              <a:t>7</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30AB69-0FA4-4ED0-8F3D-08ABB2FCE835}" type="slidenum">
              <a:rPr lang="en-US" smtClean="0"/>
              <a:pPr>
                <a:defRPr/>
              </a:pPr>
              <a:t>15</a:t>
            </a:fld>
            <a:endParaRPr lang="en-US"/>
          </a:p>
        </p:txBody>
      </p:sp>
    </p:spTree>
    <p:extLst>
      <p:ext uri="{BB962C8B-B14F-4D97-AF65-F5344CB8AC3E}">
        <p14:creationId xmlns:p14="http://schemas.microsoft.com/office/powerpoint/2010/main" val="326193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Both gloves have incorporated the basic construction of an outer glove with a sensor layer. This allows for assembly of the sensors and</a:t>
            </a:r>
          </a:p>
          <a:p>
            <a:r>
              <a:rPr lang="en-US" smtClean="0"/>
              <a:t>wiring independent of most of the sewing and to enhance repair or upgrade of the two layers. The outer glove is a hybrid of an</a:t>
            </a:r>
          </a:p>
          <a:p>
            <a:r>
              <a:rPr lang="en-US" smtClean="0"/>
              <a:t>abrasion resistant grip fabric and a flexible lycra blend. The grip fabric is used mostly on the grasping surfaces of the hand</a:t>
            </a:r>
          </a:p>
          <a:p>
            <a:r>
              <a:rPr lang="en-US" smtClean="0"/>
              <a:t>where a non-slip robust surface is crucial. The lycra fabric provides good flexibility in the joint areas and creates tension</a:t>
            </a:r>
          </a:p>
          <a:p>
            <a:r>
              <a:rPr lang="en-US" smtClean="0"/>
              <a:t>where needed to help position and shape the glove. The sensor layer includes the sensors, force concentrators, wiring, and supporting fabrics. The supporting fabrics include a backing or slip layer next to the finger and adhesive backed fabric to help secure the sensor. </a:t>
            </a:r>
          </a:p>
          <a:p>
            <a:endParaRPr lang="en-US" smtClean="0"/>
          </a:p>
          <a:p>
            <a:endParaRPr lang="en-US" smtClean="0"/>
          </a:p>
          <a:p>
            <a:r>
              <a:rPr lang="en-US" smtClean="0"/>
              <a:t>The technology in its hands and fingers is considered state of the art and should be capable of allowing R2 to carry out such tasks as changing air filters or manipulating objects using tools.</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400">
                <a:solidFill>
                  <a:schemeClr val="tx1"/>
                </a:solidFill>
                <a:latin typeface="Times New Roman" pitchFamily="18" charset="0"/>
              </a:defRPr>
            </a:lvl1pPr>
            <a:lvl2pPr marL="742950" indent="-285750" defTabSz="909638">
              <a:defRPr sz="2400">
                <a:solidFill>
                  <a:schemeClr val="tx1"/>
                </a:solidFill>
                <a:latin typeface="Times New Roman" pitchFamily="18" charset="0"/>
              </a:defRPr>
            </a:lvl2pPr>
            <a:lvl3pPr marL="1143000" indent="-228600" defTabSz="909638">
              <a:defRPr sz="2400">
                <a:solidFill>
                  <a:schemeClr val="tx1"/>
                </a:solidFill>
                <a:latin typeface="Times New Roman" pitchFamily="18" charset="0"/>
              </a:defRPr>
            </a:lvl3pPr>
            <a:lvl4pPr marL="1600200" indent="-228600" defTabSz="909638">
              <a:defRPr sz="2400">
                <a:solidFill>
                  <a:schemeClr val="tx1"/>
                </a:solidFill>
                <a:latin typeface="Times New Roman" pitchFamily="18" charset="0"/>
              </a:defRPr>
            </a:lvl4pPr>
            <a:lvl5pPr marL="2057400" indent="-228600" defTabSz="909638">
              <a:defRPr sz="2400">
                <a:solidFill>
                  <a:schemeClr val="tx1"/>
                </a:solidFill>
                <a:latin typeface="Times New Roman" pitchFamily="18" charset="0"/>
              </a:defRPr>
            </a:lvl5pPr>
            <a:lvl6pPr marL="2514600" indent="-228600" defTabSz="909638" eaLnBrk="0" fontAlgn="base" hangingPunct="0">
              <a:spcBef>
                <a:spcPct val="0"/>
              </a:spcBef>
              <a:spcAft>
                <a:spcPct val="0"/>
              </a:spcAft>
              <a:defRPr sz="2400">
                <a:solidFill>
                  <a:schemeClr val="tx1"/>
                </a:solidFill>
                <a:latin typeface="Times New Roman" pitchFamily="18" charset="0"/>
              </a:defRPr>
            </a:lvl6pPr>
            <a:lvl7pPr marL="2971800" indent="-228600" defTabSz="909638" eaLnBrk="0" fontAlgn="base" hangingPunct="0">
              <a:spcBef>
                <a:spcPct val="0"/>
              </a:spcBef>
              <a:spcAft>
                <a:spcPct val="0"/>
              </a:spcAft>
              <a:defRPr sz="2400">
                <a:solidFill>
                  <a:schemeClr val="tx1"/>
                </a:solidFill>
                <a:latin typeface="Times New Roman" pitchFamily="18" charset="0"/>
              </a:defRPr>
            </a:lvl7pPr>
            <a:lvl8pPr marL="3429000" indent="-228600" defTabSz="909638" eaLnBrk="0" fontAlgn="base" hangingPunct="0">
              <a:spcBef>
                <a:spcPct val="0"/>
              </a:spcBef>
              <a:spcAft>
                <a:spcPct val="0"/>
              </a:spcAft>
              <a:defRPr sz="2400">
                <a:solidFill>
                  <a:schemeClr val="tx1"/>
                </a:solidFill>
                <a:latin typeface="Times New Roman" pitchFamily="18" charset="0"/>
              </a:defRPr>
            </a:lvl8pPr>
            <a:lvl9pPr marL="3886200" indent="-228600" defTabSz="909638" eaLnBrk="0" fontAlgn="base" hangingPunct="0">
              <a:spcBef>
                <a:spcPct val="0"/>
              </a:spcBef>
              <a:spcAft>
                <a:spcPct val="0"/>
              </a:spcAft>
              <a:defRPr sz="2400">
                <a:solidFill>
                  <a:schemeClr val="tx1"/>
                </a:solidFill>
                <a:latin typeface="Times New Roman" pitchFamily="18" charset="0"/>
              </a:defRPr>
            </a:lvl9pPr>
          </a:lstStyle>
          <a:p>
            <a:fld id="{B89E7649-CB3C-4DFC-BBC6-66CE6D7FC642}" type="slidenum">
              <a:rPr lang="en-US" sz="1200" smtClean="0"/>
              <a:pPr/>
              <a:t>17</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0" y="0"/>
            <a:ext cx="9144000" cy="65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27"/>
          <p:cNvSpPr>
            <a:spLocks noChangeArrowheads="1"/>
          </p:cNvSpPr>
          <p:nvPr/>
        </p:nvSpPr>
        <p:spPr bwMode="auto">
          <a:xfrm>
            <a:off x="0" y="6372225"/>
            <a:ext cx="9144000" cy="485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6" name="Group 1031"/>
          <p:cNvGrpSpPr>
            <a:grpSpLocks/>
          </p:cNvGrpSpPr>
          <p:nvPr/>
        </p:nvGrpSpPr>
        <p:grpSpPr bwMode="auto">
          <a:xfrm>
            <a:off x="0" y="609600"/>
            <a:ext cx="9144000" cy="76200"/>
            <a:chOff x="0" y="432"/>
            <a:chExt cx="5760" cy="48"/>
          </a:xfrm>
        </p:grpSpPr>
        <p:sp>
          <p:nvSpPr>
            <p:cNvPr id="7" name="Rectangle 1032"/>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33"/>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034"/>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1035"/>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1036"/>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37"/>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038"/>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039"/>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040"/>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041"/>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042"/>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043"/>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9" name="Group 1044"/>
          <p:cNvGrpSpPr>
            <a:grpSpLocks/>
          </p:cNvGrpSpPr>
          <p:nvPr/>
        </p:nvGrpSpPr>
        <p:grpSpPr bwMode="auto">
          <a:xfrm>
            <a:off x="0" y="6400800"/>
            <a:ext cx="9144000" cy="76200"/>
            <a:chOff x="0" y="432"/>
            <a:chExt cx="5760" cy="48"/>
          </a:xfrm>
        </p:grpSpPr>
        <p:sp>
          <p:nvSpPr>
            <p:cNvPr id="20" name="Rectangle 104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04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104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104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104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105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105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105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105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105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105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105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32" name="Picture 36" descr="D:\UNCC\pc\win_data\My Documents\Misc\Forms\William_States_Logo\William States\Logos\Horizontal\UNCC_WSL_Logo_4c_Ho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6496050"/>
            <a:ext cx="2743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41" name="Rectangle 1029"/>
          <p:cNvSpPr>
            <a:spLocks noGrp="1" noChangeArrowheads="1"/>
          </p:cNvSpPr>
          <p:nvPr>
            <p:ph type="subTitle" idx="1"/>
          </p:nvPr>
        </p:nvSpPr>
        <p:spPr>
          <a:xfrm>
            <a:off x="1354138" y="3919538"/>
            <a:ext cx="6403975" cy="1697037"/>
          </a:xfrm>
        </p:spPr>
        <p:txBody>
          <a:bodyPr lIns="91436" tIns="45719" rIns="91436" bIns="45719"/>
          <a:lstStyle>
            <a:lvl1pPr marL="0" indent="0" algn="ctr">
              <a:defRPr sz="2000"/>
            </a:lvl1pPr>
          </a:lstStyle>
          <a:p>
            <a:endParaRPr lang="en-US"/>
          </a:p>
        </p:txBody>
      </p:sp>
      <p:sp>
        <p:nvSpPr>
          <p:cNvPr id="33" name="Title 32"/>
          <p:cNvSpPr>
            <a:spLocks noGrp="1"/>
          </p:cNvSpPr>
          <p:nvPr>
            <p:ph type="title"/>
          </p:nvPr>
        </p:nvSpPr>
        <p:spPr>
          <a:xfrm>
            <a:off x="381000" y="852487"/>
            <a:ext cx="8382000" cy="519113"/>
          </a:xfrm>
        </p:spPr>
        <p:txBody>
          <a:bodyPr/>
          <a:lstStyle/>
          <a:p>
            <a:r>
              <a:rPr lang="en-US" dirty="0" smtClean="0"/>
              <a:t>Click to edit Master title style</a:t>
            </a:r>
            <a:endParaRPr lang="en-US" dirty="0"/>
          </a:p>
        </p:txBody>
      </p:sp>
      <p:sp>
        <p:nvSpPr>
          <p:cNvPr id="34" name="Slide Number Placeholder 33"/>
          <p:cNvSpPr>
            <a:spLocks noGrp="1"/>
          </p:cNvSpPr>
          <p:nvPr>
            <p:ph type="sldNum" sz="quarter" idx="10"/>
          </p:nvPr>
        </p:nvSpPr>
        <p:spPr/>
        <p:txBody>
          <a:bodyPr/>
          <a:lstStyle>
            <a:lvl1pPr>
              <a:defRPr/>
            </a:lvl1pPr>
          </a:lstStyle>
          <a:p>
            <a:pPr>
              <a:defRPr/>
            </a:pPr>
            <a:fld id="{522DDC95-0524-4454-8AD4-36EF45B47E5D}" type="slidenum">
              <a:rPr lang="en-US"/>
              <a:pPr>
                <a:defRPr/>
              </a:pPr>
              <a:t>‹#›</a:t>
            </a:fld>
            <a:endParaRPr lang="en-US" dirty="0"/>
          </a:p>
        </p:txBody>
      </p:sp>
    </p:spTree>
    <p:extLst>
      <p:ext uri="{BB962C8B-B14F-4D97-AF65-F5344CB8AC3E}">
        <p14:creationId xmlns:p14="http://schemas.microsoft.com/office/powerpoint/2010/main" val="700261245"/>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109757"/>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914400"/>
            <a:ext cx="2190750" cy="160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419850" cy="160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6568410"/>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2"/>
          <p:cNvSpPr>
            <a:spLocks noGrp="1"/>
          </p:cNvSpPr>
          <p:nvPr>
            <p:ph type="sldNum" sz="quarter" idx="10"/>
          </p:nvPr>
        </p:nvSpPr>
        <p:spPr/>
        <p:txBody>
          <a:bodyPr/>
          <a:lstStyle>
            <a:lvl1pPr>
              <a:defRPr/>
            </a:lvl1pPr>
          </a:lstStyle>
          <a:p>
            <a:pPr>
              <a:defRPr/>
            </a:pPr>
            <a:fld id="{A4B8B4A0-0129-42BC-88A0-BB3872EE38E5}" type="slidenum">
              <a:rPr lang="en-US"/>
              <a:pPr>
                <a:defRPr/>
              </a:pPr>
              <a:t>‹#›</a:t>
            </a:fld>
            <a:endParaRPr lang="en-US" dirty="0"/>
          </a:p>
        </p:txBody>
      </p:sp>
    </p:spTree>
    <p:extLst>
      <p:ext uri="{BB962C8B-B14F-4D97-AF65-F5344CB8AC3E}">
        <p14:creationId xmlns:p14="http://schemas.microsoft.com/office/powerpoint/2010/main" val="777289631"/>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2"/>
          <p:cNvSpPr>
            <a:spLocks noGrp="1"/>
          </p:cNvSpPr>
          <p:nvPr>
            <p:ph type="sldNum" sz="quarter" idx="10"/>
          </p:nvPr>
        </p:nvSpPr>
        <p:spPr/>
        <p:txBody>
          <a:bodyPr/>
          <a:lstStyle>
            <a:lvl1pPr>
              <a:defRPr/>
            </a:lvl1pPr>
          </a:lstStyle>
          <a:p>
            <a:pPr>
              <a:defRPr/>
            </a:pPr>
            <a:fld id="{370F8FD6-5C64-4B43-B07B-B6AFB092F788}" type="slidenum">
              <a:rPr lang="en-US"/>
              <a:pPr>
                <a:defRPr/>
              </a:pPr>
              <a:t>‹#›</a:t>
            </a:fld>
            <a:endParaRPr lang="en-US" dirty="0"/>
          </a:p>
        </p:txBody>
      </p:sp>
    </p:spTree>
    <p:extLst>
      <p:ext uri="{BB962C8B-B14F-4D97-AF65-F5344CB8AC3E}">
        <p14:creationId xmlns:p14="http://schemas.microsoft.com/office/powerpoint/2010/main" val="2040850319"/>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620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057400"/>
            <a:ext cx="4114800" cy="45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120025"/>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0383974"/>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51911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03304059"/>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43673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984846"/>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4675757"/>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914400"/>
            <a:ext cx="838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endParaRPr lang="en-US" smtClean="0"/>
          </a:p>
        </p:txBody>
      </p:sp>
      <p:sp>
        <p:nvSpPr>
          <p:cNvPr id="1027" name="Rectangle 3"/>
          <p:cNvSpPr>
            <a:spLocks noGrp="1" noChangeArrowheads="1"/>
          </p:cNvSpPr>
          <p:nvPr>
            <p:ph type="body" idx="1"/>
          </p:nvPr>
        </p:nvSpPr>
        <p:spPr bwMode="auto">
          <a:xfrm>
            <a:off x="762000" y="2057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lvl="0"/>
            <a:endParaRPr lang="en-US" smtClean="0"/>
          </a:p>
        </p:txBody>
      </p:sp>
      <p:grpSp>
        <p:nvGrpSpPr>
          <p:cNvPr id="1028" name="Group 4"/>
          <p:cNvGrpSpPr>
            <a:grpSpLocks/>
          </p:cNvGrpSpPr>
          <p:nvPr/>
        </p:nvGrpSpPr>
        <p:grpSpPr bwMode="auto">
          <a:xfrm>
            <a:off x="0" y="609600"/>
            <a:ext cx="9144000" cy="76200"/>
            <a:chOff x="0" y="432"/>
            <a:chExt cx="5760" cy="48"/>
          </a:xfrm>
        </p:grpSpPr>
        <p:sp>
          <p:nvSpPr>
            <p:cNvPr id="1045" name="Rectangle 5"/>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6"/>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7"/>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8"/>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9"/>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10"/>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11"/>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12"/>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13"/>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14"/>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15"/>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16"/>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029" name="Group 17"/>
          <p:cNvGrpSpPr>
            <a:grpSpLocks/>
          </p:cNvGrpSpPr>
          <p:nvPr/>
        </p:nvGrpSpPr>
        <p:grpSpPr bwMode="auto">
          <a:xfrm>
            <a:off x="0" y="6400800"/>
            <a:ext cx="9144000" cy="76200"/>
            <a:chOff x="0" y="432"/>
            <a:chExt cx="5760" cy="48"/>
          </a:xfrm>
        </p:grpSpPr>
        <p:sp>
          <p:nvSpPr>
            <p:cNvPr id="1033" name="Rectangle 18"/>
            <p:cNvSpPr>
              <a:spLocks noChangeArrowheads="1"/>
            </p:cNvSpPr>
            <p:nvPr/>
          </p:nvSpPr>
          <p:spPr bwMode="auto">
            <a:xfrm>
              <a:off x="0" y="432"/>
              <a:ext cx="480" cy="48"/>
            </a:xfrm>
            <a:prstGeom prst="rect">
              <a:avLst/>
            </a:prstGeom>
            <a:gradFill rotWithShape="0">
              <a:gsLst>
                <a:gs pos="0">
                  <a:srgbClr val="003718"/>
                </a:gs>
                <a:gs pos="100000">
                  <a:srgbClr val="00663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19"/>
            <p:cNvSpPr>
              <a:spLocks noChangeArrowheads="1"/>
            </p:cNvSpPr>
            <p:nvPr/>
          </p:nvSpPr>
          <p:spPr bwMode="auto">
            <a:xfrm>
              <a:off x="480" y="432"/>
              <a:ext cx="480" cy="48"/>
            </a:xfrm>
            <a:prstGeom prst="rect">
              <a:avLst/>
            </a:prstGeom>
            <a:gradFill rotWithShape="0">
              <a:gsLst>
                <a:gs pos="0">
                  <a:srgbClr val="006637"/>
                </a:gs>
                <a:gs pos="100000">
                  <a:srgbClr val="007B4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20"/>
            <p:cNvSpPr>
              <a:spLocks noChangeArrowheads="1"/>
            </p:cNvSpPr>
            <p:nvPr/>
          </p:nvSpPr>
          <p:spPr bwMode="auto">
            <a:xfrm>
              <a:off x="960" y="432"/>
              <a:ext cx="480" cy="48"/>
            </a:xfrm>
            <a:prstGeom prst="rect">
              <a:avLst/>
            </a:prstGeom>
            <a:gradFill rotWithShape="0">
              <a:gsLst>
                <a:gs pos="0">
                  <a:srgbClr val="007B43"/>
                </a:gs>
                <a:gs pos="100000">
                  <a:srgbClr val="00925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21"/>
            <p:cNvSpPr>
              <a:spLocks noChangeArrowheads="1"/>
            </p:cNvSpPr>
            <p:nvPr/>
          </p:nvSpPr>
          <p:spPr bwMode="auto">
            <a:xfrm>
              <a:off x="1440" y="432"/>
              <a:ext cx="480" cy="48"/>
            </a:xfrm>
            <a:prstGeom prst="rect">
              <a:avLst/>
            </a:prstGeom>
            <a:gradFill rotWithShape="0">
              <a:gsLst>
                <a:gs pos="0">
                  <a:srgbClr val="009259"/>
                </a:gs>
                <a:gs pos="100000">
                  <a:srgbClr val="00A26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22"/>
            <p:cNvSpPr>
              <a:spLocks noChangeArrowheads="1"/>
            </p:cNvSpPr>
            <p:nvPr/>
          </p:nvSpPr>
          <p:spPr bwMode="auto">
            <a:xfrm>
              <a:off x="1920" y="432"/>
              <a:ext cx="480" cy="48"/>
            </a:xfrm>
            <a:prstGeom prst="rect">
              <a:avLst/>
            </a:prstGeom>
            <a:gradFill rotWithShape="0">
              <a:gsLst>
                <a:gs pos="0">
                  <a:srgbClr val="00A267"/>
                </a:gs>
                <a:gs pos="100000">
                  <a:srgbClr val="00AE6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23"/>
            <p:cNvSpPr>
              <a:spLocks noChangeArrowheads="1"/>
            </p:cNvSpPr>
            <p:nvPr/>
          </p:nvSpPr>
          <p:spPr bwMode="auto">
            <a:xfrm>
              <a:off x="2400" y="432"/>
              <a:ext cx="480" cy="48"/>
            </a:xfrm>
            <a:prstGeom prst="rect">
              <a:avLst/>
            </a:prstGeom>
            <a:gradFill rotWithShape="0">
              <a:gsLst>
                <a:gs pos="0">
                  <a:srgbClr val="00AE60"/>
                </a:gs>
                <a:gs pos="100000">
                  <a:srgbClr val="3BBE6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24"/>
            <p:cNvSpPr>
              <a:spLocks noChangeArrowheads="1"/>
            </p:cNvSpPr>
            <p:nvPr/>
          </p:nvSpPr>
          <p:spPr bwMode="auto">
            <a:xfrm>
              <a:off x="2880" y="432"/>
              <a:ext cx="480" cy="48"/>
            </a:xfrm>
            <a:prstGeom prst="rect">
              <a:avLst/>
            </a:prstGeom>
            <a:gradFill rotWithShape="0">
              <a:gsLst>
                <a:gs pos="0">
                  <a:srgbClr val="3BBE69"/>
                </a:gs>
                <a:gs pos="100000">
                  <a:srgbClr val="6EC87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25"/>
            <p:cNvSpPr>
              <a:spLocks noChangeArrowheads="1"/>
            </p:cNvSpPr>
            <p:nvPr/>
          </p:nvSpPr>
          <p:spPr bwMode="auto">
            <a:xfrm>
              <a:off x="3360" y="432"/>
              <a:ext cx="480" cy="48"/>
            </a:xfrm>
            <a:prstGeom prst="rect">
              <a:avLst/>
            </a:prstGeom>
            <a:gradFill rotWithShape="0">
              <a:gsLst>
                <a:gs pos="0">
                  <a:srgbClr val="6EC87D"/>
                </a:gs>
                <a:gs pos="100000">
                  <a:srgbClr val="81CB9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26"/>
            <p:cNvSpPr>
              <a:spLocks noChangeArrowheads="1"/>
            </p:cNvSpPr>
            <p:nvPr/>
          </p:nvSpPr>
          <p:spPr bwMode="auto">
            <a:xfrm>
              <a:off x="3840" y="432"/>
              <a:ext cx="480" cy="48"/>
            </a:xfrm>
            <a:prstGeom prst="rect">
              <a:avLst/>
            </a:prstGeom>
            <a:gradFill rotWithShape="0">
              <a:gsLst>
                <a:gs pos="0">
                  <a:srgbClr val="81CB93"/>
                </a:gs>
                <a:gs pos="100000">
                  <a:srgbClr val="9ED2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27"/>
            <p:cNvSpPr>
              <a:spLocks noChangeArrowheads="1"/>
            </p:cNvSpPr>
            <p:nvPr/>
          </p:nvSpPr>
          <p:spPr bwMode="auto">
            <a:xfrm>
              <a:off x="4320" y="432"/>
              <a:ext cx="480" cy="48"/>
            </a:xfrm>
            <a:prstGeom prst="rect">
              <a:avLst/>
            </a:prstGeom>
            <a:gradFill rotWithShape="0">
              <a:gsLst>
                <a:gs pos="0">
                  <a:srgbClr val="9ED29E"/>
                </a:gs>
                <a:gs pos="100000">
                  <a:srgbClr val="BFE9B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28"/>
            <p:cNvSpPr>
              <a:spLocks noChangeArrowheads="1"/>
            </p:cNvSpPr>
            <p:nvPr/>
          </p:nvSpPr>
          <p:spPr bwMode="auto">
            <a:xfrm>
              <a:off x="4800" y="432"/>
              <a:ext cx="480" cy="48"/>
            </a:xfrm>
            <a:prstGeom prst="rect">
              <a:avLst/>
            </a:prstGeom>
            <a:gradFill rotWithShape="0">
              <a:gsLst>
                <a:gs pos="0">
                  <a:srgbClr val="BFE9B7"/>
                </a:gs>
                <a:gs pos="100000">
                  <a:srgbClr val="E8F7E5"/>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29"/>
            <p:cNvSpPr>
              <a:spLocks noChangeArrowheads="1"/>
            </p:cNvSpPr>
            <p:nvPr/>
          </p:nvSpPr>
          <p:spPr bwMode="auto">
            <a:xfrm>
              <a:off x="5280" y="432"/>
              <a:ext cx="480" cy="48"/>
            </a:xfrm>
            <a:prstGeom prst="rect">
              <a:avLst/>
            </a:prstGeom>
            <a:gradFill rotWithShape="0">
              <a:gsLst>
                <a:gs pos="0">
                  <a:srgbClr val="E8F7E5"/>
                </a:gs>
                <a:gs pos="100000">
                  <a:srgbClr val="FCFEF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1030" name="Text Box 34"/>
          <p:cNvSpPr txBox="1">
            <a:spLocks noChangeArrowheads="1"/>
          </p:cNvSpPr>
          <p:nvPr/>
        </p:nvSpPr>
        <p:spPr bwMode="auto">
          <a:xfrm>
            <a:off x="593725" y="6477000"/>
            <a:ext cx="201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400" smtClean="0"/>
              <a:t>		</a:t>
            </a:r>
            <a:endParaRPr lang="en-US" smtClean="0"/>
          </a:p>
        </p:txBody>
      </p:sp>
      <p:pic>
        <p:nvPicPr>
          <p:cNvPr id="1031" name="Picture 36" descr="D:\UNCC\pc\win_data\My Documents\Misc\Forms\William_States_Logo\William States\Logos\Horizontal\UNCC_WSL_Logo_4c_Hor.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52400" y="6496050"/>
            <a:ext cx="2743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Slide Number Placeholder 32"/>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AF603E0-F8C6-41CC-9796-CD84D83C8D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1" r:id="rId1"/>
    <p:sldLayoutId id="2147483819" r:id="rId2"/>
    <p:sldLayoutId id="2147483820"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p:randomBar dir="vert"/>
  </p:transition>
  <p:hf hd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citechdaily.com/billionaires-and-futurists-plan-space-missions-to-mine-asteroids-for-meta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e.utwente.nl/e13/pirate/images/pirate.jpg"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hyperlink" Target="http://inventorspot.com/articles/robot_snowplow_japan_shovels_sno_953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2" Type="http://schemas.openxmlformats.org/officeDocument/2006/relationships/hyperlink" Target="http://www.foresightfordeveloment.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http/www-robotics.cs.umass.edu/P" TargetMode="Externa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futuremedicine.com/doi/full/10.2217/nnm.12.54"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omicsgroup.org/journals/ARA/ARA-1-101.pdf" TargetMode="External"/><Relationship Id="rId5" Type="http://schemas.openxmlformats.org/officeDocument/2006/relationships/hyperlink" Target="http://www.nanotech-now.com/Art_Gallery/erik-viktor.htm"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www.theengineer.co.uk/sectors/medical-and-healthcare/news/us-researchers-create-suit-that-can-enable-paraplegics-to-walk/1010691.article" TargetMode="External"/><Relationship Id="rId5" Type="http://schemas.openxmlformats.org/officeDocument/2006/relationships/hyperlink" Target="http://www.kurzweilai.net/images/Ekso-exoskeleton-profile.png" TargetMode="External"/><Relationship Id="rId4" Type="http://schemas.openxmlformats.org/officeDocument/2006/relationships/hyperlink" Target="http://cdn2.digitaltrends.com/wp-content/uploads/2011/10/ekso.jp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obotic.media.mit.edu/projects/robots/mebot/overview/overview.html"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hyperlink" Target="http://robotic.media.mit.edu/pdfs/theses/siggi_ms_thesis.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hyperlink" Target="http://www.youtube.com/watch?v=zF7o7yuSdVM" TargetMode="External"/><Relationship Id="rId1" Type="http://schemas.openxmlformats.org/officeDocument/2006/relationships/slideLayout" Target="../slideLayouts/slideLayout8.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youtube.com/watch?v=KvyLWvs4DPI&amp;feature=player_embedd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erc.org/assets/1/workflow_staging/Publications/430.PDF" TargetMode="External"/><Relationship Id="rId2" Type="http://schemas.openxmlformats.org/officeDocument/2006/relationships/hyperlink" Target="http://www.journalamme.org/papers_vol31_2/31241.pdf" TargetMode="External"/><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hyperlink" Target="http://www.engineeringtv.com/latest/2011/4?activity=4&amp;page_key=activity" TargetMode="External"/><Relationship Id="rId13" Type="http://schemas.openxmlformats.org/officeDocument/2006/relationships/image" Target="../media/image14.png"/><Relationship Id="rId3" Type="http://schemas.openxmlformats.org/officeDocument/2006/relationships/image" Target="../media/image10.jpeg"/><Relationship Id="rId7" Type="http://schemas.openxmlformats.org/officeDocument/2006/relationships/hyperlink" Target="http://www.infinitepowersolutions.com/" TargetMode="External"/><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lectropages.com/2012/02/alpha-micro-universal-energy-harvesting-evaluation-kit-expands-wireless-portfolio/" TargetMode="External"/><Relationship Id="rId11" Type="http://schemas.openxmlformats.org/officeDocument/2006/relationships/image" Target="../media/image12.jpeg"/><Relationship Id="rId5" Type="http://schemas.openxmlformats.org/officeDocument/2006/relationships/hyperlink" Target="http://images.jsc.nasa.gov/" TargetMode="External"/><Relationship Id="rId10" Type="http://schemas.openxmlformats.org/officeDocument/2006/relationships/image" Target="../media/image11.jpeg"/><Relationship Id="rId4" Type="http://schemas.openxmlformats.org/officeDocument/2006/relationships/hyperlink" Target="http://www.ecofriend.com/entry/eco-tech-thinergy-flexible-batteries-for-even-slimmer-electronics/" TargetMode="External"/><Relationship Id="rId9" Type="http://schemas.openxmlformats.org/officeDocument/2006/relationships/hyperlink" Target="http://www.campmor.com/balance-slim-pedometer.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eurosurgery-online.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biorobotics.harvard.edu/publications.html" TargetMode="External"/><Relationship Id="rId2" Type="http://schemas.openxmlformats.org/officeDocument/2006/relationships/hyperlink" Target="http://www.youtube.com/watch?v=_4ChbQNVbD4&amp;feature=relmfu"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ECGR4161/5196 – Lecture </a:t>
            </a:r>
            <a:r>
              <a:rPr lang="en-US" dirty="0" smtClean="0"/>
              <a:t>11 </a:t>
            </a:r>
            <a:r>
              <a:rPr lang="en-US" dirty="0" smtClean="0"/>
              <a:t>– July </a:t>
            </a:r>
            <a:r>
              <a:rPr lang="en-US" dirty="0" smtClean="0"/>
              <a:t>19, </a:t>
            </a:r>
            <a:r>
              <a:rPr lang="en-US" dirty="0" smtClean="0"/>
              <a:t>2012</a:t>
            </a:r>
          </a:p>
        </p:txBody>
      </p:sp>
      <p:sp>
        <p:nvSpPr>
          <p:cNvPr id="12291" name="Content Placeholder 2"/>
          <p:cNvSpPr>
            <a:spLocks noGrp="1"/>
          </p:cNvSpPr>
          <p:nvPr>
            <p:ph idx="1"/>
          </p:nvPr>
        </p:nvSpPr>
        <p:spPr>
          <a:xfrm>
            <a:off x="457200" y="1371600"/>
            <a:ext cx="8077200" cy="2603790"/>
          </a:xfrm>
        </p:spPr>
        <p:txBody>
          <a:bodyPr/>
          <a:lstStyle/>
          <a:p>
            <a:r>
              <a:rPr lang="en-US" dirty="0" smtClean="0"/>
              <a:t>Today:</a:t>
            </a:r>
          </a:p>
          <a:p>
            <a:pPr>
              <a:buFontTx/>
              <a:buChar char="•"/>
            </a:pPr>
            <a:r>
              <a:rPr lang="en-US" dirty="0" smtClean="0"/>
              <a:t>Discussion - Exam</a:t>
            </a:r>
          </a:p>
          <a:p>
            <a:pPr>
              <a:buFontTx/>
              <a:buChar char="•"/>
            </a:pPr>
            <a:r>
              <a:rPr lang="en-US" dirty="0" smtClean="0"/>
              <a:t>Presentations </a:t>
            </a:r>
            <a:r>
              <a:rPr lang="en-US" dirty="0" smtClean="0"/>
              <a:t>– </a:t>
            </a:r>
            <a:r>
              <a:rPr lang="en-US" dirty="0" smtClean="0"/>
              <a:t>Future of Robots </a:t>
            </a:r>
            <a:r>
              <a:rPr lang="en-US" dirty="0" smtClean="0"/>
              <a:t>(recorded in two sessions, with a break in the middle).</a:t>
            </a:r>
          </a:p>
          <a:p>
            <a:pPr>
              <a:buFontTx/>
              <a:buChar char="•"/>
            </a:pPr>
            <a:r>
              <a:rPr lang="en-US" dirty="0" smtClean="0"/>
              <a:t>Quiz 9</a:t>
            </a:r>
            <a:endParaRPr lang="en-US" dirty="0" smtClean="0"/>
          </a:p>
          <a:p>
            <a:endParaRPr lang="en-US" dirty="0" smtClean="0"/>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76200"/>
            <a:ext cx="8915400" cy="830263"/>
          </a:xfrm>
        </p:spPr>
        <p:txBody>
          <a:bodyPr/>
          <a:lstStyle/>
          <a:p>
            <a:r>
              <a:rPr lang="en-US" sz="2400" smtClean="0"/>
              <a:t>AR-Drone as a Platform for Robotic Research and Education</a:t>
            </a:r>
          </a:p>
        </p:txBody>
      </p:sp>
      <p:sp>
        <p:nvSpPr>
          <p:cNvPr id="4" name="Slide Number Placeholder 3"/>
          <p:cNvSpPr>
            <a:spLocks noGrp="1"/>
          </p:cNvSpPr>
          <p:nvPr>
            <p:ph type="sldNum" sz="quarter" idx="10"/>
          </p:nvPr>
        </p:nvSpPr>
        <p:spPr/>
        <p:txBody>
          <a:bodyPr/>
          <a:lstStyle/>
          <a:p>
            <a:pPr>
              <a:defRPr/>
            </a:pPr>
            <a:fld id="{F1C9E68B-8F9F-439E-9959-B712CBE3A0A3}" type="slidenum">
              <a:rPr lang="en-US"/>
              <a:pPr>
                <a:defRPr/>
              </a:pPr>
              <a:t>10</a:t>
            </a:fld>
            <a:endParaRPr lang="en-US" dirty="0"/>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42894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5562600" y="6519863"/>
            <a:ext cx="2028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a:t>Patterson C. Taylor III</a:t>
            </a:r>
          </a:p>
        </p:txBody>
      </p:sp>
      <p:sp>
        <p:nvSpPr>
          <p:cNvPr id="8" name="TextBox 7"/>
          <p:cNvSpPr txBox="1">
            <a:spLocks noChangeArrowheads="1"/>
          </p:cNvSpPr>
          <p:nvPr/>
        </p:nvSpPr>
        <p:spPr bwMode="auto">
          <a:xfrm>
            <a:off x="4267200" y="838200"/>
            <a:ext cx="43545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u="sng"/>
              <a:t>Purpose</a:t>
            </a:r>
          </a:p>
          <a:p>
            <a:r>
              <a:rPr lang="en-US" sz="1400"/>
              <a:t>To provide a basis for future educational use and implementation of an AR-Drone and to gain experience with control systems.</a:t>
            </a:r>
          </a:p>
        </p:txBody>
      </p:sp>
      <p:sp>
        <p:nvSpPr>
          <p:cNvPr id="11271" name="TextBox 8"/>
          <p:cNvSpPr txBox="1">
            <a:spLocks noChangeArrowheads="1"/>
          </p:cNvSpPr>
          <p:nvPr/>
        </p:nvSpPr>
        <p:spPr bwMode="auto">
          <a:xfrm>
            <a:off x="4343400" y="2133600"/>
            <a:ext cx="4495800"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b="1" u="sng"/>
              <a:t>Technical Specifications</a:t>
            </a:r>
          </a:p>
          <a:p>
            <a:pPr>
              <a:buFont typeface="Arial" charset="0"/>
              <a:buChar char="•"/>
            </a:pPr>
            <a:r>
              <a:rPr lang="en-US" sz="1600"/>
              <a:t>ARM9 processor @ 468 MHz</a:t>
            </a:r>
          </a:p>
          <a:p>
            <a:pPr>
              <a:buFont typeface="Arial" charset="0"/>
              <a:buChar char="•"/>
            </a:pPr>
            <a:r>
              <a:rPr lang="en-US" sz="1600"/>
              <a:t>128 MB of DDR RAM @ 200 MHz</a:t>
            </a:r>
          </a:p>
          <a:p>
            <a:pPr>
              <a:buFont typeface="Arial" charset="0"/>
              <a:buChar char="•"/>
            </a:pPr>
            <a:r>
              <a:rPr lang="en-US" sz="1600"/>
              <a:t>Included Software Interface</a:t>
            </a:r>
          </a:p>
          <a:p>
            <a:pPr>
              <a:buFont typeface="Arial" charset="0"/>
              <a:buChar char="•"/>
            </a:pPr>
            <a:r>
              <a:rPr lang="en-US" sz="1600"/>
              <a:t>Ad-hoc WiFi</a:t>
            </a:r>
          </a:p>
          <a:p>
            <a:pPr>
              <a:buFont typeface="Arial" charset="0"/>
              <a:buChar char="•"/>
            </a:pPr>
            <a:r>
              <a:rPr lang="en-US" sz="1600"/>
              <a:t>6-degree-of-freedom inertial measurement unit</a:t>
            </a:r>
          </a:p>
          <a:p>
            <a:pPr>
              <a:buFont typeface="Arial" charset="0"/>
              <a:buChar char="•"/>
            </a:pPr>
            <a:r>
              <a:rPr lang="en-US" sz="1600"/>
              <a:t>Sonar-based altimeter</a:t>
            </a:r>
          </a:p>
          <a:p>
            <a:pPr>
              <a:buFont typeface="Arial" charset="0"/>
              <a:buChar char="•"/>
            </a:pPr>
            <a:r>
              <a:rPr lang="en-US" sz="1600"/>
              <a:t>Front (640 x 480 with FOV 75</a:t>
            </a:r>
            <a:r>
              <a:rPr lang="en-US" sz="1600">
                <a:latin typeface="Ti89pc" pitchFamily="49" charset="0"/>
              </a:rPr>
              <a:t>¬</a:t>
            </a:r>
            <a:r>
              <a:rPr lang="en-US" sz="1600"/>
              <a:t> x 60</a:t>
            </a:r>
            <a:r>
              <a:rPr lang="en-US" sz="1600">
                <a:latin typeface="Ti89pc" pitchFamily="49" charset="0"/>
              </a:rPr>
              <a:t>¬</a:t>
            </a:r>
            <a:r>
              <a:rPr lang="en-US" sz="1600"/>
              <a:t>) and down facing cameras (176 x 144 with FOV 45</a:t>
            </a:r>
            <a:r>
              <a:rPr lang="en-US" sz="1600">
                <a:latin typeface="Ti89pc" pitchFamily="49" charset="0"/>
              </a:rPr>
              <a:t>¬</a:t>
            </a:r>
            <a:r>
              <a:rPr lang="en-US" sz="1600"/>
              <a:t> x 35</a:t>
            </a:r>
            <a:r>
              <a:rPr lang="en-US" sz="1600">
                <a:latin typeface="Ti89pc" pitchFamily="49" charset="0"/>
              </a:rPr>
              <a:t>¬</a:t>
            </a:r>
            <a:r>
              <a:rPr lang="en-US" sz="1600"/>
              <a:t>)</a:t>
            </a:r>
          </a:p>
          <a:p>
            <a:pPr>
              <a:buFont typeface="Arial" charset="0"/>
              <a:buChar char="•"/>
            </a:pPr>
            <a:r>
              <a:rPr lang="en-US" sz="1600"/>
              <a:t>IDG-400 2-axis gyro</a:t>
            </a:r>
          </a:p>
          <a:p>
            <a:pPr>
              <a:buFont typeface="Arial" charset="0"/>
              <a:buChar char="•"/>
            </a:pPr>
            <a:r>
              <a:rPr lang="en-US" sz="1600"/>
              <a:t>3-axis accelerometer</a:t>
            </a:r>
          </a:p>
          <a:p>
            <a:pPr>
              <a:buFont typeface="Arial" charset="0"/>
              <a:buChar char="•"/>
            </a:pPr>
            <a:r>
              <a:rPr lang="en-US" sz="1600"/>
              <a:t>XB-3500CV high precision gyro</a:t>
            </a:r>
          </a:p>
          <a:p>
            <a:pPr>
              <a:buFont typeface="Arial" charset="0"/>
              <a:buChar char="•"/>
            </a:pPr>
            <a:endParaRPr lang="en-US" sz="1600"/>
          </a:p>
        </p:txBody>
      </p:sp>
      <p:pic>
        <p:nvPicPr>
          <p:cNvPr id="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419600"/>
            <a:ext cx="2819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3238" y="2133600"/>
            <a:ext cx="4830762"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981200"/>
            <a:ext cx="48768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4343400" y="914400"/>
            <a:ext cx="464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Open Loop Control Diagrams for position, velocity, pitch, roll, and yaw.</a:t>
            </a:r>
          </a:p>
        </p:txBody>
      </p:sp>
      <p:sp>
        <p:nvSpPr>
          <p:cNvPr id="14" name="TextBox 13"/>
          <p:cNvSpPr txBox="1">
            <a:spLocks noChangeArrowheads="1"/>
          </p:cNvSpPr>
          <p:nvPr/>
        </p:nvSpPr>
        <p:spPr bwMode="auto">
          <a:xfrm>
            <a:off x="4343400" y="83820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t>Closed Loop Control Diagrams for vertical velocity, position and yaw.</a:t>
            </a:r>
          </a:p>
          <a:p>
            <a:endParaRPr lang="en-US"/>
          </a:p>
        </p:txBody>
      </p:sp>
      <p:sp>
        <p:nvSpPr>
          <p:cNvPr id="15" name="TextBox 14"/>
          <p:cNvSpPr txBox="1">
            <a:spLocks noChangeArrowheads="1"/>
          </p:cNvSpPr>
          <p:nvPr/>
        </p:nvSpPr>
        <p:spPr bwMode="auto">
          <a:xfrm>
            <a:off x="0" y="762000"/>
            <a:ext cx="4267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AR-Drone as a Platform for Robotic Research</a:t>
            </a:r>
          </a:p>
          <a:p>
            <a:r>
              <a:rPr lang="en-US"/>
              <a:t>and Education</a:t>
            </a:r>
          </a:p>
          <a:p>
            <a:r>
              <a:rPr lang="en-US"/>
              <a:t>Tom´aˇs Krajn´ık, Vojtˇech Von´asek, Daniel Fiˇser, and Jan Faigl</a:t>
            </a:r>
          </a:p>
          <a:p>
            <a:r>
              <a:rPr lang="en-US"/>
              <a:t>The Gerstner Laboratory for Intelligent Decision Making and Control</a:t>
            </a:r>
          </a:p>
          <a:p>
            <a:r>
              <a:rPr lang="en-US"/>
              <a:t>Department of Cybernetics, Faculty of Electrical Engineering</a:t>
            </a:r>
          </a:p>
          <a:p>
            <a:r>
              <a:rPr lang="en-US"/>
              <a:t>Czech Technical University in Prague</a:t>
            </a:r>
          </a:p>
          <a:p>
            <a:r>
              <a:rPr lang="en-US"/>
              <a:t>{tkrajnik,vonasek,danfis,xfaigl}@labe.felk.cvut.cz</a:t>
            </a:r>
          </a:p>
        </p:txBody>
      </p:sp>
      <p:pic>
        <p:nvPicPr>
          <p:cNvPr id="1127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85800"/>
            <a:ext cx="4267200"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0"/>
            <a:ext cx="42672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3487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diamond(in)">
                                      <p:cBhvr>
                                        <p:cTn id="7" dur="2000"/>
                                        <p:tgtEl>
                                          <p:spTgt spid="11272"/>
                                        </p:tgtEl>
                                      </p:cBhvr>
                                    </p:animEffect>
                                  </p:childTnLst>
                                </p:cTn>
                              </p:par>
                              <p:par>
                                <p:cTn id="8" presetID="8" presetClass="exit" presetSubtype="16" fill="hold" grpId="0" nodeType="withEffect">
                                  <p:stCondLst>
                                    <p:cond delay="0"/>
                                  </p:stCondLst>
                                  <p:childTnLst>
                                    <p:animEffect transition="out" filter="diamond(in)">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par>
                                <p:cTn id="11" presetID="8"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amond(in)">
                                      <p:cBhvr>
                                        <p:cTn id="13" dur="20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11273"/>
                                        </p:tgtEl>
                                        <p:attrNameLst>
                                          <p:attrName>style.visibility</p:attrName>
                                        </p:attrNameLst>
                                      </p:cBhvr>
                                      <p:to>
                                        <p:strVal val="visible"/>
                                      </p:to>
                                    </p:set>
                                    <p:animEffect transition="in" filter="diamond(in)">
                                      <p:cBhvr>
                                        <p:cTn id="18" dur="2000"/>
                                        <p:tgtEl>
                                          <p:spTgt spid="11273"/>
                                        </p:tgtEl>
                                      </p:cBhvr>
                                    </p:animEffect>
                                  </p:childTnLst>
                                </p:cTn>
                              </p:par>
                              <p:par>
                                <p:cTn id="19" presetID="8" presetClass="exit" presetSubtype="16" fill="hold" grpId="1" nodeType="withEffect">
                                  <p:stCondLst>
                                    <p:cond delay="0"/>
                                  </p:stCondLst>
                                  <p:childTnLst>
                                    <p:animEffect transition="out" filter="diamond(in)">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par>
                                <p:cTn id="22" presetID="8"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amond(in)">
                                      <p:cBhvr>
                                        <p:cTn id="24" dur="2000"/>
                                        <p:tgtEl>
                                          <p:spTgt spid="1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xit" presetSubtype="16" fill="hold" nodeType="clickEffect">
                                  <p:stCondLst>
                                    <p:cond delay="0"/>
                                  </p:stCondLst>
                                  <p:childTnLst>
                                    <p:animEffect transition="out" filter="diamond(in)">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par>
                                <p:cTn id="30" presetID="8" presetClass="exit" presetSubtype="16" fill="hold" nodeType="withEffect">
                                  <p:stCondLst>
                                    <p:cond delay="0"/>
                                  </p:stCondLst>
                                  <p:childTnLst>
                                    <p:animEffect transition="out" filter="diamond(in)">
                                      <p:cBhvr>
                                        <p:cTn id="31" dur="2000"/>
                                        <p:tgtEl>
                                          <p:spTgt spid="11270"/>
                                        </p:tgtEl>
                                      </p:cBhvr>
                                    </p:animEffect>
                                    <p:set>
                                      <p:cBhvr>
                                        <p:cTn id="32" dur="1" fill="hold">
                                          <p:stCondLst>
                                            <p:cond delay="1999"/>
                                          </p:stCondLst>
                                        </p:cTn>
                                        <p:tgtEl>
                                          <p:spTgt spid="11270"/>
                                        </p:tgtEl>
                                        <p:attrNameLst>
                                          <p:attrName>style.visibility</p:attrName>
                                        </p:attrNameLst>
                                      </p:cBhvr>
                                      <p:to>
                                        <p:strVal val="hidden"/>
                                      </p:to>
                                    </p:set>
                                  </p:childTnLst>
                                </p:cTn>
                              </p:par>
                              <p:par>
                                <p:cTn id="33" presetID="8" presetClass="entr" presetSubtype="16" fill="hold" nodeType="withEffect">
                                  <p:stCondLst>
                                    <p:cond delay="0"/>
                                  </p:stCondLst>
                                  <p:childTnLst>
                                    <p:set>
                                      <p:cBhvr>
                                        <p:cTn id="34" dur="1" fill="hold">
                                          <p:stCondLst>
                                            <p:cond delay="0"/>
                                          </p:stCondLst>
                                        </p:cTn>
                                        <p:tgtEl>
                                          <p:spTgt spid="11274"/>
                                        </p:tgtEl>
                                        <p:attrNameLst>
                                          <p:attrName>style.visibility</p:attrName>
                                        </p:attrNameLst>
                                      </p:cBhvr>
                                      <p:to>
                                        <p:strVal val="visible"/>
                                      </p:to>
                                    </p:set>
                                    <p:animEffect transition="in" filter="diamond(in)">
                                      <p:cBhvr>
                                        <p:cTn id="35" dur="2000"/>
                                        <p:tgtEl>
                                          <p:spTgt spid="11274"/>
                                        </p:tgtEl>
                                      </p:cBhvr>
                                    </p:animEffect>
                                  </p:childTnLst>
                                </p:cTn>
                              </p:par>
                              <p:par>
                                <p:cTn id="36" presetID="8" presetClass="entr" presetSubtype="16" fill="hold" nodeType="withEffect">
                                  <p:stCondLst>
                                    <p:cond delay="0"/>
                                  </p:stCondLst>
                                  <p:childTnLst>
                                    <p:set>
                                      <p:cBhvr>
                                        <p:cTn id="37" dur="1" fill="hold">
                                          <p:stCondLst>
                                            <p:cond delay="0"/>
                                          </p:stCondLst>
                                        </p:cTn>
                                        <p:tgtEl>
                                          <p:spTgt spid="11275"/>
                                        </p:tgtEl>
                                        <p:attrNameLst>
                                          <p:attrName>style.visibility</p:attrName>
                                        </p:attrNameLst>
                                      </p:cBhvr>
                                      <p:to>
                                        <p:strVal val="visible"/>
                                      </p:to>
                                    </p:set>
                                    <p:animEffect transition="in" filter="diamond(in)">
                                      <p:cBhvr>
                                        <p:cTn id="38" dur="2000"/>
                                        <p:tgtEl>
                                          <p:spTgt spid="1127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1274"/>
                                        </p:tgtEl>
                                      </p:cBhvr>
                                    </p:animEffect>
                                    <p:set>
                                      <p:cBhvr>
                                        <p:cTn id="43" dur="1" fill="hold">
                                          <p:stCondLst>
                                            <p:cond delay="1999"/>
                                          </p:stCondLst>
                                        </p:cTn>
                                        <p:tgtEl>
                                          <p:spTgt spid="11274"/>
                                        </p:tgtEl>
                                        <p:attrNameLst>
                                          <p:attrName>style.visibility</p:attrName>
                                        </p:attrNameLst>
                                      </p:cBhvr>
                                      <p:to>
                                        <p:strVal val="hidden"/>
                                      </p:to>
                                    </p:set>
                                  </p:childTnLst>
                                </p:cTn>
                              </p:par>
                              <p:par>
                                <p:cTn id="44" presetID="8" presetClass="exit" presetSubtype="16" fill="hold" nodeType="withEffect">
                                  <p:stCondLst>
                                    <p:cond delay="0"/>
                                  </p:stCondLst>
                                  <p:childTnLst>
                                    <p:animEffect transition="out" filter="diamond(in)">
                                      <p:cBhvr>
                                        <p:cTn id="45" dur="2000"/>
                                        <p:tgtEl>
                                          <p:spTgt spid="11275"/>
                                        </p:tgtEl>
                                      </p:cBhvr>
                                    </p:animEffect>
                                    <p:set>
                                      <p:cBhvr>
                                        <p:cTn id="46" dur="1" fill="hold">
                                          <p:stCondLst>
                                            <p:cond delay="1999"/>
                                          </p:stCondLst>
                                        </p:cTn>
                                        <p:tgtEl>
                                          <p:spTgt spid="11275"/>
                                        </p:tgtEl>
                                        <p:attrNameLst>
                                          <p:attrName>style.visibility</p:attrName>
                                        </p:attrNameLst>
                                      </p:cBhvr>
                                      <p:to>
                                        <p:strVal val="hidden"/>
                                      </p:to>
                                    </p:set>
                                  </p:childTnLst>
                                </p:cTn>
                              </p:par>
                              <p:par>
                                <p:cTn id="47" presetID="8" presetClass="entr" presetSubtype="16"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amond(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3" grpId="1"/>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875"/>
            <a:ext cx="8382000" cy="519113"/>
          </a:xfrm>
        </p:spPr>
        <p:txBody>
          <a:bodyPr/>
          <a:lstStyle/>
          <a:p>
            <a:r>
              <a:rPr lang="en-US" smtClean="0"/>
              <a:t>Robotic Mining in Space</a:t>
            </a:r>
          </a:p>
        </p:txBody>
      </p:sp>
      <p:sp>
        <p:nvSpPr>
          <p:cNvPr id="11267" name="Content Placeholder 2"/>
          <p:cNvSpPr>
            <a:spLocks noGrp="1"/>
          </p:cNvSpPr>
          <p:nvPr>
            <p:ph idx="1"/>
          </p:nvPr>
        </p:nvSpPr>
        <p:spPr>
          <a:xfrm>
            <a:off x="152400" y="838200"/>
            <a:ext cx="4343400" cy="5084763"/>
          </a:xfrm>
        </p:spPr>
        <p:txBody>
          <a:bodyPr/>
          <a:lstStyle/>
          <a:p>
            <a:pPr lvl="1">
              <a:buFont typeface="Arial" charset="0"/>
              <a:buChar char="•"/>
              <a:defRPr/>
            </a:pPr>
            <a:endParaRPr lang="en-US" sz="1800" dirty="0" smtClean="0"/>
          </a:p>
          <a:p>
            <a:pPr lvl="2">
              <a:buFont typeface="Arial" charset="0"/>
              <a:buChar char="•"/>
              <a:defRPr/>
            </a:pPr>
            <a:r>
              <a:rPr lang="en-US" sz="1800" dirty="0" smtClean="0"/>
              <a:t>Localization without GPS</a:t>
            </a:r>
          </a:p>
          <a:p>
            <a:pPr lvl="3">
              <a:buFont typeface="Arial" charset="0"/>
              <a:buChar char="•"/>
              <a:defRPr/>
            </a:pPr>
            <a:r>
              <a:rPr lang="en-US" sz="1600" dirty="0" smtClean="0"/>
              <a:t>GPS does not work in mines</a:t>
            </a:r>
          </a:p>
          <a:p>
            <a:pPr lvl="3">
              <a:buFont typeface="Arial" charset="0"/>
              <a:buChar char="•"/>
              <a:defRPr/>
            </a:pPr>
            <a:r>
              <a:rPr lang="en-US" sz="1600" dirty="0" smtClean="0"/>
              <a:t>No positioning satellites around moon</a:t>
            </a:r>
          </a:p>
          <a:p>
            <a:pPr lvl="2">
              <a:buFont typeface="Arial" charset="0"/>
              <a:buChar char="•"/>
              <a:defRPr/>
            </a:pPr>
            <a:r>
              <a:rPr lang="en-US" sz="1800" dirty="0" smtClean="0"/>
              <a:t>Small</a:t>
            </a:r>
          </a:p>
          <a:p>
            <a:pPr lvl="3">
              <a:buFont typeface="Arial" charset="0"/>
              <a:buChar char="•"/>
              <a:defRPr/>
            </a:pPr>
            <a:r>
              <a:rPr lang="en-US" sz="1600" dirty="0" smtClean="0"/>
              <a:t>Fit into holes</a:t>
            </a:r>
          </a:p>
          <a:p>
            <a:pPr lvl="3">
              <a:buFont typeface="Arial" charset="0"/>
              <a:buChar char="•"/>
              <a:defRPr/>
            </a:pPr>
            <a:r>
              <a:rPr lang="en-US" sz="1600" dirty="0" smtClean="0"/>
              <a:t>Lightweight </a:t>
            </a:r>
          </a:p>
          <a:p>
            <a:pPr lvl="2">
              <a:buFont typeface="Arial" charset="0"/>
              <a:buChar char="•"/>
              <a:defRPr/>
            </a:pPr>
            <a:r>
              <a:rPr lang="en-US" sz="1800" dirty="0" smtClean="0"/>
              <a:t>Autonomous</a:t>
            </a:r>
          </a:p>
          <a:p>
            <a:pPr lvl="3">
              <a:buFont typeface="Arial" charset="0"/>
              <a:buChar char="•"/>
              <a:defRPr/>
            </a:pPr>
            <a:r>
              <a:rPr lang="en-US" sz="1600" dirty="0" smtClean="0"/>
              <a:t>Communication delay</a:t>
            </a:r>
          </a:p>
          <a:p>
            <a:pPr lvl="3">
              <a:buFont typeface="Arial" charset="0"/>
              <a:buChar char="•"/>
              <a:defRPr/>
            </a:pPr>
            <a:r>
              <a:rPr lang="en-US" sz="1600" dirty="0" smtClean="0"/>
              <a:t>No people on the moon</a:t>
            </a:r>
          </a:p>
          <a:p>
            <a:pPr marL="1371600" lvl="3" indent="0">
              <a:buFontTx/>
              <a:buNone/>
              <a:defRPr/>
            </a:pPr>
            <a:endParaRPr lang="en-US" sz="1600" dirty="0" smtClean="0"/>
          </a:p>
          <a:p>
            <a:pPr lvl="2">
              <a:buFont typeface="Arial" charset="0"/>
              <a:buChar char="•"/>
              <a:defRPr/>
            </a:pPr>
            <a:endParaRPr lang="en-US" sz="1800" dirty="0" smtClean="0"/>
          </a:p>
          <a:p>
            <a:pPr marL="914400" lvl="2" indent="0">
              <a:buFontTx/>
              <a:buNone/>
              <a:defRPr/>
            </a:pPr>
            <a:endParaRPr lang="en-US" sz="1800" dirty="0" smtClean="0"/>
          </a:p>
          <a:p>
            <a:pPr marL="457200" lvl="1" indent="0">
              <a:buFontTx/>
              <a:buNone/>
              <a:defRPr/>
            </a:pPr>
            <a:endParaRPr lang="en-US" sz="1800" dirty="0" smtClean="0"/>
          </a:p>
          <a:p>
            <a:pPr>
              <a:buFontTx/>
              <a:buChar char="•"/>
              <a:defRPr/>
            </a:pPr>
            <a:endParaRPr lang="en-US" sz="2200" dirty="0" smtClean="0"/>
          </a:p>
        </p:txBody>
      </p:sp>
      <p:sp>
        <p:nvSpPr>
          <p:cNvPr id="4" name="Slide Number Placeholder 3"/>
          <p:cNvSpPr>
            <a:spLocks noGrp="1"/>
          </p:cNvSpPr>
          <p:nvPr>
            <p:ph type="sldNum" sz="quarter" idx="10"/>
          </p:nvPr>
        </p:nvSpPr>
        <p:spPr/>
        <p:txBody>
          <a:bodyPr/>
          <a:lstStyle/>
          <a:p>
            <a:pPr>
              <a:defRPr/>
            </a:pPr>
            <a:fld id="{3C4D7120-22AB-46D6-8B3A-CCE607369462}" type="slidenum">
              <a:rPr lang="en-US"/>
              <a:pPr>
                <a:defRPr/>
              </a:pPr>
              <a:t>11</a:t>
            </a:fld>
            <a:endParaRPr lang="en-US" dirty="0"/>
          </a:p>
        </p:txBody>
      </p:sp>
      <p:sp>
        <p:nvSpPr>
          <p:cNvPr id="11269" name="TextBox 1"/>
          <p:cNvSpPr txBox="1">
            <a:spLocks noChangeArrowheads="1"/>
          </p:cNvSpPr>
          <p:nvPr/>
        </p:nvSpPr>
        <p:spPr bwMode="auto">
          <a:xfrm>
            <a:off x="-15875" y="5792788"/>
            <a:ext cx="3584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[1]</a:t>
            </a:r>
            <a:r>
              <a:rPr lang="en-US" sz="1200">
                <a:hlinkClick r:id="rId2"/>
              </a:rPr>
              <a:t> http://scitechdaily.com/billionaires-and-futurists-plan-space-missions-to-mine-asteroids-for-metals/</a:t>
            </a:r>
            <a:endParaRPr lang="en-US" sz="1200"/>
          </a:p>
        </p:txBody>
      </p:sp>
      <p:sp>
        <p:nvSpPr>
          <p:cNvPr id="11270" name="TextBox 8"/>
          <p:cNvSpPr txBox="1">
            <a:spLocks noChangeArrowheads="1"/>
          </p:cNvSpPr>
          <p:nvPr/>
        </p:nvSpPr>
        <p:spPr bwMode="auto">
          <a:xfrm>
            <a:off x="6065838" y="5837238"/>
            <a:ext cx="1804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i="1"/>
              <a:t>Asteroid Mining[1]</a:t>
            </a:r>
          </a:p>
        </p:txBody>
      </p:sp>
      <p:sp>
        <p:nvSpPr>
          <p:cNvPr id="11271" name="Content Placeholder 2"/>
          <p:cNvSpPr txBox="1">
            <a:spLocks/>
          </p:cNvSpPr>
          <p:nvPr/>
        </p:nvSpPr>
        <p:spPr bwMode="auto">
          <a:xfrm>
            <a:off x="3919538" y="838200"/>
            <a:ext cx="43434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Font typeface="Arial" charset="0"/>
              <a:buChar char="•"/>
            </a:pPr>
            <a:endParaRPr lang="en-US" sz="1800">
              <a:latin typeface="Arial" charset="0"/>
            </a:endParaRPr>
          </a:p>
          <a:p>
            <a:pPr lvl="2">
              <a:spcBef>
                <a:spcPct val="20000"/>
              </a:spcBef>
              <a:buFont typeface="Arial" charset="0"/>
              <a:buChar char="•"/>
            </a:pPr>
            <a:r>
              <a:rPr lang="en-US" sz="1800">
                <a:latin typeface="Arial" charset="0"/>
              </a:rPr>
              <a:t>Transport/Storage</a:t>
            </a:r>
          </a:p>
          <a:p>
            <a:pPr lvl="3">
              <a:spcBef>
                <a:spcPct val="20000"/>
              </a:spcBef>
              <a:buFont typeface="Arial" charset="0"/>
              <a:buChar char="•"/>
            </a:pPr>
            <a:r>
              <a:rPr lang="en-US" sz="1600">
                <a:latin typeface="Arial" charset="0"/>
              </a:rPr>
              <a:t>Earth</a:t>
            </a:r>
          </a:p>
          <a:p>
            <a:pPr lvl="3">
              <a:spcBef>
                <a:spcPct val="20000"/>
              </a:spcBef>
              <a:buFont typeface="Arial" charset="0"/>
              <a:buChar char="•"/>
            </a:pPr>
            <a:r>
              <a:rPr lang="en-US" sz="1600">
                <a:latin typeface="Arial" charset="0"/>
              </a:rPr>
              <a:t>ISS</a:t>
            </a:r>
          </a:p>
          <a:p>
            <a:pPr lvl="3">
              <a:spcBef>
                <a:spcPct val="20000"/>
              </a:spcBef>
              <a:buFont typeface="Arial" charset="0"/>
              <a:buChar char="•"/>
            </a:pPr>
            <a:r>
              <a:rPr lang="en-US" sz="1600">
                <a:latin typeface="Arial" charset="0"/>
              </a:rPr>
              <a:t>Moon</a:t>
            </a:r>
            <a:endParaRPr lang="en-US" sz="2200">
              <a:latin typeface="Arial" charset="0"/>
            </a:endParaRPr>
          </a:p>
          <a:p>
            <a:pPr lvl="2">
              <a:spcBef>
                <a:spcPct val="20000"/>
              </a:spcBef>
              <a:buFont typeface="Arial" charset="0"/>
              <a:buChar char="•"/>
            </a:pPr>
            <a:r>
              <a:rPr lang="en-US" sz="1800">
                <a:latin typeface="Arial" charset="0"/>
              </a:rPr>
              <a:t>Profit</a:t>
            </a:r>
          </a:p>
          <a:p>
            <a:pPr lvl="3">
              <a:spcBef>
                <a:spcPct val="20000"/>
              </a:spcBef>
              <a:buFont typeface="Arial" charset="0"/>
              <a:buChar char="•"/>
            </a:pPr>
            <a:r>
              <a:rPr lang="en-US" sz="1600">
                <a:latin typeface="Arial" charset="0"/>
              </a:rPr>
              <a:t>Transport could outweigh value for ore</a:t>
            </a:r>
            <a:endParaRPr lang="en-US" sz="1800">
              <a:latin typeface="Arial" charset="0"/>
            </a:endParaRPr>
          </a:p>
          <a:p>
            <a:pPr>
              <a:spcBef>
                <a:spcPct val="20000"/>
              </a:spcBef>
              <a:buFontTx/>
              <a:buChar char="•"/>
            </a:pPr>
            <a:endParaRPr lang="en-US" sz="2200">
              <a:latin typeface="Arial" charset="0"/>
            </a:endParaRPr>
          </a:p>
        </p:txBody>
      </p:sp>
      <p:pic>
        <p:nvPicPr>
          <p:cNvPr id="11272" name="Picture 13" descr="leo-arkyd-space-telescope-planetary-resour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65538"/>
            <a:ext cx="28130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393358"/>
      </p:ext>
    </p:extLst>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				NAMO</a:t>
            </a:r>
          </a:p>
        </p:txBody>
      </p:sp>
      <p:sp>
        <p:nvSpPr>
          <p:cNvPr id="11267" name="Content Placeholder 2"/>
          <p:cNvSpPr>
            <a:spLocks noGrp="1"/>
          </p:cNvSpPr>
          <p:nvPr>
            <p:ph idx="1"/>
          </p:nvPr>
        </p:nvSpPr>
        <p:spPr>
          <a:xfrm>
            <a:off x="762000" y="1066800"/>
            <a:ext cx="8382000" cy="5337175"/>
          </a:xfrm>
        </p:spPr>
        <p:txBody>
          <a:bodyPr/>
          <a:lstStyle/>
          <a:p>
            <a:r>
              <a:rPr lang="en-US" smtClean="0"/>
              <a:t>Navigation among movable objects</a:t>
            </a:r>
          </a:p>
          <a:p>
            <a:endParaRPr lang="en-US" smtClean="0"/>
          </a:p>
          <a:p>
            <a:r>
              <a:rPr lang="en-US" smtClean="0"/>
              <a:t>Completing a task with reasoning</a:t>
            </a:r>
          </a:p>
          <a:p>
            <a:endParaRPr lang="en-US" smtClean="0"/>
          </a:p>
          <a:p>
            <a:r>
              <a:rPr lang="en-US" smtClean="0"/>
              <a:t>Moving objects if needed</a:t>
            </a:r>
          </a:p>
          <a:p>
            <a:endParaRPr lang="en-US" smtClean="0"/>
          </a:p>
          <a:p>
            <a:r>
              <a:rPr lang="en-US" smtClean="0"/>
              <a:t>External optical tracking</a:t>
            </a:r>
          </a:p>
          <a:p>
            <a:endParaRPr lang="en-US" smtClean="0"/>
          </a:p>
          <a:p>
            <a:r>
              <a:rPr lang="en-US" smtClean="0"/>
              <a:t>Joint encoders</a:t>
            </a:r>
          </a:p>
          <a:p>
            <a:endParaRPr lang="en-US" smtClean="0"/>
          </a:p>
          <a:p>
            <a:r>
              <a:rPr lang="en-US" smtClean="0"/>
              <a:t>Four-6 axis force sensors</a:t>
            </a:r>
          </a:p>
          <a:p>
            <a:endParaRPr lang="en-US" smtClean="0"/>
          </a:p>
        </p:txBody>
      </p:sp>
      <p:sp>
        <p:nvSpPr>
          <p:cNvPr id="4" name="Slide Number Placeholder 3"/>
          <p:cNvSpPr>
            <a:spLocks noGrp="1"/>
          </p:cNvSpPr>
          <p:nvPr>
            <p:ph type="sldNum" sz="quarter" idx="10"/>
          </p:nvPr>
        </p:nvSpPr>
        <p:spPr/>
        <p:txBody>
          <a:bodyPr/>
          <a:lstStyle/>
          <a:p>
            <a:pPr>
              <a:defRPr/>
            </a:pPr>
            <a:fld id="{74425D1E-8102-4704-8919-3CC9F6A828BF}" type="slidenum">
              <a:rPr lang="en-US"/>
              <a:pPr>
                <a:defRPr/>
              </a:pPr>
              <a:t>12</a:t>
            </a:fld>
            <a:endParaRPr lang="en-US" dirty="0"/>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819400"/>
            <a:ext cx="43703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p:cNvSpPr txBox="1">
            <a:spLocks noChangeArrowheads="1"/>
          </p:cNvSpPr>
          <p:nvPr/>
        </p:nvSpPr>
        <p:spPr bwMode="auto">
          <a:xfrm>
            <a:off x="4800600" y="5257800"/>
            <a:ext cx="3733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800"/>
              <a:t>http://www.kuffner.org/james/papers/NAMO_plan_exec_iros2006.pdf</a:t>
            </a:r>
          </a:p>
        </p:txBody>
      </p:sp>
    </p:spTree>
    <p:extLst>
      <p:ext uri="{BB962C8B-B14F-4D97-AF65-F5344CB8AC3E}">
        <p14:creationId xmlns:p14="http://schemas.microsoft.com/office/powerpoint/2010/main" val="4242489093"/>
      </p:ext>
    </p:extLst>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EE855DC-F1D5-402F-BA4C-C6630977249E}" type="slidenum">
              <a:rPr lang="en-US"/>
              <a:pPr>
                <a:defRPr/>
              </a:pPr>
              <a:t>13</a:t>
            </a:fld>
            <a:endParaRPr lang="en-US" dirty="0"/>
          </a:p>
        </p:txBody>
      </p:sp>
      <p:sp>
        <p:nvSpPr>
          <p:cNvPr id="3" name="Title 2"/>
          <p:cNvSpPr>
            <a:spLocks noGrp="1"/>
          </p:cNvSpPr>
          <p:nvPr>
            <p:ph type="title"/>
          </p:nvPr>
        </p:nvSpPr>
        <p:spPr>
          <a:xfrm>
            <a:off x="381000" y="76201"/>
            <a:ext cx="8382000" cy="954107"/>
          </a:xfrm>
        </p:spPr>
        <p:txBody>
          <a:bodyPr/>
          <a:lstStyle/>
          <a:p>
            <a:r>
              <a:rPr lang="en-US" dirty="0" smtClean="0">
                <a:solidFill>
                  <a:schemeClr val="tx1"/>
                </a:solidFill>
              </a:rPr>
              <a:t>Future Robotics in the Oil and Gas Industry</a:t>
            </a:r>
            <a:r>
              <a:rPr lang="en-US" dirty="0"/>
              <a:t/>
            </a:r>
            <a:br>
              <a:rPr lang="en-US" dirty="0"/>
            </a:br>
            <a:endParaRPr lang="en-US" dirty="0"/>
          </a:p>
        </p:txBody>
      </p:sp>
      <p:sp>
        <p:nvSpPr>
          <p:cNvPr id="10" name="TextBox 9"/>
          <p:cNvSpPr txBox="1"/>
          <p:nvPr/>
        </p:nvSpPr>
        <p:spPr>
          <a:xfrm>
            <a:off x="304800" y="838200"/>
            <a:ext cx="4267200" cy="461665"/>
          </a:xfrm>
          <a:prstGeom prst="rect">
            <a:avLst/>
          </a:prstGeom>
          <a:noFill/>
        </p:spPr>
        <p:txBody>
          <a:bodyPr wrap="square" rtlCol="0">
            <a:spAutoFit/>
          </a:bodyPr>
          <a:lstStyle/>
          <a:p>
            <a:r>
              <a:rPr lang="en-US" b="1" u="sng" dirty="0" smtClean="0"/>
              <a:t>The Problem</a:t>
            </a:r>
            <a:r>
              <a:rPr lang="en-US" dirty="0" smtClean="0"/>
              <a:t>: Safety of Humans</a:t>
            </a:r>
            <a:endParaRPr lang="en-US" dirty="0"/>
          </a:p>
        </p:txBody>
      </p:sp>
      <p:sp>
        <p:nvSpPr>
          <p:cNvPr id="2" name="TextBox 1"/>
          <p:cNvSpPr txBox="1"/>
          <p:nvPr/>
        </p:nvSpPr>
        <p:spPr>
          <a:xfrm>
            <a:off x="304800" y="1332322"/>
            <a:ext cx="3429000" cy="1015663"/>
          </a:xfrm>
          <a:prstGeom prst="rect">
            <a:avLst/>
          </a:prstGeom>
          <a:noFill/>
        </p:spPr>
        <p:txBody>
          <a:bodyPr wrap="square" rtlCol="0">
            <a:spAutoFit/>
          </a:bodyPr>
          <a:lstStyle/>
          <a:p>
            <a:pPr marL="342900" indent="-342900">
              <a:buFont typeface="Arial" pitchFamily="34" charset="0"/>
              <a:buChar char="•"/>
            </a:pPr>
            <a:r>
              <a:rPr lang="en-US" sz="2000" dirty="0" smtClean="0"/>
              <a:t>Robots are restricted to static environments and lack of human-robot synergy.</a:t>
            </a:r>
            <a:endParaRPr lang="en-US" sz="2000" dirty="0"/>
          </a:p>
        </p:txBody>
      </p:sp>
      <p:sp>
        <p:nvSpPr>
          <p:cNvPr id="5" name="TextBox 4"/>
          <p:cNvSpPr txBox="1"/>
          <p:nvPr/>
        </p:nvSpPr>
        <p:spPr>
          <a:xfrm>
            <a:off x="5105400" y="838200"/>
            <a:ext cx="2895600" cy="461665"/>
          </a:xfrm>
          <a:prstGeom prst="rect">
            <a:avLst/>
          </a:prstGeom>
          <a:noFill/>
        </p:spPr>
        <p:txBody>
          <a:bodyPr wrap="square" rtlCol="0">
            <a:spAutoFit/>
          </a:bodyPr>
          <a:lstStyle/>
          <a:p>
            <a:r>
              <a:rPr lang="en-US" b="1" u="sng" dirty="0" smtClean="0"/>
              <a:t>Key Issues</a:t>
            </a:r>
            <a:r>
              <a:rPr lang="en-US" dirty="0" smtClean="0"/>
              <a:t>:</a:t>
            </a:r>
            <a:endParaRPr lang="en-US" dirty="0"/>
          </a:p>
        </p:txBody>
      </p:sp>
      <p:sp>
        <p:nvSpPr>
          <p:cNvPr id="6" name="TextBox 5"/>
          <p:cNvSpPr txBox="1"/>
          <p:nvPr/>
        </p:nvSpPr>
        <p:spPr>
          <a:xfrm>
            <a:off x="5105400" y="1371600"/>
            <a:ext cx="3276600" cy="2616101"/>
          </a:xfrm>
          <a:prstGeom prst="rect">
            <a:avLst/>
          </a:prstGeom>
          <a:noFill/>
        </p:spPr>
        <p:txBody>
          <a:bodyPr wrap="square" rtlCol="0">
            <a:spAutoFit/>
          </a:bodyPr>
          <a:lstStyle/>
          <a:p>
            <a:pPr marL="342900" indent="-342900">
              <a:buFont typeface="Arial" pitchFamily="34" charset="0"/>
              <a:buChar char="•"/>
            </a:pPr>
            <a:r>
              <a:rPr lang="en-US" sz="2000" dirty="0" smtClean="0"/>
              <a:t>Trust</a:t>
            </a:r>
          </a:p>
          <a:p>
            <a:pPr marL="342900" indent="-342900">
              <a:buFont typeface="Arial" pitchFamily="34" charset="0"/>
              <a:buChar char="•"/>
            </a:pPr>
            <a:r>
              <a:rPr lang="en-US" sz="2000" dirty="0" smtClean="0"/>
              <a:t>Accountability</a:t>
            </a:r>
          </a:p>
          <a:p>
            <a:pPr marL="342900" indent="-342900">
              <a:buFont typeface="Arial" pitchFamily="34" charset="0"/>
              <a:buChar char="•"/>
            </a:pPr>
            <a:r>
              <a:rPr lang="en-US" sz="2000" dirty="0" smtClean="0"/>
              <a:t>Tool or Workmate</a:t>
            </a:r>
          </a:p>
          <a:p>
            <a:pPr marL="800100" lvl="1" indent="-342900">
              <a:buFont typeface="Arial" pitchFamily="34" charset="0"/>
              <a:buChar char="•"/>
            </a:pPr>
            <a:r>
              <a:rPr lang="en-US" sz="2000" dirty="0" smtClean="0"/>
              <a:t>Interaction Design</a:t>
            </a:r>
          </a:p>
          <a:p>
            <a:pPr marL="800100" lvl="1" indent="-342900">
              <a:buFont typeface="Arial" pitchFamily="34" charset="0"/>
              <a:buChar char="•"/>
            </a:pPr>
            <a:r>
              <a:rPr lang="en-US" sz="2000" dirty="0" smtClean="0"/>
              <a:t>Autonomy </a:t>
            </a:r>
          </a:p>
          <a:p>
            <a:pPr marL="342900" indent="-342900">
              <a:buFont typeface="Arial" pitchFamily="34" charset="0"/>
              <a:buChar char="•"/>
            </a:pPr>
            <a:r>
              <a:rPr lang="en-US" sz="2000" dirty="0" smtClean="0"/>
              <a:t>Complexity of Environment and Task</a:t>
            </a:r>
          </a:p>
          <a:p>
            <a:pPr marL="342900" indent="-342900">
              <a:buFont typeface="Arial" pitchFamily="34" charset="0"/>
              <a:buChar char="•"/>
            </a:pPr>
            <a:r>
              <a:rPr lang="en-US" sz="2000" dirty="0" smtClean="0"/>
              <a:t>Situational Awareness</a:t>
            </a:r>
            <a:endParaRPr lang="en-US" sz="2000" dirty="0"/>
          </a:p>
        </p:txBody>
      </p:sp>
      <p:sp>
        <p:nvSpPr>
          <p:cNvPr id="7" name="TextBox 6"/>
          <p:cNvSpPr txBox="1"/>
          <p:nvPr/>
        </p:nvSpPr>
        <p:spPr>
          <a:xfrm>
            <a:off x="5105400" y="4343400"/>
            <a:ext cx="1828800" cy="461665"/>
          </a:xfrm>
          <a:prstGeom prst="rect">
            <a:avLst/>
          </a:prstGeom>
          <a:noFill/>
        </p:spPr>
        <p:txBody>
          <a:bodyPr wrap="square" rtlCol="0">
            <a:spAutoFit/>
          </a:bodyPr>
          <a:lstStyle/>
          <a:p>
            <a:r>
              <a:rPr lang="en-US" b="1" u="sng" dirty="0" smtClean="0"/>
              <a:t>Solutions</a:t>
            </a:r>
            <a:r>
              <a:rPr lang="en-US" dirty="0" smtClean="0"/>
              <a:t>:</a:t>
            </a:r>
            <a:endParaRPr lang="en-US" dirty="0"/>
          </a:p>
        </p:txBody>
      </p:sp>
      <p:sp>
        <p:nvSpPr>
          <p:cNvPr id="8" name="TextBox 7"/>
          <p:cNvSpPr txBox="1"/>
          <p:nvPr/>
        </p:nvSpPr>
        <p:spPr>
          <a:xfrm>
            <a:off x="5105400" y="4837522"/>
            <a:ext cx="3886200" cy="1015663"/>
          </a:xfrm>
          <a:prstGeom prst="rect">
            <a:avLst/>
          </a:prstGeom>
          <a:noFill/>
        </p:spPr>
        <p:txBody>
          <a:bodyPr wrap="square" rtlCol="0">
            <a:spAutoFit/>
          </a:bodyPr>
          <a:lstStyle/>
          <a:p>
            <a:pPr marL="342900" indent="-342900">
              <a:buFont typeface="Arial" pitchFamily="34" charset="0"/>
              <a:buChar char="•"/>
            </a:pPr>
            <a:r>
              <a:rPr lang="en-US" sz="2000" dirty="0" err="1" smtClean="0"/>
              <a:t>Teleinspection</a:t>
            </a:r>
            <a:endParaRPr lang="en-US" sz="2000" dirty="0" smtClean="0"/>
          </a:p>
          <a:p>
            <a:pPr marL="342900" indent="-342900">
              <a:buFont typeface="Arial" pitchFamily="34" charset="0"/>
              <a:buChar char="•"/>
            </a:pPr>
            <a:r>
              <a:rPr lang="en-US" sz="2000" dirty="0" err="1" smtClean="0"/>
              <a:t>Teleoperation</a:t>
            </a:r>
            <a:endParaRPr lang="en-US" sz="2000" dirty="0" smtClean="0"/>
          </a:p>
          <a:p>
            <a:pPr marL="342900" indent="-342900">
              <a:buFont typeface="Arial" pitchFamily="34" charset="0"/>
              <a:buChar char="•"/>
            </a:pPr>
            <a:r>
              <a:rPr lang="en-US" sz="2000" dirty="0" smtClean="0"/>
              <a:t>Complete Autonomy</a:t>
            </a:r>
            <a:endParaRPr lang="en-US" sz="20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338703"/>
            <a:ext cx="3810000" cy="3833497"/>
          </a:xfrm>
          <a:prstGeom prst="rect">
            <a:avLst/>
          </a:prstGeom>
          <a:ln w="38100">
            <a:solidFill>
              <a:schemeClr val="tx1"/>
            </a:solidFill>
          </a:ln>
        </p:spPr>
      </p:pic>
      <p:sp>
        <p:nvSpPr>
          <p:cNvPr id="21" name="TextBox 20"/>
          <p:cNvSpPr txBox="1"/>
          <p:nvPr/>
        </p:nvSpPr>
        <p:spPr>
          <a:xfrm>
            <a:off x="609600" y="6172200"/>
            <a:ext cx="3200400" cy="261610"/>
          </a:xfrm>
          <a:prstGeom prst="rect">
            <a:avLst/>
          </a:prstGeom>
          <a:noFill/>
        </p:spPr>
        <p:txBody>
          <a:bodyPr wrap="square" rtlCol="0">
            <a:spAutoFit/>
          </a:bodyPr>
          <a:lstStyle/>
          <a:p>
            <a:r>
              <a:rPr lang="en-US" sz="1100" dirty="0">
                <a:hlinkClick r:id="rId3"/>
              </a:rPr>
              <a:t>http://www.ce.utwente.nl/e13/pirate/images/pirate.jpg</a:t>
            </a:r>
            <a:endParaRPr lang="en-US" sz="1100" dirty="0"/>
          </a:p>
        </p:txBody>
      </p:sp>
    </p:spTree>
    <p:extLst>
      <p:ext uri="{BB962C8B-B14F-4D97-AF65-F5344CB8AC3E}">
        <p14:creationId xmlns:p14="http://schemas.microsoft.com/office/powerpoint/2010/main" val="2267403496"/>
      </p:ext>
    </p:extLst>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Robotics In Military Application</a:t>
            </a:r>
          </a:p>
        </p:txBody>
      </p:sp>
      <p:sp>
        <p:nvSpPr>
          <p:cNvPr id="11267" name="Content Placeholder 2"/>
          <p:cNvSpPr>
            <a:spLocks noGrp="1"/>
          </p:cNvSpPr>
          <p:nvPr>
            <p:ph idx="1"/>
          </p:nvPr>
        </p:nvSpPr>
        <p:spPr>
          <a:xfrm>
            <a:off x="76200" y="914400"/>
            <a:ext cx="5715000" cy="1790700"/>
          </a:xfrm>
        </p:spPr>
        <p:txBody>
          <a:bodyPr/>
          <a:lstStyle/>
          <a:p>
            <a:pPr>
              <a:buFontTx/>
              <a:buChar char="•"/>
            </a:pPr>
            <a:r>
              <a:rPr lang="en-US" smtClean="0"/>
              <a:t>Reconnaissance</a:t>
            </a:r>
          </a:p>
          <a:p>
            <a:pPr>
              <a:buFontTx/>
              <a:buChar char="•"/>
            </a:pPr>
            <a:r>
              <a:rPr lang="en-US" smtClean="0"/>
              <a:t>IED Investigation and Elimination</a:t>
            </a:r>
          </a:p>
          <a:p>
            <a:pPr>
              <a:buFontTx/>
              <a:buChar char="•"/>
            </a:pPr>
            <a:r>
              <a:rPr lang="en-US" smtClean="0"/>
              <a:t>Fighting </a:t>
            </a:r>
          </a:p>
          <a:p>
            <a:pPr>
              <a:buFontTx/>
              <a:buChar char="•"/>
            </a:pPr>
            <a:r>
              <a:rPr lang="en-US" smtClean="0"/>
              <a:t>Weapons and Gear Transfer</a:t>
            </a:r>
          </a:p>
        </p:txBody>
      </p:sp>
      <p:sp>
        <p:nvSpPr>
          <p:cNvPr id="4" name="Slide Number Placeholder 3"/>
          <p:cNvSpPr>
            <a:spLocks noGrp="1"/>
          </p:cNvSpPr>
          <p:nvPr>
            <p:ph type="sldNum" sz="quarter" idx="10"/>
          </p:nvPr>
        </p:nvSpPr>
        <p:spPr/>
        <p:txBody>
          <a:bodyPr/>
          <a:lstStyle/>
          <a:p>
            <a:pPr>
              <a:defRPr/>
            </a:pPr>
            <a:fld id="{0204FE07-14D2-4D78-8476-11F4E98C6D4E}" type="slidenum">
              <a:rPr lang="en-US"/>
              <a:pPr>
                <a:defRPr/>
              </a:pPr>
              <a:t>14</a:t>
            </a:fld>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588" y="838200"/>
            <a:ext cx="27622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140200"/>
            <a:ext cx="3108325"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Rectangle 1"/>
          <p:cNvSpPr>
            <a:spLocks noChangeArrowheads="1"/>
          </p:cNvSpPr>
          <p:nvPr/>
        </p:nvSpPr>
        <p:spPr bwMode="auto">
          <a:xfrm>
            <a:off x="3184525" y="5791200"/>
            <a:ext cx="544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t>http://www.dtic.mil/cgi-bin/GetTRDoc?Location=U2&amp;doc=GetTRDoc.pdf&amp;AD=ADA534697</a:t>
            </a:r>
          </a:p>
        </p:txBody>
      </p:sp>
      <p:sp>
        <p:nvSpPr>
          <p:cNvPr id="11272" name="Rectangle 2"/>
          <p:cNvSpPr>
            <a:spLocks noChangeArrowheads="1"/>
          </p:cNvSpPr>
          <p:nvPr/>
        </p:nvSpPr>
        <p:spPr bwMode="auto">
          <a:xfrm>
            <a:off x="5948363" y="2895600"/>
            <a:ext cx="31194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t>http://www.dtic.mil/cgi-bin/GetTRDoc?Location=U2&amp;doc=GetTRDoc.pdf&amp;AD=ADA534697</a:t>
            </a:r>
          </a:p>
        </p:txBody>
      </p:sp>
      <p:sp>
        <p:nvSpPr>
          <p:cNvPr id="7" name="TextBox 6"/>
          <p:cNvSpPr txBox="1"/>
          <p:nvPr/>
        </p:nvSpPr>
        <p:spPr>
          <a:xfrm>
            <a:off x="76200" y="2890838"/>
            <a:ext cx="5105400" cy="954087"/>
          </a:xfrm>
          <a:prstGeom prst="rect">
            <a:avLst/>
          </a:prstGeom>
          <a:noFill/>
        </p:spPr>
        <p:txBody>
          <a:bodyPr>
            <a:spAutoFit/>
          </a:bodyPr>
          <a:lstStyle/>
          <a:p>
            <a:pPr>
              <a:defRPr/>
            </a:pPr>
            <a:r>
              <a:rPr lang="en-US" sz="3200" dirty="0"/>
              <a:t>Future Applications</a:t>
            </a:r>
          </a:p>
          <a:p>
            <a:pPr marL="457200" indent="-457200">
              <a:buFont typeface="Arial" pitchFamily="34" charset="0"/>
              <a:buChar char="•"/>
              <a:defRPr/>
            </a:pPr>
            <a:r>
              <a:rPr lang="en-US" dirty="0"/>
              <a:t>Completely robotic warfare</a:t>
            </a:r>
          </a:p>
        </p:txBody>
      </p:sp>
      <p:sp>
        <p:nvSpPr>
          <p:cNvPr id="11274" name="Rectangle 7"/>
          <p:cNvSpPr>
            <a:spLocks noChangeArrowheads="1"/>
          </p:cNvSpPr>
          <p:nvPr/>
        </p:nvSpPr>
        <p:spPr bwMode="auto">
          <a:xfrm>
            <a:off x="3684588" y="42672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4" action="ppaction://hlinksldjump"/>
              </a:rPr>
              <a:t>http://www.youtube.com/watch?v=Kgcl-APRPps</a:t>
            </a:r>
            <a:endParaRPr lang="en-US"/>
          </a:p>
        </p:txBody>
      </p:sp>
    </p:spTree>
    <p:extLst>
      <p:ext uri="{BB962C8B-B14F-4D97-AF65-F5344CB8AC3E}">
        <p14:creationId xmlns:p14="http://schemas.microsoft.com/office/powerpoint/2010/main" val="3178821797"/>
      </p:ext>
    </p:extLst>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t>Snow Eater Robot</a:t>
            </a:r>
          </a:p>
        </p:txBody>
      </p:sp>
      <p:sp>
        <p:nvSpPr>
          <p:cNvPr id="11267" name="Slide Number Placeholder 3"/>
          <p:cNvSpPr>
            <a:spLocks noGrp="1"/>
          </p:cNvSpPr>
          <p:nvPr>
            <p:ph type="sldNum" sz="quarter" idx="10"/>
          </p:nvPr>
        </p:nvSpPr>
        <p:spPr bwMode="auto">
          <a:noFill/>
          <a:ln>
            <a:miter lim="800000"/>
            <a:headEnd/>
            <a:tailEnd/>
          </a:ln>
        </p:spPr>
        <p:txBody>
          <a:bodyPr/>
          <a:lstStyle/>
          <a:p>
            <a:fld id="{FAEE2603-A24D-48BC-8DDD-5D9B0564FBB1}" type="slidenum">
              <a:rPr lang="en-US"/>
              <a:pPr/>
              <a:t>15</a:t>
            </a:fld>
            <a:endParaRPr lang="en-US"/>
          </a:p>
        </p:txBody>
      </p:sp>
      <p:sp>
        <p:nvSpPr>
          <p:cNvPr id="11268" name="Content Placeholder 8"/>
          <p:cNvSpPr>
            <a:spLocks noGrp="1"/>
          </p:cNvSpPr>
          <p:nvPr>
            <p:ph idx="1"/>
          </p:nvPr>
        </p:nvSpPr>
        <p:spPr>
          <a:xfrm>
            <a:off x="152400" y="838200"/>
            <a:ext cx="8839200" cy="1200329"/>
          </a:xfrm>
        </p:spPr>
        <p:txBody>
          <a:bodyPr/>
          <a:lstStyle/>
          <a:p>
            <a:pPr marL="0" indent="0" algn="just"/>
            <a:r>
              <a:rPr lang="en-US" dirty="0" smtClean="0"/>
              <a:t>A snow eater robot was developed in Japan.  It is capable of take in the snow from the front tray and compress the snow into an ice brick.</a:t>
            </a:r>
          </a:p>
        </p:txBody>
      </p:sp>
      <p:sp>
        <p:nvSpPr>
          <p:cNvPr id="10" name="TextBox 9"/>
          <p:cNvSpPr txBox="1"/>
          <p:nvPr/>
        </p:nvSpPr>
        <p:spPr>
          <a:xfrm>
            <a:off x="116710" y="1981200"/>
            <a:ext cx="6690167" cy="1569660"/>
          </a:xfrm>
          <a:prstGeom prst="rect">
            <a:avLst/>
          </a:prstGeom>
          <a:noFill/>
        </p:spPr>
        <p:txBody>
          <a:bodyPr wrap="square">
            <a:spAutoFit/>
          </a:bodyPr>
          <a:lstStyle/>
          <a:p>
            <a:pPr>
              <a:defRPr/>
            </a:pPr>
            <a:r>
              <a:rPr lang="en-US" dirty="0" smtClean="0">
                <a:latin typeface="+mn-lt"/>
              </a:rPr>
              <a:t>Sensors:</a:t>
            </a:r>
          </a:p>
          <a:p>
            <a:pPr marL="342900" indent="-342900">
              <a:buFont typeface="Arial" pitchFamily="34" charset="0"/>
              <a:buChar char="•"/>
              <a:defRPr/>
            </a:pPr>
            <a:r>
              <a:rPr lang="en-US" dirty="0" smtClean="0">
                <a:latin typeface="+mn-lt"/>
              </a:rPr>
              <a:t>GPS positioning sensor</a:t>
            </a:r>
          </a:p>
          <a:p>
            <a:pPr marL="342900" indent="-342900">
              <a:buFont typeface="Arial" pitchFamily="34" charset="0"/>
              <a:buChar char="•"/>
              <a:defRPr/>
            </a:pPr>
            <a:r>
              <a:rPr lang="en-US" dirty="0" smtClean="0">
                <a:latin typeface="+mn-lt"/>
              </a:rPr>
              <a:t>Twin video cameras for obstacle avoidance</a:t>
            </a:r>
          </a:p>
          <a:p>
            <a:pPr marL="342900" indent="-342900">
              <a:buFont typeface="Arial" pitchFamily="34" charset="0"/>
              <a:buChar char="•"/>
              <a:defRPr/>
            </a:pPr>
            <a:r>
              <a:rPr lang="en-US" dirty="0" smtClean="0">
                <a:latin typeface="+mn-lt"/>
              </a:rPr>
              <a:t>Integral </a:t>
            </a:r>
            <a:r>
              <a:rPr lang="en-US" dirty="0" err="1" smtClean="0">
                <a:latin typeface="+mn-lt"/>
              </a:rPr>
              <a:t>snowblock</a:t>
            </a:r>
            <a:r>
              <a:rPr lang="en-US" dirty="0" smtClean="0">
                <a:latin typeface="+mn-lt"/>
              </a:rPr>
              <a:t> maker/compressor</a:t>
            </a:r>
          </a:p>
        </p:txBody>
      </p:sp>
      <p:sp>
        <p:nvSpPr>
          <p:cNvPr id="11" name="TextBox 10"/>
          <p:cNvSpPr txBox="1"/>
          <p:nvPr/>
        </p:nvSpPr>
        <p:spPr>
          <a:xfrm>
            <a:off x="5029200" y="6012162"/>
            <a:ext cx="3505200" cy="215444"/>
          </a:xfrm>
          <a:prstGeom prst="rect">
            <a:avLst/>
          </a:prstGeom>
          <a:noFill/>
        </p:spPr>
        <p:txBody>
          <a:bodyPr wrap="square" rtlCol="0">
            <a:spAutoFit/>
          </a:bodyPr>
          <a:lstStyle/>
          <a:p>
            <a:r>
              <a:rPr lang="en-US" sz="800" dirty="0">
                <a:hlinkClick r:id="rId3"/>
              </a:rPr>
              <a:t>http://inventorspot.com/articles/robot_snowplow_japan_shovels_sno_9534</a:t>
            </a:r>
            <a:endParaRPr lang="en-US" sz="8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95" y="3698160"/>
            <a:ext cx="3530498" cy="2313346"/>
          </a:xfrm>
          <a:prstGeom prst="rect">
            <a:avLst/>
          </a:prstGeom>
        </p:spPr>
      </p:pic>
      <p:sp>
        <p:nvSpPr>
          <p:cNvPr id="9" name="TextBox 8"/>
          <p:cNvSpPr txBox="1"/>
          <p:nvPr/>
        </p:nvSpPr>
        <p:spPr>
          <a:xfrm>
            <a:off x="0" y="6011506"/>
            <a:ext cx="4455288" cy="215444"/>
          </a:xfrm>
          <a:prstGeom prst="rect">
            <a:avLst/>
          </a:prstGeom>
          <a:noFill/>
        </p:spPr>
        <p:txBody>
          <a:bodyPr wrap="square" rtlCol="0">
            <a:spAutoFit/>
          </a:bodyPr>
          <a:lstStyle/>
          <a:p>
            <a:r>
              <a:rPr lang="en-US" sz="800" dirty="0" smtClean="0"/>
              <a:t>IEEE journal  “Development of  Snow </a:t>
            </a:r>
            <a:r>
              <a:rPr lang="en-US" sz="800" dirty="0"/>
              <a:t> </a:t>
            </a:r>
            <a:r>
              <a:rPr lang="en-US" sz="800" dirty="0" smtClean="0"/>
              <a:t>Dragging Mechanism for an Autonomous Snow Eater Robot”</a:t>
            </a:r>
            <a:endParaRPr lang="en-US" sz="8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5606" y="4267200"/>
            <a:ext cx="4983731" cy="174430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2238554"/>
            <a:ext cx="2095500" cy="1885950"/>
          </a:xfrm>
          <a:prstGeom prst="rect">
            <a:avLst/>
          </a:prstGeom>
        </p:spPr>
      </p:pic>
    </p:spTree>
    <p:extLst>
      <p:ext uri="{BB962C8B-B14F-4D97-AF65-F5344CB8AC3E}">
        <p14:creationId xmlns:p14="http://schemas.microsoft.com/office/powerpoint/2010/main" val="435208324"/>
      </p:ext>
    </p:extLst>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381000" y="76200"/>
            <a:ext cx="8382000" cy="523875"/>
          </a:xfrm>
        </p:spPr>
        <p:txBody>
          <a:bodyPr/>
          <a:lstStyle/>
          <a:p>
            <a:r>
              <a:rPr lang="en-US" smtClean="0">
                <a:ea typeface="ＭＳ Ｐゴシック" pitchFamily="34" charset="-128"/>
              </a:rPr>
              <a:t>Personal Service Robots (PSR)                </a:t>
            </a:r>
            <a:r>
              <a:rPr lang="en-US" sz="1600" smtClean="0">
                <a:ea typeface="ＭＳ Ｐゴシック" pitchFamily="34" charset="-128"/>
              </a:rPr>
              <a:t>J. Scot Collins</a:t>
            </a:r>
          </a:p>
        </p:txBody>
      </p:sp>
      <p:sp>
        <p:nvSpPr>
          <p:cNvPr id="11267" name="Content Placeholder 2"/>
          <p:cNvSpPr>
            <a:spLocks noGrp="1"/>
          </p:cNvSpPr>
          <p:nvPr>
            <p:ph idx="1"/>
          </p:nvPr>
        </p:nvSpPr>
        <p:spPr>
          <a:xfrm>
            <a:off x="152400" y="762000"/>
            <a:ext cx="8991600" cy="5786438"/>
          </a:xfrm>
        </p:spPr>
        <p:txBody>
          <a:bodyPr/>
          <a:lstStyle/>
          <a:p>
            <a:pPr>
              <a:buFontTx/>
              <a:buChar char="•"/>
            </a:pPr>
            <a:r>
              <a:rPr lang="en-US" sz="1800" smtClean="0">
                <a:ea typeface="ＭＳ Ｐゴシック" pitchFamily="34" charset="-128"/>
              </a:rPr>
              <a:t>Three sectors: industrial service, personal service and professional service. </a:t>
            </a:r>
          </a:p>
          <a:p>
            <a:pPr>
              <a:buFontTx/>
              <a:buChar char="•"/>
            </a:pPr>
            <a:r>
              <a:rPr lang="en-US" sz="1800" smtClean="0">
                <a:ea typeface="ＭＳ Ｐゴシック" pitchFamily="34" charset="-128"/>
              </a:rPr>
              <a:t>Defined by Robotics Trends as robots or robotic technology purchased by individual buyers (consumers) which educate, entertain or assist in home.</a:t>
            </a:r>
          </a:p>
          <a:p>
            <a:pPr marL="800100" lvl="1" indent="-342900">
              <a:buFontTx/>
              <a:buAutoNum type="arabicPeriod"/>
            </a:pPr>
            <a:r>
              <a:rPr lang="en-US" sz="1400" smtClean="0">
                <a:ea typeface="ＭＳ Ｐゴシック" pitchFamily="34" charset="-128"/>
              </a:rPr>
              <a:t>Entertainment, education, home security, medical care, housework routine, etc…</a:t>
            </a:r>
          </a:p>
          <a:p>
            <a:pPr>
              <a:buFontTx/>
              <a:buChar char="•"/>
            </a:pPr>
            <a:r>
              <a:rPr lang="en-US" sz="1800" smtClean="0">
                <a:ea typeface="ＭＳ Ｐゴシック" pitchFamily="34" charset="-128"/>
              </a:rPr>
              <a:t>PSR, will be realized and fully boomed in the next 10-20 years.</a:t>
            </a:r>
          </a:p>
          <a:p>
            <a:pPr marL="800100" lvl="1" indent="-342900">
              <a:buFontTx/>
              <a:buAutoNum type="arabicPeriod"/>
            </a:pPr>
            <a:r>
              <a:rPr lang="en-US" sz="1400" smtClean="0">
                <a:ea typeface="ＭＳ Ｐゴシック" pitchFamily="34" charset="-128"/>
              </a:rPr>
              <a:t>PSR development is becoming an intensive knowledge domain in academia and research institutes of global enterprise such as Sony, NEC, Philip, etc…</a:t>
            </a:r>
          </a:p>
          <a:p>
            <a:pPr marL="1257300" lvl="2"/>
            <a:r>
              <a:rPr lang="en-US" sz="1400" smtClean="0">
                <a:ea typeface="ＭＳ Ｐゴシック" pitchFamily="34" charset="-128"/>
              </a:rPr>
              <a:t>Tiger Electronics – Furby, first robotic pet released in commercial segment in 1998</a:t>
            </a:r>
          </a:p>
          <a:p>
            <a:pPr marL="1257300" lvl="2"/>
            <a:r>
              <a:rPr lang="en-US" sz="1400" smtClean="0">
                <a:ea typeface="ＭＳ Ｐゴシック" pitchFamily="34" charset="-128"/>
              </a:rPr>
              <a:t>Sony – AIBO, robotic pet in 1999</a:t>
            </a:r>
          </a:p>
          <a:p>
            <a:pPr marL="1257300" lvl="2"/>
            <a:r>
              <a:rPr lang="en-US" sz="1400" smtClean="0">
                <a:ea typeface="ＭＳ Ｐゴシック" pitchFamily="34" charset="-128"/>
              </a:rPr>
              <a:t>Honda – ASIMO, humanoid robot in 2000</a:t>
            </a:r>
          </a:p>
          <a:p>
            <a:pPr>
              <a:buFontTx/>
              <a:buChar char="•"/>
            </a:pPr>
            <a:r>
              <a:rPr lang="en-US" sz="1800" smtClean="0">
                <a:ea typeface="ＭＳ Ｐゴシック" pitchFamily="34" charset="-128"/>
              </a:rPr>
              <a:t>Robots will/should understand human instruction/desire through use of sensors technology, motion technology and intelligent technology.</a:t>
            </a:r>
          </a:p>
          <a:p>
            <a:pPr>
              <a:buFontTx/>
              <a:buChar char="•"/>
            </a:pPr>
            <a:r>
              <a:rPr lang="en-US" sz="1800" smtClean="0">
                <a:ea typeface="ＭＳ Ｐゴシック" pitchFamily="34" charset="-128"/>
              </a:rPr>
              <a:t>Technologies currently under development include Spatial-temporal cognition, Decision making, Learning, and Interaction and communication.</a:t>
            </a:r>
          </a:p>
          <a:p>
            <a:pPr>
              <a:buFontTx/>
              <a:buChar char="•"/>
            </a:pPr>
            <a:r>
              <a:rPr lang="en-US" sz="1800" smtClean="0">
                <a:ea typeface="ＭＳ Ｐゴシック" pitchFamily="34" charset="-128"/>
              </a:rPr>
              <a:t>According to a Japan Robotics Association study, the personal and professional service robots will triple from $17.1 billion in 2010 to $51.7 billion in 2025.</a:t>
            </a:r>
          </a:p>
          <a:p>
            <a:pPr>
              <a:buFontTx/>
              <a:buChar char="•"/>
            </a:pPr>
            <a:r>
              <a:rPr lang="en-US" sz="1800" smtClean="0">
                <a:ea typeface="ＭＳ Ｐゴシック" pitchFamily="34" charset="-128"/>
              </a:rPr>
              <a:t>Sub-topics/fields of future PSR Technologies</a:t>
            </a:r>
          </a:p>
          <a:p>
            <a:pPr marL="800100" lvl="1" indent="-342900">
              <a:buFont typeface="Arial" pitchFamily="34" charset="0"/>
              <a:buChar char="•"/>
            </a:pPr>
            <a:r>
              <a:rPr lang="en-US" sz="1400" smtClean="0">
                <a:ea typeface="ＭＳ Ｐゴシック" pitchFamily="34" charset="-128"/>
              </a:rPr>
              <a:t>system, security, personal assistance, information, interfacing, identification, household, health care, entertainment, education, and communication.</a:t>
            </a:r>
          </a:p>
          <a:p>
            <a:pPr>
              <a:buFontTx/>
              <a:buChar char="•"/>
            </a:pPr>
            <a:endParaRPr lang="en-US" sz="1800" smtClean="0">
              <a:ea typeface="ＭＳ Ｐゴシック" pitchFamily="34" charset="-128"/>
            </a:endParaRPr>
          </a:p>
        </p:txBody>
      </p:sp>
      <p:sp>
        <p:nvSpPr>
          <p:cNvPr id="71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ECBFD284-1D09-4D3B-8031-CAD0BCBF08F5}" type="slidenum">
              <a:rPr lang="en-US" sz="1200">
                <a:solidFill>
                  <a:srgbClr val="898989"/>
                </a:solidFill>
              </a:rPr>
              <a:pPr/>
              <a:t>16</a:t>
            </a:fld>
            <a:endParaRPr lang="en-US" sz="1200">
              <a:solidFill>
                <a:srgbClr val="898989"/>
              </a:solidFill>
            </a:endParaRPr>
          </a:p>
        </p:txBody>
      </p:sp>
      <p:sp>
        <p:nvSpPr>
          <p:cNvPr id="7172" name="TextBox 1"/>
          <p:cNvSpPr txBox="1">
            <a:spLocks noChangeArrowheads="1"/>
          </p:cNvSpPr>
          <p:nvPr/>
        </p:nvSpPr>
        <p:spPr bwMode="auto">
          <a:xfrm>
            <a:off x="2971800" y="6172200"/>
            <a:ext cx="617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1200"/>
              <a:t>Reference:	James K. C. Chen, Algane Jong, Benjamin J. C. Yuan and Julia H. J. Liu. A Study 	of Personal Service Robot Future Marketing Trend. </a:t>
            </a:r>
            <a:r>
              <a:rPr lang="en-US" sz="1200">
                <a:hlinkClick r:id="rId2"/>
              </a:rPr>
              <a:t>www.foresightfordeveloment.org</a:t>
            </a:r>
            <a:r>
              <a:rPr lang="en-US" sz="1200"/>
              <a:t> and 	www.otemerindades.com.</a:t>
            </a:r>
          </a:p>
          <a:p>
            <a:endParaRPr lang="en-US"/>
          </a:p>
        </p:txBody>
      </p:sp>
    </p:spTree>
    <p:extLst>
      <p:ext uri="{BB962C8B-B14F-4D97-AF65-F5344CB8AC3E}">
        <p14:creationId xmlns:p14="http://schemas.microsoft.com/office/powerpoint/2010/main" val="2384347684"/>
      </p:ext>
    </p:extLst>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 y="76200"/>
            <a:ext cx="9144000" cy="457200"/>
          </a:xfrm>
        </p:spPr>
        <p:txBody>
          <a:bodyPr/>
          <a:lstStyle/>
          <a:p>
            <a:r>
              <a:rPr lang="en-US" sz="2400" b="0" smtClean="0"/>
              <a:t>Tactile Gloves for Autonomous Grasping with the NASA Robonaut</a:t>
            </a:r>
            <a:endParaRPr lang="en-US" sz="2400" smtClean="0"/>
          </a:p>
        </p:txBody>
      </p:sp>
      <p:sp>
        <p:nvSpPr>
          <p:cNvPr id="11267" name="Content Placeholder 5"/>
          <p:cNvSpPr>
            <a:spLocks noGrp="1"/>
          </p:cNvSpPr>
          <p:nvPr>
            <p:ph idx="1"/>
          </p:nvPr>
        </p:nvSpPr>
        <p:spPr>
          <a:xfrm rot="10800000" flipV="1">
            <a:off x="152400" y="2819400"/>
            <a:ext cx="2376488" cy="182563"/>
          </a:xfrm>
        </p:spPr>
        <p:txBody>
          <a:bodyPr/>
          <a:lstStyle/>
          <a:p>
            <a:r>
              <a:rPr lang="en-US" sz="900" smtClean="0">
                <a:latin typeface="Times New Roman" pitchFamily="18" charset="0"/>
                <a:cs typeface="Times New Roman" pitchFamily="18" charset="0"/>
              </a:rPr>
              <a:t>http://images.suite101.com/3400684_com_robonaut22.jpg</a:t>
            </a:r>
            <a:endParaRPr lang="en-US" sz="700" smtClean="0">
              <a:latin typeface="Times New Roman" pitchFamily="18" charset="0"/>
              <a:cs typeface="Times New Roman" pitchFamily="18" charset="0"/>
            </a:endParaRPr>
          </a:p>
        </p:txBody>
      </p:sp>
      <p:sp>
        <p:nvSpPr>
          <p:cNvPr id="11268" name="TextBox 8"/>
          <p:cNvSpPr txBox="1">
            <a:spLocks noChangeArrowheads="1"/>
          </p:cNvSpPr>
          <p:nvPr/>
        </p:nvSpPr>
        <p:spPr bwMode="auto">
          <a:xfrm>
            <a:off x="2544763" y="2584450"/>
            <a:ext cx="2492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1</a:t>
            </a:r>
          </a:p>
        </p:txBody>
      </p:sp>
      <p:pic>
        <p:nvPicPr>
          <p:cNvPr id="1126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838200"/>
            <a:ext cx="2401887"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76600"/>
            <a:ext cx="2133600"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1" name="TextBox 8"/>
          <p:cNvSpPr txBox="1">
            <a:spLocks noChangeArrowheads="1"/>
          </p:cNvSpPr>
          <p:nvPr/>
        </p:nvSpPr>
        <p:spPr bwMode="auto">
          <a:xfrm>
            <a:off x="8818563" y="5849938"/>
            <a:ext cx="2492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000"/>
              <a:t>2</a:t>
            </a:r>
          </a:p>
        </p:txBody>
      </p:sp>
      <p:sp>
        <p:nvSpPr>
          <p:cNvPr id="11272" name="Content Placeholder 5"/>
          <p:cNvSpPr txBox="1">
            <a:spLocks/>
          </p:cNvSpPr>
          <p:nvPr/>
        </p:nvSpPr>
        <p:spPr bwMode="auto">
          <a:xfrm rot="10800000" flipV="1">
            <a:off x="6705600" y="5791200"/>
            <a:ext cx="2376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900">
                <a:cs typeface="Times New Roman" pitchFamily="18" charset="0"/>
                <a:hlinkClick r:id="rId5"/>
              </a:rPr>
              <a:t>http://http://www-robotics.cs.umass.edu/P</a:t>
            </a:r>
            <a:endParaRPr lang="en-US" sz="900">
              <a:cs typeface="Times New Roman" pitchFamily="18" charset="0"/>
              <a:hlinkClick r:id=""/>
            </a:endParaRPr>
          </a:p>
          <a:p>
            <a:pPr>
              <a:spcBef>
                <a:spcPct val="20000"/>
              </a:spcBef>
            </a:pPr>
            <a:r>
              <a:rPr lang="en-US" sz="900">
                <a:cs typeface="Times New Roman" pitchFamily="18" charset="0"/>
                <a:hlinkClick r:id=""/>
              </a:rPr>
              <a:t>apers/icra04_martin.pdf</a:t>
            </a:r>
            <a:endParaRPr lang="en-US" sz="900">
              <a:cs typeface="Times New Roman" pitchFamily="18" charset="0"/>
            </a:endParaRPr>
          </a:p>
        </p:txBody>
      </p:sp>
      <p:sp>
        <p:nvSpPr>
          <p:cNvPr id="11273" name="Content Placeholder 5"/>
          <p:cNvSpPr txBox="1">
            <a:spLocks/>
          </p:cNvSpPr>
          <p:nvPr/>
        </p:nvSpPr>
        <p:spPr bwMode="auto">
          <a:xfrm>
            <a:off x="2971800" y="958850"/>
            <a:ext cx="571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sz="2000">
                <a:cs typeface="Times New Roman" pitchFamily="18" charset="0"/>
              </a:rPr>
              <a:t>The Robonaut‘s hand has 14 DoF, the glove in the hand is rugged and designed to protect the sensors, provide excellent gripping surfaces and take the abuse from wide rage of space and planetary task, also to provide good tactile data.</a:t>
            </a:r>
          </a:p>
        </p:txBody>
      </p:sp>
      <p:sp>
        <p:nvSpPr>
          <p:cNvPr id="11274" name="Rectangle 2"/>
          <p:cNvSpPr>
            <a:spLocks noChangeArrowheads="1"/>
          </p:cNvSpPr>
          <p:nvPr/>
        </p:nvSpPr>
        <p:spPr bwMode="auto">
          <a:xfrm>
            <a:off x="152400" y="3309938"/>
            <a:ext cx="56769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a:cs typeface="Times New Roman" pitchFamily="18" charset="0"/>
              </a:rPr>
              <a:t>Both gloves have incorporated the basic construction of an outer glove with a sensor layer. This allows for assembly of the sensors and wiring independent of most of the sewing and to enhance repair or upgrade of the two layers.</a:t>
            </a:r>
          </a:p>
          <a:p>
            <a:pPr algn="just"/>
            <a:r>
              <a:rPr lang="en-US" sz="2000">
                <a:cs typeface="Times New Roman" pitchFamily="18" charset="0"/>
              </a:rPr>
              <a:t>The technology in its hands and fingers is considered state of the art and should be capable of allowing R2 to carry out such tasks as changing air filters or manipulating objects using tools.</a:t>
            </a:r>
            <a:endParaRPr lang="en-US">
              <a:latin typeface="Arial" pitchFamily="34" charset="0"/>
              <a:cs typeface="Arial" pitchFamily="34" charset="0"/>
            </a:endParaRPr>
          </a:p>
        </p:txBody>
      </p:sp>
      <p:sp>
        <p:nvSpPr>
          <p:cNvPr id="11275" name="Rectangle 4"/>
          <p:cNvSpPr>
            <a:spLocks noChangeArrowheads="1"/>
          </p:cNvSpPr>
          <p:nvPr/>
        </p:nvSpPr>
        <p:spPr bwMode="auto">
          <a:xfrm>
            <a:off x="3048000" y="6475413"/>
            <a:ext cx="3200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a:t>http://www-robotics.cs.umass.edu/Papers/icra04_martin.pdf</a:t>
            </a:r>
          </a:p>
        </p:txBody>
      </p:sp>
    </p:spTree>
    <p:extLst>
      <p:ext uri="{BB962C8B-B14F-4D97-AF65-F5344CB8AC3E}">
        <p14:creationId xmlns:p14="http://schemas.microsoft.com/office/powerpoint/2010/main" val="1033685793"/>
      </p:ext>
    </p:extLst>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Teacher Robot</a:t>
            </a:r>
          </a:p>
        </p:txBody>
      </p:sp>
      <p:sp>
        <p:nvSpPr>
          <p:cNvPr id="11267" name="Content Placeholder 2"/>
          <p:cNvSpPr>
            <a:spLocks noGrp="1"/>
          </p:cNvSpPr>
          <p:nvPr>
            <p:ph idx="1"/>
          </p:nvPr>
        </p:nvSpPr>
        <p:spPr>
          <a:xfrm>
            <a:off x="152400" y="685800"/>
            <a:ext cx="5715000" cy="5638800"/>
          </a:xfrm>
        </p:spPr>
        <p:txBody>
          <a:bodyPr/>
          <a:lstStyle/>
          <a:p>
            <a:pPr>
              <a:defRPr/>
            </a:pPr>
            <a:r>
              <a:rPr lang="en-US" sz="1800" b="1" i="1" u="sng" dirty="0" smtClean="0"/>
              <a:t>Functions:</a:t>
            </a:r>
          </a:p>
          <a:p>
            <a:pPr marL="285750" indent="-285750">
              <a:buFont typeface="Wingdings" pitchFamily="2" charset="2"/>
              <a:buChar char="q"/>
              <a:defRPr/>
            </a:pPr>
            <a:r>
              <a:rPr lang="en-US" sz="1400" dirty="0" smtClean="0"/>
              <a:t>Being able to play multiple roles</a:t>
            </a:r>
          </a:p>
          <a:p>
            <a:pPr marL="285750" indent="-285750">
              <a:buFont typeface="Wingdings" pitchFamily="2" charset="2"/>
              <a:buChar char="q"/>
              <a:defRPr/>
            </a:pPr>
            <a:r>
              <a:rPr lang="en-US" sz="1400" dirty="0" smtClean="0"/>
              <a:t>Comprehensive skill-sets for various applications: instructing, problem solving, etc.</a:t>
            </a:r>
          </a:p>
          <a:p>
            <a:pPr marL="285750" indent="-285750">
              <a:buFont typeface="Wingdings" pitchFamily="2" charset="2"/>
              <a:buChar char="q"/>
              <a:defRPr/>
            </a:pPr>
            <a:r>
              <a:rPr lang="en-US" sz="1400" dirty="0" smtClean="0"/>
              <a:t>Intelligence for logical behavior and emotional interactions</a:t>
            </a:r>
          </a:p>
          <a:p>
            <a:pPr marL="0" indent="0">
              <a:defRPr/>
            </a:pPr>
            <a:r>
              <a:rPr lang="en-US" sz="1800" b="1" i="1" u="sng" dirty="0" smtClean="0"/>
              <a:t>Features:</a:t>
            </a:r>
          </a:p>
          <a:p>
            <a:pPr marL="285750" indent="-285750">
              <a:buFont typeface="Wingdings" pitchFamily="2" charset="2"/>
              <a:buChar char="q"/>
              <a:defRPr/>
            </a:pPr>
            <a:r>
              <a:rPr lang="en-US" sz="1400" dirty="0" smtClean="0"/>
              <a:t>Autonomous</a:t>
            </a:r>
          </a:p>
          <a:p>
            <a:pPr marL="285750" indent="-285750">
              <a:buFont typeface="Wingdings" pitchFamily="2" charset="2"/>
              <a:buChar char="q"/>
              <a:defRPr/>
            </a:pPr>
            <a:r>
              <a:rPr lang="en-US" sz="1400" dirty="0" smtClean="0"/>
              <a:t>Simulates the teacher’s behavior, intelligence, emotion and functions</a:t>
            </a:r>
          </a:p>
          <a:p>
            <a:pPr marL="285750" indent="-285750">
              <a:buFont typeface="Wingdings" pitchFamily="2" charset="2"/>
              <a:buChar char="q"/>
              <a:defRPr/>
            </a:pPr>
            <a:r>
              <a:rPr lang="en-US" sz="1400" dirty="0" smtClean="0"/>
              <a:t>Recognizes the circumstances, interacting freely with students, thereby influencing the students</a:t>
            </a:r>
          </a:p>
          <a:p>
            <a:pPr marL="285750" indent="-285750">
              <a:buFont typeface="Wingdings" pitchFamily="2" charset="2"/>
              <a:buChar char="q"/>
              <a:defRPr/>
            </a:pPr>
            <a:r>
              <a:rPr lang="en-US" sz="1400" dirty="0"/>
              <a:t>I</a:t>
            </a:r>
            <a:r>
              <a:rPr lang="en-US" sz="1400" dirty="0" smtClean="0"/>
              <a:t>ndependent and spontaneous</a:t>
            </a:r>
          </a:p>
          <a:p>
            <a:pPr marL="285750" indent="-285750">
              <a:buFont typeface="Wingdings" pitchFamily="2" charset="2"/>
              <a:buChar char="q"/>
              <a:defRPr/>
            </a:pPr>
            <a:r>
              <a:rPr lang="en-US" sz="1400" dirty="0" smtClean="0"/>
              <a:t>Decision making ability and free will</a:t>
            </a:r>
          </a:p>
          <a:p>
            <a:pPr marL="285750" indent="-285750">
              <a:buFont typeface="Wingdings" pitchFamily="2" charset="2"/>
              <a:buChar char="q"/>
              <a:defRPr/>
            </a:pPr>
            <a:r>
              <a:rPr lang="en-US" sz="1400" dirty="0" smtClean="0"/>
              <a:t>Learns, summarizes and accumulate various teaching experiences</a:t>
            </a:r>
          </a:p>
          <a:p>
            <a:pPr marL="0" indent="0">
              <a:defRPr/>
            </a:pPr>
            <a:r>
              <a:rPr lang="en-US" sz="1800" b="1" i="1" u="sng" dirty="0" smtClean="0"/>
              <a:t>Technology:</a:t>
            </a:r>
          </a:p>
          <a:p>
            <a:pPr marL="285750" indent="-285750">
              <a:buFont typeface="Wingdings" pitchFamily="2" charset="2"/>
              <a:buChar char="q"/>
              <a:defRPr/>
            </a:pPr>
            <a:r>
              <a:rPr lang="en-US" sz="1400" dirty="0" smtClean="0"/>
              <a:t>Developed from the teaching software and long-distance education classroom with integrated sensors and actuators</a:t>
            </a:r>
          </a:p>
          <a:p>
            <a:pPr marL="0" indent="0">
              <a:defRPr/>
            </a:pPr>
            <a:r>
              <a:rPr lang="en-US" sz="1800" b="1" i="1" u="sng" dirty="0" smtClean="0"/>
              <a:t>Limiting Factors:</a:t>
            </a:r>
          </a:p>
          <a:p>
            <a:pPr marL="285750" indent="-285750">
              <a:buFont typeface="Wingdings" pitchFamily="2" charset="2"/>
              <a:buChar char="q"/>
              <a:defRPr/>
            </a:pPr>
            <a:r>
              <a:rPr lang="en-US" sz="1400" dirty="0" smtClean="0"/>
              <a:t>Interactive technology</a:t>
            </a:r>
          </a:p>
          <a:p>
            <a:pPr marL="285750" indent="-285750">
              <a:buFont typeface="Wingdings" pitchFamily="2" charset="2"/>
              <a:buChar char="q"/>
              <a:defRPr/>
            </a:pPr>
            <a:r>
              <a:rPr lang="en-US" sz="1400" dirty="0" smtClean="0"/>
              <a:t>Dynamic decision</a:t>
            </a:r>
          </a:p>
          <a:p>
            <a:pPr marL="285750" indent="-285750">
              <a:buFont typeface="Wingdings" pitchFamily="2" charset="2"/>
              <a:buChar char="q"/>
              <a:defRPr/>
            </a:pPr>
            <a:r>
              <a:rPr lang="en-US" sz="1400" dirty="0" smtClean="0"/>
              <a:t>Knowledge database</a:t>
            </a:r>
          </a:p>
          <a:p>
            <a:pPr marL="0" indent="0">
              <a:defRPr/>
            </a:pPr>
            <a:endParaRPr lang="en-US" sz="1600" dirty="0" smtClean="0"/>
          </a:p>
          <a:p>
            <a:pPr marL="457200" indent="-457200">
              <a:buFontTx/>
              <a:buAutoNum type="arabicPeriod"/>
              <a:defRPr/>
            </a:pPr>
            <a:endParaRPr lang="en-US" sz="1800" dirty="0" smtClean="0"/>
          </a:p>
          <a:p>
            <a:pPr marL="457200" indent="-457200">
              <a:buFontTx/>
              <a:buAutoNum type="arabicPeriod"/>
              <a:defRPr/>
            </a:pPr>
            <a:endParaRPr lang="en-US" sz="1800" dirty="0" smtClean="0"/>
          </a:p>
        </p:txBody>
      </p:sp>
      <p:sp>
        <p:nvSpPr>
          <p:cNvPr id="4" name="Slide Number Placeholder 3"/>
          <p:cNvSpPr>
            <a:spLocks noGrp="1"/>
          </p:cNvSpPr>
          <p:nvPr>
            <p:ph type="sldNum" sz="quarter" idx="10"/>
          </p:nvPr>
        </p:nvSpPr>
        <p:spPr/>
        <p:txBody>
          <a:bodyPr/>
          <a:lstStyle/>
          <a:p>
            <a:pPr>
              <a:defRPr/>
            </a:pPr>
            <a:fld id="{B6907952-B392-4BBC-8CF1-9F7F325AA6A2}" type="slidenum">
              <a:rPr lang="en-US"/>
              <a:pPr>
                <a:defRPr/>
              </a:pPr>
              <a:t>18</a:t>
            </a:fld>
            <a:endParaRPr lang="en-US" dirty="0"/>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25" y="685800"/>
            <a:ext cx="2465388"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Rectangle 1"/>
          <p:cNvSpPr>
            <a:spLocks noChangeArrowheads="1"/>
          </p:cNvSpPr>
          <p:nvPr/>
        </p:nvSpPr>
        <p:spPr bwMode="auto">
          <a:xfrm>
            <a:off x="5975350" y="5972175"/>
            <a:ext cx="308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http://www.popsci.com/technology/article/2010-02/south-korea-gives-go-robot-english-teachers-classrooms</a:t>
            </a:r>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75" y="3905250"/>
            <a:ext cx="2808288"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67059"/>
      </p:ext>
    </p:extLst>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ea typeface="ＭＳ Ｐゴシック" pitchFamily="34" charset="-128"/>
              </a:rPr>
              <a:t>Singularity (“Wired For War” P.W. Singer)</a:t>
            </a:r>
          </a:p>
        </p:txBody>
      </p:sp>
      <p:sp>
        <p:nvSpPr>
          <p:cNvPr id="11267" name="Content Placeholder 2"/>
          <p:cNvSpPr>
            <a:spLocks noGrp="1"/>
          </p:cNvSpPr>
          <p:nvPr>
            <p:ph idx="1"/>
          </p:nvPr>
        </p:nvSpPr>
        <p:spPr>
          <a:xfrm>
            <a:off x="-304800" y="685800"/>
            <a:ext cx="6096000" cy="4524375"/>
          </a:xfrm>
        </p:spPr>
        <p:txBody>
          <a:bodyPr/>
          <a:lstStyle/>
          <a:p>
            <a:r>
              <a:rPr lang="en-US" smtClean="0">
                <a:ea typeface="ＭＳ Ｐゴシック" pitchFamily="34" charset="-128"/>
              </a:rPr>
              <a:t>     </a:t>
            </a:r>
            <a:r>
              <a:rPr lang="en-US" b="1" smtClean="0">
                <a:ea typeface="ＭＳ Ｐゴシック" pitchFamily="34" charset="-128"/>
              </a:rPr>
              <a:t>Technological Singularity </a:t>
            </a:r>
            <a:r>
              <a:rPr lang="en-US" smtClean="0">
                <a:ea typeface="ＭＳ Ｐゴシック" pitchFamily="34" charset="-128"/>
              </a:rPr>
              <a:t>– The technological singularity is the hypothetical future emergence of greater-than-human super-intelligence through technological means. Since the capabilities of such intelligence would be difficult for an unaided human mind to comprehend, the occurrence of a technological singularity is seen as an intellectual event horizon, beyond which events cannot be predicted or understood.</a:t>
            </a: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3D47BDC-0B70-4C01-8E02-7A162F15DA0A}" type="slidenum">
              <a:rPr lang="en-US" sz="1200">
                <a:solidFill>
                  <a:srgbClr val="898989"/>
                </a:solidFill>
              </a:rPr>
              <a:pPr/>
              <a:t>19</a:t>
            </a:fld>
            <a:endParaRPr lang="en-US" sz="1200">
              <a:solidFill>
                <a:srgbClr val="898989"/>
              </a:solidFill>
            </a:endParaRPr>
          </a:p>
        </p:txBody>
      </p:sp>
      <p:pic>
        <p:nvPicPr>
          <p:cNvPr id="11269" name="Picture 5" descr="wired_for_w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92163"/>
            <a:ext cx="3017838" cy="301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6"/>
          <p:cNvSpPr txBox="1">
            <a:spLocks noChangeArrowheads="1"/>
          </p:cNvSpPr>
          <p:nvPr/>
        </p:nvSpPr>
        <p:spPr bwMode="auto">
          <a:xfrm>
            <a:off x="3352800" y="4800600"/>
            <a:ext cx="5791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1800"/>
              <a:t>Singularity – the way they conceptualize it is that every so often you have this meta-change where the rules of the game are rewritten, and there’s new questions that have to be asked about not what’s possible, but what’s proper or not.”</a:t>
            </a:r>
          </a:p>
        </p:txBody>
      </p:sp>
      <p:sp>
        <p:nvSpPr>
          <p:cNvPr id="11271" name="TextBox 7"/>
          <p:cNvSpPr txBox="1">
            <a:spLocks noChangeArrowheads="1"/>
          </p:cNvSpPr>
          <p:nvPr/>
        </p:nvSpPr>
        <p:spPr bwMode="auto">
          <a:xfrm>
            <a:off x="152400" y="5153025"/>
            <a:ext cx="320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1000"/>
              <a:t>Citation: </a:t>
            </a:r>
          </a:p>
          <a:p>
            <a:endParaRPr lang="en-US" sz="1000"/>
          </a:p>
          <a:p>
            <a:r>
              <a:rPr lang="en-US" sz="1000"/>
              <a:t>“A singularity in the skies”.</a:t>
            </a:r>
          </a:p>
          <a:p>
            <a:r>
              <a:rPr lang="en-US" sz="1000"/>
              <a:t> Defense Management Journal</a:t>
            </a:r>
          </a:p>
          <a:p>
            <a:r>
              <a:rPr lang="en-US" sz="1000"/>
              <a:t> Dr. Stephen Prior.</a:t>
            </a:r>
          </a:p>
          <a:p>
            <a:r>
              <a:rPr lang="en-US" sz="1000"/>
              <a:t> Director of the Autonomous Systems Laboratory</a:t>
            </a:r>
          </a:p>
          <a:p>
            <a:r>
              <a:rPr lang="en-US" sz="1000"/>
              <a:t> Middlesex University </a:t>
            </a:r>
          </a:p>
          <a:p>
            <a:endParaRPr lang="en-US" sz="1000"/>
          </a:p>
        </p:txBody>
      </p:sp>
      <p:pic>
        <p:nvPicPr>
          <p:cNvPr id="11276" name="~PP43458.WAV">
            <a:hlinkClick r:id="" action="ppaction://media"/>
          </p:cNvPr>
          <p:cNvPicPr>
            <a:picLocks noRot="1" noChangeAspect="1" noChangeArrowheads="1"/>
          </p:cNvPicPr>
          <p:nvPr>
            <a:wavAudioFile r:embed="rId1" name="~PP4033.WAV"/>
          </p:nvPr>
        </p:nvPicPr>
        <p:blipFill>
          <a:blip r:embed="rId4">
            <a:extLst>
              <a:ext uri="{28A0092B-C50C-407E-A947-70E740481C1C}">
                <a14:useLocalDpi xmlns:a14="http://schemas.microsoft.com/office/drawing/2010/main" val="0"/>
              </a:ext>
            </a:extLst>
          </a:blip>
          <a:srcRect/>
          <a:stretch>
            <a:fillRect/>
          </a:stretch>
        </p:blipFill>
        <p:spPr bwMode="auto">
          <a:xfrm>
            <a:off x="8702675" y="6416675"/>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040172"/>
      </p:ext>
    </p:extLst>
  </p:cSld>
  <p:clrMapOvr>
    <a:masterClrMapping/>
  </p:clrMapOvr>
  <p:transition advTm="202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127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27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8239756" cy="707886"/>
          </a:xfrm>
          <a:ln>
            <a:miter lim="800000"/>
            <a:headEnd/>
            <a:tailEnd/>
          </a:ln>
        </p:spPr>
        <p:txBody>
          <a:bodyPr wrap="none" lIns="9144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spc="50" dirty="0" smtClean="0">
                <a:ln w="11430"/>
                <a:solidFill>
                  <a:schemeClr val="tx1"/>
                </a:solidFill>
              </a:rPr>
              <a:t>Future of Medical </a:t>
            </a:r>
            <a:r>
              <a:rPr lang="en-US" sz="4000" spc="50" dirty="0" err="1" smtClean="0">
                <a:ln w="11430"/>
                <a:solidFill>
                  <a:schemeClr val="tx1"/>
                </a:solidFill>
              </a:rPr>
              <a:t>NanoRobotics</a:t>
            </a:r>
            <a:endParaRPr lang="en-US" sz="4000" spc="50" dirty="0">
              <a:ln w="11430"/>
              <a:solidFill>
                <a:schemeClr val="tx1"/>
              </a:solidFill>
            </a:endParaRPr>
          </a:p>
        </p:txBody>
      </p:sp>
      <p:sp>
        <p:nvSpPr>
          <p:cNvPr id="11267" name="Content Placeholder 7"/>
          <p:cNvSpPr>
            <a:spLocks noGrp="1"/>
          </p:cNvSpPr>
          <p:nvPr>
            <p:ph sz="half" idx="2"/>
          </p:nvPr>
        </p:nvSpPr>
        <p:spPr>
          <a:xfrm>
            <a:off x="152400" y="609600"/>
            <a:ext cx="6705600" cy="5040313"/>
          </a:xfrm>
        </p:spPr>
        <p:txBody>
          <a:bodyPr/>
          <a:lstStyle/>
          <a:p>
            <a:pPr marL="0" indent="0">
              <a:buFontTx/>
              <a:buChar char="•"/>
            </a:pPr>
            <a:r>
              <a:rPr lang="en-US" smtClean="0"/>
              <a:t>Possible Uses:</a:t>
            </a:r>
          </a:p>
          <a:p>
            <a:pPr marL="400050" lvl="1" indent="0">
              <a:buFontTx/>
              <a:buChar char="•"/>
            </a:pPr>
            <a:r>
              <a:rPr lang="en-US" smtClean="0"/>
              <a:t>Drug Delivery </a:t>
            </a:r>
            <a:r>
              <a:rPr lang="en-US" sz="1200" smtClean="0"/>
              <a:t>[1]</a:t>
            </a:r>
            <a:endParaRPr lang="en-US" smtClean="0"/>
          </a:p>
          <a:p>
            <a:pPr marL="400050" lvl="1" indent="0">
              <a:buFontTx/>
              <a:buChar char="•"/>
            </a:pPr>
            <a:r>
              <a:rPr lang="en-US" smtClean="0"/>
              <a:t>Neural  Scans</a:t>
            </a:r>
          </a:p>
          <a:p>
            <a:pPr marL="400050" lvl="1" indent="0">
              <a:buFontTx/>
              <a:buChar char="•"/>
            </a:pPr>
            <a:r>
              <a:rPr lang="en-US" smtClean="0"/>
              <a:t>Diagnosis</a:t>
            </a:r>
          </a:p>
          <a:p>
            <a:pPr marL="400050" lvl="1" indent="0">
              <a:buFontTx/>
              <a:buChar char="•"/>
            </a:pPr>
            <a:r>
              <a:rPr lang="en-US" smtClean="0"/>
              <a:t>Therapeutic: anti-cancer, anti-viral, </a:t>
            </a:r>
          </a:p>
          <a:p>
            <a:pPr marL="400050" lvl="1" indent="0">
              <a:buFontTx/>
              <a:buNone/>
            </a:pPr>
            <a:r>
              <a:rPr lang="en-US" smtClean="0"/>
              <a:t>	and anti-tumor </a:t>
            </a:r>
            <a:r>
              <a:rPr lang="en-US" sz="1200" smtClean="0"/>
              <a:t>[3]</a:t>
            </a:r>
            <a:endParaRPr lang="en-US" smtClean="0"/>
          </a:p>
          <a:p>
            <a:pPr marL="400050" lvl="1" indent="0">
              <a:buFontTx/>
              <a:buChar char="•"/>
            </a:pPr>
            <a:r>
              <a:rPr lang="en-US" smtClean="0"/>
              <a:t>Dentistry</a:t>
            </a:r>
          </a:p>
          <a:p>
            <a:pPr marL="0" indent="0">
              <a:buFontTx/>
              <a:buChar char="•"/>
            </a:pPr>
            <a:r>
              <a:rPr lang="en-US" smtClean="0"/>
              <a:t>Implementation:</a:t>
            </a:r>
          </a:p>
          <a:p>
            <a:pPr marL="400050" lvl="1" indent="0">
              <a:buFontTx/>
              <a:buChar char="•"/>
            </a:pPr>
            <a:r>
              <a:rPr lang="en-US" smtClean="0"/>
              <a:t>Swarms</a:t>
            </a:r>
          </a:p>
          <a:p>
            <a:pPr marL="400050" lvl="1" indent="0">
              <a:buFontTx/>
              <a:buChar char="•"/>
            </a:pPr>
            <a:r>
              <a:rPr lang="en-US" smtClean="0"/>
              <a:t>Injected into System</a:t>
            </a:r>
          </a:p>
          <a:p>
            <a:pPr marL="0" indent="0">
              <a:buFontTx/>
              <a:buChar char="•"/>
            </a:pPr>
            <a:r>
              <a:rPr lang="en-US" smtClean="0"/>
              <a:t>Current Limitations:</a:t>
            </a:r>
          </a:p>
          <a:p>
            <a:pPr marL="400050" lvl="1" indent="0">
              <a:buFontTx/>
              <a:buChar char="•"/>
            </a:pPr>
            <a:r>
              <a:rPr lang="en-US" smtClean="0"/>
              <a:t>Communication</a:t>
            </a:r>
          </a:p>
          <a:p>
            <a:pPr marL="400050" lvl="1" indent="0">
              <a:buFontTx/>
              <a:buChar char="•"/>
            </a:pPr>
            <a:r>
              <a:rPr lang="en-US" smtClean="0"/>
              <a:t>Safe Test Environment</a:t>
            </a:r>
          </a:p>
        </p:txBody>
      </p:sp>
      <p:sp>
        <p:nvSpPr>
          <p:cNvPr id="4" name="Slide Number Placeholder 3"/>
          <p:cNvSpPr>
            <a:spLocks noGrp="1"/>
          </p:cNvSpPr>
          <p:nvPr>
            <p:ph type="sldNum" sz="quarter" idx="4294967295"/>
          </p:nvPr>
        </p:nvSpPr>
        <p:spPr>
          <a:xfrm>
            <a:off x="7010400" y="6492875"/>
            <a:ext cx="2133600" cy="365125"/>
          </a:xfrm>
        </p:spPr>
        <p:txBody>
          <a:bodyPr/>
          <a:lstStyle/>
          <a:p>
            <a:pPr>
              <a:defRPr/>
            </a:pPr>
            <a:r>
              <a:rPr lang="en-US" dirty="0" smtClean="0"/>
              <a:t>Jessica  </a:t>
            </a:r>
            <a:r>
              <a:rPr lang="en-US" smtClean="0"/>
              <a:t>Meeks ECGR 4161</a:t>
            </a:r>
            <a:r>
              <a:rPr lang="en-US" dirty="0" smtClean="0"/>
              <a:t>	</a:t>
            </a:r>
            <a:fld id="{B2F3B591-6899-4C8A-B153-963E34888577}" type="slidenum">
              <a:rPr lang="en-US" smtClean="0"/>
              <a:pPr>
                <a:defRPr/>
              </a:pPr>
              <a:t>2</a:t>
            </a:fld>
            <a:endParaRPr lang="en-US" dirty="0"/>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667000"/>
            <a:ext cx="49530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www.nanotech-now.com/images/Art_Gallery/EV-41-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85800"/>
            <a:ext cx="2755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0"/>
          <p:cNvSpPr txBox="1">
            <a:spLocks noChangeArrowheads="1"/>
          </p:cNvSpPr>
          <p:nvPr/>
        </p:nvSpPr>
        <p:spPr bwMode="auto">
          <a:xfrm>
            <a:off x="0" y="5791200"/>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t>[1] </a:t>
            </a:r>
            <a:r>
              <a:rPr lang="en-US" sz="1200">
                <a:hlinkClick r:id="rId5"/>
              </a:rPr>
              <a:t>http://www.nanotech-now.com/Art_Gallery/erik-viktor.htm</a:t>
            </a:r>
            <a:endParaRPr lang="en-US" sz="1200"/>
          </a:p>
          <a:p>
            <a:r>
              <a:rPr lang="en-US" sz="1200"/>
              <a:t>[2]</a:t>
            </a:r>
            <a:r>
              <a:rPr lang="en-US" sz="1200">
                <a:hlinkClick r:id="rId6"/>
              </a:rPr>
              <a:t> http://omicsgroup.org/journals/ARA/ARA-1-101.pdf</a:t>
            </a:r>
            <a:endParaRPr lang="en-US" sz="1200"/>
          </a:p>
          <a:p>
            <a:r>
              <a:rPr lang="en-US" sz="1200"/>
              <a:t>[3]</a:t>
            </a:r>
            <a:r>
              <a:rPr lang="en-US" sz="1200">
                <a:hlinkClick r:id="rId7"/>
              </a:rPr>
              <a:t>http://www.futuremedicine.com/doi/full/10.2217/nnm.12.54</a:t>
            </a:r>
            <a:endParaRPr lang="en-US" sz="1200"/>
          </a:p>
        </p:txBody>
      </p:sp>
      <p:sp>
        <p:nvSpPr>
          <p:cNvPr id="11272" name="TextBox 11"/>
          <p:cNvSpPr txBox="1">
            <a:spLocks noChangeArrowheads="1"/>
          </p:cNvSpPr>
          <p:nvPr/>
        </p:nvSpPr>
        <p:spPr bwMode="auto">
          <a:xfrm>
            <a:off x="3962400" y="5943600"/>
            <a:ext cx="480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Simulation of Nanobots in Blood Vessel [2]</a:t>
            </a:r>
          </a:p>
        </p:txBody>
      </p:sp>
      <p:sp>
        <p:nvSpPr>
          <p:cNvPr id="11273" name="TextBox 12"/>
          <p:cNvSpPr txBox="1">
            <a:spLocks noChangeArrowheads="1"/>
          </p:cNvSpPr>
          <p:nvPr/>
        </p:nvSpPr>
        <p:spPr bwMode="auto">
          <a:xfrm>
            <a:off x="6096000" y="22860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a:t>Rendering of Nanobots [1]</a:t>
            </a:r>
          </a:p>
        </p:txBody>
      </p:sp>
    </p:spTree>
    <p:extLst>
      <p:ext uri="{BB962C8B-B14F-4D97-AF65-F5344CB8AC3E}">
        <p14:creationId xmlns:p14="http://schemas.microsoft.com/office/powerpoint/2010/main" val="2538405561"/>
      </p:ext>
    </p:extLst>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http://www.kurzweilai.net/images/Ekso-exoskeleton-profile.png"/>
          <p:cNvPicPr>
            <a:picLocks noChangeAspect="1" noChangeArrowheads="1"/>
          </p:cNvPicPr>
          <p:nvPr/>
        </p:nvPicPr>
        <p:blipFill>
          <a:blip r:embed="rId2" cstate="print"/>
          <a:srcRect/>
          <a:stretch>
            <a:fillRect/>
          </a:stretch>
        </p:blipFill>
        <p:spPr bwMode="auto">
          <a:xfrm>
            <a:off x="3200400" y="1143000"/>
            <a:ext cx="2133600" cy="412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12" descr="http://cdn2.digitaltrends.com/wp-content/uploads/2011/10/ekso.jpg"/>
          <p:cNvPicPr>
            <a:picLocks noChangeAspect="1" noChangeArrowheads="1"/>
          </p:cNvPicPr>
          <p:nvPr/>
        </p:nvPicPr>
        <p:blipFill>
          <a:blip r:embed="rId3"/>
          <a:srcRect/>
          <a:stretch>
            <a:fillRect/>
          </a:stretch>
        </p:blipFill>
        <p:spPr bwMode="auto">
          <a:xfrm>
            <a:off x="6019800" y="4876800"/>
            <a:ext cx="3124200" cy="12858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11268" name="Title 1"/>
          <p:cNvSpPr>
            <a:spLocks noGrp="1"/>
          </p:cNvSpPr>
          <p:nvPr>
            <p:ph type="title"/>
          </p:nvPr>
        </p:nvSpPr>
        <p:spPr/>
        <p:txBody>
          <a:bodyPr/>
          <a:lstStyle/>
          <a:p>
            <a:r>
              <a:rPr lang="en-US" smtClean="0"/>
              <a:t>EKSO Bionics Powered Exoskeleton</a:t>
            </a:r>
          </a:p>
        </p:txBody>
      </p:sp>
      <p:sp>
        <p:nvSpPr>
          <p:cNvPr id="11269" name="Content Placeholder 2"/>
          <p:cNvSpPr>
            <a:spLocks noGrp="1"/>
          </p:cNvSpPr>
          <p:nvPr>
            <p:ph idx="1"/>
          </p:nvPr>
        </p:nvSpPr>
        <p:spPr>
          <a:xfrm>
            <a:off x="152400" y="762000"/>
            <a:ext cx="3200400" cy="1976438"/>
          </a:xfrm>
        </p:spPr>
        <p:txBody>
          <a:bodyPr/>
          <a:lstStyle/>
          <a:p>
            <a:pPr>
              <a:defRPr/>
            </a:pPr>
            <a:r>
              <a:rPr lang="en-US" sz="1200" b="1" dirty="0" smtClean="0"/>
              <a:t>Suit Specs and Features:</a:t>
            </a:r>
          </a:p>
          <a:p>
            <a:pPr marL="0" indent="0">
              <a:buFont typeface="Arial" pitchFamily="34" charset="0"/>
              <a:buChar char="•"/>
              <a:defRPr/>
            </a:pPr>
            <a:r>
              <a:rPr lang="en-US" sz="1200" dirty="0" smtClean="0"/>
              <a:t>Weighs20 kilograms</a:t>
            </a:r>
          </a:p>
          <a:p>
            <a:pPr marL="0" indent="0">
              <a:buFont typeface="Arial" pitchFamily="34" charset="0"/>
              <a:buChar char="•"/>
              <a:defRPr/>
            </a:pPr>
            <a:endParaRPr lang="en-US" sz="800" dirty="0" smtClean="0"/>
          </a:p>
          <a:p>
            <a:pPr marL="0" indent="0">
              <a:buFont typeface="Arial" pitchFamily="34" charset="0"/>
              <a:buChar char="•"/>
              <a:defRPr/>
            </a:pPr>
            <a:r>
              <a:rPr lang="en-US" sz="1200" dirty="0" smtClean="0"/>
              <a:t>Remote controlled</a:t>
            </a:r>
          </a:p>
          <a:p>
            <a:pPr marL="0" indent="0">
              <a:buFont typeface="Arial" pitchFamily="34" charset="0"/>
              <a:buChar char="•"/>
              <a:defRPr/>
            </a:pPr>
            <a:endParaRPr lang="en-US" sz="800" dirty="0" smtClean="0"/>
          </a:p>
          <a:p>
            <a:pPr marL="0" indent="0">
              <a:buFont typeface="Arial" pitchFamily="34" charset="0"/>
              <a:buChar char="•"/>
              <a:defRPr/>
            </a:pPr>
            <a:r>
              <a:rPr lang="en-US" sz="1200" dirty="0" smtClean="0"/>
              <a:t>4 Servo motors</a:t>
            </a:r>
          </a:p>
          <a:p>
            <a:pPr marL="0" indent="0">
              <a:buFont typeface="Arial" pitchFamily="34" charset="0"/>
              <a:buChar char="•"/>
              <a:defRPr/>
            </a:pPr>
            <a:endParaRPr lang="en-US" sz="800" dirty="0" smtClean="0"/>
          </a:p>
          <a:p>
            <a:pPr marL="0" indent="0">
              <a:buFont typeface="Arial" pitchFamily="34" charset="0"/>
              <a:buChar char="•"/>
              <a:defRPr/>
            </a:pPr>
            <a:r>
              <a:rPr lang="en-US" sz="1200" dirty="0" smtClean="0"/>
              <a:t>Battery pack located on back</a:t>
            </a:r>
          </a:p>
          <a:p>
            <a:pPr marL="0" indent="0">
              <a:buFont typeface="Arial" pitchFamily="34" charset="0"/>
              <a:buChar char="•"/>
              <a:defRPr/>
            </a:pPr>
            <a:endParaRPr lang="en-US" sz="800" dirty="0" smtClean="0"/>
          </a:p>
          <a:p>
            <a:pPr marL="0" indent="0">
              <a:buFont typeface="Arial" pitchFamily="34" charset="0"/>
              <a:buChar char="•"/>
              <a:defRPr/>
            </a:pPr>
            <a:r>
              <a:rPr lang="en-US" sz="1200" dirty="0" smtClean="0"/>
              <a:t>Allows heel-to-toe walk gait</a:t>
            </a:r>
          </a:p>
        </p:txBody>
      </p:sp>
      <p:sp>
        <p:nvSpPr>
          <p:cNvPr id="4" name="Slide Number Placeholder 3"/>
          <p:cNvSpPr>
            <a:spLocks noGrp="1"/>
          </p:cNvSpPr>
          <p:nvPr>
            <p:ph type="sldNum" sz="quarter" idx="10"/>
          </p:nvPr>
        </p:nvSpPr>
        <p:spPr/>
        <p:txBody>
          <a:bodyPr/>
          <a:lstStyle/>
          <a:p>
            <a:pPr>
              <a:defRPr/>
            </a:pPr>
            <a:fld id="{490DF1C7-B5CE-4EA6-B62F-3DD971D60A8B}" type="slidenum">
              <a:rPr lang="en-US"/>
              <a:pPr>
                <a:defRPr/>
              </a:pPr>
              <a:t>20</a:t>
            </a:fld>
            <a:endParaRPr lang="en-US" dirty="0"/>
          </a:p>
        </p:txBody>
      </p:sp>
      <p:sp>
        <p:nvSpPr>
          <p:cNvPr id="6" name="TextBox 5"/>
          <p:cNvSpPr txBox="1"/>
          <p:nvPr/>
        </p:nvSpPr>
        <p:spPr>
          <a:xfrm>
            <a:off x="0" y="4953000"/>
            <a:ext cx="2362200" cy="1446213"/>
          </a:xfrm>
          <a:prstGeom prst="rect">
            <a:avLst/>
          </a:prstGeom>
          <a:noFill/>
        </p:spPr>
        <p:txBody>
          <a:bodyPr>
            <a:spAutoFit/>
          </a:bodyPr>
          <a:lstStyle/>
          <a:p>
            <a:pPr>
              <a:defRPr/>
            </a:pPr>
            <a:r>
              <a:rPr lang="en-US" sz="800" dirty="0">
                <a:latin typeface="+mn-lt"/>
              </a:rPr>
              <a:t>References:</a:t>
            </a:r>
          </a:p>
          <a:p>
            <a:pPr marL="228600" indent="-228600">
              <a:buFont typeface="+mj-lt"/>
              <a:buAutoNum type="arabicPeriod"/>
              <a:defRPr/>
            </a:pPr>
            <a:r>
              <a:rPr lang="en-US" sz="800" dirty="0">
                <a:latin typeface="+mn-lt"/>
                <a:hlinkClick r:id="rId4"/>
              </a:rPr>
              <a:t>http://cdn2.digitaltrends.com/wp-content/uploads/2011/10/ekso.jpg</a:t>
            </a:r>
            <a:endParaRPr lang="en-US" sz="800" dirty="0">
              <a:latin typeface="+mn-lt"/>
            </a:endParaRPr>
          </a:p>
          <a:p>
            <a:pPr marL="228600" indent="-228600">
              <a:buFont typeface="+mj-lt"/>
              <a:buAutoNum type="arabicPeriod"/>
              <a:defRPr/>
            </a:pPr>
            <a:r>
              <a:rPr lang="en-US" sz="800" dirty="0">
                <a:latin typeface="+mn-lt"/>
                <a:hlinkClick r:id="rId5"/>
              </a:rPr>
              <a:t>http://www.kurzweilai.net/images/Ekso-exoskeleton-profile.png</a:t>
            </a:r>
            <a:endParaRPr lang="en-US" sz="800" dirty="0">
              <a:latin typeface="+mn-lt"/>
            </a:endParaRPr>
          </a:p>
          <a:p>
            <a:pPr marL="228600" indent="-228600">
              <a:buFont typeface="+mj-lt"/>
              <a:buAutoNum type="arabicPeriod"/>
              <a:defRPr/>
            </a:pPr>
            <a:r>
              <a:rPr lang="en-US" sz="800" dirty="0">
                <a:latin typeface="+mn-lt"/>
                <a:hlinkClick r:id="rId6"/>
              </a:rPr>
              <a:t>http://www.theengineer.co.uk/sectors/medical-and-healthcare/news/us-researchers-create-suit-that-can-enable-paraplegics-to-walk/1010691.article</a:t>
            </a:r>
            <a:endParaRPr lang="en-US" sz="800" dirty="0">
              <a:latin typeface="+mn-lt"/>
            </a:endParaRPr>
          </a:p>
          <a:p>
            <a:pPr marL="228600" indent="-228600">
              <a:buFont typeface="+mj-lt"/>
              <a:buAutoNum type="arabicPeriod"/>
              <a:defRPr/>
            </a:pPr>
            <a:endParaRPr lang="en-US" sz="800" dirty="0">
              <a:latin typeface="+mn-lt"/>
            </a:endParaRPr>
          </a:p>
          <a:p>
            <a:pPr marL="228600" indent="-228600">
              <a:buFont typeface="+mj-lt"/>
              <a:buAutoNum type="arabicPeriod"/>
              <a:defRPr/>
            </a:pPr>
            <a:endParaRPr lang="en-US" sz="800" dirty="0">
              <a:latin typeface="+mn-lt"/>
            </a:endParaRPr>
          </a:p>
        </p:txBody>
      </p:sp>
      <p:sp>
        <p:nvSpPr>
          <p:cNvPr id="15" name="Rectangle 12"/>
          <p:cNvSpPr>
            <a:spLocks noChangeArrowheads="1"/>
          </p:cNvSpPr>
          <p:nvPr/>
        </p:nvSpPr>
        <p:spPr bwMode="auto">
          <a:xfrm>
            <a:off x="7620000" y="5867400"/>
            <a:ext cx="533400" cy="276225"/>
          </a:xfrm>
          <a:prstGeom prst="rect">
            <a:avLst/>
          </a:prstGeom>
          <a:noFill/>
          <a:ln w="9525">
            <a:noFill/>
            <a:miter lim="800000"/>
            <a:headEnd/>
            <a:tailEnd/>
          </a:ln>
        </p:spPr>
        <p:txBody>
          <a:bodyPr>
            <a:spAutoFit/>
          </a:bodyPr>
          <a:lstStyle/>
          <a:p>
            <a:pPr algn="ctr">
              <a:defRPr/>
            </a:pPr>
            <a:r>
              <a:rPr lang="en-US" sz="1200" dirty="0">
                <a:latin typeface="+mn-lt"/>
              </a:rPr>
              <a:t>(1)</a:t>
            </a:r>
          </a:p>
        </p:txBody>
      </p:sp>
      <p:sp>
        <p:nvSpPr>
          <p:cNvPr id="13" name="TextBox 12"/>
          <p:cNvSpPr txBox="1"/>
          <p:nvPr/>
        </p:nvSpPr>
        <p:spPr>
          <a:xfrm>
            <a:off x="6705600" y="762000"/>
            <a:ext cx="2438400" cy="2554288"/>
          </a:xfrm>
          <a:prstGeom prst="rect">
            <a:avLst/>
          </a:prstGeom>
          <a:noFill/>
        </p:spPr>
        <p:txBody>
          <a:bodyPr>
            <a:spAutoFit/>
          </a:bodyPr>
          <a:lstStyle/>
          <a:p>
            <a:pPr>
              <a:defRPr/>
            </a:pPr>
            <a:r>
              <a:rPr lang="en-US" sz="1200" b="1" dirty="0">
                <a:latin typeface="+mn-lt"/>
              </a:rPr>
              <a:t>Future Plans</a:t>
            </a:r>
            <a:r>
              <a:rPr lang="en-US" sz="1200" b="1" dirty="0">
                <a:latin typeface="+mn-lt"/>
              </a:rPr>
              <a:t>:</a:t>
            </a:r>
            <a:endParaRPr lang="en-US" sz="1200" b="1" dirty="0">
              <a:latin typeface="+mn-lt"/>
            </a:endParaRPr>
          </a:p>
          <a:p>
            <a:pPr>
              <a:buFont typeface="Arial" pitchFamily="34" charset="0"/>
              <a:buChar char="•"/>
              <a:defRPr/>
            </a:pPr>
            <a:r>
              <a:rPr lang="en-US" sz="1200" dirty="0">
                <a:latin typeface="+mn-lt"/>
              </a:rPr>
              <a:t>Approval  by U.S. food and drug administration</a:t>
            </a:r>
          </a:p>
          <a:p>
            <a:pPr>
              <a:buFont typeface="Arial" pitchFamily="34" charset="0"/>
              <a:buChar char="•"/>
              <a:defRPr/>
            </a:pPr>
            <a:endParaRPr lang="en-US" sz="800" dirty="0">
              <a:latin typeface="+mn-lt"/>
            </a:endParaRPr>
          </a:p>
          <a:p>
            <a:pPr>
              <a:buFont typeface="Arial" pitchFamily="34" charset="0"/>
              <a:buChar char="•"/>
              <a:defRPr/>
            </a:pPr>
            <a:r>
              <a:rPr lang="en-US" sz="1200" dirty="0">
                <a:latin typeface="+mn-lt"/>
              </a:rPr>
              <a:t>Motion sensors under walk sticks</a:t>
            </a:r>
          </a:p>
          <a:p>
            <a:pPr>
              <a:buFont typeface="Arial" pitchFamily="34" charset="0"/>
              <a:buChar char="•"/>
              <a:defRPr/>
            </a:pPr>
            <a:endParaRPr lang="en-US" sz="800" dirty="0">
              <a:latin typeface="+mn-lt"/>
            </a:endParaRPr>
          </a:p>
          <a:p>
            <a:pPr>
              <a:buFont typeface="Arial" pitchFamily="34" charset="0"/>
              <a:buChar char="•"/>
              <a:defRPr/>
            </a:pPr>
            <a:r>
              <a:rPr lang="en-US" sz="1200" dirty="0">
                <a:latin typeface="+mn-lt"/>
              </a:rPr>
              <a:t>Make it smaller and more lightweight</a:t>
            </a:r>
          </a:p>
          <a:p>
            <a:pPr>
              <a:buFont typeface="Arial" pitchFamily="34" charset="0"/>
              <a:buChar char="•"/>
              <a:defRPr/>
            </a:pPr>
            <a:endParaRPr lang="en-US" sz="800" dirty="0">
              <a:latin typeface="+mn-lt"/>
            </a:endParaRPr>
          </a:p>
          <a:p>
            <a:pPr>
              <a:buFont typeface="Arial" pitchFamily="34" charset="0"/>
              <a:buChar char="•"/>
              <a:defRPr/>
            </a:pPr>
            <a:r>
              <a:rPr lang="en-US" sz="1200" dirty="0">
                <a:latin typeface="+mn-lt"/>
              </a:rPr>
              <a:t>Applications for stroke patients</a:t>
            </a:r>
          </a:p>
          <a:p>
            <a:pPr>
              <a:buFont typeface="Arial" pitchFamily="34" charset="0"/>
              <a:buChar char="•"/>
              <a:defRPr/>
            </a:pPr>
            <a:endParaRPr lang="en-US" sz="800" dirty="0">
              <a:latin typeface="+mn-lt"/>
            </a:endParaRPr>
          </a:p>
          <a:p>
            <a:pPr>
              <a:buFont typeface="Arial" pitchFamily="34" charset="0"/>
              <a:buChar char="•"/>
              <a:defRPr/>
            </a:pPr>
            <a:r>
              <a:rPr lang="en-US" sz="1200" dirty="0">
                <a:latin typeface="+mn-lt"/>
              </a:rPr>
              <a:t>Better master of balance</a:t>
            </a:r>
          </a:p>
          <a:p>
            <a:pPr>
              <a:buFont typeface="Arial" pitchFamily="34" charset="0"/>
              <a:buChar char="•"/>
              <a:defRPr/>
            </a:pPr>
            <a:endParaRPr lang="en-US" sz="800" dirty="0">
              <a:latin typeface="+mn-lt"/>
            </a:endParaRPr>
          </a:p>
          <a:p>
            <a:pPr>
              <a:buFont typeface="Arial" pitchFamily="34" charset="0"/>
              <a:buChar char="•"/>
              <a:defRPr/>
            </a:pPr>
            <a:r>
              <a:rPr lang="en-US" sz="1200" dirty="0">
                <a:latin typeface="+mn-lt"/>
              </a:rPr>
              <a:t>Use in daily living</a:t>
            </a:r>
            <a:endParaRPr lang="en-US" dirty="0">
              <a:latin typeface="+mn-lt"/>
            </a:endParaRPr>
          </a:p>
        </p:txBody>
      </p:sp>
      <p:sp>
        <p:nvSpPr>
          <p:cNvPr id="11274" name="Rectangle 13"/>
          <p:cNvSpPr>
            <a:spLocks noChangeArrowheads="1"/>
          </p:cNvSpPr>
          <p:nvPr/>
        </p:nvSpPr>
        <p:spPr bwMode="auto">
          <a:xfrm>
            <a:off x="838200" y="3352800"/>
            <a:ext cx="1524000" cy="646113"/>
          </a:xfrm>
          <a:prstGeom prst="rect">
            <a:avLst/>
          </a:prstGeom>
          <a:noFill/>
          <a:ln w="9525">
            <a:noFill/>
            <a:miter lim="800000"/>
            <a:headEnd/>
            <a:tailEnd/>
          </a:ln>
        </p:spPr>
        <p:txBody>
          <a:bodyPr>
            <a:spAutoFit/>
          </a:bodyPr>
          <a:lstStyle/>
          <a:p>
            <a:pPr>
              <a:defRPr/>
            </a:pPr>
            <a:r>
              <a:rPr lang="en-US" sz="1200" b="1" dirty="0">
                <a:latin typeface="+mn-lt"/>
              </a:rPr>
              <a:t>Nerves = Sensors</a:t>
            </a:r>
          </a:p>
          <a:p>
            <a:pPr>
              <a:defRPr/>
            </a:pPr>
            <a:r>
              <a:rPr lang="en-US" sz="1200" b="1" dirty="0">
                <a:latin typeface="+mn-lt"/>
              </a:rPr>
              <a:t>Motors = Muscles</a:t>
            </a:r>
          </a:p>
          <a:p>
            <a:pPr>
              <a:defRPr/>
            </a:pPr>
            <a:r>
              <a:rPr lang="en-US" sz="1200" b="1" dirty="0">
                <a:latin typeface="+mn-lt"/>
              </a:rPr>
              <a:t>Computer = Brain</a:t>
            </a:r>
            <a:endParaRPr lang="en-US" sz="1200" dirty="0">
              <a:latin typeface="+mn-lt"/>
            </a:endParaRPr>
          </a:p>
        </p:txBody>
      </p:sp>
      <p:sp>
        <p:nvSpPr>
          <p:cNvPr id="16" name="Rectangle 12"/>
          <p:cNvSpPr>
            <a:spLocks noChangeArrowheads="1"/>
          </p:cNvSpPr>
          <p:nvPr/>
        </p:nvSpPr>
        <p:spPr bwMode="auto">
          <a:xfrm>
            <a:off x="3200400" y="5029200"/>
            <a:ext cx="533400" cy="276225"/>
          </a:xfrm>
          <a:prstGeom prst="rect">
            <a:avLst/>
          </a:prstGeom>
          <a:noFill/>
          <a:ln w="9525">
            <a:noFill/>
            <a:miter lim="800000"/>
            <a:headEnd/>
            <a:tailEnd/>
          </a:ln>
        </p:spPr>
        <p:txBody>
          <a:bodyPr>
            <a:spAutoFit/>
          </a:bodyPr>
          <a:lstStyle/>
          <a:p>
            <a:pPr algn="ctr">
              <a:defRPr/>
            </a:pPr>
            <a:r>
              <a:rPr lang="en-US" sz="1200" dirty="0">
                <a:latin typeface="+mn-lt"/>
              </a:rPr>
              <a:t>(2)</a:t>
            </a:r>
          </a:p>
        </p:txBody>
      </p:sp>
    </p:spTree>
    <p:extLst>
      <p:ext uri="{BB962C8B-B14F-4D97-AF65-F5344CB8AC3E}">
        <p14:creationId xmlns:p14="http://schemas.microsoft.com/office/powerpoint/2010/main" val="2505060823"/>
      </p:ext>
    </p:extLst>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err="1" smtClean="0"/>
              <a:t>Telepresence</a:t>
            </a:r>
            <a:endParaRPr lang="en-US" dirty="0" smtClean="0"/>
          </a:p>
        </p:txBody>
      </p:sp>
      <p:sp>
        <p:nvSpPr>
          <p:cNvPr id="11267" name="Content Placeholder 2"/>
          <p:cNvSpPr>
            <a:spLocks noGrp="1"/>
          </p:cNvSpPr>
          <p:nvPr>
            <p:ph idx="1"/>
          </p:nvPr>
        </p:nvSpPr>
        <p:spPr>
          <a:xfrm>
            <a:off x="457200" y="838200"/>
            <a:ext cx="8382000" cy="4795159"/>
          </a:xfrm>
        </p:spPr>
        <p:txBody>
          <a:bodyPr/>
          <a:lstStyle/>
          <a:p>
            <a:pPr>
              <a:buFont typeface="Arial" pitchFamily="34" charset="0"/>
              <a:buChar char="•"/>
            </a:pPr>
            <a:r>
              <a:rPr lang="en-US" dirty="0" smtClean="0"/>
              <a:t>Use of technology to simulate appearance at distant events.</a:t>
            </a:r>
          </a:p>
          <a:p>
            <a:pPr>
              <a:buFont typeface="Arial" pitchFamily="34" charset="0"/>
              <a:buChar char="•"/>
            </a:pPr>
            <a:r>
              <a:rPr lang="en-US" dirty="0" smtClean="0"/>
              <a:t>Example: </a:t>
            </a:r>
            <a:r>
              <a:rPr lang="en-US" dirty="0" err="1" smtClean="0"/>
              <a:t>MeBot</a:t>
            </a:r>
            <a:endParaRPr lang="en-US" dirty="0" smtClean="0"/>
          </a:p>
          <a:p>
            <a:pPr lvl="1">
              <a:buFont typeface="Arial" pitchFamily="34" charset="0"/>
              <a:buChar char="•"/>
            </a:pPr>
            <a:r>
              <a:rPr lang="en-US" dirty="0" smtClean="0"/>
              <a:t>Created by </a:t>
            </a:r>
            <a:r>
              <a:rPr lang="en-US" dirty="0" err="1" smtClean="0"/>
              <a:t>Sigurður</a:t>
            </a:r>
            <a:r>
              <a:rPr lang="en-US" dirty="0" smtClean="0"/>
              <a:t> </a:t>
            </a:r>
            <a:r>
              <a:rPr lang="en-US" dirty="0" err="1" smtClean="0"/>
              <a:t>Örn</a:t>
            </a:r>
            <a:r>
              <a:rPr lang="en-US" dirty="0" smtClean="0"/>
              <a:t> </a:t>
            </a:r>
            <a:r>
              <a:rPr lang="en-US" dirty="0" err="1" smtClean="0"/>
              <a:t>Aðalgeirsson</a:t>
            </a:r>
            <a:r>
              <a:rPr lang="en-US" dirty="0" smtClean="0"/>
              <a:t> at MIT Media Lab.</a:t>
            </a:r>
          </a:p>
          <a:p>
            <a:pPr lvl="1">
              <a:buFont typeface="Arial" pitchFamily="34" charset="0"/>
              <a:buChar char="•"/>
            </a:pPr>
            <a:r>
              <a:rPr lang="en-US" dirty="0" smtClean="0"/>
              <a:t>Intended to “convey the non-verbal channels of social communication.” </a:t>
            </a:r>
            <a:r>
              <a:rPr lang="en-US" baseline="30000" dirty="0" smtClean="0"/>
              <a:t>[1]</a:t>
            </a:r>
            <a:endParaRPr lang="en-US" dirty="0" smtClean="0"/>
          </a:p>
          <a:p>
            <a:pPr lvl="2">
              <a:buFont typeface="Arial" pitchFamily="34" charset="0"/>
              <a:buChar char="•"/>
            </a:pPr>
            <a:r>
              <a:rPr lang="en-US" dirty="0" smtClean="0"/>
              <a:t>Mobile phone for picture and sound</a:t>
            </a:r>
          </a:p>
          <a:p>
            <a:pPr lvl="2">
              <a:buFont typeface="Arial" pitchFamily="34" charset="0"/>
              <a:buChar char="•"/>
            </a:pPr>
            <a:r>
              <a:rPr lang="en-US" dirty="0" smtClean="0"/>
              <a:t>Head movements</a:t>
            </a:r>
          </a:p>
          <a:p>
            <a:pPr lvl="2">
              <a:buFont typeface="Arial" pitchFamily="34" charset="0"/>
              <a:buChar char="•"/>
            </a:pPr>
            <a:r>
              <a:rPr lang="en-US" dirty="0" smtClean="0"/>
              <a:t>Hand gestures</a:t>
            </a:r>
          </a:p>
          <a:p>
            <a:pPr>
              <a:buFont typeface="Arial" pitchFamily="34" charset="0"/>
              <a:buChar char="•"/>
            </a:pPr>
            <a:r>
              <a:rPr lang="en-US" dirty="0" err="1" smtClean="0"/>
              <a:t>Telepresence</a:t>
            </a:r>
            <a:r>
              <a:rPr lang="en-US" dirty="0" smtClean="0"/>
              <a:t> vs. Video Conferencing</a:t>
            </a:r>
          </a:p>
          <a:p>
            <a:pPr lvl="1">
              <a:buFont typeface="Arial" pitchFamily="34" charset="0"/>
              <a:buChar char="•"/>
            </a:pPr>
            <a:r>
              <a:rPr lang="en-US" dirty="0" smtClean="0"/>
              <a:t>More engaged in interaction.</a:t>
            </a:r>
          </a:p>
          <a:p>
            <a:pPr lvl="1">
              <a:buFont typeface="Arial" pitchFamily="34" charset="0"/>
              <a:buChar char="•"/>
            </a:pPr>
            <a:r>
              <a:rPr lang="en-US" dirty="0" smtClean="0"/>
              <a:t>Higher levels of enjoyment.</a:t>
            </a:r>
          </a:p>
          <a:p>
            <a:pPr lvl="1">
              <a:buNone/>
            </a:pPr>
            <a:endParaRPr lang="en-US" sz="1000" dirty="0" smtClean="0"/>
          </a:p>
        </p:txBody>
      </p:sp>
      <p:sp>
        <p:nvSpPr>
          <p:cNvPr id="4" name="Slide Number Placeholder 3"/>
          <p:cNvSpPr>
            <a:spLocks noGrp="1"/>
          </p:cNvSpPr>
          <p:nvPr>
            <p:ph type="sldNum" sz="quarter" idx="10"/>
          </p:nvPr>
        </p:nvSpPr>
        <p:spPr/>
        <p:txBody>
          <a:bodyPr/>
          <a:lstStyle/>
          <a:p>
            <a:pPr>
              <a:defRPr/>
            </a:pPr>
            <a:fld id="{1F1D7944-91B6-45E2-89D1-B307FC0ACAEB}" type="slidenum">
              <a:rPr lang="en-US"/>
              <a:pPr>
                <a:defRPr/>
              </a:pPr>
              <a:t>21</a:t>
            </a:fld>
            <a:endParaRPr lang="en-US" dirty="0"/>
          </a:p>
        </p:txBody>
      </p:sp>
      <p:pic>
        <p:nvPicPr>
          <p:cNvPr id="2050" name="Picture 2" descr="blocks_image"/>
          <p:cNvPicPr>
            <a:picLocks noChangeAspect="1" noChangeArrowheads="1"/>
          </p:cNvPicPr>
          <p:nvPr/>
        </p:nvPicPr>
        <p:blipFill>
          <a:blip r:embed="rId2" cstate="print"/>
          <a:srcRect/>
          <a:stretch>
            <a:fillRect/>
          </a:stretch>
        </p:blipFill>
        <p:spPr bwMode="auto">
          <a:xfrm>
            <a:off x="6477000" y="3200400"/>
            <a:ext cx="1990725" cy="2085976"/>
          </a:xfrm>
          <a:prstGeom prst="rect">
            <a:avLst/>
          </a:prstGeom>
          <a:noFill/>
        </p:spPr>
      </p:pic>
      <p:sp>
        <p:nvSpPr>
          <p:cNvPr id="8" name="TextBox 7"/>
          <p:cNvSpPr txBox="1"/>
          <p:nvPr/>
        </p:nvSpPr>
        <p:spPr>
          <a:xfrm>
            <a:off x="6400800" y="5257800"/>
            <a:ext cx="2133600" cy="276999"/>
          </a:xfrm>
          <a:prstGeom prst="rect">
            <a:avLst/>
          </a:prstGeom>
          <a:noFill/>
        </p:spPr>
        <p:txBody>
          <a:bodyPr wrap="square" rtlCol="0">
            <a:spAutoFit/>
          </a:bodyPr>
          <a:lstStyle/>
          <a:p>
            <a:pPr algn="ctr"/>
            <a:r>
              <a:rPr lang="en-US" sz="1200" dirty="0" err="1" smtClean="0"/>
              <a:t>MeBot</a:t>
            </a:r>
            <a:r>
              <a:rPr lang="en-US" sz="1200" dirty="0" smtClean="0"/>
              <a:t> </a:t>
            </a:r>
            <a:r>
              <a:rPr lang="en-US" sz="1200" dirty="0" err="1" smtClean="0"/>
              <a:t>Telepresence</a:t>
            </a:r>
            <a:r>
              <a:rPr lang="en-US" sz="1200" dirty="0" smtClean="0"/>
              <a:t> Robot </a:t>
            </a:r>
            <a:r>
              <a:rPr lang="en-US" sz="1200" baseline="30000" dirty="0" smtClean="0"/>
              <a:t>[1]</a:t>
            </a:r>
            <a:endParaRPr lang="en-US" sz="1200" dirty="0"/>
          </a:p>
        </p:txBody>
      </p:sp>
      <p:sp>
        <p:nvSpPr>
          <p:cNvPr id="9" name="TextBox 8"/>
          <p:cNvSpPr txBox="1"/>
          <p:nvPr/>
        </p:nvSpPr>
        <p:spPr>
          <a:xfrm>
            <a:off x="228600" y="5867400"/>
            <a:ext cx="6781800" cy="461665"/>
          </a:xfrm>
          <a:prstGeom prst="rect">
            <a:avLst/>
          </a:prstGeom>
          <a:noFill/>
        </p:spPr>
        <p:txBody>
          <a:bodyPr wrap="square" rtlCol="0">
            <a:spAutoFit/>
          </a:bodyPr>
          <a:lstStyle/>
          <a:p>
            <a:pPr marL="228600" indent="-228600">
              <a:buAutoNum type="arabicPeriod"/>
            </a:pPr>
            <a:r>
              <a:rPr lang="en-US" sz="1200" dirty="0" smtClean="0">
                <a:hlinkClick r:id="rId3"/>
              </a:rPr>
              <a:t>http://robotic.media.mit.edu/projects/robots/mebot/overview/overview.html</a:t>
            </a:r>
            <a:endParaRPr lang="en-US" sz="1200" dirty="0" smtClean="0"/>
          </a:p>
          <a:p>
            <a:pPr marL="228600" indent="-228600">
              <a:buAutoNum type="arabicPeriod"/>
            </a:pPr>
            <a:r>
              <a:rPr lang="en-US" sz="1200" dirty="0" smtClean="0"/>
              <a:t>Related Paper:  </a:t>
            </a:r>
            <a:r>
              <a:rPr lang="en-US" sz="1200" dirty="0" smtClean="0">
                <a:hlinkClick r:id="rId4"/>
              </a:rPr>
              <a:t>http://robotic.media.mit.edu/pdfs/theses/siggi_ms_thesis.pdf</a:t>
            </a:r>
            <a:endParaRPr lang="en-US" sz="1200" dirty="0"/>
          </a:p>
        </p:txBody>
      </p:sp>
    </p:spTree>
    <p:extLst>
      <p:ext uri="{BB962C8B-B14F-4D97-AF65-F5344CB8AC3E}">
        <p14:creationId xmlns:p14="http://schemas.microsoft.com/office/powerpoint/2010/main" val="1667233130"/>
      </p:ext>
    </p:extLst>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a:xfrm>
            <a:off x="381000" y="76200"/>
            <a:ext cx="8382000" cy="523875"/>
          </a:xfrm>
        </p:spPr>
        <p:txBody>
          <a:bodyPr/>
          <a:lstStyle/>
          <a:p>
            <a:r>
              <a:rPr lang="en-US" smtClean="0">
                <a:solidFill>
                  <a:srgbClr val="000000"/>
                </a:solidFill>
                <a:latin typeface="TimesNewRomanPSMT" charset="0"/>
                <a:ea typeface="ＭＳ Ｐゴシック" pitchFamily="34" charset="-128"/>
              </a:rPr>
              <a:t>Robotic Applications for Energized Transmission Line </a:t>
            </a:r>
            <a:endParaRPr lang="en-US" smtClean="0">
              <a:ea typeface="ＭＳ Ｐゴシック" pitchFamily="34" charset="-128"/>
            </a:endParaRPr>
          </a:p>
        </p:txBody>
      </p:sp>
      <p:sp>
        <p:nvSpPr>
          <p:cNvPr id="71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49C655D2-5582-4C7E-95DE-33C1772583A4}" type="slidenum">
              <a:rPr lang="en-US" sz="1200">
                <a:solidFill>
                  <a:srgbClr val="898989"/>
                </a:solidFill>
              </a:rPr>
              <a:pPr/>
              <a:t>22</a:t>
            </a:fld>
            <a:endParaRPr lang="en-US" sz="1200">
              <a:solidFill>
                <a:srgbClr val="898989"/>
              </a:solidFill>
            </a:endParaRPr>
          </a:p>
        </p:txBody>
      </p:sp>
      <p:pic>
        <p:nvPicPr>
          <p:cNvPr id="717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124200"/>
            <a:ext cx="351631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3124200"/>
            <a:ext cx="30099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32496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9"/>
          <p:cNvSpPr txBox="1">
            <a:spLocks noChangeArrowheads="1"/>
          </p:cNvSpPr>
          <p:nvPr/>
        </p:nvSpPr>
        <p:spPr bwMode="auto">
          <a:xfrm>
            <a:off x="15875" y="57912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1400"/>
              <a:t>Source: IEEE Journal: Overview of Robotic Applications for Energized Transmission Line Work –Technologies, Field Projects and Future Developments. David Elizondo, Thomas Gentile, Hans Candia, Greggory Bell.</a:t>
            </a:r>
          </a:p>
        </p:txBody>
      </p:sp>
      <p:sp>
        <p:nvSpPr>
          <p:cNvPr id="7175" name="TextBox 10"/>
          <p:cNvSpPr txBox="1">
            <a:spLocks noChangeArrowheads="1"/>
          </p:cNvSpPr>
          <p:nvPr/>
        </p:nvSpPr>
        <p:spPr bwMode="auto">
          <a:xfrm>
            <a:off x="533400" y="914400"/>
            <a:ext cx="838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buFont typeface="Arial" pitchFamily="34" charset="0"/>
              <a:buChar char="•"/>
            </a:pPr>
            <a:r>
              <a:rPr lang="en-US"/>
              <a:t>Transmission line maintenance, assessment/monitoring, and repair</a:t>
            </a:r>
          </a:p>
          <a:p>
            <a:pPr>
              <a:buFont typeface="Arial" pitchFamily="34" charset="0"/>
              <a:buChar char="•"/>
            </a:pPr>
            <a:r>
              <a:rPr lang="en-US"/>
              <a:t>Remotely controlled: radio controller (transmitter and receiver) </a:t>
            </a:r>
          </a:p>
          <a:p>
            <a:pPr>
              <a:buFont typeface="Arial" pitchFamily="34" charset="0"/>
              <a:buChar char="•"/>
            </a:pPr>
            <a:r>
              <a:rPr lang="en-US"/>
              <a:t>Visual inspection by Camera</a:t>
            </a:r>
          </a:p>
          <a:p>
            <a:pPr>
              <a:buFont typeface="Arial" pitchFamily="34" charset="0"/>
              <a:buChar char="•"/>
            </a:pPr>
            <a:r>
              <a:rPr lang="en-US"/>
              <a:t>Application of sensors such: Corrosion detection</a:t>
            </a:r>
          </a:p>
        </p:txBody>
      </p:sp>
    </p:spTree>
    <p:extLst>
      <p:ext uri="{BB962C8B-B14F-4D97-AF65-F5344CB8AC3E}">
        <p14:creationId xmlns:p14="http://schemas.microsoft.com/office/powerpoint/2010/main" val="567577122"/>
      </p:ext>
    </p:extLst>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6934200" cy="533400"/>
          </a:xfrm>
        </p:spPr>
        <p:txBody>
          <a:bodyPr/>
          <a:lstStyle/>
          <a:p>
            <a:r>
              <a:rPr lang="en-US" sz="2800" dirty="0" smtClean="0"/>
              <a:t>Tucson Explorer II</a:t>
            </a:r>
            <a:endParaRPr lang="en-US" sz="2800" dirty="0"/>
          </a:p>
        </p:txBody>
      </p:sp>
      <p:sp>
        <p:nvSpPr>
          <p:cNvPr id="3" name="Content Placeholder 2"/>
          <p:cNvSpPr>
            <a:spLocks noGrp="1"/>
          </p:cNvSpPr>
          <p:nvPr>
            <p:ph idx="1"/>
          </p:nvPr>
        </p:nvSpPr>
        <p:spPr>
          <a:xfrm>
            <a:off x="4114800" y="1447800"/>
            <a:ext cx="4724400" cy="4555093"/>
          </a:xfrm>
        </p:spPr>
        <p:txBody>
          <a:bodyPr/>
          <a:lstStyle/>
          <a:p>
            <a:pPr>
              <a:buFont typeface="Wingdings" pitchFamily="2" charset="2"/>
              <a:buChar char="§"/>
            </a:pPr>
            <a:endParaRPr lang="en-US" sz="1800" dirty="0" smtClean="0"/>
          </a:p>
          <a:p>
            <a:pPr>
              <a:buFont typeface="Wingdings" pitchFamily="2" charset="2"/>
              <a:buChar char="§"/>
            </a:pPr>
            <a:endParaRPr lang="en-US" sz="1800" dirty="0" smtClean="0"/>
          </a:p>
          <a:p>
            <a:pPr>
              <a:buFont typeface="Wingdings" pitchFamily="2" charset="2"/>
              <a:buChar char="§"/>
            </a:pPr>
            <a:endParaRPr lang="en-US" sz="1800" dirty="0" smtClean="0"/>
          </a:p>
          <a:p>
            <a:pPr>
              <a:buFont typeface="Wingdings" pitchFamily="2" charset="2"/>
              <a:buChar char="§"/>
            </a:pPr>
            <a:endParaRPr lang="en-US" sz="1800" dirty="0" smtClean="0"/>
          </a:p>
          <a:p>
            <a:pPr>
              <a:buFont typeface="Wingdings" pitchFamily="2" charset="2"/>
              <a:buChar char="§"/>
            </a:pPr>
            <a:r>
              <a:rPr lang="en-US" sz="1800" dirty="0" smtClean="0"/>
              <a:t>Sensors</a:t>
            </a:r>
          </a:p>
          <a:p>
            <a:pPr lvl="1">
              <a:buFont typeface="Wingdings" pitchFamily="2" charset="2"/>
              <a:buChar char="§"/>
            </a:pPr>
            <a:r>
              <a:rPr lang="en-US" sz="1400" dirty="0" smtClean="0"/>
              <a:t>D</a:t>
            </a:r>
            <a:r>
              <a:rPr lang="en-US" sz="1600" dirty="0" smtClean="0"/>
              <a:t>rop Impact Sensor</a:t>
            </a:r>
          </a:p>
          <a:p>
            <a:pPr lvl="1">
              <a:buFont typeface="Wingdings" pitchFamily="2" charset="2"/>
              <a:buChar char="§"/>
            </a:pPr>
            <a:r>
              <a:rPr lang="en-US" sz="1600" dirty="0" smtClean="0"/>
              <a:t>Adapted </a:t>
            </a:r>
            <a:r>
              <a:rPr lang="en-US" sz="1600" dirty="0" err="1" smtClean="0"/>
              <a:t>thermistor</a:t>
            </a:r>
            <a:r>
              <a:rPr lang="en-US" sz="1600" dirty="0" smtClean="0"/>
              <a:t> or thermocouple</a:t>
            </a:r>
          </a:p>
          <a:p>
            <a:pPr lvl="1">
              <a:buFont typeface="Wingdings" pitchFamily="2" charset="2"/>
              <a:buChar char="§"/>
            </a:pPr>
            <a:r>
              <a:rPr lang="en-US" sz="1600" dirty="0" smtClean="0"/>
              <a:t>Ultrasonic</a:t>
            </a:r>
          </a:p>
          <a:p>
            <a:pPr lvl="1">
              <a:buFont typeface="Wingdings" pitchFamily="2" charset="2"/>
              <a:buChar char="§"/>
            </a:pPr>
            <a:r>
              <a:rPr lang="en-US" sz="1600" dirty="0" smtClean="0"/>
              <a:t>Onboard cameras</a:t>
            </a:r>
          </a:p>
          <a:p>
            <a:pPr lvl="1">
              <a:buFont typeface="Wingdings" pitchFamily="2" charset="2"/>
              <a:buChar char="§"/>
            </a:pPr>
            <a:r>
              <a:rPr lang="en-US" sz="1600" dirty="0" smtClean="0"/>
              <a:t>Onboard Scanning Laser Rangefinder</a:t>
            </a:r>
          </a:p>
          <a:p>
            <a:pPr lvl="1">
              <a:buFont typeface="Wingdings" pitchFamily="2" charset="2"/>
              <a:buChar char="§"/>
            </a:pPr>
            <a:r>
              <a:rPr lang="en-US" sz="1600" dirty="0" smtClean="0"/>
              <a:t>Onboard GPS (Earth based applications)</a:t>
            </a:r>
          </a:p>
          <a:p>
            <a:pPr lvl="1">
              <a:buFont typeface="Wingdings" pitchFamily="2" charset="2"/>
              <a:buChar char="§"/>
            </a:pPr>
            <a:r>
              <a:rPr lang="en-US" sz="1600" dirty="0" smtClean="0"/>
              <a:t>Future onboard sensors for </a:t>
            </a:r>
            <a:r>
              <a:rPr lang="en-US" sz="1600" dirty="0" err="1" smtClean="0"/>
              <a:t>hyperspectral</a:t>
            </a:r>
            <a:r>
              <a:rPr lang="en-US" sz="1600" dirty="0" smtClean="0"/>
              <a:t> images, monitoring microbes on liquid surfaces</a:t>
            </a:r>
          </a:p>
          <a:p>
            <a:endParaRPr lang="en-US" sz="1600" dirty="0"/>
          </a:p>
        </p:txBody>
      </p:sp>
      <p:sp>
        <p:nvSpPr>
          <p:cNvPr id="4" name="Text Placeholder 3"/>
          <p:cNvSpPr>
            <a:spLocks noGrp="1"/>
          </p:cNvSpPr>
          <p:nvPr>
            <p:ph type="body" sz="half" idx="2"/>
          </p:nvPr>
        </p:nvSpPr>
        <p:spPr>
          <a:xfrm>
            <a:off x="457200" y="914401"/>
            <a:ext cx="8001000" cy="6137065"/>
          </a:xfrm>
        </p:spPr>
        <p:txBody>
          <a:bodyPr/>
          <a:lstStyle/>
          <a:p>
            <a:pPr>
              <a:buFont typeface="Wingdings" pitchFamily="2" charset="2"/>
              <a:buChar char="§"/>
            </a:pPr>
            <a:r>
              <a:rPr lang="en-US" dirty="0" smtClean="0"/>
              <a:t>   </a:t>
            </a:r>
            <a:r>
              <a:rPr lang="en-US" sz="1800" dirty="0" smtClean="0"/>
              <a:t>Designed for autonomous surface and subsurface exploration of Titan lakes</a:t>
            </a:r>
          </a:p>
          <a:p>
            <a:endParaRPr lang="en-US" dirty="0" smtClean="0"/>
          </a:p>
          <a:p>
            <a:pPr>
              <a:buFont typeface="Wingdings" pitchFamily="2" charset="2"/>
              <a:buChar char="§"/>
            </a:pPr>
            <a:r>
              <a:rPr lang="en-US" sz="1800" dirty="0" smtClean="0"/>
              <a:t>   Physical Features</a:t>
            </a:r>
          </a:p>
          <a:p>
            <a:pPr lvl="1">
              <a:buFont typeface="Wingdings" pitchFamily="2" charset="2"/>
              <a:buChar char="§"/>
            </a:pPr>
            <a:r>
              <a:rPr lang="en-US" sz="1600" dirty="0" smtClean="0"/>
              <a:t>  1.8 X 1.5  X 0.5 meters</a:t>
            </a:r>
          </a:p>
          <a:p>
            <a:pPr lvl="1">
              <a:buFont typeface="Wingdings" pitchFamily="2" charset="2"/>
              <a:buChar char="§"/>
            </a:pPr>
            <a:r>
              <a:rPr lang="en-US" sz="1600" dirty="0" smtClean="0"/>
              <a:t>  Payload = 150 pounds</a:t>
            </a:r>
          </a:p>
          <a:p>
            <a:pPr lvl="1">
              <a:buFont typeface="Wingdings" pitchFamily="2" charset="2"/>
              <a:buChar char="§"/>
            </a:pPr>
            <a:r>
              <a:rPr lang="en-US" sz="1600" dirty="0" smtClean="0"/>
              <a:t>  Two independently controlled </a:t>
            </a:r>
          </a:p>
          <a:p>
            <a:pPr lvl="1"/>
            <a:r>
              <a:rPr lang="en-US" sz="1600" dirty="0" smtClean="0"/>
              <a:t>    above water electrically </a:t>
            </a:r>
          </a:p>
          <a:p>
            <a:pPr lvl="1"/>
            <a:r>
              <a:rPr lang="en-US" sz="1600" dirty="0" smtClean="0"/>
              <a:t>    driven propellers</a:t>
            </a:r>
          </a:p>
          <a:p>
            <a:pPr lvl="1"/>
            <a:endParaRPr lang="en-US" dirty="0" smtClean="0"/>
          </a:p>
          <a:p>
            <a:pPr>
              <a:buFont typeface="Wingdings" pitchFamily="2" charset="2"/>
              <a:buChar char="§"/>
            </a:pPr>
            <a:r>
              <a:rPr lang="en-US" sz="1800" dirty="0" smtClean="0"/>
              <a:t>   Navigation</a:t>
            </a:r>
          </a:p>
          <a:p>
            <a:pPr lvl="1">
              <a:buFont typeface="Wingdings" pitchFamily="2" charset="2"/>
              <a:buChar char="§"/>
            </a:pPr>
            <a:r>
              <a:rPr lang="en-US" sz="1600" dirty="0" smtClean="0"/>
              <a:t>   Overhead Detection</a:t>
            </a:r>
          </a:p>
          <a:p>
            <a:pPr lvl="1">
              <a:buFont typeface="Wingdings" pitchFamily="2" charset="2"/>
              <a:buChar char="§"/>
            </a:pPr>
            <a:r>
              <a:rPr lang="en-US" sz="1600" dirty="0" smtClean="0"/>
              <a:t>   Visual </a:t>
            </a:r>
            <a:r>
              <a:rPr lang="en-US" sz="1600" dirty="0" err="1" smtClean="0"/>
              <a:t>Odometry</a:t>
            </a:r>
            <a:endParaRPr lang="en-US" sz="1600" dirty="0" smtClean="0"/>
          </a:p>
          <a:p>
            <a:pPr lvl="1">
              <a:buFont typeface="Wingdings" pitchFamily="2" charset="2"/>
              <a:buChar char="§"/>
            </a:pPr>
            <a:r>
              <a:rPr lang="en-US" sz="1600" dirty="0" smtClean="0"/>
              <a:t>   Hazard Avoidance</a:t>
            </a:r>
          </a:p>
          <a:p>
            <a:pPr lvl="1">
              <a:buFont typeface="Wingdings" pitchFamily="2" charset="2"/>
              <a:buChar char="§"/>
            </a:pPr>
            <a:r>
              <a:rPr lang="en-US" sz="1600" dirty="0" smtClean="0"/>
              <a:t>   Fuzzy Logic  systems</a:t>
            </a:r>
          </a:p>
          <a:p>
            <a:endParaRPr lang="en-US" dirty="0" smtClean="0"/>
          </a:p>
          <a:p>
            <a:pPr>
              <a:buFont typeface="Wingdings" pitchFamily="2" charset="2"/>
              <a:buChar char="§"/>
            </a:pPr>
            <a:r>
              <a:rPr lang="en-US" sz="1700" dirty="0" smtClean="0">
                <a:hlinkClick r:id="rId2"/>
              </a:rPr>
              <a:t>Youtube Link</a:t>
            </a:r>
            <a:endParaRPr lang="en-US" sz="1700" dirty="0" smtClean="0"/>
          </a:p>
          <a:p>
            <a:pPr>
              <a:buFont typeface="Wingdings" pitchFamily="2" charset="2"/>
              <a:buChar char="§"/>
            </a:pPr>
            <a:r>
              <a:rPr lang="en-US" sz="1700" dirty="0" smtClean="0"/>
              <a:t>Reference:</a:t>
            </a:r>
          </a:p>
          <a:p>
            <a:r>
              <a:rPr lang="en-US" sz="1000" dirty="0" smtClean="0"/>
              <a:t>Robotic lake </a:t>
            </a:r>
            <a:r>
              <a:rPr lang="en-US" sz="1000" dirty="0" err="1" smtClean="0"/>
              <a:t>lander</a:t>
            </a:r>
            <a:r>
              <a:rPr lang="en-US" sz="1000" dirty="0" smtClean="0"/>
              <a:t> test bed for autonomous surface and subsurface exploration of Titan lakes, Fink, W.; </a:t>
            </a:r>
            <a:r>
              <a:rPr lang="en-US" sz="1000" dirty="0" err="1" smtClean="0"/>
              <a:t>Tuller</a:t>
            </a:r>
            <a:r>
              <a:rPr lang="en-US" sz="1000" dirty="0" smtClean="0"/>
              <a:t>, M.; Jacobs, A.; </a:t>
            </a:r>
            <a:r>
              <a:rPr lang="en-US" sz="1000" dirty="0" err="1" smtClean="0"/>
              <a:t>Kulkarni</a:t>
            </a:r>
            <a:r>
              <a:rPr lang="en-US" sz="1000" dirty="0" smtClean="0"/>
              <a:t>, R.; Tarbell, M.A.; </a:t>
            </a:r>
            <a:r>
              <a:rPr lang="en-US" sz="1000" dirty="0" err="1" smtClean="0"/>
              <a:t>Furfaro</a:t>
            </a:r>
            <a:r>
              <a:rPr lang="en-US" sz="1000" dirty="0" smtClean="0"/>
              <a:t>, R.; Baker, V.R. Aerospace Conference, 2012 IEEE </a:t>
            </a:r>
          </a:p>
          <a:p>
            <a:r>
              <a:rPr lang="en-US" sz="1000" dirty="0" smtClean="0"/>
              <a:t>Digital Object Identifier: 10.1109/AERO.2012.6187056 Publication Year: 2012 , Page(s): 1 - 12</a:t>
            </a:r>
          </a:p>
          <a:p>
            <a:endParaRPr lang="en-US" dirty="0" smtClean="0"/>
          </a:p>
          <a:p>
            <a:endParaRPr lang="en-US" dirty="0"/>
          </a:p>
        </p:txBody>
      </p:sp>
      <p:pic>
        <p:nvPicPr>
          <p:cNvPr id="7" name="Picture 6"/>
          <p:cNvPicPr/>
          <p:nvPr/>
        </p:nvPicPr>
        <p:blipFill>
          <a:blip r:embed="rId3" cstate="print"/>
          <a:srcRect/>
          <a:stretch>
            <a:fillRect/>
          </a:stretch>
        </p:blipFill>
        <p:spPr bwMode="auto">
          <a:xfrm>
            <a:off x="457200" y="1371600"/>
            <a:ext cx="3352800" cy="312420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6019800" y="1295400"/>
            <a:ext cx="2333857" cy="1739682"/>
          </a:xfrm>
          <a:prstGeom prst="rect">
            <a:avLst/>
          </a:prstGeom>
          <a:noFill/>
          <a:ln w="9525">
            <a:noFill/>
            <a:miter lim="800000"/>
            <a:headEnd/>
            <a:tailEnd/>
          </a:ln>
        </p:spPr>
      </p:pic>
    </p:spTree>
    <p:extLst>
      <p:ext uri="{BB962C8B-B14F-4D97-AF65-F5344CB8AC3E}">
        <p14:creationId xmlns:p14="http://schemas.microsoft.com/office/powerpoint/2010/main" val="3808146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AUR Robotic Desk Lamp</a:t>
            </a:r>
          </a:p>
        </p:txBody>
      </p:sp>
      <p:sp>
        <p:nvSpPr>
          <p:cNvPr id="11267" name="Content Placeholder 2"/>
          <p:cNvSpPr>
            <a:spLocks noGrp="1"/>
          </p:cNvSpPr>
          <p:nvPr>
            <p:ph idx="1"/>
          </p:nvPr>
        </p:nvSpPr>
        <p:spPr>
          <a:xfrm>
            <a:off x="76200" y="838200"/>
            <a:ext cx="4572000" cy="2825750"/>
          </a:xfrm>
        </p:spPr>
        <p:txBody>
          <a:bodyPr/>
          <a:lstStyle/>
          <a:p>
            <a:pPr>
              <a:buFontTx/>
              <a:buChar char="•"/>
            </a:pPr>
            <a:r>
              <a:rPr lang="en-US" smtClean="0">
                <a:latin typeface="Times" pitchFamily="18" charset="0"/>
              </a:rPr>
              <a:t>Designed to demonstrate human-robot interaction and nonverbal behavior</a:t>
            </a:r>
          </a:p>
          <a:p>
            <a:pPr>
              <a:buFontTx/>
              <a:buChar char="•"/>
            </a:pPr>
            <a:r>
              <a:rPr lang="en-US" smtClean="0">
                <a:latin typeface="Times" pitchFamily="18" charset="0"/>
              </a:rPr>
              <a:t>Aimed to evoke a personal relationship with human</a:t>
            </a:r>
          </a:p>
          <a:p>
            <a:pPr>
              <a:buFontTx/>
              <a:buChar char="•"/>
            </a:pPr>
            <a:r>
              <a:rPr lang="en-US" smtClean="0">
                <a:latin typeface="Times" pitchFamily="18" charset="0"/>
              </a:rPr>
              <a:t>Originally thought up as a research project to study fluency</a:t>
            </a:r>
          </a:p>
        </p:txBody>
      </p:sp>
      <p:sp>
        <p:nvSpPr>
          <p:cNvPr id="4" name="Slide Number Placeholder 3"/>
          <p:cNvSpPr>
            <a:spLocks noGrp="1"/>
          </p:cNvSpPr>
          <p:nvPr>
            <p:ph type="sldNum" sz="quarter" idx="10"/>
          </p:nvPr>
        </p:nvSpPr>
        <p:spPr/>
        <p:txBody>
          <a:bodyPr/>
          <a:lstStyle/>
          <a:p>
            <a:pPr>
              <a:defRPr/>
            </a:pPr>
            <a:fld id="{AA3B7700-75F6-479B-B5F8-2DD34A05DC85}" type="slidenum">
              <a:rPr lang="en-US"/>
              <a:pPr>
                <a:defRPr/>
              </a:pPr>
              <a:t>3</a:t>
            </a:fld>
            <a:endParaRPr lang="en-US" dirty="0"/>
          </a:p>
        </p:txBody>
      </p:sp>
      <p:sp>
        <p:nvSpPr>
          <p:cNvPr id="11269" name="TextBox 6"/>
          <p:cNvSpPr txBox="1">
            <a:spLocks noChangeArrowheads="1"/>
          </p:cNvSpPr>
          <p:nvPr/>
        </p:nvSpPr>
        <p:spPr bwMode="auto">
          <a:xfrm>
            <a:off x="0" y="5867400"/>
            <a:ext cx="480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0000CC"/>
                </a:solidFill>
              </a:rPr>
              <a:t>http://robotic.media.mit.edu/projects/robots/aur/overview/overview.html</a:t>
            </a:r>
          </a:p>
        </p:txBody>
      </p:sp>
      <p:sp>
        <p:nvSpPr>
          <p:cNvPr id="11270" name="TextBox 7"/>
          <p:cNvSpPr txBox="1">
            <a:spLocks noChangeArrowheads="1"/>
          </p:cNvSpPr>
          <p:nvPr/>
        </p:nvSpPr>
        <p:spPr bwMode="auto">
          <a:xfrm>
            <a:off x="4953000" y="5943600"/>
            <a:ext cx="419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200">
                <a:solidFill>
                  <a:srgbClr val="0000CC"/>
                </a:solidFill>
              </a:rPr>
              <a:t>http://www.sciencephoto.com/image/344517/530wm/T2500545-AUR_robot_desk_lamp,_MIT,_USA-SPL.jpg</a:t>
            </a:r>
          </a:p>
        </p:txBody>
      </p:sp>
      <p:sp>
        <p:nvSpPr>
          <p:cNvPr id="11271" name="TextBox 9"/>
          <p:cNvSpPr txBox="1">
            <a:spLocks noChangeArrowheads="1"/>
          </p:cNvSpPr>
          <p:nvPr/>
        </p:nvSpPr>
        <p:spPr bwMode="auto">
          <a:xfrm>
            <a:off x="0" y="54054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t>Video: </a:t>
            </a:r>
            <a:r>
              <a:rPr lang="en-US" sz="1800">
                <a:hlinkClick r:id="rId2"/>
              </a:rPr>
              <a:t>http://www.youtube.com/watch?v=KvyLWvs4DPI&amp;feature=player_embedded</a:t>
            </a:r>
            <a:r>
              <a:rPr lang="en-US" sz="1800"/>
              <a:t>  </a:t>
            </a:r>
            <a:endParaRPr lang="en-US"/>
          </a:p>
        </p:txBody>
      </p:sp>
      <p:pic>
        <p:nvPicPr>
          <p:cNvPr id="11272" name="Picture 10" descr="http://www.sciencephoto.com/image/344517/large/T2500545-AUR_robot_desk_lamp,_MIT,_USA-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538" y="762000"/>
            <a:ext cx="45894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13"/>
          <p:cNvSpPr txBox="1">
            <a:spLocks noChangeArrowheads="1"/>
          </p:cNvSpPr>
          <p:nvPr/>
        </p:nvSpPr>
        <p:spPr bwMode="auto">
          <a:xfrm>
            <a:off x="0" y="3798888"/>
            <a:ext cx="89154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Arial" charset="0"/>
              <a:buChar char="•"/>
            </a:pPr>
            <a:r>
              <a:rPr lang="en-US" sz="2300"/>
              <a:t>   Tries to simulate the relationship between two humans who are 	familiar with one another performing a task together</a:t>
            </a:r>
          </a:p>
          <a:p>
            <a:pPr>
              <a:buFont typeface="Arial" charset="0"/>
              <a:buChar char="•"/>
            </a:pPr>
            <a:r>
              <a:rPr lang="en-US" sz="2300"/>
              <a:t>   The robot learns through repetitive practice and learns to “anticipate”</a:t>
            </a:r>
          </a:p>
        </p:txBody>
      </p:sp>
    </p:spTree>
    <p:extLst>
      <p:ext uri="{BB962C8B-B14F-4D97-AF65-F5344CB8AC3E}">
        <p14:creationId xmlns:p14="http://schemas.microsoft.com/office/powerpoint/2010/main" val="1797928086"/>
      </p:ext>
    </p:extLst>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76200" y="73025"/>
            <a:ext cx="8382000" cy="612775"/>
          </a:xfrm>
          <a:ln/>
        </p:spPr>
        <p:txBody>
          <a:bodyPr tIns="45720" rIns="91440" bIns="4572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t>Robotics and Autonomous Systems</a:t>
            </a:r>
          </a:p>
        </p:txBody>
      </p:sp>
      <p:sp>
        <p:nvSpPr>
          <p:cNvPr id="12290" name="Rectangle 2"/>
          <p:cNvSpPr>
            <a:spLocks noGrp="1" noChangeArrowheads="1"/>
          </p:cNvSpPr>
          <p:nvPr>
            <p:ph type="body" idx="4294967295"/>
          </p:nvPr>
        </p:nvSpPr>
        <p:spPr>
          <a:xfrm>
            <a:off x="3429000" y="914400"/>
            <a:ext cx="5486400" cy="2627313"/>
          </a:xfrm>
          <a:ln/>
        </p:spPr>
        <p:txBody>
          <a:bodyPr tIns="45720" rIns="91440" bIns="45720"/>
          <a:lstStyle/>
          <a:p>
            <a:pPr marL="741363" lvl="1" indent="-284163">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latin typeface="Times New Roman" pitchFamily="18" charset="0"/>
              </a:rPr>
              <a:t>While a rigid body stucture is assumed, elastic materials are also essential.</a:t>
            </a:r>
          </a:p>
          <a:p>
            <a:pPr marL="741363" lvl="1" indent="-284163">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latin typeface="Times New Roman" pitchFamily="18" charset="0"/>
              </a:rPr>
              <a:t>To understand how to make a human like, robotic leg, examine a human walking.</a:t>
            </a:r>
          </a:p>
          <a:p>
            <a:pPr marL="741363" lvl="1" indent="-284163">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latin typeface="Times New Roman" pitchFamily="18" charset="0"/>
              </a:rPr>
              <a:t>Comparable models:</a:t>
            </a:r>
          </a:p>
          <a:p>
            <a:pPr lvl="2">
              <a:buSzPct val="4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latin typeface="Times New Roman" pitchFamily="18" charset="0"/>
              </a:rPr>
              <a:t>Spring-mass</a:t>
            </a:r>
          </a:p>
        </p:txBody>
      </p:sp>
      <p:sp>
        <p:nvSpPr>
          <p:cNvPr id="12291" name="Text Box 3"/>
          <p:cNvSpPr txBox="1">
            <a:spLocks noChangeArrowheads="1"/>
          </p:cNvSpPr>
          <p:nvPr/>
        </p:nvSpPr>
        <p:spPr bwMode="auto">
          <a:xfrm>
            <a:off x="6553200" y="6492875"/>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9pPr>
          </a:lstStyle>
          <a:p>
            <a:pPr algn="r">
              <a:buClrTx/>
              <a:buFontTx/>
              <a:buNone/>
            </a:pPr>
            <a:fld id="{53AB8010-BEA2-4189-904E-A825A06A2F96}" type="slidenum">
              <a:rPr lang="en-US" sz="1200">
                <a:solidFill>
                  <a:srgbClr val="898989"/>
                </a:solidFill>
              </a:rPr>
              <a:pPr algn="r">
                <a:buClrTx/>
                <a:buFontTx/>
                <a:buNone/>
              </a:pPr>
              <a:t>4</a:t>
            </a:fld>
            <a:endParaRPr lang="en-US" sz="1200">
              <a:solidFill>
                <a:srgbClr val="898989"/>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3657600" cy="2298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228600" y="3429000"/>
            <a:ext cx="8458200" cy="277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19088" indent="-319088">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1pPr>
            <a:lvl2pPr>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2pPr>
            <a:lvl3pPr>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3pPr>
            <a:lvl4pPr>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4pPr>
            <a:lvl5pPr>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319088" algn="l"/>
                <a:tab pos="1233488" algn="l"/>
                <a:tab pos="2147888" algn="l"/>
                <a:tab pos="3062288" algn="l"/>
                <a:tab pos="3976688" algn="l"/>
                <a:tab pos="4891088" algn="l"/>
                <a:tab pos="5805488" algn="l"/>
                <a:tab pos="6719888" algn="l"/>
                <a:tab pos="7634288" algn="l"/>
                <a:tab pos="8548688" algn="l"/>
                <a:tab pos="9463088" algn="l"/>
                <a:tab pos="10377488" algn="l"/>
              </a:tabLst>
              <a:defRPr sz="2400">
                <a:solidFill>
                  <a:srgbClr val="000000"/>
                </a:solidFill>
                <a:latin typeface="Times New Roman" pitchFamily="18" charset="0"/>
                <a:ea typeface="Microsoft YaHei" charset="0"/>
                <a:cs typeface="Microsoft YaHei" charset="0"/>
              </a:defRPr>
            </a:lvl9pPr>
          </a:lstStyle>
          <a:p>
            <a:pPr>
              <a:buSzPct val="45000"/>
              <a:buFont typeface="Wingdings" charset="2"/>
              <a:buChar char=""/>
            </a:pPr>
            <a:r>
              <a:rPr lang="en-US" sz="2200"/>
              <a:t>There's a few major parts to make simple leg </a:t>
            </a:r>
          </a:p>
          <a:p>
            <a:pPr>
              <a:buSzPct val="45000"/>
              <a:buFont typeface="Wingdings" charset="2"/>
              <a:buNone/>
            </a:pPr>
            <a:r>
              <a:rPr lang="en-US" sz="2200"/>
              <a:t>motions; four 'muscles,' a motor, passive joints,</a:t>
            </a:r>
          </a:p>
          <a:p>
            <a:pPr>
              <a:buSzPct val="45000"/>
              <a:buFont typeface="Wingdings" charset="2"/>
              <a:buNone/>
            </a:pPr>
            <a:r>
              <a:rPr lang="en-US" sz="2200"/>
              <a:t>and rubber.</a:t>
            </a:r>
          </a:p>
          <a:p>
            <a:pPr>
              <a:buSzPct val="45000"/>
              <a:buFont typeface="Wingdings" charset="2"/>
              <a:buChar char=""/>
            </a:pPr>
            <a:r>
              <a:rPr lang="en-US" sz="2200"/>
              <a:t>Using this knowledge, a test robotic system can be created to analyze.</a:t>
            </a:r>
          </a:p>
          <a:p>
            <a:pPr>
              <a:buSzPct val="45000"/>
              <a:buFont typeface="Wingdings" charset="2"/>
              <a:buChar char=""/>
            </a:pPr>
            <a:r>
              <a:rPr lang="en-US" sz="2200"/>
              <a:t>Comparing observations of a human leg vs robotic test leg, one can see similarities.</a:t>
            </a:r>
          </a:p>
          <a:p>
            <a:pPr>
              <a:buSzPct val="45000"/>
              <a:buFont typeface="Wingdings" charset="2"/>
              <a:buChar char=""/>
            </a:pPr>
            <a:r>
              <a:rPr lang="en-US" sz="2200"/>
              <a:t>While this method ignores certain aspects of walking, it shows dynamic behavior well.</a:t>
            </a:r>
          </a:p>
        </p:txBody>
      </p:sp>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088" y="3111500"/>
            <a:ext cx="2982912" cy="100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5" name="Text Box 7"/>
          <p:cNvSpPr txBox="1">
            <a:spLocks noChangeArrowheads="1"/>
          </p:cNvSpPr>
          <p:nvPr/>
        </p:nvSpPr>
        <p:spPr bwMode="auto">
          <a:xfrm>
            <a:off x="4343400" y="6607175"/>
            <a:ext cx="3200400" cy="25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charset="0"/>
                <a:cs typeface="Microsoft YaHei" charset="0"/>
              </a:defRPr>
            </a:lvl9pPr>
          </a:lstStyle>
          <a:p>
            <a:r>
              <a:rPr lang="en-US" sz="1100"/>
              <a:t>Pictures from Robotics and Autonomous Systems PDF</a:t>
            </a:r>
          </a:p>
        </p:txBody>
      </p:sp>
    </p:spTree>
    <p:extLst>
      <p:ext uri="{BB962C8B-B14F-4D97-AF65-F5344CB8AC3E}">
        <p14:creationId xmlns:p14="http://schemas.microsoft.com/office/powerpoint/2010/main" val="3912538034"/>
      </p:ext>
    </p:extLst>
  </p:cSld>
  <p:clrMapOvr>
    <a:masterClrMapping/>
  </p:clrMapOvr>
  <p:transition>
    <p:randomBar dir="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latin typeface="Arial" charset="0"/>
              </a:rPr>
              <a:t>Advances in </a:t>
            </a:r>
            <a:r>
              <a:rPr lang="en-US" dirty="0" err="1" smtClean="0">
                <a:latin typeface="Arial" charset="0"/>
              </a:rPr>
              <a:t>Telesurgery</a:t>
            </a:r>
            <a:endParaRPr lang="en-US" dirty="0">
              <a:latin typeface="Arial" charset="0"/>
            </a:endParaRPr>
          </a:p>
        </p:txBody>
      </p:sp>
      <p:sp>
        <p:nvSpPr>
          <p:cNvPr id="11267" name="Content Placeholder 2"/>
          <p:cNvSpPr>
            <a:spLocks noGrp="1"/>
          </p:cNvSpPr>
          <p:nvPr>
            <p:ph idx="1"/>
          </p:nvPr>
        </p:nvSpPr>
        <p:spPr>
          <a:xfrm>
            <a:off x="152400" y="838200"/>
            <a:ext cx="8382000" cy="5490734"/>
          </a:xfrm>
        </p:spPr>
        <p:txBody>
          <a:bodyPr/>
          <a:lstStyle/>
          <a:p>
            <a:r>
              <a:rPr lang="en-US" sz="1800" dirty="0" smtClean="0">
                <a:latin typeface="Arial" charset="0"/>
              </a:rPr>
              <a:t> </a:t>
            </a:r>
            <a:r>
              <a:rPr lang="en-US" sz="1600" b="1" dirty="0" smtClean="0">
                <a:latin typeface="Arial" charset="0"/>
              </a:rPr>
              <a:t>What is </a:t>
            </a:r>
            <a:r>
              <a:rPr lang="en-US" sz="1600" b="1" dirty="0" err="1" smtClean="0">
                <a:latin typeface="Arial" charset="0"/>
              </a:rPr>
              <a:t>Telesurgery</a:t>
            </a:r>
            <a:r>
              <a:rPr lang="en-US" sz="1600" b="1" dirty="0">
                <a:latin typeface="Arial" charset="0"/>
              </a:rPr>
              <a:t>?</a:t>
            </a:r>
            <a:endParaRPr lang="en-US" sz="1600" b="1" dirty="0" smtClean="0">
              <a:latin typeface="Arial" charset="0"/>
            </a:endParaRPr>
          </a:p>
          <a:p>
            <a:r>
              <a:rPr lang="en-US" sz="1600" dirty="0" smtClean="0">
                <a:latin typeface="Arial" charset="0"/>
              </a:rPr>
              <a:t>-A technique which allows surgeons to robotically operate on a patient while being at a considerable distance from the operating table. </a:t>
            </a:r>
          </a:p>
          <a:p>
            <a:r>
              <a:rPr lang="en-US" sz="1600" dirty="0" smtClean="0">
                <a:latin typeface="Arial" charset="0"/>
              </a:rPr>
              <a:t>-First successful </a:t>
            </a:r>
            <a:r>
              <a:rPr lang="en-US" sz="1600" dirty="0" err="1">
                <a:latin typeface="Arial" charset="0"/>
              </a:rPr>
              <a:t>T</a:t>
            </a:r>
            <a:r>
              <a:rPr lang="en-US" sz="1600" dirty="0" err="1" smtClean="0">
                <a:latin typeface="Arial" charset="0"/>
              </a:rPr>
              <a:t>elesurgery</a:t>
            </a:r>
            <a:r>
              <a:rPr lang="en-US" sz="1600" dirty="0" smtClean="0">
                <a:latin typeface="Arial" charset="0"/>
              </a:rPr>
              <a:t> was a laparoscopic surgery on a woman in France.  The surgeon was in New York City thousands of miles away!</a:t>
            </a:r>
          </a:p>
          <a:p>
            <a:r>
              <a:rPr lang="en-US" sz="1600" b="1" dirty="0" smtClean="0">
                <a:latin typeface="Arial" charset="0"/>
              </a:rPr>
              <a:t>How does it work? </a:t>
            </a:r>
          </a:p>
          <a:p>
            <a:r>
              <a:rPr lang="en-US" sz="1600" dirty="0" smtClean="0">
                <a:latin typeface="Arial" charset="0"/>
              </a:rPr>
              <a:t>-Multiple robotic arms with very accurate and precise sensors are used to interact with the patient.  Many cameras at different angles are used.</a:t>
            </a:r>
          </a:p>
          <a:p>
            <a:r>
              <a:rPr lang="en-US" sz="1600" dirty="0" smtClean="0">
                <a:latin typeface="Arial" charset="0"/>
              </a:rPr>
              <a:t>-All of the information is sent through the internet to the surgeon who then can monitor and control the robotic arms with great precision. </a:t>
            </a:r>
          </a:p>
          <a:p>
            <a:r>
              <a:rPr lang="en-US" sz="1600" dirty="0" smtClean="0">
                <a:latin typeface="Arial" charset="0"/>
              </a:rPr>
              <a:t>-Today the two most commonly used robots for </a:t>
            </a:r>
            <a:r>
              <a:rPr lang="en-US" sz="1600" dirty="0" err="1" smtClean="0">
                <a:latin typeface="Arial" charset="0"/>
              </a:rPr>
              <a:t>Telesurgery</a:t>
            </a:r>
            <a:r>
              <a:rPr lang="en-US" sz="1600" dirty="0" smtClean="0">
                <a:latin typeface="Arial" charset="0"/>
              </a:rPr>
              <a:t> are the ZEUS and da Vinci. </a:t>
            </a:r>
          </a:p>
          <a:p>
            <a:r>
              <a:rPr lang="en-US" sz="1600" dirty="0" smtClean="0">
                <a:latin typeface="Arial" charset="0"/>
              </a:rPr>
              <a:t> </a:t>
            </a:r>
            <a:r>
              <a:rPr lang="en-US" sz="1600" b="1" dirty="0" smtClean="0">
                <a:latin typeface="Arial" charset="0"/>
              </a:rPr>
              <a:t>What is the future of </a:t>
            </a:r>
            <a:r>
              <a:rPr lang="en-US" sz="1600" b="1" dirty="0" err="1" smtClean="0">
                <a:latin typeface="Arial" charset="0"/>
              </a:rPr>
              <a:t>Telesurgery</a:t>
            </a:r>
            <a:r>
              <a:rPr lang="en-US" sz="1600" b="1" dirty="0" smtClean="0">
                <a:latin typeface="Arial" charset="0"/>
              </a:rPr>
              <a:t>?</a:t>
            </a:r>
          </a:p>
          <a:p>
            <a:r>
              <a:rPr lang="en-US" sz="1600" dirty="0" smtClean="0">
                <a:latin typeface="Arial" charset="0"/>
              </a:rPr>
              <a:t>-Less delay when transferring data from the operating table to the surgeon. </a:t>
            </a:r>
            <a:endParaRPr lang="en-US" sz="1600" dirty="0">
              <a:latin typeface="Arial" charset="0"/>
            </a:endParaRPr>
          </a:p>
          <a:p>
            <a:r>
              <a:rPr lang="en-US" sz="1600" dirty="0" smtClean="0">
                <a:latin typeface="Arial" charset="0"/>
              </a:rPr>
              <a:t>      (faster internet speeds)</a:t>
            </a:r>
          </a:p>
          <a:p>
            <a:r>
              <a:rPr lang="en-US" sz="1600" dirty="0" smtClean="0">
                <a:latin typeface="Arial" charset="0"/>
              </a:rPr>
              <a:t>-More degrees of freedom in the robotic arms to allow for more flexibility.</a:t>
            </a:r>
          </a:p>
          <a:p>
            <a:r>
              <a:rPr lang="en-US" sz="1600" dirty="0" smtClean="0">
                <a:latin typeface="Arial" charset="0"/>
              </a:rPr>
              <a:t>-Better monitoring systems such as 3D vision and more camera angles. </a:t>
            </a:r>
          </a:p>
          <a:p>
            <a:r>
              <a:rPr lang="en-US" sz="1600" b="1" dirty="0" smtClean="0">
                <a:latin typeface="Arial" charset="0"/>
              </a:rPr>
              <a:t>What are future uses for </a:t>
            </a:r>
            <a:r>
              <a:rPr lang="en-US" sz="1600" b="1" dirty="0" err="1" smtClean="0">
                <a:latin typeface="Arial" charset="0"/>
              </a:rPr>
              <a:t>Telesurgery</a:t>
            </a:r>
            <a:r>
              <a:rPr lang="en-US" sz="1600" b="1" dirty="0" smtClean="0">
                <a:latin typeface="Arial" charset="0"/>
              </a:rPr>
              <a:t>?</a:t>
            </a:r>
          </a:p>
          <a:p>
            <a:r>
              <a:rPr lang="en-US" sz="1600" dirty="0" smtClean="0">
                <a:latin typeface="Arial" charset="0"/>
              </a:rPr>
              <a:t>-Surgeries for injured solders on the battlefield</a:t>
            </a:r>
          </a:p>
          <a:p>
            <a:r>
              <a:rPr lang="en-US" sz="1600" dirty="0" smtClean="0">
                <a:latin typeface="Arial" charset="0"/>
              </a:rPr>
              <a:t>-Surgeon specification in rare operations </a:t>
            </a:r>
          </a:p>
        </p:txBody>
      </p:sp>
      <p:sp>
        <p:nvSpPr>
          <p:cNvPr id="4" name="Slide Number Placeholder 3"/>
          <p:cNvSpPr>
            <a:spLocks noGrp="1"/>
          </p:cNvSpPr>
          <p:nvPr>
            <p:ph type="sldNum" sz="quarter" idx="10"/>
          </p:nvPr>
        </p:nvSpPr>
        <p:spPr>
          <a:xfrm>
            <a:off x="5791200" y="6324601"/>
            <a:ext cx="2895600" cy="533400"/>
          </a:xfrm>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de-DE" sz="800" dirty="0" smtClean="0">
                <a:solidFill>
                  <a:srgbClr val="898989"/>
                </a:solidFill>
              </a:rPr>
              <a:t>http://</a:t>
            </a:r>
            <a:r>
              <a:rPr lang="de-DE" sz="800" dirty="0" err="1" smtClean="0">
                <a:solidFill>
                  <a:srgbClr val="898989"/>
                </a:solidFill>
              </a:rPr>
              <a:t>www.heart-valve-surgery.com</a:t>
            </a:r>
            <a:r>
              <a:rPr lang="de-DE" sz="800" dirty="0" smtClean="0">
                <a:solidFill>
                  <a:srgbClr val="898989"/>
                </a:solidFill>
              </a:rPr>
              <a:t>/</a:t>
            </a:r>
            <a:r>
              <a:rPr lang="de-DE" sz="800" dirty="0" err="1" smtClean="0">
                <a:solidFill>
                  <a:srgbClr val="898989"/>
                </a:solidFill>
              </a:rPr>
              <a:t>heart</a:t>
            </a:r>
            <a:r>
              <a:rPr lang="de-DE" sz="800" dirty="0" smtClean="0">
                <a:solidFill>
                  <a:srgbClr val="898989"/>
                </a:solidFill>
              </a:rPr>
              <a:t>-</a:t>
            </a:r>
            <a:r>
              <a:rPr lang="de-DE" sz="800" dirty="0" err="1" smtClean="0">
                <a:solidFill>
                  <a:srgbClr val="898989"/>
                </a:solidFill>
              </a:rPr>
              <a:t>surgery</a:t>
            </a:r>
            <a:r>
              <a:rPr lang="de-DE" sz="800" dirty="0" smtClean="0">
                <a:solidFill>
                  <a:srgbClr val="898989"/>
                </a:solidFill>
              </a:rPr>
              <a:t>-blog/2010/05/13/</a:t>
            </a:r>
            <a:r>
              <a:rPr lang="de-DE" sz="800" dirty="0" err="1" smtClean="0">
                <a:solidFill>
                  <a:srgbClr val="898989"/>
                </a:solidFill>
              </a:rPr>
              <a:t>robotic</a:t>
            </a:r>
            <a:r>
              <a:rPr lang="de-DE" sz="800" dirty="0" smtClean="0">
                <a:solidFill>
                  <a:srgbClr val="898989"/>
                </a:solidFill>
              </a:rPr>
              <a:t>-</a:t>
            </a:r>
            <a:r>
              <a:rPr lang="de-DE" sz="800" dirty="0" err="1" smtClean="0">
                <a:solidFill>
                  <a:srgbClr val="898989"/>
                </a:solidFill>
              </a:rPr>
              <a:t>valve</a:t>
            </a:r>
            <a:r>
              <a:rPr lang="de-DE" sz="800" dirty="0" smtClean="0">
                <a:solidFill>
                  <a:srgbClr val="898989"/>
                </a:solidFill>
              </a:rPr>
              <a:t>-</a:t>
            </a:r>
            <a:r>
              <a:rPr lang="de-DE" sz="800" dirty="0" err="1" smtClean="0">
                <a:solidFill>
                  <a:srgbClr val="898989"/>
                </a:solidFill>
              </a:rPr>
              <a:t>repair</a:t>
            </a:r>
            <a:r>
              <a:rPr lang="de-DE" sz="800" dirty="0" smtClean="0">
                <a:solidFill>
                  <a:srgbClr val="898989"/>
                </a:solidFill>
              </a:rPr>
              <a:t>-</a:t>
            </a:r>
            <a:r>
              <a:rPr lang="de-DE" sz="800" dirty="0" err="1" smtClean="0">
                <a:solidFill>
                  <a:srgbClr val="898989"/>
                </a:solidFill>
              </a:rPr>
              <a:t>heart</a:t>
            </a:r>
            <a:r>
              <a:rPr lang="de-DE" sz="800" dirty="0" smtClean="0">
                <a:solidFill>
                  <a:srgbClr val="898989"/>
                </a:solidFill>
              </a:rPr>
              <a:t>-</a:t>
            </a:r>
            <a:r>
              <a:rPr lang="de-DE" sz="800" dirty="0" err="1" smtClean="0">
                <a:solidFill>
                  <a:srgbClr val="898989"/>
                </a:solidFill>
              </a:rPr>
              <a:t>lung</a:t>
            </a:r>
            <a:r>
              <a:rPr lang="de-DE" sz="800" dirty="0" smtClean="0">
                <a:solidFill>
                  <a:srgbClr val="898989"/>
                </a:solidFill>
              </a:rPr>
              <a:t>-</a:t>
            </a:r>
            <a:r>
              <a:rPr lang="de-DE" sz="800" dirty="0" err="1" smtClean="0">
                <a:solidFill>
                  <a:srgbClr val="898989"/>
                </a:solidFill>
              </a:rPr>
              <a:t>machine</a:t>
            </a:r>
            <a:r>
              <a:rPr lang="de-DE" sz="800" dirty="0" smtClean="0">
                <a:solidFill>
                  <a:srgbClr val="898989"/>
                </a:solidFill>
              </a:rPr>
              <a:t>-time/</a:t>
            </a:r>
            <a:endParaRPr lang="en-US" sz="800" dirty="0">
              <a:solidFill>
                <a:srgbClr val="898989"/>
              </a:solidFill>
            </a:endParaRPr>
          </a:p>
        </p:txBody>
      </p:sp>
      <p:pic>
        <p:nvPicPr>
          <p:cNvPr id="2" name="Picture 1"/>
          <p:cNvPicPr>
            <a:picLocks noChangeAspect="1"/>
          </p:cNvPicPr>
          <p:nvPr/>
        </p:nvPicPr>
        <p:blipFill>
          <a:blip r:embed="rId2"/>
          <a:stretch>
            <a:fillRect/>
          </a:stretch>
        </p:blipFill>
        <p:spPr>
          <a:xfrm>
            <a:off x="7010400" y="3886200"/>
            <a:ext cx="1828800" cy="2435578"/>
          </a:xfrm>
          <a:prstGeom prst="rect">
            <a:avLst/>
          </a:prstGeom>
        </p:spPr>
      </p:pic>
    </p:spTree>
    <p:extLst>
      <p:ext uri="{BB962C8B-B14F-4D97-AF65-F5344CB8AC3E}">
        <p14:creationId xmlns:p14="http://schemas.microsoft.com/office/powerpoint/2010/main" val="1395347741"/>
      </p:ext>
    </p:extLst>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3938"/>
            <a:ext cx="8077200" cy="430887"/>
          </a:xfrm>
        </p:spPr>
        <p:txBody>
          <a:bodyPr/>
          <a:lstStyle/>
          <a:p>
            <a:pPr algn="ctr"/>
            <a:r>
              <a:rPr lang="en-US" sz="2200" dirty="0" smtClean="0"/>
              <a:t>Automated/Self Guided Vehicles (ASG/AGV)</a:t>
            </a:r>
          </a:p>
        </p:txBody>
      </p:sp>
      <p:sp>
        <p:nvSpPr>
          <p:cNvPr id="6" name="Text Placeholder 5"/>
          <p:cNvSpPr>
            <a:spLocks noGrp="1"/>
          </p:cNvSpPr>
          <p:nvPr>
            <p:ph type="body" sz="half" idx="2"/>
          </p:nvPr>
        </p:nvSpPr>
        <p:spPr>
          <a:xfrm>
            <a:off x="381000" y="762000"/>
            <a:ext cx="5562600" cy="5595378"/>
          </a:xfrm>
        </p:spPr>
        <p:txBody>
          <a:bodyPr/>
          <a:lstStyle/>
          <a:p>
            <a:r>
              <a:rPr lang="en-US" sz="1800" b="1" i="1" u="sng" dirty="0" smtClean="0">
                <a:latin typeface="Times New Roman" pitchFamily="18" charset="0"/>
                <a:cs typeface="Times New Roman" pitchFamily="18" charset="0"/>
              </a:rPr>
              <a:t>Types of Vehicles </a:t>
            </a:r>
            <a:r>
              <a:rPr lang="en-US" sz="1800" dirty="0" smtClean="0">
                <a:latin typeface="Times New Roman" pitchFamily="18" charset="0"/>
                <a:cs typeface="Times New Roman" pitchFamily="18" charset="0"/>
              </a:rPr>
              <a:t>- Deck Truck, Fork Lift, Tow Train</a:t>
            </a:r>
          </a:p>
          <a:p>
            <a:pPr>
              <a:buFont typeface="Arial" pitchFamily="34" charset="0"/>
              <a:buChar char="•"/>
            </a:pPr>
            <a:r>
              <a:rPr lang="en-US" sz="1800" dirty="0" smtClean="0">
                <a:latin typeface="Times New Roman" pitchFamily="18" charset="0"/>
                <a:cs typeface="Times New Roman" pitchFamily="18" charset="0"/>
              </a:rPr>
              <a:t>  Deck Truck - 4 wheels for greater stability and payload</a:t>
            </a:r>
          </a:p>
          <a:p>
            <a:pPr>
              <a:buFont typeface="Arial" pitchFamily="34" charset="0"/>
              <a:buChar char="•"/>
            </a:pPr>
            <a:r>
              <a:rPr lang="en-US" sz="1800" dirty="0" smtClean="0">
                <a:latin typeface="Times New Roman" pitchFamily="18" charset="0"/>
                <a:cs typeface="Times New Roman" pitchFamily="18" charset="0"/>
              </a:rPr>
              <a:t>  Fork Lift/Tow Train - 3 wheels better turn radius</a:t>
            </a:r>
          </a:p>
          <a:p>
            <a:r>
              <a:rPr lang="en-US" sz="1800" b="1" i="1" u="sng" dirty="0" smtClean="0">
                <a:latin typeface="Times New Roman" pitchFamily="18" charset="0"/>
                <a:cs typeface="Times New Roman" pitchFamily="18" charset="0"/>
              </a:rPr>
              <a:t>Applications</a:t>
            </a: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Container Yards, Assembly Lines, Factories</a:t>
            </a:r>
          </a:p>
          <a:p>
            <a:r>
              <a:rPr lang="en-US" sz="1800" b="1" i="1" u="sng" dirty="0" smtClean="0">
                <a:latin typeface="Times New Roman" pitchFamily="18" charset="0"/>
                <a:cs typeface="Times New Roman" pitchFamily="18" charset="0"/>
              </a:rPr>
              <a:t>Energy</a:t>
            </a:r>
            <a:r>
              <a:rPr lang="en-US" sz="1800" u="sng"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Battery Operated, ASG CPU will notify low battery (or when not in use) and send ASG to charging station</a:t>
            </a:r>
          </a:p>
          <a:p>
            <a:r>
              <a:rPr lang="en-US" sz="1800" b="1" i="1" u="sng" dirty="0" smtClean="0">
                <a:latin typeface="Times New Roman" pitchFamily="18" charset="0"/>
                <a:cs typeface="Times New Roman" pitchFamily="18" charset="0"/>
              </a:rPr>
              <a:t>Guidance</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p>
          <a:p>
            <a:pPr>
              <a:buFont typeface="Arial" pitchFamily="34" charset="0"/>
              <a:buChar char="•"/>
            </a:pPr>
            <a:r>
              <a:rPr lang="en-US"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Fixed: Floor wire, Magnetic tape, Reflective tape</a:t>
            </a:r>
          </a:p>
          <a:p>
            <a:pPr>
              <a:buFont typeface="Arial" pitchFamily="34" charset="0"/>
              <a:buChar char="•"/>
            </a:pPr>
            <a:r>
              <a:rPr lang="en-US" sz="1800" dirty="0" smtClean="0">
                <a:latin typeface="Times New Roman" pitchFamily="18" charset="0"/>
                <a:cs typeface="Times New Roman" pitchFamily="18" charset="0"/>
              </a:rPr>
              <a:t>  Open: Laser, Inertia (greater path flexibility)</a:t>
            </a:r>
          </a:p>
          <a:p>
            <a:pPr>
              <a:buFont typeface="Arial" pitchFamily="34" charset="0"/>
              <a:buChar char="•"/>
            </a:pPr>
            <a:r>
              <a:rPr lang="en-US" sz="1800" dirty="0" smtClean="0">
                <a:latin typeface="Times New Roman" pitchFamily="18" charset="0"/>
                <a:cs typeface="Times New Roman" pitchFamily="18" charset="0"/>
              </a:rPr>
              <a:t>  Semi-Fixed (Magnetic): Magnets embedded in path</a:t>
            </a:r>
          </a:p>
          <a:p>
            <a:r>
              <a:rPr lang="en-US" sz="1800" b="1" i="1" u="sng" dirty="0" smtClean="0">
                <a:latin typeface="Times New Roman" pitchFamily="18" charset="0"/>
                <a:cs typeface="Times New Roman" pitchFamily="18" charset="0"/>
              </a:rPr>
              <a:t>Sensors</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Encoder; tracks vehicle position using </a:t>
            </a:r>
            <a:r>
              <a:rPr lang="en-US" sz="1800" dirty="0" err="1" smtClean="0">
                <a:latin typeface="Times New Roman" pitchFamily="18" charset="0"/>
                <a:cs typeface="Times New Roman" pitchFamily="18" charset="0"/>
              </a:rPr>
              <a:t>odometry</a:t>
            </a:r>
            <a:r>
              <a:rPr lang="en-US" sz="1800" dirty="0" smtClean="0">
                <a:latin typeface="Times New Roman" pitchFamily="18" charset="0"/>
                <a:cs typeface="Times New Roman" pitchFamily="18" charset="0"/>
              </a:rPr>
              <a:t> or dead reckoning</a:t>
            </a:r>
          </a:p>
          <a:p>
            <a:r>
              <a:rPr lang="en-US" sz="1800" b="1" i="1" u="sng" dirty="0" smtClean="0">
                <a:latin typeface="Times New Roman" pitchFamily="18" charset="0"/>
                <a:cs typeface="Times New Roman" pitchFamily="18" charset="0"/>
              </a:rPr>
              <a:t>Future Advancements </a:t>
            </a:r>
            <a:r>
              <a:rPr lang="en-US" sz="1800" dirty="0" smtClean="0">
                <a:latin typeface="Times New Roman" pitchFamily="18" charset="0"/>
                <a:cs typeface="Times New Roman" pitchFamily="18" charset="0"/>
              </a:rPr>
              <a:t>– Complete autonomy, longer battery life/solar powered, carry larger payload, more time efficient, more advanced control algorithms</a:t>
            </a:r>
            <a:endParaRPr lang="en-US" b="1" dirty="0" smtClean="0">
              <a:latin typeface="Times New Roman" pitchFamily="18" charset="0"/>
              <a:cs typeface="Times New Roman" pitchFamily="18" charset="0"/>
            </a:endParaRPr>
          </a:p>
          <a:p>
            <a:endParaRPr lang="en-US" dirty="0" smtClean="0"/>
          </a:p>
          <a:p>
            <a:endParaRPr lang="en-US" dirty="0"/>
          </a:p>
        </p:txBody>
      </p:sp>
      <p:sp>
        <p:nvSpPr>
          <p:cNvPr id="4" name="Slide Number Placeholder 3"/>
          <p:cNvSpPr>
            <a:spLocks noGrp="1"/>
          </p:cNvSpPr>
          <p:nvPr>
            <p:ph type="sldNum" sz="quarter" idx="4294967295"/>
          </p:nvPr>
        </p:nvSpPr>
        <p:spPr>
          <a:xfrm>
            <a:off x="7010400" y="6492875"/>
            <a:ext cx="2133600" cy="365125"/>
          </a:xfrm>
        </p:spPr>
        <p:txBody>
          <a:bodyPr/>
          <a:lstStyle/>
          <a:p>
            <a:pPr>
              <a:defRPr/>
            </a:pPr>
            <a:fld id="{8BB14CD9-60AE-415E-9A41-484E6BA12B64}" type="slidenum">
              <a:rPr lang="en-US"/>
              <a:pPr>
                <a:defRPr/>
              </a:pPr>
              <a:t>6</a:t>
            </a:fld>
            <a:endParaRPr lang="en-US" dirty="0"/>
          </a:p>
        </p:txBody>
      </p:sp>
      <p:sp>
        <p:nvSpPr>
          <p:cNvPr id="9" name="TextBox 8"/>
          <p:cNvSpPr txBox="1"/>
          <p:nvPr/>
        </p:nvSpPr>
        <p:spPr>
          <a:xfrm>
            <a:off x="5943600" y="3276600"/>
            <a:ext cx="2667000" cy="307777"/>
          </a:xfrm>
          <a:prstGeom prst="rect">
            <a:avLst/>
          </a:prstGeom>
          <a:noFill/>
        </p:spPr>
        <p:txBody>
          <a:bodyPr wrap="square" rtlCol="0">
            <a:spAutoFit/>
          </a:bodyPr>
          <a:lstStyle/>
          <a:p>
            <a:r>
              <a:rPr lang="en-US" sz="1400" dirty="0" smtClean="0"/>
              <a:t>Figure 1: Deck Truck [1]</a:t>
            </a:r>
            <a:endParaRPr lang="en-US" sz="1400" dirty="0"/>
          </a:p>
        </p:txBody>
      </p:sp>
      <p:sp>
        <p:nvSpPr>
          <p:cNvPr id="10" name="Rectangle 9"/>
          <p:cNvSpPr/>
          <p:nvPr/>
        </p:nvSpPr>
        <p:spPr>
          <a:xfrm>
            <a:off x="6019800" y="5486400"/>
            <a:ext cx="1920975" cy="307777"/>
          </a:xfrm>
          <a:prstGeom prst="rect">
            <a:avLst/>
          </a:prstGeom>
        </p:spPr>
        <p:txBody>
          <a:bodyPr wrap="none">
            <a:spAutoFit/>
          </a:bodyPr>
          <a:lstStyle/>
          <a:p>
            <a:r>
              <a:rPr lang="en-US" sz="1400" dirty="0" smtClean="0"/>
              <a:t>Figure 2: Tow Train: [1]</a:t>
            </a:r>
            <a:endParaRPr lang="en-US" sz="1400" dirty="0"/>
          </a:p>
        </p:txBody>
      </p:sp>
      <p:sp>
        <p:nvSpPr>
          <p:cNvPr id="11" name="Rectangle 10"/>
          <p:cNvSpPr/>
          <p:nvPr/>
        </p:nvSpPr>
        <p:spPr>
          <a:xfrm>
            <a:off x="4572000" y="5562600"/>
            <a:ext cx="4572000" cy="830997"/>
          </a:xfrm>
          <a:prstGeom prst="rect">
            <a:avLst/>
          </a:prstGeom>
        </p:spPr>
        <p:txBody>
          <a:bodyPr wrap="square">
            <a:spAutoFit/>
          </a:bodyPr>
          <a:lstStyle/>
          <a:p>
            <a:r>
              <a:rPr lang="en-US" sz="1200" dirty="0" smtClean="0"/>
              <a:t>Works Cited: </a:t>
            </a:r>
          </a:p>
          <a:p>
            <a:r>
              <a:rPr lang="en-US" sz="1200" dirty="0" smtClean="0"/>
              <a:t>[1] </a:t>
            </a:r>
            <a:r>
              <a:rPr lang="en-US" sz="1200" dirty="0" err="1" smtClean="0"/>
              <a:t>google</a:t>
            </a:r>
            <a:r>
              <a:rPr lang="en-US" sz="1200" dirty="0" smtClean="0"/>
              <a:t> images</a:t>
            </a:r>
          </a:p>
          <a:p>
            <a:r>
              <a:rPr lang="en-US" sz="1200" dirty="0" smtClean="0"/>
              <a:t> </a:t>
            </a:r>
            <a:r>
              <a:rPr lang="en-US" sz="1200" dirty="0" smtClean="0">
                <a:hlinkClick r:id="rId2"/>
              </a:rPr>
              <a:t>http://www.journalamme.org/papers_vol31_2/31241.pdf</a:t>
            </a:r>
            <a:endParaRPr lang="en-US" sz="1200" dirty="0" smtClean="0"/>
          </a:p>
          <a:p>
            <a:r>
              <a:rPr lang="en-US" sz="1200" dirty="0" smtClean="0">
                <a:hlinkClick r:id="rId3"/>
              </a:rPr>
              <a:t>http://www.werc.org/assets/1/workflow_staging/Publications/430.PDF</a:t>
            </a:r>
            <a:endParaRPr lang="en-US" sz="1200" dirty="0"/>
          </a:p>
        </p:txBody>
      </p:sp>
      <p:pic>
        <p:nvPicPr>
          <p:cNvPr id="2050" name="Picture 2" descr="http://img.nauticexpo.com/images_ne/photo-m2/automatic-guided-vehicles-agvs-for-containers-190513.jpg"/>
          <p:cNvPicPr>
            <a:picLocks noChangeAspect="1" noChangeArrowheads="1"/>
          </p:cNvPicPr>
          <p:nvPr/>
        </p:nvPicPr>
        <p:blipFill>
          <a:blip r:embed="rId4" cstate="print"/>
          <a:srcRect/>
          <a:stretch>
            <a:fillRect/>
          </a:stretch>
        </p:blipFill>
        <p:spPr bwMode="auto">
          <a:xfrm>
            <a:off x="5943600" y="762000"/>
            <a:ext cx="2857500" cy="2466975"/>
          </a:xfrm>
          <a:prstGeom prst="rect">
            <a:avLst/>
          </a:prstGeom>
          <a:noFill/>
        </p:spPr>
      </p:pic>
      <p:pic>
        <p:nvPicPr>
          <p:cNvPr id="2052" name="Picture 4" descr="http://cfnewsads.thomasnet.com/images/large/567/567804.jpg"/>
          <p:cNvPicPr>
            <a:picLocks noChangeAspect="1" noChangeArrowheads="1"/>
          </p:cNvPicPr>
          <p:nvPr/>
        </p:nvPicPr>
        <p:blipFill>
          <a:blip r:embed="rId5" cstate="print"/>
          <a:srcRect/>
          <a:stretch>
            <a:fillRect/>
          </a:stretch>
        </p:blipFill>
        <p:spPr bwMode="auto">
          <a:xfrm>
            <a:off x="5943600" y="3581400"/>
            <a:ext cx="2895600" cy="1938338"/>
          </a:xfrm>
          <a:prstGeom prst="rect">
            <a:avLst/>
          </a:prstGeom>
          <a:noFill/>
        </p:spPr>
      </p:pic>
    </p:spTree>
    <p:extLst>
      <p:ext uri="{BB962C8B-B14F-4D97-AF65-F5344CB8AC3E}">
        <p14:creationId xmlns:p14="http://schemas.microsoft.com/office/powerpoint/2010/main" val="1538788031"/>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ac\Documents\My Pictures\infinite_power_solutions-image-0307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12414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a:spLocks noGrp="1"/>
          </p:cNvSpPr>
          <p:nvPr>
            <p:ph type="title"/>
          </p:nvPr>
        </p:nvSpPr>
        <p:spPr/>
        <p:txBody>
          <a:bodyPr/>
          <a:lstStyle/>
          <a:p>
            <a:pPr algn="ctr"/>
            <a:r>
              <a:rPr lang="en-US" smtClean="0"/>
              <a:t>THINERGY MEC™ </a:t>
            </a:r>
          </a:p>
        </p:txBody>
      </p:sp>
      <p:sp>
        <p:nvSpPr>
          <p:cNvPr id="4" name="Slide Number Placeholder 3"/>
          <p:cNvSpPr>
            <a:spLocks noGrp="1"/>
          </p:cNvSpPr>
          <p:nvPr>
            <p:ph type="sldNum" sz="quarter" idx="10"/>
          </p:nvPr>
        </p:nvSpPr>
        <p:spPr/>
        <p:txBody>
          <a:bodyPr/>
          <a:lstStyle/>
          <a:p>
            <a:pPr>
              <a:defRPr/>
            </a:pPr>
            <a:fld id="{22E45B33-6ED3-47FA-BB33-22957701E163}" type="slidenum">
              <a:rPr lang="en-US"/>
              <a:pPr>
                <a:defRPr/>
              </a:pPr>
              <a:t>7</a:t>
            </a:fld>
            <a:endParaRPr lang="en-US" dirty="0"/>
          </a:p>
        </p:txBody>
      </p:sp>
      <p:sp>
        <p:nvSpPr>
          <p:cNvPr id="5" name="TextBox 1"/>
          <p:cNvSpPr txBox="1">
            <a:spLocks noChangeArrowheads="1"/>
          </p:cNvSpPr>
          <p:nvPr/>
        </p:nvSpPr>
        <p:spPr bwMode="auto">
          <a:xfrm>
            <a:off x="2941638" y="6516688"/>
            <a:ext cx="3152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dirty="0" smtClean="0">
                <a:latin typeface="+mn-lt"/>
              </a:rPr>
              <a:t>Presented by: Benjamin B. Rhoades </a:t>
            </a:r>
          </a:p>
        </p:txBody>
      </p:sp>
      <p:sp>
        <p:nvSpPr>
          <p:cNvPr id="6" name="TextBox 8"/>
          <p:cNvSpPr txBox="1">
            <a:spLocks noChangeArrowheads="1"/>
          </p:cNvSpPr>
          <p:nvPr/>
        </p:nvSpPr>
        <p:spPr bwMode="auto">
          <a:xfrm>
            <a:off x="6096000" y="6524625"/>
            <a:ext cx="232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latin typeface="+mn-lt"/>
              </a:rPr>
              <a:t>Date presented: 7-18-2012</a:t>
            </a:r>
          </a:p>
        </p:txBody>
      </p:sp>
      <p:sp>
        <p:nvSpPr>
          <p:cNvPr id="16" name="TextBox 15"/>
          <p:cNvSpPr txBox="1"/>
          <p:nvPr/>
        </p:nvSpPr>
        <p:spPr>
          <a:xfrm>
            <a:off x="-76200" y="5495925"/>
            <a:ext cx="4768850" cy="1108075"/>
          </a:xfrm>
          <a:prstGeom prst="rect">
            <a:avLst/>
          </a:prstGeom>
          <a:noFill/>
        </p:spPr>
        <p:txBody>
          <a:bodyPr>
            <a:spAutoFit/>
          </a:bodyPr>
          <a:lstStyle/>
          <a:p>
            <a:pPr>
              <a:defRPr/>
            </a:pPr>
            <a:r>
              <a:rPr lang="en-US" sz="550" dirty="0">
                <a:latin typeface="Comic Sans MS" pitchFamily="66" charset="0"/>
              </a:rPr>
              <a:t>References:</a:t>
            </a:r>
          </a:p>
          <a:p>
            <a:pPr>
              <a:defRPr/>
            </a:pPr>
            <a:r>
              <a:rPr lang="en-US" sz="550" dirty="0">
                <a:latin typeface="Comic Sans MS" pitchFamily="66" charset="0"/>
              </a:rPr>
              <a:t>[1] </a:t>
            </a:r>
            <a:r>
              <a:rPr lang="en-US" sz="550" dirty="0"/>
              <a:t>(2009). </a:t>
            </a:r>
            <a:r>
              <a:rPr lang="en-US" sz="550" i="1" dirty="0"/>
              <a:t>Eco Tech: THINERGY flexible batteries for even slimmer electronics</a:t>
            </a:r>
            <a:r>
              <a:rPr lang="en-US" sz="550" dirty="0"/>
              <a:t>(2009).                        	                                               </a:t>
            </a:r>
          </a:p>
          <a:p>
            <a:pPr>
              <a:defRPr/>
            </a:pPr>
            <a:r>
              <a:rPr lang="en-US" sz="550" dirty="0"/>
              <a:t>      [Web Photo]. Retrieved from </a:t>
            </a:r>
            <a:r>
              <a:rPr lang="en-US" sz="550" dirty="0">
                <a:hlinkClick r:id="rId4"/>
              </a:rPr>
              <a:t>http://www.ecofriend.com/entry/eco-tech-thinergy-flexible-batteries-for-even-slimmer-electronics/</a:t>
            </a:r>
            <a:r>
              <a:rPr lang="en-US" sz="550" dirty="0"/>
              <a:t> </a:t>
            </a:r>
          </a:p>
          <a:p>
            <a:pPr>
              <a:defRPr/>
            </a:pPr>
            <a:r>
              <a:rPr lang="en-US" sz="550" dirty="0">
                <a:latin typeface="Comic Sans MS" pitchFamily="66" charset="0"/>
              </a:rPr>
              <a:t>[2]</a:t>
            </a:r>
            <a:r>
              <a:rPr lang="en-US" sz="550" dirty="0"/>
              <a:t> (2012). </a:t>
            </a:r>
            <a:r>
              <a:rPr lang="en-US" sz="550" i="1" dirty="0"/>
              <a:t>Alpha Micro – Universal energy-harvesting evaluation kit expands wireless portfolio (Alpha Micro - THINERGY MEC201)</a:t>
            </a:r>
            <a:r>
              <a:rPr lang="en-US" sz="550" dirty="0"/>
              <a:t> (2012).                                                                                                                                           </a:t>
            </a:r>
            <a:endParaRPr lang="en-US" sz="550" dirty="0">
              <a:hlinkClick r:id="rId5"/>
            </a:endParaRPr>
          </a:p>
          <a:p>
            <a:pPr>
              <a:defRPr/>
            </a:pPr>
            <a:r>
              <a:rPr lang="en-US" sz="550" dirty="0"/>
              <a:t>      [Web Photo]. Retrieved from</a:t>
            </a:r>
          </a:p>
          <a:p>
            <a:pPr>
              <a:defRPr/>
            </a:pPr>
            <a:r>
              <a:rPr lang="en-US" sz="550" dirty="0"/>
              <a:t>      </a:t>
            </a:r>
            <a:r>
              <a:rPr lang="en-US" sz="550" u="sng" dirty="0">
                <a:hlinkClick r:id="rId6"/>
              </a:rPr>
              <a:t>http://www.electropages.com/2012/02/alpha-micro-universal-energy-harvesting-evaluation-kit-expands-wireless-portfolio/</a:t>
            </a:r>
            <a:endParaRPr lang="en-US" sz="550" u="sng" dirty="0"/>
          </a:p>
          <a:p>
            <a:pPr>
              <a:defRPr/>
            </a:pPr>
            <a:r>
              <a:rPr lang="en-US" sz="550" dirty="0">
                <a:latin typeface="Comic Sans MS" pitchFamily="66" charset="0"/>
              </a:rPr>
              <a:t>[3] </a:t>
            </a:r>
            <a:r>
              <a:rPr lang="en-US" sz="550" dirty="0"/>
              <a:t>(2012). </a:t>
            </a:r>
            <a:r>
              <a:rPr lang="en-US" sz="550" i="1" dirty="0"/>
              <a:t>IPS (Infinite Power Solutions LOGO)</a:t>
            </a:r>
            <a:r>
              <a:rPr lang="en-US" sz="550" dirty="0"/>
              <a:t>(2012).                                                                                                                                </a:t>
            </a:r>
          </a:p>
          <a:p>
            <a:pPr>
              <a:defRPr/>
            </a:pPr>
            <a:r>
              <a:rPr lang="en-US" sz="550" dirty="0"/>
              <a:t>      [Web Photo]. Retrieved from  </a:t>
            </a:r>
            <a:r>
              <a:rPr lang="en-US" sz="550" u="sng" dirty="0">
                <a:hlinkClick r:id="rId7"/>
              </a:rPr>
              <a:t>http://www.infinitepowersolutions.com/</a:t>
            </a:r>
            <a:endParaRPr lang="en-US" sz="550" u="sng" dirty="0"/>
          </a:p>
          <a:p>
            <a:pPr>
              <a:defRPr/>
            </a:pPr>
            <a:r>
              <a:rPr lang="en-US" sz="550" dirty="0">
                <a:latin typeface="Comic Sans MS" pitchFamily="66" charset="0"/>
              </a:rPr>
              <a:t>[4] </a:t>
            </a:r>
            <a:r>
              <a:rPr lang="en-US" sz="550" dirty="0"/>
              <a:t>(2011). </a:t>
            </a:r>
            <a:r>
              <a:rPr lang="en-US" sz="550" i="1" dirty="0"/>
              <a:t>Action Tracker for April 2011</a:t>
            </a:r>
            <a:r>
              <a:rPr lang="en-US" sz="550" dirty="0"/>
              <a:t>(2011).                                                                                                                                </a:t>
            </a:r>
          </a:p>
          <a:p>
            <a:pPr>
              <a:defRPr/>
            </a:pPr>
            <a:r>
              <a:rPr lang="en-US" sz="550" dirty="0"/>
              <a:t>      [Web Photo]. Retrieved from </a:t>
            </a:r>
            <a:r>
              <a:rPr lang="en-US" sz="550" u="sng" dirty="0">
                <a:hlinkClick r:id="rId8"/>
              </a:rPr>
              <a:t>http://www.engineeringtv.com/latest/2011/4?activity=4&amp;page_key=activity</a:t>
            </a:r>
            <a:r>
              <a:rPr lang="en-US" sz="550" u="sng" dirty="0"/>
              <a:t> </a:t>
            </a:r>
            <a:r>
              <a:rPr lang="en-US" sz="550" u="sng" dirty="0">
                <a:hlinkClick r:id="rId9"/>
              </a:rPr>
              <a:t>  </a:t>
            </a:r>
            <a:endParaRPr lang="en-US" sz="550" u="sng" dirty="0"/>
          </a:p>
          <a:p>
            <a:pPr>
              <a:defRPr/>
            </a:pPr>
            <a:r>
              <a:rPr lang="en-US" sz="550" u="sng" dirty="0"/>
              <a:t> </a:t>
            </a:r>
            <a:r>
              <a:rPr lang="en-US" sz="550" u="sng" dirty="0">
                <a:hlinkClick r:id="rId9"/>
              </a:rPr>
              <a:t>  </a:t>
            </a:r>
            <a:r>
              <a:rPr lang="en-US" sz="550" dirty="0"/>
              <a:t>                                                           </a:t>
            </a:r>
            <a:endParaRPr lang="en-US" sz="800" dirty="0">
              <a:latin typeface="Comic Sans MS" pitchFamily="66" charset="0"/>
            </a:endParaRPr>
          </a:p>
          <a:p>
            <a:pPr>
              <a:defRPr/>
            </a:pPr>
            <a:r>
              <a:rPr lang="en-US" sz="550" dirty="0"/>
              <a:t>                                                           </a:t>
            </a:r>
            <a:endParaRPr lang="en-US" sz="800" dirty="0">
              <a:latin typeface="Comic Sans MS" pitchFamily="66" charset="0"/>
            </a:endParaRPr>
          </a:p>
        </p:txBody>
      </p:sp>
      <p:sp>
        <p:nvSpPr>
          <p:cNvPr id="11272" name="Content Placeholder 2"/>
          <p:cNvSpPr txBox="1">
            <a:spLocks/>
          </p:cNvSpPr>
          <p:nvPr/>
        </p:nvSpPr>
        <p:spPr bwMode="auto">
          <a:xfrm>
            <a:off x="190500" y="685800"/>
            <a:ext cx="8896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Arial" charset="0"/>
              <a:buChar char="•"/>
            </a:pPr>
            <a:r>
              <a:rPr lang="en-US" sz="1800">
                <a:latin typeface="Arial" charset="0"/>
              </a:rPr>
              <a:t> M.E.C is an acronym for </a:t>
            </a:r>
            <a:r>
              <a:rPr lang="en-US" sz="1800" b="1">
                <a:latin typeface="Arial" charset="0"/>
              </a:rPr>
              <a:t>M</a:t>
            </a:r>
            <a:r>
              <a:rPr lang="en-US" sz="1800">
                <a:latin typeface="Arial" charset="0"/>
              </a:rPr>
              <a:t>icro-</a:t>
            </a:r>
            <a:r>
              <a:rPr lang="en-US" sz="1800" b="1">
                <a:latin typeface="Arial" charset="0"/>
              </a:rPr>
              <a:t>E</a:t>
            </a:r>
            <a:r>
              <a:rPr lang="en-US" sz="1800">
                <a:latin typeface="Arial" charset="0"/>
              </a:rPr>
              <a:t>nergy </a:t>
            </a:r>
            <a:r>
              <a:rPr lang="en-US" sz="1800" b="1">
                <a:latin typeface="Arial" charset="0"/>
              </a:rPr>
              <a:t>C</a:t>
            </a:r>
            <a:r>
              <a:rPr lang="en-US" sz="1800">
                <a:latin typeface="Arial" charset="0"/>
              </a:rPr>
              <a:t>ell</a:t>
            </a:r>
          </a:p>
        </p:txBody>
      </p:sp>
      <p:sp>
        <p:nvSpPr>
          <p:cNvPr id="11273" name="Content Placeholder 2"/>
          <p:cNvSpPr txBox="1">
            <a:spLocks/>
          </p:cNvSpPr>
          <p:nvPr/>
        </p:nvSpPr>
        <p:spPr bwMode="auto">
          <a:xfrm>
            <a:off x="190500" y="1066800"/>
            <a:ext cx="6523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Arial" charset="0"/>
              <a:buChar char="•"/>
            </a:pPr>
            <a:r>
              <a:rPr lang="en-US" sz="1600">
                <a:latin typeface="Arial" charset="0"/>
              </a:rPr>
              <a:t>IPS has developed a thin-film solid-state rechargeable battery that is going to revolutionize the embedded device world! </a:t>
            </a:r>
          </a:p>
        </p:txBody>
      </p:sp>
      <p:sp>
        <p:nvSpPr>
          <p:cNvPr id="11274" name="Content Placeholder 2"/>
          <p:cNvSpPr txBox="1">
            <a:spLocks/>
          </p:cNvSpPr>
          <p:nvPr/>
        </p:nvSpPr>
        <p:spPr bwMode="auto">
          <a:xfrm>
            <a:off x="190500" y="1676400"/>
            <a:ext cx="663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Arial" charset="0"/>
              <a:buChar char="•"/>
            </a:pPr>
            <a:r>
              <a:rPr lang="en-US" sz="1600">
                <a:latin typeface="Arial" charset="0"/>
              </a:rPr>
              <a:t>What makes these thin-film batteries unique is the acceptance of charge! They can take any amount of current (pulsed or solid) </a:t>
            </a:r>
          </a:p>
        </p:txBody>
      </p:sp>
      <p:sp>
        <p:nvSpPr>
          <p:cNvPr id="11277" name="Content Placeholder 2"/>
          <p:cNvSpPr txBox="1">
            <a:spLocks/>
          </p:cNvSpPr>
          <p:nvPr/>
        </p:nvSpPr>
        <p:spPr bwMode="auto">
          <a:xfrm>
            <a:off x="2514600" y="2435225"/>
            <a:ext cx="4595813" cy="1341438"/>
          </a:xfrm>
          <a:prstGeom prst="rect">
            <a:avLst/>
          </a:prstGeom>
          <a:ln/>
        </p:spPr>
        <p:style>
          <a:lnRef idx="2">
            <a:schemeClr val="dk1"/>
          </a:lnRef>
          <a:fillRef idx="1">
            <a:schemeClr val="lt1"/>
          </a:fillRef>
          <a:effectRef idx="0">
            <a:schemeClr val="dk1"/>
          </a:effectRef>
          <a:fontRef idx="minor">
            <a:schemeClr val="dk1"/>
          </a:fontRef>
        </p:style>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spcBef>
                <a:spcPct val="20000"/>
              </a:spcBef>
              <a:defRPr/>
            </a:pPr>
            <a:r>
              <a:rPr lang="en-US" sz="1400" dirty="0" smtClean="0">
                <a:latin typeface="Arial" charset="0"/>
              </a:rPr>
              <a:t> Can be charged with ambient energy sources such as:</a:t>
            </a:r>
          </a:p>
          <a:p>
            <a:pPr marL="285750" indent="-182880">
              <a:spcBef>
                <a:spcPct val="20000"/>
              </a:spcBef>
              <a:buFont typeface="Arial" pitchFamily="34" charset="0"/>
              <a:buChar char="•"/>
              <a:defRPr/>
            </a:pPr>
            <a:r>
              <a:rPr lang="en-US" sz="1400" dirty="0" smtClean="0">
                <a:latin typeface="Arial" charset="0"/>
              </a:rPr>
              <a:t>Radio Frequency (RF)</a:t>
            </a:r>
          </a:p>
          <a:p>
            <a:pPr marL="285750" indent="-182880">
              <a:spcBef>
                <a:spcPct val="20000"/>
              </a:spcBef>
              <a:buFont typeface="Arial" pitchFamily="34" charset="0"/>
              <a:buChar char="•"/>
              <a:defRPr/>
            </a:pPr>
            <a:r>
              <a:rPr lang="en-US" sz="1400" dirty="0" smtClean="0">
                <a:latin typeface="Arial" charset="0"/>
              </a:rPr>
              <a:t>Kinetic (Vibration)</a:t>
            </a:r>
          </a:p>
          <a:p>
            <a:pPr marL="285750" indent="-182880">
              <a:spcBef>
                <a:spcPct val="20000"/>
              </a:spcBef>
              <a:buFont typeface="Arial" pitchFamily="34" charset="0"/>
              <a:buChar char="•"/>
              <a:defRPr/>
            </a:pPr>
            <a:r>
              <a:rPr lang="en-US" sz="1400" dirty="0" smtClean="0">
                <a:latin typeface="Arial" charset="0"/>
              </a:rPr>
              <a:t>Thermal</a:t>
            </a:r>
          </a:p>
          <a:p>
            <a:pPr marL="285750" indent="-182880">
              <a:spcBef>
                <a:spcPct val="20000"/>
              </a:spcBef>
              <a:buFont typeface="Arial" pitchFamily="34" charset="0"/>
              <a:buChar char="•"/>
              <a:defRPr/>
            </a:pPr>
            <a:r>
              <a:rPr lang="en-US" sz="1400" dirty="0" smtClean="0">
                <a:latin typeface="Arial" charset="0"/>
              </a:rPr>
              <a:t>Magnetic, Solar…. Etc….</a:t>
            </a:r>
          </a:p>
        </p:txBody>
      </p:sp>
      <p:sp>
        <p:nvSpPr>
          <p:cNvPr id="11276" name="Content Placeholder 2"/>
          <p:cNvSpPr txBox="1">
            <a:spLocks/>
          </p:cNvSpPr>
          <p:nvPr/>
        </p:nvSpPr>
        <p:spPr bwMode="auto">
          <a:xfrm>
            <a:off x="136525" y="3994150"/>
            <a:ext cx="5997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1400">
                <a:latin typeface="Arial" charset="0"/>
              </a:rPr>
              <a:t>Q: So what makes THINERGY work so efficiently?</a:t>
            </a:r>
          </a:p>
          <a:p>
            <a:pPr>
              <a:spcBef>
                <a:spcPct val="20000"/>
              </a:spcBef>
            </a:pPr>
            <a:r>
              <a:rPr lang="en-US" sz="1400">
                <a:latin typeface="Arial" charset="0"/>
              </a:rPr>
              <a:t>A: The Electrolyte material: Lithium Phosphorus Oxynitride (LiPON) </a:t>
            </a:r>
          </a:p>
        </p:txBody>
      </p:sp>
      <p:grpSp>
        <p:nvGrpSpPr>
          <p:cNvPr id="2" name="Group 6"/>
          <p:cNvGrpSpPr>
            <a:grpSpLocks/>
          </p:cNvGrpSpPr>
          <p:nvPr/>
        </p:nvGrpSpPr>
        <p:grpSpPr bwMode="auto">
          <a:xfrm>
            <a:off x="12700" y="2319338"/>
            <a:ext cx="2451100" cy="1719262"/>
            <a:chOff x="6659563" y="2862262"/>
            <a:chExt cx="2451136" cy="1719263"/>
          </a:xfrm>
        </p:grpSpPr>
        <p:pic>
          <p:nvPicPr>
            <p:cNvPr id="11293" name="Picture 37" descr="http://www.electropages.com/wp-content/uploads/2012/02/xcgnxfgnsxbnsdgbn.jpg"/>
            <p:cNvPicPr>
              <a:picLocks noChangeAspect="1" noChangeArrowheads="1"/>
            </p:cNvPicPr>
            <p:nvPr/>
          </p:nvPicPr>
          <p:blipFill>
            <a:blip r:embed="rId10">
              <a:extLst>
                <a:ext uri="{28A0092B-C50C-407E-A947-70E740481C1C}">
                  <a14:useLocalDpi xmlns:a14="http://schemas.microsoft.com/office/drawing/2010/main" val="0"/>
                </a:ext>
              </a:extLst>
            </a:blip>
            <a:srcRect t="22800" b="15868"/>
            <a:stretch>
              <a:fillRect/>
            </a:stretch>
          </p:blipFill>
          <p:spPr bwMode="auto">
            <a:xfrm>
              <a:off x="6659563" y="2862262"/>
              <a:ext cx="2451136"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Rectangle 17"/>
            <p:cNvSpPr>
              <a:spLocks noChangeArrowheads="1"/>
            </p:cNvSpPr>
            <p:nvPr/>
          </p:nvSpPr>
          <p:spPr bwMode="auto">
            <a:xfrm>
              <a:off x="7713663" y="4365625"/>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a:solidFill>
                    <a:srgbClr val="000000"/>
                  </a:solidFill>
                  <a:latin typeface="Comic Sans MS" pitchFamily="66" charset="0"/>
                </a:rPr>
                <a:t>[2] </a:t>
              </a:r>
              <a:endParaRPr lang="en-US"/>
            </a:p>
          </p:txBody>
        </p:sp>
      </p:grpSp>
      <p:pic>
        <p:nvPicPr>
          <p:cNvPr id="11278" name="Picture 2" descr="C:\Users\rac\Documents\My Pictures\infinite_power_solutions-image-0307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475" y="0"/>
            <a:ext cx="12414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9" name="Group 2"/>
          <p:cNvGrpSpPr>
            <a:grpSpLocks/>
          </p:cNvGrpSpPr>
          <p:nvPr/>
        </p:nvGrpSpPr>
        <p:grpSpPr bwMode="auto">
          <a:xfrm>
            <a:off x="6810375" y="842963"/>
            <a:ext cx="2162175" cy="1392237"/>
            <a:chOff x="6810757" y="842963"/>
            <a:chExt cx="2161793" cy="1392237"/>
          </a:xfrm>
        </p:grpSpPr>
        <p:sp>
          <p:nvSpPr>
            <p:cNvPr id="11291" name="Rectangle 17"/>
            <p:cNvSpPr>
              <a:spLocks noChangeArrowheads="1"/>
            </p:cNvSpPr>
            <p:nvPr/>
          </p:nvSpPr>
          <p:spPr bwMode="auto">
            <a:xfrm>
              <a:off x="7642225" y="2019300"/>
              <a:ext cx="4095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a:solidFill>
                    <a:srgbClr val="000000"/>
                  </a:solidFill>
                  <a:latin typeface="Comic Sans MS" pitchFamily="66" charset="0"/>
                </a:rPr>
                <a:t>[1] </a:t>
              </a:r>
              <a:endParaRPr lang="en-US"/>
            </a:p>
          </p:txBody>
        </p:sp>
        <p:pic>
          <p:nvPicPr>
            <p:cNvPr id="11292" name="Picture 33" descr="thinerg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10757" y="842963"/>
              <a:ext cx="2161793"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0" name="Group 1"/>
          <p:cNvGrpSpPr>
            <a:grpSpLocks/>
          </p:cNvGrpSpPr>
          <p:nvPr/>
        </p:nvGrpSpPr>
        <p:grpSpPr bwMode="auto">
          <a:xfrm>
            <a:off x="7256463" y="2447925"/>
            <a:ext cx="1716087" cy="1450975"/>
            <a:chOff x="304800" y="2365375"/>
            <a:chExt cx="1716088" cy="1450975"/>
          </a:xfrm>
        </p:grpSpPr>
        <p:sp>
          <p:nvSpPr>
            <p:cNvPr id="11289" name="Rectangle 17"/>
            <p:cNvSpPr>
              <a:spLocks noChangeArrowheads="1"/>
            </p:cNvSpPr>
            <p:nvPr/>
          </p:nvSpPr>
          <p:spPr bwMode="auto">
            <a:xfrm>
              <a:off x="998538" y="3600450"/>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a:solidFill>
                    <a:srgbClr val="000000"/>
                  </a:solidFill>
                  <a:latin typeface="Comic Sans MS" pitchFamily="66" charset="0"/>
                </a:rPr>
                <a:t>[4] </a:t>
              </a:r>
              <a:endParaRPr lang="en-US"/>
            </a:p>
          </p:txBody>
        </p:sp>
        <p:pic>
          <p:nvPicPr>
            <p:cNvPr id="11290" name="Picture 35" descr="http://s3.amazonaws.com/magnifythumbs/V6YGYG1Q74N9M5K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2365375"/>
              <a:ext cx="1716088" cy="128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1" name="Rectangle 17"/>
          <p:cNvSpPr>
            <a:spLocks noChangeArrowheads="1"/>
          </p:cNvSpPr>
          <p:nvPr/>
        </p:nvSpPr>
        <p:spPr bwMode="auto">
          <a:xfrm>
            <a:off x="8877300" y="-50800"/>
            <a:ext cx="381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a:solidFill>
                  <a:srgbClr val="000000"/>
                </a:solidFill>
                <a:latin typeface="Comic Sans MS" pitchFamily="66" charset="0"/>
              </a:rPr>
              <a:t>[3] </a:t>
            </a:r>
            <a:endParaRPr lang="en-US"/>
          </a:p>
        </p:txBody>
      </p:sp>
      <p:pic>
        <p:nvPicPr>
          <p:cNvPr id="11282"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00750" y="4276725"/>
            <a:ext cx="31051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283" name="Straight Connector 62"/>
          <p:cNvCxnSpPr>
            <a:cxnSpLocks noChangeShapeType="1"/>
          </p:cNvCxnSpPr>
          <p:nvPr/>
        </p:nvCxnSpPr>
        <p:spPr bwMode="auto">
          <a:xfrm>
            <a:off x="3416300" y="5445125"/>
            <a:ext cx="2413000" cy="250825"/>
          </a:xfrm>
          <a:prstGeom prst="line">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1284" name="Content Placeholder 2"/>
          <p:cNvSpPr txBox="1">
            <a:spLocks/>
          </p:cNvSpPr>
          <p:nvPr/>
        </p:nvSpPr>
        <p:spPr bwMode="auto">
          <a:xfrm>
            <a:off x="190500" y="4964113"/>
            <a:ext cx="663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Font typeface="Arial" charset="0"/>
              <a:buChar char="•"/>
            </a:pPr>
            <a:r>
              <a:rPr lang="en-US" sz="1600">
                <a:latin typeface="Arial" charset="0"/>
              </a:rPr>
              <a:t>Advancements in battery technology can always be seen by observing the end user product</a:t>
            </a:r>
          </a:p>
        </p:txBody>
      </p:sp>
      <p:cxnSp>
        <p:nvCxnSpPr>
          <p:cNvPr id="11285" name="Straight Connector 53"/>
          <p:cNvCxnSpPr>
            <a:cxnSpLocks noChangeShapeType="1"/>
          </p:cNvCxnSpPr>
          <p:nvPr/>
        </p:nvCxnSpPr>
        <p:spPr bwMode="auto">
          <a:xfrm>
            <a:off x="5410200" y="1506538"/>
            <a:ext cx="2141538" cy="144462"/>
          </a:xfrm>
          <a:prstGeom prst="line">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1286" name="Rectangle 12"/>
          <p:cNvSpPr>
            <a:spLocks noChangeArrowheads="1"/>
          </p:cNvSpPr>
          <p:nvPr/>
        </p:nvSpPr>
        <p:spPr bwMode="auto">
          <a:xfrm>
            <a:off x="6134100" y="4017963"/>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THINERGY</a:t>
            </a:r>
          </a:p>
          <a:p>
            <a:r>
              <a:rPr lang="en-US"/>
              <a:t>         	makes it </a:t>
            </a:r>
          </a:p>
          <a:p>
            <a:r>
              <a:rPr lang="en-US"/>
              <a:t>                 	THIN!!</a:t>
            </a:r>
          </a:p>
        </p:txBody>
      </p:sp>
      <p:cxnSp>
        <p:nvCxnSpPr>
          <p:cNvPr id="11287" name="Straight Connector 62"/>
          <p:cNvCxnSpPr>
            <a:cxnSpLocks noChangeShapeType="1"/>
          </p:cNvCxnSpPr>
          <p:nvPr/>
        </p:nvCxnSpPr>
        <p:spPr bwMode="auto">
          <a:xfrm flipV="1">
            <a:off x="8485188" y="3735388"/>
            <a:ext cx="0" cy="989012"/>
          </a:xfrm>
          <a:prstGeom prst="line">
            <a:avLst/>
          </a:prstGeom>
          <a:noFill/>
          <a:ln w="9525" algn="ctr">
            <a:solidFill>
              <a:schemeClr val="tx1"/>
            </a:solidFill>
            <a:round/>
            <a:headEnd/>
            <a:tailEnd type="stealth" w="lg" len="lg"/>
          </a:ln>
          <a:extLst>
            <a:ext uri="{909E8E84-426E-40DD-AFC4-6F175D3DCCD1}">
              <a14:hiddenFill xmlns:a14="http://schemas.microsoft.com/office/drawing/2010/main">
                <a:noFill/>
              </a14:hiddenFill>
            </a:ext>
          </a:extLst>
        </p:spPr>
      </p:cxnSp>
      <p:sp>
        <p:nvSpPr>
          <p:cNvPr id="11288" name="Content Placeholder 2"/>
          <p:cNvSpPr txBox="1">
            <a:spLocks/>
          </p:cNvSpPr>
          <p:nvPr/>
        </p:nvSpPr>
        <p:spPr bwMode="auto">
          <a:xfrm>
            <a:off x="555625" y="4572000"/>
            <a:ext cx="599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sz="1800" b="1">
                <a:latin typeface="Arial" charset="0"/>
              </a:rPr>
              <a:t>***Imagine a world with no chargers required!***</a:t>
            </a:r>
          </a:p>
        </p:txBody>
      </p:sp>
    </p:spTree>
    <p:extLst>
      <p:ext uri="{BB962C8B-B14F-4D97-AF65-F5344CB8AC3E}">
        <p14:creationId xmlns:p14="http://schemas.microsoft.com/office/powerpoint/2010/main" val="1263852570"/>
      </p:ext>
    </p:extLst>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Neurosurgery For The Future</a:t>
            </a:r>
          </a:p>
        </p:txBody>
      </p:sp>
      <p:sp>
        <p:nvSpPr>
          <p:cNvPr id="3" name="Content Placeholder 2"/>
          <p:cNvSpPr>
            <a:spLocks noGrp="1"/>
          </p:cNvSpPr>
          <p:nvPr>
            <p:ph sz="half" idx="2"/>
          </p:nvPr>
        </p:nvSpPr>
        <p:spPr>
          <a:xfrm>
            <a:off x="457200" y="838200"/>
            <a:ext cx="8305800" cy="5484813"/>
          </a:xfrm>
        </p:spPr>
        <p:txBody>
          <a:bodyPr/>
          <a:lstStyle/>
          <a:p>
            <a:pPr marL="0" indent="0">
              <a:defRPr/>
            </a:pPr>
            <a:r>
              <a:rPr lang="en-US" b="1" dirty="0" smtClean="0"/>
              <a:t>Current Neuro-robots:</a:t>
            </a:r>
          </a:p>
          <a:p>
            <a:pPr>
              <a:buFont typeface="Arial" pitchFamily="34" charset="0"/>
              <a:buChar char="•"/>
              <a:defRPr/>
            </a:pPr>
            <a:r>
              <a:rPr lang="en-US" sz="2000" dirty="0" smtClean="0"/>
              <a:t>Assist the surgeon	</a:t>
            </a:r>
          </a:p>
          <a:p>
            <a:pPr>
              <a:buFont typeface="Arial" pitchFamily="34" charset="0"/>
              <a:buChar char="•"/>
              <a:defRPr/>
            </a:pPr>
            <a:r>
              <a:rPr lang="en-US" sz="2000" dirty="0" smtClean="0"/>
              <a:t>Extent or enhance human skills</a:t>
            </a:r>
          </a:p>
          <a:p>
            <a:pPr marL="0" indent="0">
              <a:defRPr/>
            </a:pPr>
            <a:r>
              <a:rPr lang="en-US" b="1" dirty="0" smtClean="0"/>
              <a:t>System Types:</a:t>
            </a:r>
          </a:p>
          <a:p>
            <a:pPr>
              <a:buFont typeface="Arial" pitchFamily="34" charset="0"/>
              <a:buChar char="•"/>
              <a:defRPr/>
            </a:pPr>
            <a:r>
              <a:rPr lang="en-US" sz="2000" dirty="0" smtClean="0"/>
              <a:t>Supervisory controlled</a:t>
            </a:r>
          </a:p>
          <a:p>
            <a:pPr>
              <a:buFont typeface="Arial" pitchFamily="34" charset="0"/>
              <a:buChar char="•"/>
              <a:defRPr/>
            </a:pPr>
            <a:r>
              <a:rPr lang="en-US" sz="2000" dirty="0" smtClean="0"/>
              <a:t>Tele-surgical </a:t>
            </a:r>
          </a:p>
          <a:p>
            <a:pPr>
              <a:buFont typeface="Arial" pitchFamily="34" charset="0"/>
              <a:buChar char="•"/>
              <a:defRPr/>
            </a:pPr>
            <a:r>
              <a:rPr lang="en-US" sz="2000" dirty="0" smtClean="0"/>
              <a:t>Share-control</a:t>
            </a:r>
            <a:endParaRPr lang="en-US" sz="2000" dirty="0"/>
          </a:p>
          <a:p>
            <a:pPr marL="0" indent="0">
              <a:defRPr/>
            </a:pPr>
            <a:r>
              <a:rPr lang="en-US" b="1" dirty="0" smtClean="0"/>
              <a:t>Future:</a:t>
            </a:r>
          </a:p>
          <a:p>
            <a:pPr>
              <a:buFont typeface="Arial" pitchFamily="34" charset="0"/>
              <a:buChar char="•"/>
              <a:defRPr/>
            </a:pPr>
            <a:r>
              <a:rPr lang="en-US" sz="2000" dirty="0" smtClean="0"/>
              <a:t>Artificial intelligence</a:t>
            </a:r>
          </a:p>
          <a:p>
            <a:pPr lvl="1">
              <a:buFont typeface="Arial" pitchFamily="34" charset="0"/>
              <a:buChar char="•"/>
              <a:defRPr/>
            </a:pPr>
            <a:r>
              <a:rPr lang="en-US" sz="1800" dirty="0" smtClean="0"/>
              <a:t>Allowed robots to think (make decisions)</a:t>
            </a:r>
          </a:p>
          <a:p>
            <a:pPr lvl="1">
              <a:buFont typeface="Arial" pitchFamily="34" charset="0"/>
              <a:buChar char="•"/>
              <a:defRPr/>
            </a:pPr>
            <a:r>
              <a:rPr lang="en-US" sz="1800" dirty="0" smtClean="0"/>
              <a:t>Program themselves</a:t>
            </a:r>
            <a:endParaRPr lang="en-US" sz="1800" dirty="0"/>
          </a:p>
          <a:p>
            <a:pPr marL="349250" lvl="1" indent="-342900">
              <a:buFont typeface="Arial" pitchFamily="34" charset="0"/>
              <a:buChar char="•"/>
              <a:defRPr/>
            </a:pPr>
            <a:r>
              <a:rPr lang="en-US" dirty="0" smtClean="0"/>
              <a:t>More independent and self-reliant</a:t>
            </a:r>
          </a:p>
          <a:p>
            <a:pPr marL="6350" lvl="1" indent="0">
              <a:buFontTx/>
              <a:buNone/>
              <a:defRPr/>
            </a:pPr>
            <a:r>
              <a:rPr lang="en-US" sz="2400" b="1" dirty="0" smtClean="0"/>
              <a:t>Challenge:</a:t>
            </a:r>
          </a:p>
          <a:p>
            <a:pPr marL="349250" lvl="1" indent="-342900">
              <a:buFont typeface="Arial" pitchFamily="34" charset="0"/>
              <a:buChar char="•"/>
              <a:defRPr/>
            </a:pPr>
            <a:r>
              <a:rPr lang="en-US" dirty="0" smtClean="0"/>
              <a:t>Convincing surgeons and patients that Neuro-robots are safe</a:t>
            </a:r>
          </a:p>
        </p:txBody>
      </p:sp>
      <p:sp>
        <p:nvSpPr>
          <p:cNvPr id="11268" name="Text Placeholder 4"/>
          <p:cNvSpPr>
            <a:spLocks noGrp="1"/>
          </p:cNvSpPr>
          <p:nvPr>
            <p:ph type="body" sz="quarter" idx="3"/>
          </p:nvPr>
        </p:nvSpPr>
        <p:spPr>
          <a:xfrm>
            <a:off x="5791200" y="3760788"/>
            <a:ext cx="2819400" cy="1039812"/>
          </a:xfrm>
        </p:spPr>
        <p:txBody>
          <a:bodyPr/>
          <a:lstStyle/>
          <a:p>
            <a:r>
              <a:rPr lang="en-US" sz="1400" smtClean="0">
                <a:hlinkClick r:id="rId2"/>
              </a:rPr>
              <a:t>www.neurosurgery-online.com</a:t>
            </a:r>
            <a:endParaRPr lang="en-US" sz="1400" smtClean="0"/>
          </a:p>
          <a:p>
            <a:r>
              <a:rPr lang="en-US" sz="1400" smtClean="0"/>
              <a:t>In touch with robotics: Neurosurgery for the future.</a:t>
            </a:r>
          </a:p>
          <a:p>
            <a:r>
              <a:rPr lang="en-US" sz="1400" smtClean="0"/>
              <a:t>Volume 56: pages 421-433</a:t>
            </a:r>
          </a:p>
        </p:txBody>
      </p:sp>
      <p:pic>
        <p:nvPicPr>
          <p:cNvPr id="11269"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562600" y="990600"/>
            <a:ext cx="3059113" cy="2813050"/>
          </a:xfrm>
          <a:ln w="19050">
            <a:solidFill>
              <a:schemeClr val="tx1"/>
            </a:solidFill>
            <a:miter lim="800000"/>
            <a:headEnd/>
            <a:tailEnd/>
          </a:ln>
        </p:spPr>
      </p:pic>
      <p:sp>
        <p:nvSpPr>
          <p:cNvPr id="4" name="Slide Number Placeholder 3"/>
          <p:cNvSpPr>
            <a:spLocks noGrp="1"/>
          </p:cNvSpPr>
          <p:nvPr>
            <p:ph type="sldNum" sz="quarter" idx="4294967295"/>
          </p:nvPr>
        </p:nvSpPr>
        <p:spPr>
          <a:xfrm>
            <a:off x="7010400" y="6492875"/>
            <a:ext cx="2133600" cy="365125"/>
          </a:xfrm>
        </p:spPr>
        <p:txBody>
          <a:bodyPr/>
          <a:lstStyle/>
          <a:p>
            <a:pPr>
              <a:defRPr/>
            </a:pPr>
            <a:fld id="{7062095D-E954-4234-9236-3971D37CA8DD}" type="slidenum">
              <a:rPr lang="en-US"/>
              <a:pPr>
                <a:defRPr/>
              </a:pPr>
              <a:t>8</a:t>
            </a:fld>
            <a:endParaRPr lang="en-US" dirty="0"/>
          </a:p>
        </p:txBody>
      </p:sp>
    </p:spTree>
    <p:extLst>
      <p:ext uri="{BB962C8B-B14F-4D97-AF65-F5344CB8AC3E}">
        <p14:creationId xmlns:p14="http://schemas.microsoft.com/office/powerpoint/2010/main" val="1986062898"/>
      </p:ext>
    </p:extLst>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SDM Grasping Hand</a:t>
            </a:r>
          </a:p>
        </p:txBody>
      </p:sp>
      <p:sp>
        <p:nvSpPr>
          <p:cNvPr id="11" name="Content Placeholder 10"/>
          <p:cNvSpPr>
            <a:spLocks noGrp="1"/>
          </p:cNvSpPr>
          <p:nvPr>
            <p:ph sz="half" idx="2"/>
          </p:nvPr>
        </p:nvSpPr>
        <p:spPr>
          <a:xfrm>
            <a:off x="457200" y="990600"/>
            <a:ext cx="4040188" cy="5137150"/>
          </a:xfrm>
        </p:spPr>
        <p:txBody>
          <a:bodyPr/>
          <a:lstStyle/>
          <a:p>
            <a:pPr marL="457200" indent="-419100">
              <a:buClr>
                <a:schemeClr val="dk1"/>
              </a:buClr>
              <a:buSzPct val="208333"/>
              <a:buFont typeface="Arial"/>
              <a:buChar char="•"/>
              <a:defRPr/>
            </a:pPr>
            <a:r>
              <a:rPr lang="en" dirty="0"/>
              <a:t>Shape Deposition Manufacturing</a:t>
            </a:r>
          </a:p>
          <a:p>
            <a:pPr marL="457200" indent="-419100">
              <a:buClr>
                <a:schemeClr val="dk1"/>
              </a:buClr>
              <a:buSzPct val="208333"/>
              <a:buFont typeface="Arial"/>
              <a:buChar char="•"/>
              <a:defRPr/>
            </a:pPr>
            <a:r>
              <a:rPr lang="en" dirty="0"/>
              <a:t>Each finger is one molded piece and is flexible</a:t>
            </a:r>
          </a:p>
          <a:p>
            <a:pPr marL="457200" indent="-419100">
              <a:buClr>
                <a:schemeClr val="dk1"/>
              </a:buClr>
              <a:buSzPct val="208333"/>
              <a:buFont typeface="Arial"/>
              <a:buChar char="•"/>
              <a:defRPr/>
            </a:pPr>
            <a:r>
              <a:rPr lang="en" dirty="0"/>
              <a:t>Uses 1 actuator	</a:t>
            </a:r>
          </a:p>
          <a:p>
            <a:pPr marL="457200" indent="-419100">
              <a:buClr>
                <a:schemeClr val="dk1"/>
              </a:buClr>
              <a:buSzPct val="208333"/>
              <a:buFont typeface="Arial"/>
              <a:buChar char="•"/>
              <a:defRPr/>
            </a:pPr>
            <a:r>
              <a:rPr lang="en" dirty="0"/>
              <a:t>Simple design</a:t>
            </a:r>
          </a:p>
          <a:p>
            <a:pPr marL="457200" indent="-419100">
              <a:buClr>
                <a:schemeClr val="dk1"/>
              </a:buClr>
              <a:buSzPct val="208333"/>
              <a:buFont typeface="Arial"/>
              <a:buChar char="•"/>
              <a:defRPr/>
            </a:pPr>
            <a:r>
              <a:rPr lang="en" dirty="0"/>
              <a:t>Embedded force sensor and tendon cable</a:t>
            </a:r>
          </a:p>
          <a:p>
            <a:pPr>
              <a:buClr>
                <a:srgbClr val="000000"/>
              </a:buClr>
              <a:buSzPct val="91666"/>
              <a:defRPr/>
            </a:pPr>
            <a:r>
              <a:rPr lang="en" sz="1200" dirty="0"/>
              <a:t>Video: </a:t>
            </a:r>
            <a:r>
              <a:rPr lang="en" sz="1200" dirty="0">
                <a:hlinkClick r:id="rId2"/>
              </a:rPr>
              <a:t>http://www.youtube.com/watch?v=_4ChbQNVbD4&amp;feature=relmfu</a:t>
            </a:r>
            <a:endParaRPr lang="en" sz="1200" dirty="0"/>
          </a:p>
          <a:p>
            <a:pPr>
              <a:buClr>
                <a:srgbClr val="000000"/>
              </a:buClr>
              <a:buSzPct val="91666"/>
              <a:defRPr/>
            </a:pPr>
            <a:r>
              <a:rPr lang="en" sz="1200" dirty="0"/>
              <a:t>Source:</a:t>
            </a:r>
            <a:r>
              <a:rPr lang="en" sz="1100" u="sng" dirty="0">
                <a:solidFill>
                  <a:schemeClr val="hlink"/>
                </a:solidFill>
                <a:hlinkClick r:id="rId3"/>
              </a:rPr>
              <a:t>http://biorobotics.harvard.edu/publications.html#tech_report</a:t>
            </a:r>
          </a:p>
          <a:p>
            <a:pPr>
              <a:defRPr/>
            </a:pPr>
            <a:endParaRPr lang="en-US" dirty="0"/>
          </a:p>
        </p:txBody>
      </p:sp>
      <p:sp>
        <p:nvSpPr>
          <p:cNvPr id="11268" name="Content Placeholder 12"/>
          <p:cNvSpPr>
            <a:spLocks noGrp="1"/>
          </p:cNvSpPr>
          <p:nvPr>
            <p:ph sz="quarter" idx="4"/>
          </p:nvPr>
        </p:nvSpPr>
        <p:spPr>
          <a:xfrm>
            <a:off x="4572000" y="1143000"/>
            <a:ext cx="4041775" cy="3951288"/>
          </a:xfrm>
        </p:spPr>
        <p:txBody>
          <a:bodyPr/>
          <a:lstStyle/>
          <a:p>
            <a:pPr marL="0" indent="0"/>
            <a:endParaRPr lang="en-US" smtClean="0"/>
          </a:p>
        </p:txBody>
      </p:sp>
      <p:sp>
        <p:nvSpPr>
          <p:cNvPr id="4" name="Slide Number Placeholder 3"/>
          <p:cNvSpPr>
            <a:spLocks noGrp="1"/>
          </p:cNvSpPr>
          <p:nvPr>
            <p:ph type="sldNum" sz="quarter" idx="4294967295"/>
          </p:nvPr>
        </p:nvSpPr>
        <p:spPr>
          <a:xfrm>
            <a:off x="7010400" y="6492875"/>
            <a:ext cx="2133600" cy="365125"/>
          </a:xfrm>
        </p:spPr>
        <p:txBody>
          <a:bodyPr/>
          <a:lstStyle/>
          <a:p>
            <a:pPr>
              <a:defRPr/>
            </a:pPr>
            <a:fld id="{D24CAFCB-0CDC-4782-9931-5DB84DCD4DCA}" type="slidenum">
              <a:rPr lang="en-US"/>
              <a:pPr>
                <a:defRPr/>
              </a:pPr>
              <a:t>9</a:t>
            </a:fld>
            <a:endParaRPr lang="en-US" dirty="0"/>
          </a:p>
        </p:txBody>
      </p:sp>
      <p:sp>
        <p:nvSpPr>
          <p:cNvPr id="11270" name="Shape 26"/>
          <p:cNvSpPr>
            <a:spLocks noChangeArrowheads="1"/>
          </p:cNvSpPr>
          <p:nvPr/>
        </p:nvSpPr>
        <p:spPr bwMode="auto">
          <a:xfrm>
            <a:off x="5060950" y="992188"/>
            <a:ext cx="1836738" cy="22304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1" name="Shape 27"/>
          <p:cNvSpPr>
            <a:spLocks noChangeArrowheads="1"/>
          </p:cNvSpPr>
          <p:nvPr/>
        </p:nvSpPr>
        <p:spPr bwMode="auto">
          <a:xfrm>
            <a:off x="4724400" y="3363913"/>
            <a:ext cx="4170363" cy="273208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Shape 28"/>
          <p:cNvSpPr>
            <a:spLocks noChangeArrowheads="1"/>
          </p:cNvSpPr>
          <p:nvPr/>
        </p:nvSpPr>
        <p:spPr bwMode="auto">
          <a:xfrm>
            <a:off x="7308850" y="992188"/>
            <a:ext cx="1292225" cy="221297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35094924"/>
      </p:ext>
    </p:extLst>
  </p:cSld>
  <p:clrMapOvr>
    <a:masterClrMapping/>
  </p:clrMapOvr>
  <p:transition>
    <p:randomBar dir="vert"/>
  </p:transition>
</p:sld>
</file>

<file path=ppt/theme/theme1.xml><?xml version="1.0" encoding="utf-8"?>
<a:theme xmlns:a="http://schemas.openxmlformats.org/drawingml/2006/main" name="SEM2">
  <a:themeElements>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fontScheme name="SEM2.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EM2.pot 1">
        <a:dk1>
          <a:srgbClr val="000000"/>
        </a:dk1>
        <a:lt1>
          <a:srgbClr val="FFFFFF"/>
        </a:lt1>
        <a:dk2>
          <a:srgbClr val="5F5F5F"/>
        </a:dk2>
        <a:lt2>
          <a:srgbClr val="CCCCCC"/>
        </a:lt2>
        <a:accent1>
          <a:srgbClr val="C7D039"/>
        </a:accent1>
        <a:accent2>
          <a:srgbClr val="F74902"/>
        </a:accent2>
        <a:accent3>
          <a:srgbClr val="FFFFFF"/>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2">
        <a:dk1>
          <a:srgbClr val="000000"/>
        </a:dk1>
        <a:lt1>
          <a:srgbClr val="E6E4DA"/>
        </a:lt1>
        <a:dk2>
          <a:srgbClr val="5F5F5F"/>
        </a:dk2>
        <a:lt2>
          <a:srgbClr val="CCCCCC"/>
        </a:lt2>
        <a:accent1>
          <a:srgbClr val="C7D039"/>
        </a:accent1>
        <a:accent2>
          <a:srgbClr val="F74902"/>
        </a:accent2>
        <a:accent3>
          <a:srgbClr val="F0EFEA"/>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3">
        <a:dk1>
          <a:srgbClr val="000000"/>
        </a:dk1>
        <a:lt1>
          <a:srgbClr val="B8D1E6"/>
        </a:lt1>
        <a:dk2>
          <a:srgbClr val="5F5F5F"/>
        </a:dk2>
        <a:lt2>
          <a:srgbClr val="CCCCCC"/>
        </a:lt2>
        <a:accent1>
          <a:srgbClr val="C7D039"/>
        </a:accent1>
        <a:accent2>
          <a:srgbClr val="F74902"/>
        </a:accent2>
        <a:accent3>
          <a:srgbClr val="D8E5F0"/>
        </a:accent3>
        <a:accent4>
          <a:srgbClr val="000000"/>
        </a:accent4>
        <a:accent5>
          <a:srgbClr val="E0E4AE"/>
        </a:accent5>
        <a:accent6>
          <a:srgbClr val="E04102"/>
        </a:accent6>
        <a:hlink>
          <a:srgbClr val="0059B8"/>
        </a:hlink>
        <a:folHlink>
          <a:srgbClr val="4C82BA"/>
        </a:folHlink>
      </a:clrScheme>
      <a:clrMap bg1="lt1" tx1="dk1" bg2="lt2" tx2="dk2" accent1="accent1" accent2="accent2" accent3="accent3" accent4="accent4" accent5="accent5" accent6="accent6" hlink="hlink" folHlink="folHlink"/>
    </a:extraClrScheme>
    <a:extraClrScheme>
      <a:clrScheme name="SEM2.pot 4">
        <a:dk1>
          <a:srgbClr val="CCCCCC"/>
        </a:dk1>
        <a:lt1>
          <a:srgbClr val="FFFFFF"/>
        </a:lt1>
        <a:dk2>
          <a:srgbClr val="808080"/>
        </a:dk2>
        <a:lt2>
          <a:srgbClr val="FFFFFF"/>
        </a:lt2>
        <a:accent1>
          <a:srgbClr val="C7D039"/>
        </a:accent1>
        <a:accent2>
          <a:srgbClr val="F74902"/>
        </a:accent2>
        <a:accent3>
          <a:srgbClr val="C0C0C0"/>
        </a:accent3>
        <a:accent4>
          <a:srgbClr val="DADADA"/>
        </a:accent4>
        <a:accent5>
          <a:srgbClr val="E0E4AE"/>
        </a:accent5>
        <a:accent6>
          <a:srgbClr val="E04102"/>
        </a:accent6>
        <a:hlink>
          <a:srgbClr val="B8D1E6"/>
        </a:hlink>
        <a:folHlink>
          <a:srgbClr val="E6E4D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Office\Templates\Sony Ericsson Templates\SEM2.pot</Template>
  <TotalTime>0</TotalTime>
  <Words>2465</Words>
  <Application>Microsoft Office PowerPoint</Application>
  <PresentationFormat>On-screen Show (4:3)</PresentationFormat>
  <Paragraphs>405</Paragraphs>
  <Slides>23</Slides>
  <Notes>5</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SEM2</vt:lpstr>
      <vt:lpstr>ECGR4161/5196 – Lecture 11 – July 19, 2012</vt:lpstr>
      <vt:lpstr>Future of Medical NanoRobotics</vt:lpstr>
      <vt:lpstr>AUR Robotic Desk Lamp</vt:lpstr>
      <vt:lpstr>Robotics and Autonomous Systems</vt:lpstr>
      <vt:lpstr>Advances in Telesurgery</vt:lpstr>
      <vt:lpstr>Automated/Self Guided Vehicles (ASG/AGV)</vt:lpstr>
      <vt:lpstr>THINERGY MEC™ </vt:lpstr>
      <vt:lpstr>Neurosurgery For The Future</vt:lpstr>
      <vt:lpstr>SDM Grasping Hand</vt:lpstr>
      <vt:lpstr>AR-Drone as a Platform for Robotic Research and Education</vt:lpstr>
      <vt:lpstr>Robotic Mining in Space</vt:lpstr>
      <vt:lpstr>    NAMO</vt:lpstr>
      <vt:lpstr>Future Robotics in the Oil and Gas Industry </vt:lpstr>
      <vt:lpstr>Robotics In Military Application</vt:lpstr>
      <vt:lpstr>Snow Eater Robot</vt:lpstr>
      <vt:lpstr>Personal Service Robots (PSR)                J. Scot Collins</vt:lpstr>
      <vt:lpstr>Tactile Gloves for Autonomous Grasping with the NASA Robonaut</vt:lpstr>
      <vt:lpstr>Teacher Robot</vt:lpstr>
      <vt:lpstr>Singularity (“Wired For War” P.W. Singer)</vt:lpstr>
      <vt:lpstr>EKSO Bionics Powered Exoskeleton</vt:lpstr>
      <vt:lpstr>Telepresence</vt:lpstr>
      <vt:lpstr>Robotic Applications for Energized Transmission Line </vt:lpstr>
      <vt:lpstr>Tucson Explorer 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2009-01-06T14:48:04Z</dcterms:created>
  <dcterms:modified xsi:type="dcterms:W3CDTF">2012-07-19T20:40:46Z</dcterms:modified>
</cp:coreProperties>
</file>