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52" r:id="rId1"/>
  </p:sldMasterIdLst>
  <p:notesMasterIdLst>
    <p:notesMasterId r:id="rId15"/>
  </p:notesMasterIdLst>
  <p:handoutMasterIdLst>
    <p:handoutMasterId r:id="rId16"/>
  </p:handoutMasterIdLst>
  <p:sldIdLst>
    <p:sldId id="518" r:id="rId2"/>
    <p:sldId id="535" r:id="rId3"/>
    <p:sldId id="529" r:id="rId4"/>
    <p:sldId id="528" r:id="rId5"/>
    <p:sldId id="534" r:id="rId6"/>
    <p:sldId id="536" r:id="rId7"/>
    <p:sldId id="530" r:id="rId8"/>
    <p:sldId id="537" r:id="rId9"/>
    <p:sldId id="526" r:id="rId10"/>
    <p:sldId id="533" r:id="rId11"/>
    <p:sldId id="527" r:id="rId12"/>
    <p:sldId id="531" r:id="rId13"/>
    <p:sldId id="532" r:id="rId14"/>
  </p:sldIdLst>
  <p:sldSz cx="9144000" cy="6858000" type="screen4x3"/>
  <p:notesSz cx="7010400" cy="9296400"/>
  <p:defaultTextStyle>
    <a:defPPr>
      <a:defRPr lang="sv-SE"/>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CC3300"/>
    <a:srgbClr val="0000CC"/>
    <a:srgbClr val="000099"/>
    <a:srgbClr val="000000"/>
    <a:srgbClr val="CCCCCC"/>
    <a:srgbClr val="FF0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58" autoAdjust="0"/>
  </p:normalViewPr>
  <p:slideViewPr>
    <p:cSldViewPr>
      <p:cViewPr varScale="1">
        <p:scale>
          <a:sx n="67" d="100"/>
          <a:sy n="67" d="100"/>
        </p:scale>
        <p:origin x="-606" y="-102"/>
      </p:cViewPr>
      <p:guideLst>
        <p:guide orient="horz" pos="1248"/>
        <p:guide orient="horz" pos="528"/>
        <p:guide pos="240"/>
        <p:guide pos="5520"/>
        <p:guide pos="1632"/>
        <p:guide pos="30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764" y="-78"/>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1026"/>
          <p:cNvSpPr>
            <a:spLocks noGrp="1" noChangeArrowheads="1"/>
          </p:cNvSpPr>
          <p:nvPr>
            <p:ph type="hdr" sz="quarter"/>
          </p:nvPr>
        </p:nvSpPr>
        <p:spPr bwMode="auto">
          <a:xfrm>
            <a:off x="0" y="0"/>
            <a:ext cx="3037628" cy="466412"/>
          </a:xfrm>
          <a:prstGeom prst="rect">
            <a:avLst/>
          </a:prstGeom>
          <a:noFill/>
          <a:ln w="9525">
            <a:noFill/>
            <a:miter lim="800000"/>
            <a:headEnd/>
            <a:tailEnd/>
          </a:ln>
          <a:effectLst/>
        </p:spPr>
        <p:txBody>
          <a:bodyPr vert="horz" wrap="square" lIns="92397" tIns="46199" rIns="92397" bIns="46199" numCol="1" anchor="t" anchorCtr="0" compatLnSpc="1">
            <a:prstTxWarp prst="textNoShape">
              <a:avLst/>
            </a:prstTxWarp>
          </a:bodyPr>
          <a:lstStyle>
            <a:lvl1pPr defTabSz="924459">
              <a:defRPr sz="1200"/>
            </a:lvl1pPr>
          </a:lstStyle>
          <a:p>
            <a:pPr>
              <a:defRPr/>
            </a:pPr>
            <a:endParaRPr lang="en-GB"/>
          </a:p>
        </p:txBody>
      </p:sp>
      <p:sp>
        <p:nvSpPr>
          <p:cNvPr id="26627" name="Rectangle 1027"/>
          <p:cNvSpPr>
            <a:spLocks noGrp="1" noChangeArrowheads="1"/>
          </p:cNvSpPr>
          <p:nvPr>
            <p:ph type="dt" sz="quarter" idx="1"/>
          </p:nvPr>
        </p:nvSpPr>
        <p:spPr bwMode="auto">
          <a:xfrm>
            <a:off x="3972773" y="0"/>
            <a:ext cx="3037628" cy="466412"/>
          </a:xfrm>
          <a:prstGeom prst="rect">
            <a:avLst/>
          </a:prstGeom>
          <a:noFill/>
          <a:ln w="9525">
            <a:noFill/>
            <a:miter lim="800000"/>
            <a:headEnd/>
            <a:tailEnd/>
          </a:ln>
          <a:effectLst/>
        </p:spPr>
        <p:txBody>
          <a:bodyPr vert="horz" wrap="square" lIns="92397" tIns="46199" rIns="92397" bIns="46199" numCol="1" anchor="t" anchorCtr="0" compatLnSpc="1">
            <a:prstTxWarp prst="textNoShape">
              <a:avLst/>
            </a:prstTxWarp>
          </a:bodyPr>
          <a:lstStyle>
            <a:lvl1pPr algn="r" defTabSz="924459">
              <a:defRPr sz="1200"/>
            </a:lvl1pPr>
          </a:lstStyle>
          <a:p>
            <a:pPr>
              <a:defRPr/>
            </a:pPr>
            <a:endParaRPr lang="en-GB"/>
          </a:p>
        </p:txBody>
      </p:sp>
      <p:sp>
        <p:nvSpPr>
          <p:cNvPr id="26628" name="Rectangle 1028"/>
          <p:cNvSpPr>
            <a:spLocks noGrp="1" noChangeArrowheads="1"/>
          </p:cNvSpPr>
          <p:nvPr>
            <p:ph type="ftr" sz="quarter" idx="2"/>
          </p:nvPr>
        </p:nvSpPr>
        <p:spPr bwMode="auto">
          <a:xfrm>
            <a:off x="0" y="8829989"/>
            <a:ext cx="3037628" cy="466411"/>
          </a:xfrm>
          <a:prstGeom prst="rect">
            <a:avLst/>
          </a:prstGeom>
          <a:noFill/>
          <a:ln w="9525">
            <a:noFill/>
            <a:miter lim="800000"/>
            <a:headEnd/>
            <a:tailEnd/>
          </a:ln>
          <a:effectLst/>
        </p:spPr>
        <p:txBody>
          <a:bodyPr vert="horz" wrap="square" lIns="92397" tIns="46199" rIns="92397" bIns="46199" numCol="1" anchor="b" anchorCtr="0" compatLnSpc="1">
            <a:prstTxWarp prst="textNoShape">
              <a:avLst/>
            </a:prstTxWarp>
          </a:bodyPr>
          <a:lstStyle>
            <a:lvl1pPr defTabSz="924459">
              <a:defRPr sz="1200"/>
            </a:lvl1pPr>
          </a:lstStyle>
          <a:p>
            <a:pPr>
              <a:defRPr/>
            </a:pPr>
            <a:endParaRPr lang="en-GB"/>
          </a:p>
        </p:txBody>
      </p:sp>
      <p:sp>
        <p:nvSpPr>
          <p:cNvPr id="26629" name="Rectangle 1029"/>
          <p:cNvSpPr>
            <a:spLocks noGrp="1" noChangeArrowheads="1"/>
          </p:cNvSpPr>
          <p:nvPr>
            <p:ph type="sldNum" sz="quarter" idx="3"/>
          </p:nvPr>
        </p:nvSpPr>
        <p:spPr bwMode="auto">
          <a:xfrm>
            <a:off x="3972773" y="8829989"/>
            <a:ext cx="3037628" cy="466411"/>
          </a:xfrm>
          <a:prstGeom prst="rect">
            <a:avLst/>
          </a:prstGeom>
          <a:noFill/>
          <a:ln w="9525">
            <a:noFill/>
            <a:miter lim="800000"/>
            <a:headEnd/>
            <a:tailEnd/>
          </a:ln>
          <a:effectLst/>
        </p:spPr>
        <p:txBody>
          <a:bodyPr vert="horz" wrap="square" lIns="92397" tIns="46199" rIns="92397" bIns="46199" numCol="1" anchor="b" anchorCtr="0" compatLnSpc="1">
            <a:prstTxWarp prst="textNoShape">
              <a:avLst/>
            </a:prstTxWarp>
          </a:bodyPr>
          <a:lstStyle>
            <a:lvl1pPr algn="r" defTabSz="924459">
              <a:defRPr sz="1200"/>
            </a:lvl1pPr>
          </a:lstStyle>
          <a:p>
            <a:pPr>
              <a:defRPr/>
            </a:pPr>
            <a:fld id="{F72E8061-0A41-433E-8F88-FE4D5C572F41}" type="slidenum">
              <a:rPr lang="en-GB"/>
              <a:pPr>
                <a:defRPr/>
              </a:pPr>
              <a:t>‹#›</a:t>
            </a:fld>
            <a:endParaRPr lang="en-GB"/>
          </a:p>
        </p:txBody>
      </p:sp>
    </p:spTree>
    <p:extLst>
      <p:ext uri="{BB962C8B-B14F-4D97-AF65-F5344CB8AC3E}">
        <p14:creationId xmlns:p14="http://schemas.microsoft.com/office/powerpoint/2010/main" val="11647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4610" name="Rectangle 2050"/>
          <p:cNvSpPr>
            <a:spLocks noGrp="1" noChangeArrowheads="1"/>
          </p:cNvSpPr>
          <p:nvPr>
            <p:ph type="hdr" sz="quarter"/>
          </p:nvPr>
        </p:nvSpPr>
        <p:spPr bwMode="auto">
          <a:xfrm>
            <a:off x="0" y="0"/>
            <a:ext cx="3015363" cy="452085"/>
          </a:xfrm>
          <a:prstGeom prst="rect">
            <a:avLst/>
          </a:prstGeom>
          <a:noFill/>
          <a:ln w="9525">
            <a:noFill/>
            <a:miter lim="800000"/>
            <a:headEnd/>
            <a:tailEnd/>
          </a:ln>
          <a:effectLst/>
        </p:spPr>
        <p:txBody>
          <a:bodyPr vert="horz" wrap="square" lIns="91122" tIns="45561" rIns="91122" bIns="45561" numCol="1" anchor="t" anchorCtr="0" compatLnSpc="1">
            <a:prstTxWarp prst="textNoShape">
              <a:avLst/>
            </a:prstTxWarp>
          </a:bodyPr>
          <a:lstStyle>
            <a:lvl1pPr defTabSz="911730">
              <a:defRPr sz="1200"/>
            </a:lvl1pPr>
          </a:lstStyle>
          <a:p>
            <a:pPr>
              <a:defRPr/>
            </a:pPr>
            <a:endParaRPr lang="en-US"/>
          </a:p>
        </p:txBody>
      </p:sp>
      <p:sp>
        <p:nvSpPr>
          <p:cNvPr id="324611" name="Rectangle 2051"/>
          <p:cNvSpPr>
            <a:spLocks noGrp="1" noChangeArrowheads="1"/>
          </p:cNvSpPr>
          <p:nvPr>
            <p:ph type="dt" idx="1"/>
          </p:nvPr>
        </p:nvSpPr>
        <p:spPr bwMode="auto">
          <a:xfrm>
            <a:off x="3944145" y="0"/>
            <a:ext cx="3091701" cy="452085"/>
          </a:xfrm>
          <a:prstGeom prst="rect">
            <a:avLst/>
          </a:prstGeom>
          <a:noFill/>
          <a:ln w="9525">
            <a:noFill/>
            <a:miter lim="800000"/>
            <a:headEnd/>
            <a:tailEnd/>
          </a:ln>
          <a:effectLst/>
        </p:spPr>
        <p:txBody>
          <a:bodyPr vert="horz" wrap="square" lIns="91122" tIns="45561" rIns="91122" bIns="45561" numCol="1" anchor="t" anchorCtr="0" compatLnSpc="1">
            <a:prstTxWarp prst="textNoShape">
              <a:avLst/>
            </a:prstTxWarp>
          </a:bodyPr>
          <a:lstStyle>
            <a:lvl1pPr algn="r" defTabSz="911730">
              <a:defRPr sz="1200"/>
            </a:lvl1pPr>
          </a:lstStyle>
          <a:p>
            <a:pPr>
              <a:defRPr/>
            </a:pPr>
            <a:endParaRPr lang="en-US"/>
          </a:p>
        </p:txBody>
      </p:sp>
      <p:sp>
        <p:nvSpPr>
          <p:cNvPr id="12292" name="Rectangle 2052"/>
          <p:cNvSpPr>
            <a:spLocks noGrp="1" noRot="1" noChangeAspect="1" noChangeArrowheads="1" noTextEdit="1"/>
          </p:cNvSpPr>
          <p:nvPr>
            <p:ph type="sldImg" idx="2"/>
          </p:nvPr>
        </p:nvSpPr>
        <p:spPr bwMode="auto">
          <a:xfrm>
            <a:off x="1157288" y="676275"/>
            <a:ext cx="4719637" cy="3540125"/>
          </a:xfrm>
          <a:prstGeom prst="rect">
            <a:avLst/>
          </a:prstGeom>
          <a:noFill/>
          <a:ln w="9525">
            <a:solidFill>
              <a:srgbClr val="000000"/>
            </a:solidFill>
            <a:miter lim="800000"/>
            <a:headEnd/>
            <a:tailEnd/>
          </a:ln>
        </p:spPr>
      </p:sp>
      <p:sp>
        <p:nvSpPr>
          <p:cNvPr id="324613" name="Rectangle 2053"/>
          <p:cNvSpPr>
            <a:spLocks noGrp="1" noChangeArrowheads="1"/>
          </p:cNvSpPr>
          <p:nvPr>
            <p:ph type="body" sz="quarter" idx="3"/>
          </p:nvPr>
        </p:nvSpPr>
        <p:spPr bwMode="auto">
          <a:xfrm>
            <a:off x="927193" y="4439669"/>
            <a:ext cx="5181462" cy="4141992"/>
          </a:xfrm>
          <a:prstGeom prst="rect">
            <a:avLst/>
          </a:prstGeom>
          <a:noFill/>
          <a:ln w="9525">
            <a:noFill/>
            <a:miter lim="800000"/>
            <a:headEnd/>
            <a:tailEnd/>
          </a:ln>
          <a:effectLst/>
        </p:spPr>
        <p:txBody>
          <a:bodyPr vert="horz" wrap="square" lIns="91122" tIns="45561" rIns="91122" bIns="4556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24614" name="Rectangle 2054"/>
          <p:cNvSpPr>
            <a:spLocks noGrp="1" noChangeArrowheads="1"/>
          </p:cNvSpPr>
          <p:nvPr>
            <p:ph type="ftr" sz="quarter" idx="4"/>
          </p:nvPr>
        </p:nvSpPr>
        <p:spPr bwMode="auto">
          <a:xfrm>
            <a:off x="0" y="8806110"/>
            <a:ext cx="3015363" cy="453678"/>
          </a:xfrm>
          <a:prstGeom prst="rect">
            <a:avLst/>
          </a:prstGeom>
          <a:noFill/>
          <a:ln w="9525">
            <a:noFill/>
            <a:miter lim="800000"/>
            <a:headEnd/>
            <a:tailEnd/>
          </a:ln>
          <a:effectLst/>
        </p:spPr>
        <p:txBody>
          <a:bodyPr vert="horz" wrap="square" lIns="91122" tIns="45561" rIns="91122" bIns="45561" numCol="1" anchor="b" anchorCtr="0" compatLnSpc="1">
            <a:prstTxWarp prst="textNoShape">
              <a:avLst/>
            </a:prstTxWarp>
          </a:bodyPr>
          <a:lstStyle>
            <a:lvl1pPr defTabSz="911730">
              <a:defRPr sz="1200"/>
            </a:lvl1pPr>
          </a:lstStyle>
          <a:p>
            <a:pPr>
              <a:defRPr/>
            </a:pPr>
            <a:endParaRPr lang="en-US"/>
          </a:p>
        </p:txBody>
      </p:sp>
      <p:sp>
        <p:nvSpPr>
          <p:cNvPr id="324615" name="Rectangle 2055"/>
          <p:cNvSpPr>
            <a:spLocks noGrp="1" noChangeArrowheads="1"/>
          </p:cNvSpPr>
          <p:nvPr>
            <p:ph type="sldNum" sz="quarter" idx="5"/>
          </p:nvPr>
        </p:nvSpPr>
        <p:spPr bwMode="auto">
          <a:xfrm>
            <a:off x="3944145" y="8806110"/>
            <a:ext cx="3091701" cy="453678"/>
          </a:xfrm>
          <a:prstGeom prst="rect">
            <a:avLst/>
          </a:prstGeom>
          <a:noFill/>
          <a:ln w="9525">
            <a:noFill/>
            <a:miter lim="800000"/>
            <a:headEnd/>
            <a:tailEnd/>
          </a:ln>
          <a:effectLst/>
        </p:spPr>
        <p:txBody>
          <a:bodyPr vert="horz" wrap="square" lIns="91122" tIns="45561" rIns="91122" bIns="45561" numCol="1" anchor="b" anchorCtr="0" compatLnSpc="1">
            <a:prstTxWarp prst="textNoShape">
              <a:avLst/>
            </a:prstTxWarp>
          </a:bodyPr>
          <a:lstStyle>
            <a:lvl1pPr algn="r" defTabSz="911730">
              <a:defRPr sz="1200"/>
            </a:lvl1pPr>
          </a:lstStyle>
          <a:p>
            <a:pPr>
              <a:defRPr/>
            </a:pPr>
            <a:fld id="{7D7D41E4-1652-4567-BDC6-615AADEE26B4}" type="slidenum">
              <a:rPr lang="en-US"/>
              <a:pPr>
                <a:defRPr/>
              </a:pPr>
              <a:t>‹#›</a:t>
            </a:fld>
            <a:endParaRPr lang="en-US"/>
          </a:p>
        </p:txBody>
      </p:sp>
    </p:spTree>
    <p:extLst>
      <p:ext uri="{BB962C8B-B14F-4D97-AF65-F5344CB8AC3E}">
        <p14:creationId xmlns:p14="http://schemas.microsoft.com/office/powerpoint/2010/main" val="35471159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Occupancy grid maps developed by Elfes and Moravec in the mid 80 where it became very popular and was used in many autonomous robots, this methods can be used with  the simultaneous localization and mapping (SLAM) technique. There are four major Components of Occupancy grid mapping approach. They are interpretation, Integration, position estimation and exploration.</a:t>
            </a:r>
          </a:p>
          <a:p>
            <a:endParaRPr lang="en-US" smtClean="0"/>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sz="2400">
                <a:solidFill>
                  <a:schemeClr val="tx1"/>
                </a:solidFill>
                <a:latin typeface="Times New Roman" pitchFamily="18" charset="0"/>
              </a:defRPr>
            </a:lvl1pPr>
            <a:lvl2pPr marL="742950" indent="-285750" defTabSz="909638">
              <a:defRPr sz="2400">
                <a:solidFill>
                  <a:schemeClr val="tx1"/>
                </a:solidFill>
                <a:latin typeface="Times New Roman" pitchFamily="18" charset="0"/>
              </a:defRPr>
            </a:lvl2pPr>
            <a:lvl3pPr marL="1143000" indent="-228600" defTabSz="909638">
              <a:defRPr sz="2400">
                <a:solidFill>
                  <a:schemeClr val="tx1"/>
                </a:solidFill>
                <a:latin typeface="Times New Roman" pitchFamily="18" charset="0"/>
              </a:defRPr>
            </a:lvl3pPr>
            <a:lvl4pPr marL="1600200" indent="-228600" defTabSz="909638">
              <a:defRPr sz="2400">
                <a:solidFill>
                  <a:schemeClr val="tx1"/>
                </a:solidFill>
                <a:latin typeface="Times New Roman" pitchFamily="18" charset="0"/>
              </a:defRPr>
            </a:lvl4pPr>
            <a:lvl5pPr marL="2057400" indent="-228600" defTabSz="909638">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fld id="{49653F39-4862-4105-9FA5-C29D8FE90BD0}" type="slidenum">
              <a:rPr lang="en-US" sz="1200" smtClean="0"/>
              <a:pPr/>
              <a:t>4</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1026"/>
          <p:cNvSpPr>
            <a:spLocks noChangeArrowheads="1"/>
          </p:cNvSpPr>
          <p:nvPr/>
        </p:nvSpPr>
        <p:spPr bwMode="auto">
          <a:xfrm>
            <a:off x="0" y="0"/>
            <a:ext cx="9144000" cy="654050"/>
          </a:xfrm>
          <a:prstGeom prst="rect">
            <a:avLst/>
          </a:prstGeom>
          <a:solidFill>
            <a:srgbClr val="FFFFFF"/>
          </a:solidFill>
          <a:ln w="9525">
            <a:noFill/>
            <a:miter lim="800000"/>
            <a:headEnd/>
            <a:tailEnd/>
          </a:ln>
          <a:effectLst/>
        </p:spPr>
        <p:txBody>
          <a:bodyPr wrap="none" anchor="ctr"/>
          <a:lstStyle/>
          <a:p>
            <a:pPr>
              <a:defRPr/>
            </a:pPr>
            <a:endParaRPr lang="en-US"/>
          </a:p>
        </p:txBody>
      </p:sp>
      <p:sp>
        <p:nvSpPr>
          <p:cNvPr id="5" name="Rectangle 1027"/>
          <p:cNvSpPr>
            <a:spLocks noChangeArrowheads="1"/>
          </p:cNvSpPr>
          <p:nvPr/>
        </p:nvSpPr>
        <p:spPr bwMode="auto">
          <a:xfrm>
            <a:off x="0" y="6372225"/>
            <a:ext cx="9144000" cy="485775"/>
          </a:xfrm>
          <a:prstGeom prst="rect">
            <a:avLst/>
          </a:prstGeom>
          <a:solidFill>
            <a:srgbClr val="FFFFFF"/>
          </a:solidFill>
          <a:ln w="9525">
            <a:noFill/>
            <a:miter lim="800000"/>
            <a:headEnd/>
            <a:tailEnd/>
          </a:ln>
          <a:effectLst/>
        </p:spPr>
        <p:txBody>
          <a:bodyPr wrap="none" anchor="ctr"/>
          <a:lstStyle/>
          <a:p>
            <a:pPr>
              <a:defRPr/>
            </a:pPr>
            <a:endParaRPr lang="en-US" dirty="0"/>
          </a:p>
        </p:txBody>
      </p:sp>
      <p:grpSp>
        <p:nvGrpSpPr>
          <p:cNvPr id="6" name="Group 1031"/>
          <p:cNvGrpSpPr>
            <a:grpSpLocks/>
          </p:cNvGrpSpPr>
          <p:nvPr/>
        </p:nvGrpSpPr>
        <p:grpSpPr bwMode="auto">
          <a:xfrm>
            <a:off x="0" y="609600"/>
            <a:ext cx="9144000" cy="76200"/>
            <a:chOff x="0" y="432"/>
            <a:chExt cx="5760" cy="48"/>
          </a:xfrm>
        </p:grpSpPr>
        <p:sp>
          <p:nvSpPr>
            <p:cNvPr id="7" name="Rectangle 1032"/>
            <p:cNvSpPr>
              <a:spLocks noChangeArrowheads="1"/>
            </p:cNvSpPr>
            <p:nvPr/>
          </p:nvSpPr>
          <p:spPr bwMode="auto">
            <a:xfrm>
              <a:off x="0" y="432"/>
              <a:ext cx="480" cy="48"/>
            </a:xfrm>
            <a:prstGeom prst="rect">
              <a:avLst/>
            </a:prstGeom>
            <a:gradFill rotWithShape="0">
              <a:gsLst>
                <a:gs pos="0">
                  <a:srgbClr val="003718"/>
                </a:gs>
                <a:gs pos="100000">
                  <a:srgbClr val="006637"/>
                </a:gs>
              </a:gsLst>
              <a:lin ang="0" scaled="1"/>
            </a:gradFill>
            <a:ln w="9525">
              <a:noFill/>
              <a:miter lim="800000"/>
              <a:headEnd/>
              <a:tailEnd/>
            </a:ln>
            <a:effectLst/>
          </p:spPr>
          <p:txBody>
            <a:bodyPr wrap="none" anchor="ctr"/>
            <a:lstStyle/>
            <a:p>
              <a:pPr>
                <a:defRPr/>
              </a:pPr>
              <a:endParaRPr lang="en-US"/>
            </a:p>
          </p:txBody>
        </p:sp>
        <p:sp>
          <p:nvSpPr>
            <p:cNvPr id="8" name="Rectangle 1033"/>
            <p:cNvSpPr>
              <a:spLocks noChangeArrowheads="1"/>
            </p:cNvSpPr>
            <p:nvPr/>
          </p:nvSpPr>
          <p:spPr bwMode="auto">
            <a:xfrm>
              <a:off x="480" y="432"/>
              <a:ext cx="480" cy="48"/>
            </a:xfrm>
            <a:prstGeom prst="rect">
              <a:avLst/>
            </a:prstGeom>
            <a:gradFill rotWithShape="0">
              <a:gsLst>
                <a:gs pos="0">
                  <a:srgbClr val="006637"/>
                </a:gs>
                <a:gs pos="100000">
                  <a:srgbClr val="007B43"/>
                </a:gs>
              </a:gsLst>
              <a:lin ang="0" scaled="1"/>
            </a:gradFill>
            <a:ln w="9525">
              <a:noFill/>
              <a:miter lim="800000"/>
              <a:headEnd/>
              <a:tailEnd/>
            </a:ln>
            <a:effectLst/>
          </p:spPr>
          <p:txBody>
            <a:bodyPr wrap="none" anchor="ctr"/>
            <a:lstStyle/>
            <a:p>
              <a:pPr>
                <a:defRPr/>
              </a:pPr>
              <a:endParaRPr lang="en-US"/>
            </a:p>
          </p:txBody>
        </p:sp>
        <p:sp>
          <p:nvSpPr>
            <p:cNvPr id="9" name="Rectangle 1034"/>
            <p:cNvSpPr>
              <a:spLocks noChangeArrowheads="1"/>
            </p:cNvSpPr>
            <p:nvPr/>
          </p:nvSpPr>
          <p:spPr bwMode="auto">
            <a:xfrm>
              <a:off x="960" y="432"/>
              <a:ext cx="480" cy="48"/>
            </a:xfrm>
            <a:prstGeom prst="rect">
              <a:avLst/>
            </a:prstGeom>
            <a:gradFill rotWithShape="0">
              <a:gsLst>
                <a:gs pos="0">
                  <a:srgbClr val="007B43"/>
                </a:gs>
                <a:gs pos="100000">
                  <a:srgbClr val="009259"/>
                </a:gs>
              </a:gsLst>
              <a:lin ang="0" scaled="1"/>
            </a:gradFill>
            <a:ln w="9525">
              <a:noFill/>
              <a:miter lim="800000"/>
              <a:headEnd/>
              <a:tailEnd/>
            </a:ln>
            <a:effectLst/>
          </p:spPr>
          <p:txBody>
            <a:bodyPr wrap="none" anchor="ctr"/>
            <a:lstStyle/>
            <a:p>
              <a:pPr>
                <a:defRPr/>
              </a:pPr>
              <a:endParaRPr lang="en-US"/>
            </a:p>
          </p:txBody>
        </p:sp>
        <p:sp>
          <p:nvSpPr>
            <p:cNvPr id="10" name="Rectangle 1035"/>
            <p:cNvSpPr>
              <a:spLocks noChangeArrowheads="1"/>
            </p:cNvSpPr>
            <p:nvPr/>
          </p:nvSpPr>
          <p:spPr bwMode="auto">
            <a:xfrm>
              <a:off x="1440" y="432"/>
              <a:ext cx="480" cy="48"/>
            </a:xfrm>
            <a:prstGeom prst="rect">
              <a:avLst/>
            </a:prstGeom>
            <a:gradFill rotWithShape="0">
              <a:gsLst>
                <a:gs pos="0">
                  <a:srgbClr val="009259"/>
                </a:gs>
                <a:gs pos="100000">
                  <a:srgbClr val="00A267"/>
                </a:gs>
              </a:gsLst>
              <a:lin ang="0" scaled="1"/>
            </a:gradFill>
            <a:ln w="9525">
              <a:noFill/>
              <a:miter lim="800000"/>
              <a:headEnd/>
              <a:tailEnd/>
            </a:ln>
            <a:effectLst/>
          </p:spPr>
          <p:txBody>
            <a:bodyPr wrap="none" anchor="ctr"/>
            <a:lstStyle/>
            <a:p>
              <a:pPr>
                <a:defRPr/>
              </a:pPr>
              <a:endParaRPr lang="en-US"/>
            </a:p>
          </p:txBody>
        </p:sp>
        <p:sp>
          <p:nvSpPr>
            <p:cNvPr id="11" name="Rectangle 1036"/>
            <p:cNvSpPr>
              <a:spLocks noChangeArrowheads="1"/>
            </p:cNvSpPr>
            <p:nvPr/>
          </p:nvSpPr>
          <p:spPr bwMode="auto">
            <a:xfrm>
              <a:off x="1920" y="432"/>
              <a:ext cx="480" cy="48"/>
            </a:xfrm>
            <a:prstGeom prst="rect">
              <a:avLst/>
            </a:prstGeom>
            <a:gradFill rotWithShape="0">
              <a:gsLst>
                <a:gs pos="0">
                  <a:srgbClr val="00A267"/>
                </a:gs>
                <a:gs pos="100000">
                  <a:srgbClr val="00AE60"/>
                </a:gs>
              </a:gsLst>
              <a:lin ang="0" scaled="1"/>
            </a:gradFill>
            <a:ln w="9525">
              <a:noFill/>
              <a:miter lim="800000"/>
              <a:headEnd/>
              <a:tailEnd/>
            </a:ln>
            <a:effectLst/>
          </p:spPr>
          <p:txBody>
            <a:bodyPr wrap="none" anchor="ctr"/>
            <a:lstStyle/>
            <a:p>
              <a:pPr>
                <a:defRPr/>
              </a:pPr>
              <a:endParaRPr lang="en-US"/>
            </a:p>
          </p:txBody>
        </p:sp>
        <p:sp>
          <p:nvSpPr>
            <p:cNvPr id="12" name="Rectangle 1037"/>
            <p:cNvSpPr>
              <a:spLocks noChangeArrowheads="1"/>
            </p:cNvSpPr>
            <p:nvPr/>
          </p:nvSpPr>
          <p:spPr bwMode="auto">
            <a:xfrm>
              <a:off x="2400" y="432"/>
              <a:ext cx="480" cy="48"/>
            </a:xfrm>
            <a:prstGeom prst="rect">
              <a:avLst/>
            </a:prstGeom>
            <a:gradFill rotWithShape="0">
              <a:gsLst>
                <a:gs pos="0">
                  <a:srgbClr val="00AE60"/>
                </a:gs>
                <a:gs pos="100000">
                  <a:srgbClr val="3BBE69"/>
                </a:gs>
              </a:gsLst>
              <a:lin ang="0" scaled="1"/>
            </a:gradFill>
            <a:ln w="9525">
              <a:noFill/>
              <a:miter lim="800000"/>
              <a:headEnd/>
              <a:tailEnd/>
            </a:ln>
            <a:effectLst/>
          </p:spPr>
          <p:txBody>
            <a:bodyPr wrap="none" anchor="ctr"/>
            <a:lstStyle/>
            <a:p>
              <a:pPr>
                <a:defRPr/>
              </a:pPr>
              <a:endParaRPr lang="en-US"/>
            </a:p>
          </p:txBody>
        </p:sp>
        <p:sp>
          <p:nvSpPr>
            <p:cNvPr id="13" name="Rectangle 1038"/>
            <p:cNvSpPr>
              <a:spLocks noChangeArrowheads="1"/>
            </p:cNvSpPr>
            <p:nvPr/>
          </p:nvSpPr>
          <p:spPr bwMode="auto">
            <a:xfrm>
              <a:off x="2880" y="432"/>
              <a:ext cx="480" cy="48"/>
            </a:xfrm>
            <a:prstGeom prst="rect">
              <a:avLst/>
            </a:prstGeom>
            <a:gradFill rotWithShape="0">
              <a:gsLst>
                <a:gs pos="0">
                  <a:srgbClr val="3BBE69"/>
                </a:gs>
                <a:gs pos="100000">
                  <a:srgbClr val="6EC87D"/>
                </a:gs>
              </a:gsLst>
              <a:lin ang="0" scaled="1"/>
            </a:gradFill>
            <a:ln w="9525">
              <a:noFill/>
              <a:miter lim="800000"/>
              <a:headEnd/>
              <a:tailEnd/>
            </a:ln>
            <a:effectLst/>
          </p:spPr>
          <p:txBody>
            <a:bodyPr wrap="none" anchor="ctr"/>
            <a:lstStyle/>
            <a:p>
              <a:pPr>
                <a:defRPr/>
              </a:pPr>
              <a:endParaRPr lang="en-US"/>
            </a:p>
          </p:txBody>
        </p:sp>
        <p:sp>
          <p:nvSpPr>
            <p:cNvPr id="14" name="Rectangle 1039"/>
            <p:cNvSpPr>
              <a:spLocks noChangeArrowheads="1"/>
            </p:cNvSpPr>
            <p:nvPr/>
          </p:nvSpPr>
          <p:spPr bwMode="auto">
            <a:xfrm>
              <a:off x="3360" y="432"/>
              <a:ext cx="480" cy="48"/>
            </a:xfrm>
            <a:prstGeom prst="rect">
              <a:avLst/>
            </a:prstGeom>
            <a:gradFill rotWithShape="0">
              <a:gsLst>
                <a:gs pos="0">
                  <a:srgbClr val="6EC87D"/>
                </a:gs>
                <a:gs pos="100000">
                  <a:srgbClr val="81CB93"/>
                </a:gs>
              </a:gsLst>
              <a:lin ang="0" scaled="1"/>
            </a:gradFill>
            <a:ln w="9525">
              <a:noFill/>
              <a:miter lim="800000"/>
              <a:headEnd/>
              <a:tailEnd/>
            </a:ln>
            <a:effectLst/>
          </p:spPr>
          <p:txBody>
            <a:bodyPr wrap="none" anchor="ctr"/>
            <a:lstStyle/>
            <a:p>
              <a:pPr>
                <a:defRPr/>
              </a:pPr>
              <a:endParaRPr lang="en-US"/>
            </a:p>
          </p:txBody>
        </p:sp>
        <p:sp>
          <p:nvSpPr>
            <p:cNvPr id="15" name="Rectangle 1040"/>
            <p:cNvSpPr>
              <a:spLocks noChangeArrowheads="1"/>
            </p:cNvSpPr>
            <p:nvPr/>
          </p:nvSpPr>
          <p:spPr bwMode="auto">
            <a:xfrm>
              <a:off x="3840" y="432"/>
              <a:ext cx="480" cy="48"/>
            </a:xfrm>
            <a:prstGeom prst="rect">
              <a:avLst/>
            </a:prstGeom>
            <a:gradFill rotWithShape="0">
              <a:gsLst>
                <a:gs pos="0">
                  <a:srgbClr val="81CB93"/>
                </a:gs>
                <a:gs pos="100000">
                  <a:srgbClr val="9ED29E"/>
                </a:gs>
              </a:gsLst>
              <a:lin ang="0" scaled="1"/>
            </a:gradFill>
            <a:ln w="9525">
              <a:noFill/>
              <a:miter lim="800000"/>
              <a:headEnd/>
              <a:tailEnd/>
            </a:ln>
            <a:effectLst/>
          </p:spPr>
          <p:txBody>
            <a:bodyPr wrap="none" anchor="ctr"/>
            <a:lstStyle/>
            <a:p>
              <a:pPr>
                <a:defRPr/>
              </a:pPr>
              <a:endParaRPr lang="en-US"/>
            </a:p>
          </p:txBody>
        </p:sp>
        <p:sp>
          <p:nvSpPr>
            <p:cNvPr id="16" name="Rectangle 1041"/>
            <p:cNvSpPr>
              <a:spLocks noChangeArrowheads="1"/>
            </p:cNvSpPr>
            <p:nvPr/>
          </p:nvSpPr>
          <p:spPr bwMode="auto">
            <a:xfrm>
              <a:off x="4320" y="432"/>
              <a:ext cx="480" cy="48"/>
            </a:xfrm>
            <a:prstGeom prst="rect">
              <a:avLst/>
            </a:prstGeom>
            <a:gradFill rotWithShape="0">
              <a:gsLst>
                <a:gs pos="0">
                  <a:srgbClr val="9ED29E"/>
                </a:gs>
                <a:gs pos="100000">
                  <a:srgbClr val="BFE9B7"/>
                </a:gs>
              </a:gsLst>
              <a:lin ang="0" scaled="1"/>
            </a:gradFill>
            <a:ln w="9525">
              <a:noFill/>
              <a:miter lim="800000"/>
              <a:headEnd/>
              <a:tailEnd/>
            </a:ln>
            <a:effectLst/>
          </p:spPr>
          <p:txBody>
            <a:bodyPr wrap="none" anchor="ctr"/>
            <a:lstStyle/>
            <a:p>
              <a:pPr>
                <a:defRPr/>
              </a:pPr>
              <a:endParaRPr lang="en-US"/>
            </a:p>
          </p:txBody>
        </p:sp>
        <p:sp>
          <p:nvSpPr>
            <p:cNvPr id="17" name="Rectangle 1042"/>
            <p:cNvSpPr>
              <a:spLocks noChangeArrowheads="1"/>
            </p:cNvSpPr>
            <p:nvPr/>
          </p:nvSpPr>
          <p:spPr bwMode="auto">
            <a:xfrm>
              <a:off x="4800" y="432"/>
              <a:ext cx="480" cy="48"/>
            </a:xfrm>
            <a:prstGeom prst="rect">
              <a:avLst/>
            </a:prstGeom>
            <a:gradFill rotWithShape="0">
              <a:gsLst>
                <a:gs pos="0">
                  <a:srgbClr val="BFE9B7"/>
                </a:gs>
                <a:gs pos="100000">
                  <a:srgbClr val="E8F7E5"/>
                </a:gs>
              </a:gsLst>
              <a:lin ang="0" scaled="1"/>
            </a:gradFill>
            <a:ln w="9525">
              <a:noFill/>
              <a:miter lim="800000"/>
              <a:headEnd/>
              <a:tailEnd/>
            </a:ln>
            <a:effectLst/>
          </p:spPr>
          <p:txBody>
            <a:bodyPr wrap="none" anchor="ctr"/>
            <a:lstStyle/>
            <a:p>
              <a:pPr>
                <a:defRPr/>
              </a:pPr>
              <a:endParaRPr lang="en-US"/>
            </a:p>
          </p:txBody>
        </p:sp>
        <p:sp>
          <p:nvSpPr>
            <p:cNvPr id="18" name="Rectangle 1043"/>
            <p:cNvSpPr>
              <a:spLocks noChangeArrowheads="1"/>
            </p:cNvSpPr>
            <p:nvPr/>
          </p:nvSpPr>
          <p:spPr bwMode="auto">
            <a:xfrm>
              <a:off x="5280" y="432"/>
              <a:ext cx="480" cy="48"/>
            </a:xfrm>
            <a:prstGeom prst="rect">
              <a:avLst/>
            </a:prstGeom>
            <a:gradFill rotWithShape="0">
              <a:gsLst>
                <a:gs pos="0">
                  <a:srgbClr val="E8F7E5"/>
                </a:gs>
                <a:gs pos="100000">
                  <a:srgbClr val="FCFEFC"/>
                </a:gs>
              </a:gsLst>
              <a:lin ang="0" scaled="1"/>
            </a:gradFill>
            <a:ln w="9525">
              <a:noFill/>
              <a:miter lim="800000"/>
              <a:headEnd/>
              <a:tailEnd/>
            </a:ln>
            <a:effectLst/>
          </p:spPr>
          <p:txBody>
            <a:bodyPr wrap="none" anchor="ctr"/>
            <a:lstStyle/>
            <a:p>
              <a:pPr>
                <a:defRPr/>
              </a:pPr>
              <a:endParaRPr lang="en-US"/>
            </a:p>
          </p:txBody>
        </p:sp>
      </p:grpSp>
      <p:grpSp>
        <p:nvGrpSpPr>
          <p:cNvPr id="19" name="Group 1044"/>
          <p:cNvGrpSpPr>
            <a:grpSpLocks/>
          </p:cNvGrpSpPr>
          <p:nvPr/>
        </p:nvGrpSpPr>
        <p:grpSpPr bwMode="auto">
          <a:xfrm>
            <a:off x="0" y="6400800"/>
            <a:ext cx="9144000" cy="76200"/>
            <a:chOff x="0" y="432"/>
            <a:chExt cx="5760" cy="48"/>
          </a:xfrm>
        </p:grpSpPr>
        <p:sp>
          <p:nvSpPr>
            <p:cNvPr id="20" name="Rectangle 1045"/>
            <p:cNvSpPr>
              <a:spLocks noChangeArrowheads="1"/>
            </p:cNvSpPr>
            <p:nvPr/>
          </p:nvSpPr>
          <p:spPr bwMode="auto">
            <a:xfrm>
              <a:off x="0" y="432"/>
              <a:ext cx="480" cy="48"/>
            </a:xfrm>
            <a:prstGeom prst="rect">
              <a:avLst/>
            </a:prstGeom>
            <a:gradFill rotWithShape="0">
              <a:gsLst>
                <a:gs pos="0">
                  <a:srgbClr val="003718"/>
                </a:gs>
                <a:gs pos="100000">
                  <a:srgbClr val="006637"/>
                </a:gs>
              </a:gsLst>
              <a:lin ang="0" scaled="1"/>
            </a:gradFill>
            <a:ln w="9525">
              <a:noFill/>
              <a:miter lim="800000"/>
              <a:headEnd/>
              <a:tailEnd/>
            </a:ln>
            <a:effectLst/>
          </p:spPr>
          <p:txBody>
            <a:bodyPr wrap="none" anchor="ctr"/>
            <a:lstStyle/>
            <a:p>
              <a:pPr>
                <a:defRPr/>
              </a:pPr>
              <a:endParaRPr lang="en-US"/>
            </a:p>
          </p:txBody>
        </p:sp>
        <p:sp>
          <p:nvSpPr>
            <p:cNvPr id="21" name="Rectangle 1046"/>
            <p:cNvSpPr>
              <a:spLocks noChangeArrowheads="1"/>
            </p:cNvSpPr>
            <p:nvPr/>
          </p:nvSpPr>
          <p:spPr bwMode="auto">
            <a:xfrm>
              <a:off x="480" y="432"/>
              <a:ext cx="480" cy="48"/>
            </a:xfrm>
            <a:prstGeom prst="rect">
              <a:avLst/>
            </a:prstGeom>
            <a:gradFill rotWithShape="0">
              <a:gsLst>
                <a:gs pos="0">
                  <a:srgbClr val="006637"/>
                </a:gs>
                <a:gs pos="100000">
                  <a:srgbClr val="007B43"/>
                </a:gs>
              </a:gsLst>
              <a:lin ang="0" scaled="1"/>
            </a:gradFill>
            <a:ln w="9525">
              <a:noFill/>
              <a:miter lim="800000"/>
              <a:headEnd/>
              <a:tailEnd/>
            </a:ln>
            <a:effectLst/>
          </p:spPr>
          <p:txBody>
            <a:bodyPr wrap="none" anchor="ctr"/>
            <a:lstStyle/>
            <a:p>
              <a:pPr>
                <a:defRPr/>
              </a:pPr>
              <a:endParaRPr lang="en-US"/>
            </a:p>
          </p:txBody>
        </p:sp>
        <p:sp>
          <p:nvSpPr>
            <p:cNvPr id="22" name="Rectangle 1047"/>
            <p:cNvSpPr>
              <a:spLocks noChangeArrowheads="1"/>
            </p:cNvSpPr>
            <p:nvPr/>
          </p:nvSpPr>
          <p:spPr bwMode="auto">
            <a:xfrm>
              <a:off x="960" y="432"/>
              <a:ext cx="480" cy="48"/>
            </a:xfrm>
            <a:prstGeom prst="rect">
              <a:avLst/>
            </a:prstGeom>
            <a:gradFill rotWithShape="0">
              <a:gsLst>
                <a:gs pos="0">
                  <a:srgbClr val="007B43"/>
                </a:gs>
                <a:gs pos="100000">
                  <a:srgbClr val="009259"/>
                </a:gs>
              </a:gsLst>
              <a:lin ang="0" scaled="1"/>
            </a:gradFill>
            <a:ln w="9525">
              <a:noFill/>
              <a:miter lim="800000"/>
              <a:headEnd/>
              <a:tailEnd/>
            </a:ln>
            <a:effectLst/>
          </p:spPr>
          <p:txBody>
            <a:bodyPr wrap="none" anchor="ctr"/>
            <a:lstStyle/>
            <a:p>
              <a:pPr>
                <a:defRPr/>
              </a:pPr>
              <a:endParaRPr lang="en-US"/>
            </a:p>
          </p:txBody>
        </p:sp>
        <p:sp>
          <p:nvSpPr>
            <p:cNvPr id="23" name="Rectangle 1048"/>
            <p:cNvSpPr>
              <a:spLocks noChangeArrowheads="1"/>
            </p:cNvSpPr>
            <p:nvPr/>
          </p:nvSpPr>
          <p:spPr bwMode="auto">
            <a:xfrm>
              <a:off x="1440" y="432"/>
              <a:ext cx="480" cy="48"/>
            </a:xfrm>
            <a:prstGeom prst="rect">
              <a:avLst/>
            </a:prstGeom>
            <a:gradFill rotWithShape="0">
              <a:gsLst>
                <a:gs pos="0">
                  <a:srgbClr val="009259"/>
                </a:gs>
                <a:gs pos="100000">
                  <a:srgbClr val="00A267"/>
                </a:gs>
              </a:gsLst>
              <a:lin ang="0" scaled="1"/>
            </a:gradFill>
            <a:ln w="9525">
              <a:noFill/>
              <a:miter lim="800000"/>
              <a:headEnd/>
              <a:tailEnd/>
            </a:ln>
            <a:effectLst/>
          </p:spPr>
          <p:txBody>
            <a:bodyPr wrap="none" anchor="ctr"/>
            <a:lstStyle/>
            <a:p>
              <a:pPr>
                <a:defRPr/>
              </a:pPr>
              <a:endParaRPr lang="en-US"/>
            </a:p>
          </p:txBody>
        </p:sp>
        <p:sp>
          <p:nvSpPr>
            <p:cNvPr id="24" name="Rectangle 1049"/>
            <p:cNvSpPr>
              <a:spLocks noChangeArrowheads="1"/>
            </p:cNvSpPr>
            <p:nvPr/>
          </p:nvSpPr>
          <p:spPr bwMode="auto">
            <a:xfrm>
              <a:off x="1920" y="432"/>
              <a:ext cx="480" cy="48"/>
            </a:xfrm>
            <a:prstGeom prst="rect">
              <a:avLst/>
            </a:prstGeom>
            <a:gradFill rotWithShape="0">
              <a:gsLst>
                <a:gs pos="0">
                  <a:srgbClr val="00A267"/>
                </a:gs>
                <a:gs pos="100000">
                  <a:srgbClr val="00AE60"/>
                </a:gs>
              </a:gsLst>
              <a:lin ang="0" scaled="1"/>
            </a:gradFill>
            <a:ln w="9525">
              <a:noFill/>
              <a:miter lim="800000"/>
              <a:headEnd/>
              <a:tailEnd/>
            </a:ln>
            <a:effectLst/>
          </p:spPr>
          <p:txBody>
            <a:bodyPr wrap="none" anchor="ctr"/>
            <a:lstStyle/>
            <a:p>
              <a:pPr>
                <a:defRPr/>
              </a:pPr>
              <a:endParaRPr lang="en-US"/>
            </a:p>
          </p:txBody>
        </p:sp>
        <p:sp>
          <p:nvSpPr>
            <p:cNvPr id="25" name="Rectangle 1050"/>
            <p:cNvSpPr>
              <a:spLocks noChangeArrowheads="1"/>
            </p:cNvSpPr>
            <p:nvPr/>
          </p:nvSpPr>
          <p:spPr bwMode="auto">
            <a:xfrm>
              <a:off x="2400" y="432"/>
              <a:ext cx="480" cy="48"/>
            </a:xfrm>
            <a:prstGeom prst="rect">
              <a:avLst/>
            </a:prstGeom>
            <a:gradFill rotWithShape="0">
              <a:gsLst>
                <a:gs pos="0">
                  <a:srgbClr val="00AE60"/>
                </a:gs>
                <a:gs pos="100000">
                  <a:srgbClr val="3BBE69"/>
                </a:gs>
              </a:gsLst>
              <a:lin ang="0" scaled="1"/>
            </a:gradFill>
            <a:ln w="9525">
              <a:noFill/>
              <a:miter lim="800000"/>
              <a:headEnd/>
              <a:tailEnd/>
            </a:ln>
            <a:effectLst/>
          </p:spPr>
          <p:txBody>
            <a:bodyPr wrap="none" anchor="ctr"/>
            <a:lstStyle/>
            <a:p>
              <a:pPr>
                <a:defRPr/>
              </a:pPr>
              <a:endParaRPr lang="en-US"/>
            </a:p>
          </p:txBody>
        </p:sp>
        <p:sp>
          <p:nvSpPr>
            <p:cNvPr id="26" name="Rectangle 1051"/>
            <p:cNvSpPr>
              <a:spLocks noChangeArrowheads="1"/>
            </p:cNvSpPr>
            <p:nvPr/>
          </p:nvSpPr>
          <p:spPr bwMode="auto">
            <a:xfrm>
              <a:off x="2880" y="432"/>
              <a:ext cx="480" cy="48"/>
            </a:xfrm>
            <a:prstGeom prst="rect">
              <a:avLst/>
            </a:prstGeom>
            <a:gradFill rotWithShape="0">
              <a:gsLst>
                <a:gs pos="0">
                  <a:srgbClr val="3BBE69"/>
                </a:gs>
                <a:gs pos="100000">
                  <a:srgbClr val="6EC87D"/>
                </a:gs>
              </a:gsLst>
              <a:lin ang="0" scaled="1"/>
            </a:gradFill>
            <a:ln w="9525">
              <a:noFill/>
              <a:miter lim="800000"/>
              <a:headEnd/>
              <a:tailEnd/>
            </a:ln>
            <a:effectLst/>
          </p:spPr>
          <p:txBody>
            <a:bodyPr wrap="none" anchor="ctr"/>
            <a:lstStyle/>
            <a:p>
              <a:pPr>
                <a:defRPr/>
              </a:pPr>
              <a:endParaRPr lang="en-US"/>
            </a:p>
          </p:txBody>
        </p:sp>
        <p:sp>
          <p:nvSpPr>
            <p:cNvPr id="27" name="Rectangle 1052"/>
            <p:cNvSpPr>
              <a:spLocks noChangeArrowheads="1"/>
            </p:cNvSpPr>
            <p:nvPr/>
          </p:nvSpPr>
          <p:spPr bwMode="auto">
            <a:xfrm>
              <a:off x="3360" y="432"/>
              <a:ext cx="480" cy="48"/>
            </a:xfrm>
            <a:prstGeom prst="rect">
              <a:avLst/>
            </a:prstGeom>
            <a:gradFill rotWithShape="0">
              <a:gsLst>
                <a:gs pos="0">
                  <a:srgbClr val="6EC87D"/>
                </a:gs>
                <a:gs pos="100000">
                  <a:srgbClr val="81CB93"/>
                </a:gs>
              </a:gsLst>
              <a:lin ang="0" scaled="1"/>
            </a:gradFill>
            <a:ln w="9525">
              <a:noFill/>
              <a:miter lim="800000"/>
              <a:headEnd/>
              <a:tailEnd/>
            </a:ln>
            <a:effectLst/>
          </p:spPr>
          <p:txBody>
            <a:bodyPr wrap="none" anchor="ctr"/>
            <a:lstStyle/>
            <a:p>
              <a:pPr>
                <a:defRPr/>
              </a:pPr>
              <a:endParaRPr lang="en-US"/>
            </a:p>
          </p:txBody>
        </p:sp>
        <p:sp>
          <p:nvSpPr>
            <p:cNvPr id="28" name="Rectangle 1053"/>
            <p:cNvSpPr>
              <a:spLocks noChangeArrowheads="1"/>
            </p:cNvSpPr>
            <p:nvPr/>
          </p:nvSpPr>
          <p:spPr bwMode="auto">
            <a:xfrm>
              <a:off x="3840" y="432"/>
              <a:ext cx="480" cy="48"/>
            </a:xfrm>
            <a:prstGeom prst="rect">
              <a:avLst/>
            </a:prstGeom>
            <a:gradFill rotWithShape="0">
              <a:gsLst>
                <a:gs pos="0">
                  <a:srgbClr val="81CB93"/>
                </a:gs>
                <a:gs pos="100000">
                  <a:srgbClr val="9ED29E"/>
                </a:gs>
              </a:gsLst>
              <a:lin ang="0" scaled="1"/>
            </a:gradFill>
            <a:ln w="9525">
              <a:noFill/>
              <a:miter lim="800000"/>
              <a:headEnd/>
              <a:tailEnd/>
            </a:ln>
            <a:effectLst/>
          </p:spPr>
          <p:txBody>
            <a:bodyPr wrap="none" anchor="ctr"/>
            <a:lstStyle/>
            <a:p>
              <a:pPr>
                <a:defRPr/>
              </a:pPr>
              <a:endParaRPr lang="en-US"/>
            </a:p>
          </p:txBody>
        </p:sp>
        <p:sp>
          <p:nvSpPr>
            <p:cNvPr id="29" name="Rectangle 1054"/>
            <p:cNvSpPr>
              <a:spLocks noChangeArrowheads="1"/>
            </p:cNvSpPr>
            <p:nvPr/>
          </p:nvSpPr>
          <p:spPr bwMode="auto">
            <a:xfrm>
              <a:off x="4320" y="432"/>
              <a:ext cx="480" cy="48"/>
            </a:xfrm>
            <a:prstGeom prst="rect">
              <a:avLst/>
            </a:prstGeom>
            <a:gradFill rotWithShape="0">
              <a:gsLst>
                <a:gs pos="0">
                  <a:srgbClr val="9ED29E"/>
                </a:gs>
                <a:gs pos="100000">
                  <a:srgbClr val="BFE9B7"/>
                </a:gs>
              </a:gsLst>
              <a:lin ang="0" scaled="1"/>
            </a:gradFill>
            <a:ln w="9525">
              <a:noFill/>
              <a:miter lim="800000"/>
              <a:headEnd/>
              <a:tailEnd/>
            </a:ln>
            <a:effectLst/>
          </p:spPr>
          <p:txBody>
            <a:bodyPr wrap="none" anchor="ctr"/>
            <a:lstStyle/>
            <a:p>
              <a:pPr>
                <a:defRPr/>
              </a:pPr>
              <a:endParaRPr lang="en-US"/>
            </a:p>
          </p:txBody>
        </p:sp>
        <p:sp>
          <p:nvSpPr>
            <p:cNvPr id="30" name="Rectangle 1055"/>
            <p:cNvSpPr>
              <a:spLocks noChangeArrowheads="1"/>
            </p:cNvSpPr>
            <p:nvPr/>
          </p:nvSpPr>
          <p:spPr bwMode="auto">
            <a:xfrm>
              <a:off x="4800" y="432"/>
              <a:ext cx="480" cy="48"/>
            </a:xfrm>
            <a:prstGeom prst="rect">
              <a:avLst/>
            </a:prstGeom>
            <a:gradFill rotWithShape="0">
              <a:gsLst>
                <a:gs pos="0">
                  <a:srgbClr val="BFE9B7"/>
                </a:gs>
                <a:gs pos="100000">
                  <a:srgbClr val="E8F7E5"/>
                </a:gs>
              </a:gsLst>
              <a:lin ang="0" scaled="1"/>
            </a:gradFill>
            <a:ln w="9525">
              <a:noFill/>
              <a:miter lim="800000"/>
              <a:headEnd/>
              <a:tailEnd/>
            </a:ln>
            <a:effectLst/>
          </p:spPr>
          <p:txBody>
            <a:bodyPr wrap="none" anchor="ctr"/>
            <a:lstStyle/>
            <a:p>
              <a:pPr>
                <a:defRPr/>
              </a:pPr>
              <a:endParaRPr lang="en-US"/>
            </a:p>
          </p:txBody>
        </p:sp>
        <p:sp>
          <p:nvSpPr>
            <p:cNvPr id="31" name="Rectangle 1056"/>
            <p:cNvSpPr>
              <a:spLocks noChangeArrowheads="1"/>
            </p:cNvSpPr>
            <p:nvPr/>
          </p:nvSpPr>
          <p:spPr bwMode="auto">
            <a:xfrm>
              <a:off x="5280" y="432"/>
              <a:ext cx="480" cy="48"/>
            </a:xfrm>
            <a:prstGeom prst="rect">
              <a:avLst/>
            </a:prstGeom>
            <a:gradFill rotWithShape="0">
              <a:gsLst>
                <a:gs pos="0">
                  <a:srgbClr val="E8F7E5"/>
                </a:gs>
                <a:gs pos="100000">
                  <a:srgbClr val="FCFEFC"/>
                </a:gs>
              </a:gsLst>
              <a:lin ang="0" scaled="1"/>
            </a:gradFill>
            <a:ln w="9525">
              <a:noFill/>
              <a:miter lim="800000"/>
              <a:headEnd/>
              <a:tailEnd/>
            </a:ln>
            <a:effectLst/>
          </p:spPr>
          <p:txBody>
            <a:bodyPr wrap="none" anchor="ctr"/>
            <a:lstStyle/>
            <a:p>
              <a:pPr>
                <a:defRPr/>
              </a:pPr>
              <a:endParaRPr lang="en-US"/>
            </a:p>
          </p:txBody>
        </p:sp>
      </p:grpSp>
      <p:pic>
        <p:nvPicPr>
          <p:cNvPr id="32" name="Picture 36" descr="D:\UNCC\pc\win_data\My Documents\Misc\Forms\William_States_Logo\William States\Logos\Horizontal\UNCC_WSL_Logo_4c_Hor.jpg"/>
          <p:cNvPicPr>
            <a:picLocks noChangeAspect="1" noChangeArrowheads="1"/>
          </p:cNvPicPr>
          <p:nvPr userDrawn="1"/>
        </p:nvPicPr>
        <p:blipFill>
          <a:blip r:embed="rId2" cstate="print"/>
          <a:srcRect/>
          <a:stretch>
            <a:fillRect/>
          </a:stretch>
        </p:blipFill>
        <p:spPr bwMode="auto">
          <a:xfrm>
            <a:off x="152400" y="6496050"/>
            <a:ext cx="2743200" cy="361950"/>
          </a:xfrm>
          <a:prstGeom prst="rect">
            <a:avLst/>
          </a:prstGeom>
          <a:noFill/>
          <a:ln w="9525">
            <a:noFill/>
            <a:miter lim="800000"/>
            <a:headEnd/>
            <a:tailEnd/>
          </a:ln>
        </p:spPr>
      </p:pic>
      <p:sp>
        <p:nvSpPr>
          <p:cNvPr id="321541" name="Rectangle 1029"/>
          <p:cNvSpPr>
            <a:spLocks noGrp="1" noChangeArrowheads="1"/>
          </p:cNvSpPr>
          <p:nvPr>
            <p:ph type="subTitle" idx="1"/>
          </p:nvPr>
        </p:nvSpPr>
        <p:spPr>
          <a:xfrm>
            <a:off x="1354138" y="3919538"/>
            <a:ext cx="6403975" cy="1697037"/>
          </a:xfrm>
        </p:spPr>
        <p:txBody>
          <a:bodyPr lIns="91436" tIns="45719" rIns="91436" bIns="45719"/>
          <a:lstStyle>
            <a:lvl1pPr marL="0" indent="0" algn="ctr">
              <a:defRPr sz="2000"/>
            </a:lvl1pPr>
          </a:lstStyle>
          <a:p>
            <a:endParaRPr lang="en-US"/>
          </a:p>
        </p:txBody>
      </p:sp>
      <p:sp>
        <p:nvSpPr>
          <p:cNvPr id="33" name="Title 32"/>
          <p:cNvSpPr>
            <a:spLocks noGrp="1"/>
          </p:cNvSpPr>
          <p:nvPr>
            <p:ph type="title"/>
          </p:nvPr>
        </p:nvSpPr>
        <p:spPr>
          <a:xfrm>
            <a:off x="381000" y="852487"/>
            <a:ext cx="8382000" cy="519113"/>
          </a:xfrm>
        </p:spPr>
        <p:txBody>
          <a:bodyPr/>
          <a:lstStyle/>
          <a:p>
            <a:r>
              <a:rPr lang="en-US" dirty="0" smtClean="0"/>
              <a:t>Click to edit Master title style</a:t>
            </a:r>
            <a:endParaRPr lang="en-US" dirty="0"/>
          </a:p>
        </p:txBody>
      </p:sp>
      <p:sp>
        <p:nvSpPr>
          <p:cNvPr id="34" name="Slide Number Placeholder 33"/>
          <p:cNvSpPr>
            <a:spLocks noGrp="1"/>
          </p:cNvSpPr>
          <p:nvPr>
            <p:ph type="sldNum" sz="quarter" idx="10"/>
          </p:nvPr>
        </p:nvSpPr>
        <p:spPr/>
        <p:txBody>
          <a:bodyPr/>
          <a:lstStyle>
            <a:lvl1pPr>
              <a:defRPr/>
            </a:lvl1pPr>
          </a:lstStyle>
          <a:p>
            <a:pPr>
              <a:defRPr/>
            </a:pPr>
            <a:fld id="{72E22787-1C84-4610-9A85-AA7CE66C51C2}" type="slidenum">
              <a:rPr lang="en-US"/>
              <a:pPr>
                <a:defRPr/>
              </a:pPr>
              <a:t>‹#›</a:t>
            </a:fld>
            <a:endParaRPr lang="en-US" dirty="0"/>
          </a:p>
        </p:txBody>
      </p:sp>
    </p:spTree>
  </p:cSld>
  <p:clrMapOvr>
    <a:masterClrMapping/>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519113"/>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914400"/>
            <a:ext cx="2190750" cy="160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914400"/>
            <a:ext cx="6419850" cy="160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519113"/>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2"/>
          <p:cNvSpPr>
            <a:spLocks noGrp="1"/>
          </p:cNvSpPr>
          <p:nvPr>
            <p:ph type="sldNum" sz="quarter" idx="10"/>
          </p:nvPr>
        </p:nvSpPr>
        <p:spPr/>
        <p:txBody>
          <a:bodyPr/>
          <a:lstStyle>
            <a:lvl1pPr>
              <a:defRPr/>
            </a:lvl1pPr>
          </a:lstStyle>
          <a:p>
            <a:pPr>
              <a:defRPr/>
            </a:pPr>
            <a:fld id="{36FDA533-CAE4-4D16-A979-64B23F28715B}" type="slidenum">
              <a:rPr lang="en-US"/>
              <a:pPr>
                <a:defRPr/>
              </a:pPr>
              <a:t>‹#›</a:t>
            </a:fld>
            <a:endParaRPr lang="en-US" dirty="0"/>
          </a:p>
        </p:txBody>
      </p:sp>
    </p:spTree>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2"/>
          <p:cNvSpPr>
            <a:spLocks noGrp="1"/>
          </p:cNvSpPr>
          <p:nvPr>
            <p:ph type="sldNum" sz="quarter" idx="10"/>
          </p:nvPr>
        </p:nvSpPr>
        <p:spPr/>
        <p:txBody>
          <a:bodyPr/>
          <a:lstStyle>
            <a:lvl1pPr>
              <a:defRPr/>
            </a:lvl1pPr>
          </a:lstStyle>
          <a:p>
            <a:pPr>
              <a:defRPr/>
            </a:pPr>
            <a:fld id="{73B40A26-56CA-4AE4-B672-1B8C659DB8CC}" type="slidenum">
              <a:rPr lang="en-US"/>
              <a:pPr>
                <a:defRPr/>
              </a:pPr>
              <a:t>‹#›</a:t>
            </a:fld>
            <a:endParaRPr lang="en-US" dirty="0"/>
          </a:p>
        </p:txBody>
      </p:sp>
    </p:spTree>
  </p:cSld>
  <p:clrMapOvr>
    <a:masterClrMapping/>
  </p:clrMapOvr>
  <p:transition>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519113"/>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62000" y="2057400"/>
            <a:ext cx="4114800" cy="45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2057400"/>
            <a:ext cx="4114800" cy="45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519113"/>
          </a:xfrm>
        </p:spPr>
        <p:txBody>
          <a:bodyPr/>
          <a:lstStyle/>
          <a:p>
            <a:r>
              <a:rPr lang="en-US" dirty="0" smtClean="0"/>
              <a:t>Click to edit Master title style</a:t>
            </a:r>
            <a:endParaRPr lang="en-US" dirty="0"/>
          </a:p>
        </p:txBody>
      </p:sp>
    </p:spTree>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914400"/>
            <a:ext cx="8382000" cy="519113"/>
          </a:xfrm>
          <a:prstGeom prst="rect">
            <a:avLst/>
          </a:prstGeom>
          <a:noFill/>
          <a:ln w="9525">
            <a:noFill/>
            <a:miter lim="800000"/>
            <a:headEnd/>
            <a:tailEnd/>
          </a:ln>
        </p:spPr>
        <p:txBody>
          <a:bodyPr vert="horz" wrap="square" lIns="0" tIns="45720" rIns="91440" bIns="45720" numCol="1" anchor="t" anchorCtr="0" compatLnSpc="1">
            <a:prstTxWarp prst="textNoShape">
              <a:avLst/>
            </a:prstTxWarp>
            <a:spAutoFit/>
          </a:bodyPr>
          <a:lstStyle/>
          <a:p>
            <a:pPr lvl="0"/>
            <a:endParaRPr lang="en-US" smtClean="0"/>
          </a:p>
        </p:txBody>
      </p:sp>
      <p:sp>
        <p:nvSpPr>
          <p:cNvPr id="1027" name="Rectangle 3"/>
          <p:cNvSpPr>
            <a:spLocks noGrp="1" noChangeArrowheads="1"/>
          </p:cNvSpPr>
          <p:nvPr>
            <p:ph type="body" idx="1"/>
          </p:nvPr>
        </p:nvSpPr>
        <p:spPr bwMode="auto">
          <a:xfrm>
            <a:off x="762000" y="2057400"/>
            <a:ext cx="8382000" cy="457200"/>
          </a:xfrm>
          <a:prstGeom prst="rect">
            <a:avLst/>
          </a:prstGeom>
          <a:noFill/>
          <a:ln w="9525">
            <a:noFill/>
            <a:miter lim="800000"/>
            <a:headEnd/>
            <a:tailEnd/>
          </a:ln>
        </p:spPr>
        <p:txBody>
          <a:bodyPr vert="horz" wrap="square" lIns="0" tIns="45720" rIns="91440" bIns="45720" numCol="1" anchor="t" anchorCtr="0" compatLnSpc="1">
            <a:prstTxWarp prst="textNoShape">
              <a:avLst/>
            </a:prstTxWarp>
            <a:spAutoFit/>
          </a:bodyPr>
          <a:lstStyle/>
          <a:p>
            <a:pPr lvl="0"/>
            <a:endParaRPr lang="en-US" smtClean="0"/>
          </a:p>
        </p:txBody>
      </p:sp>
      <p:grpSp>
        <p:nvGrpSpPr>
          <p:cNvPr id="1028" name="Group 4"/>
          <p:cNvGrpSpPr>
            <a:grpSpLocks/>
          </p:cNvGrpSpPr>
          <p:nvPr/>
        </p:nvGrpSpPr>
        <p:grpSpPr bwMode="auto">
          <a:xfrm>
            <a:off x="0" y="609600"/>
            <a:ext cx="9144000" cy="76200"/>
            <a:chOff x="0" y="432"/>
            <a:chExt cx="5760" cy="48"/>
          </a:xfrm>
        </p:grpSpPr>
        <p:sp>
          <p:nvSpPr>
            <p:cNvPr id="320517" name="Rectangle 5"/>
            <p:cNvSpPr>
              <a:spLocks noChangeArrowheads="1"/>
            </p:cNvSpPr>
            <p:nvPr/>
          </p:nvSpPr>
          <p:spPr bwMode="auto">
            <a:xfrm>
              <a:off x="0" y="432"/>
              <a:ext cx="480" cy="48"/>
            </a:xfrm>
            <a:prstGeom prst="rect">
              <a:avLst/>
            </a:prstGeom>
            <a:gradFill rotWithShape="0">
              <a:gsLst>
                <a:gs pos="0">
                  <a:srgbClr val="003718"/>
                </a:gs>
                <a:gs pos="100000">
                  <a:srgbClr val="006637"/>
                </a:gs>
              </a:gsLst>
              <a:lin ang="0" scaled="1"/>
            </a:gradFill>
            <a:ln w="9525">
              <a:noFill/>
              <a:miter lim="800000"/>
              <a:headEnd/>
              <a:tailEnd/>
            </a:ln>
            <a:effectLst/>
          </p:spPr>
          <p:txBody>
            <a:bodyPr wrap="none" anchor="ctr"/>
            <a:lstStyle/>
            <a:p>
              <a:pPr>
                <a:defRPr/>
              </a:pPr>
              <a:endParaRPr lang="en-US"/>
            </a:p>
          </p:txBody>
        </p:sp>
        <p:sp>
          <p:nvSpPr>
            <p:cNvPr id="320518" name="Rectangle 6"/>
            <p:cNvSpPr>
              <a:spLocks noChangeArrowheads="1"/>
            </p:cNvSpPr>
            <p:nvPr/>
          </p:nvSpPr>
          <p:spPr bwMode="auto">
            <a:xfrm>
              <a:off x="480" y="432"/>
              <a:ext cx="480" cy="48"/>
            </a:xfrm>
            <a:prstGeom prst="rect">
              <a:avLst/>
            </a:prstGeom>
            <a:gradFill rotWithShape="0">
              <a:gsLst>
                <a:gs pos="0">
                  <a:srgbClr val="006637"/>
                </a:gs>
                <a:gs pos="100000">
                  <a:srgbClr val="007B43"/>
                </a:gs>
              </a:gsLst>
              <a:lin ang="0" scaled="1"/>
            </a:gradFill>
            <a:ln w="9525">
              <a:noFill/>
              <a:miter lim="800000"/>
              <a:headEnd/>
              <a:tailEnd/>
            </a:ln>
            <a:effectLst/>
          </p:spPr>
          <p:txBody>
            <a:bodyPr wrap="none" anchor="ctr"/>
            <a:lstStyle/>
            <a:p>
              <a:pPr>
                <a:defRPr/>
              </a:pPr>
              <a:endParaRPr lang="en-US"/>
            </a:p>
          </p:txBody>
        </p:sp>
        <p:sp>
          <p:nvSpPr>
            <p:cNvPr id="320519" name="Rectangle 7"/>
            <p:cNvSpPr>
              <a:spLocks noChangeArrowheads="1"/>
            </p:cNvSpPr>
            <p:nvPr/>
          </p:nvSpPr>
          <p:spPr bwMode="auto">
            <a:xfrm>
              <a:off x="960" y="432"/>
              <a:ext cx="480" cy="48"/>
            </a:xfrm>
            <a:prstGeom prst="rect">
              <a:avLst/>
            </a:prstGeom>
            <a:gradFill rotWithShape="0">
              <a:gsLst>
                <a:gs pos="0">
                  <a:srgbClr val="007B43"/>
                </a:gs>
                <a:gs pos="100000">
                  <a:srgbClr val="009259"/>
                </a:gs>
              </a:gsLst>
              <a:lin ang="0" scaled="1"/>
            </a:gradFill>
            <a:ln w="9525">
              <a:noFill/>
              <a:miter lim="800000"/>
              <a:headEnd/>
              <a:tailEnd/>
            </a:ln>
            <a:effectLst/>
          </p:spPr>
          <p:txBody>
            <a:bodyPr wrap="none" anchor="ctr"/>
            <a:lstStyle/>
            <a:p>
              <a:pPr>
                <a:defRPr/>
              </a:pPr>
              <a:endParaRPr lang="en-US"/>
            </a:p>
          </p:txBody>
        </p:sp>
        <p:sp>
          <p:nvSpPr>
            <p:cNvPr id="320520" name="Rectangle 8"/>
            <p:cNvSpPr>
              <a:spLocks noChangeArrowheads="1"/>
            </p:cNvSpPr>
            <p:nvPr/>
          </p:nvSpPr>
          <p:spPr bwMode="auto">
            <a:xfrm>
              <a:off x="1440" y="432"/>
              <a:ext cx="480" cy="48"/>
            </a:xfrm>
            <a:prstGeom prst="rect">
              <a:avLst/>
            </a:prstGeom>
            <a:gradFill rotWithShape="0">
              <a:gsLst>
                <a:gs pos="0">
                  <a:srgbClr val="009259"/>
                </a:gs>
                <a:gs pos="100000">
                  <a:srgbClr val="00A267"/>
                </a:gs>
              </a:gsLst>
              <a:lin ang="0" scaled="1"/>
            </a:gradFill>
            <a:ln w="9525">
              <a:noFill/>
              <a:miter lim="800000"/>
              <a:headEnd/>
              <a:tailEnd/>
            </a:ln>
            <a:effectLst/>
          </p:spPr>
          <p:txBody>
            <a:bodyPr wrap="none" anchor="ctr"/>
            <a:lstStyle/>
            <a:p>
              <a:pPr>
                <a:defRPr/>
              </a:pPr>
              <a:endParaRPr lang="en-US"/>
            </a:p>
          </p:txBody>
        </p:sp>
        <p:sp>
          <p:nvSpPr>
            <p:cNvPr id="320521" name="Rectangle 9"/>
            <p:cNvSpPr>
              <a:spLocks noChangeArrowheads="1"/>
            </p:cNvSpPr>
            <p:nvPr/>
          </p:nvSpPr>
          <p:spPr bwMode="auto">
            <a:xfrm>
              <a:off x="1920" y="432"/>
              <a:ext cx="480" cy="48"/>
            </a:xfrm>
            <a:prstGeom prst="rect">
              <a:avLst/>
            </a:prstGeom>
            <a:gradFill rotWithShape="0">
              <a:gsLst>
                <a:gs pos="0">
                  <a:srgbClr val="00A267"/>
                </a:gs>
                <a:gs pos="100000">
                  <a:srgbClr val="00AE60"/>
                </a:gs>
              </a:gsLst>
              <a:lin ang="0" scaled="1"/>
            </a:gradFill>
            <a:ln w="9525">
              <a:noFill/>
              <a:miter lim="800000"/>
              <a:headEnd/>
              <a:tailEnd/>
            </a:ln>
            <a:effectLst/>
          </p:spPr>
          <p:txBody>
            <a:bodyPr wrap="none" anchor="ctr"/>
            <a:lstStyle/>
            <a:p>
              <a:pPr>
                <a:defRPr/>
              </a:pPr>
              <a:endParaRPr lang="en-US"/>
            </a:p>
          </p:txBody>
        </p:sp>
        <p:sp>
          <p:nvSpPr>
            <p:cNvPr id="320522" name="Rectangle 10"/>
            <p:cNvSpPr>
              <a:spLocks noChangeArrowheads="1"/>
            </p:cNvSpPr>
            <p:nvPr/>
          </p:nvSpPr>
          <p:spPr bwMode="auto">
            <a:xfrm>
              <a:off x="2400" y="432"/>
              <a:ext cx="480" cy="48"/>
            </a:xfrm>
            <a:prstGeom prst="rect">
              <a:avLst/>
            </a:prstGeom>
            <a:gradFill rotWithShape="0">
              <a:gsLst>
                <a:gs pos="0">
                  <a:srgbClr val="00AE60"/>
                </a:gs>
                <a:gs pos="100000">
                  <a:srgbClr val="3BBE69"/>
                </a:gs>
              </a:gsLst>
              <a:lin ang="0" scaled="1"/>
            </a:gradFill>
            <a:ln w="9525">
              <a:noFill/>
              <a:miter lim="800000"/>
              <a:headEnd/>
              <a:tailEnd/>
            </a:ln>
            <a:effectLst/>
          </p:spPr>
          <p:txBody>
            <a:bodyPr wrap="none" anchor="ctr"/>
            <a:lstStyle/>
            <a:p>
              <a:pPr>
                <a:defRPr/>
              </a:pPr>
              <a:endParaRPr lang="en-US"/>
            </a:p>
          </p:txBody>
        </p:sp>
        <p:sp>
          <p:nvSpPr>
            <p:cNvPr id="320523" name="Rectangle 11"/>
            <p:cNvSpPr>
              <a:spLocks noChangeArrowheads="1"/>
            </p:cNvSpPr>
            <p:nvPr/>
          </p:nvSpPr>
          <p:spPr bwMode="auto">
            <a:xfrm>
              <a:off x="2880" y="432"/>
              <a:ext cx="480" cy="48"/>
            </a:xfrm>
            <a:prstGeom prst="rect">
              <a:avLst/>
            </a:prstGeom>
            <a:gradFill rotWithShape="0">
              <a:gsLst>
                <a:gs pos="0">
                  <a:srgbClr val="3BBE69"/>
                </a:gs>
                <a:gs pos="100000">
                  <a:srgbClr val="6EC87D"/>
                </a:gs>
              </a:gsLst>
              <a:lin ang="0" scaled="1"/>
            </a:gradFill>
            <a:ln w="9525">
              <a:noFill/>
              <a:miter lim="800000"/>
              <a:headEnd/>
              <a:tailEnd/>
            </a:ln>
            <a:effectLst/>
          </p:spPr>
          <p:txBody>
            <a:bodyPr wrap="none" anchor="ctr"/>
            <a:lstStyle/>
            <a:p>
              <a:pPr>
                <a:defRPr/>
              </a:pPr>
              <a:endParaRPr lang="en-US"/>
            </a:p>
          </p:txBody>
        </p:sp>
        <p:sp>
          <p:nvSpPr>
            <p:cNvPr id="320524" name="Rectangle 12"/>
            <p:cNvSpPr>
              <a:spLocks noChangeArrowheads="1"/>
            </p:cNvSpPr>
            <p:nvPr/>
          </p:nvSpPr>
          <p:spPr bwMode="auto">
            <a:xfrm>
              <a:off x="3360" y="432"/>
              <a:ext cx="480" cy="48"/>
            </a:xfrm>
            <a:prstGeom prst="rect">
              <a:avLst/>
            </a:prstGeom>
            <a:gradFill rotWithShape="0">
              <a:gsLst>
                <a:gs pos="0">
                  <a:srgbClr val="6EC87D"/>
                </a:gs>
                <a:gs pos="100000">
                  <a:srgbClr val="81CB93"/>
                </a:gs>
              </a:gsLst>
              <a:lin ang="0" scaled="1"/>
            </a:gradFill>
            <a:ln w="9525">
              <a:noFill/>
              <a:miter lim="800000"/>
              <a:headEnd/>
              <a:tailEnd/>
            </a:ln>
            <a:effectLst/>
          </p:spPr>
          <p:txBody>
            <a:bodyPr wrap="none" anchor="ctr"/>
            <a:lstStyle/>
            <a:p>
              <a:pPr>
                <a:defRPr/>
              </a:pPr>
              <a:endParaRPr lang="en-US"/>
            </a:p>
          </p:txBody>
        </p:sp>
        <p:sp>
          <p:nvSpPr>
            <p:cNvPr id="320525" name="Rectangle 13"/>
            <p:cNvSpPr>
              <a:spLocks noChangeArrowheads="1"/>
            </p:cNvSpPr>
            <p:nvPr/>
          </p:nvSpPr>
          <p:spPr bwMode="auto">
            <a:xfrm>
              <a:off x="3840" y="432"/>
              <a:ext cx="480" cy="48"/>
            </a:xfrm>
            <a:prstGeom prst="rect">
              <a:avLst/>
            </a:prstGeom>
            <a:gradFill rotWithShape="0">
              <a:gsLst>
                <a:gs pos="0">
                  <a:srgbClr val="81CB93"/>
                </a:gs>
                <a:gs pos="100000">
                  <a:srgbClr val="9ED29E"/>
                </a:gs>
              </a:gsLst>
              <a:lin ang="0" scaled="1"/>
            </a:gradFill>
            <a:ln w="9525">
              <a:noFill/>
              <a:miter lim="800000"/>
              <a:headEnd/>
              <a:tailEnd/>
            </a:ln>
            <a:effectLst/>
          </p:spPr>
          <p:txBody>
            <a:bodyPr wrap="none" anchor="ctr"/>
            <a:lstStyle/>
            <a:p>
              <a:pPr>
                <a:defRPr/>
              </a:pPr>
              <a:endParaRPr lang="en-US"/>
            </a:p>
          </p:txBody>
        </p:sp>
        <p:sp>
          <p:nvSpPr>
            <p:cNvPr id="320526" name="Rectangle 14"/>
            <p:cNvSpPr>
              <a:spLocks noChangeArrowheads="1"/>
            </p:cNvSpPr>
            <p:nvPr/>
          </p:nvSpPr>
          <p:spPr bwMode="auto">
            <a:xfrm>
              <a:off x="4320" y="432"/>
              <a:ext cx="480" cy="48"/>
            </a:xfrm>
            <a:prstGeom prst="rect">
              <a:avLst/>
            </a:prstGeom>
            <a:gradFill rotWithShape="0">
              <a:gsLst>
                <a:gs pos="0">
                  <a:srgbClr val="9ED29E"/>
                </a:gs>
                <a:gs pos="100000">
                  <a:srgbClr val="BFE9B7"/>
                </a:gs>
              </a:gsLst>
              <a:lin ang="0" scaled="1"/>
            </a:gradFill>
            <a:ln w="9525">
              <a:noFill/>
              <a:miter lim="800000"/>
              <a:headEnd/>
              <a:tailEnd/>
            </a:ln>
            <a:effectLst/>
          </p:spPr>
          <p:txBody>
            <a:bodyPr wrap="none" anchor="ctr"/>
            <a:lstStyle/>
            <a:p>
              <a:pPr>
                <a:defRPr/>
              </a:pPr>
              <a:endParaRPr lang="en-US"/>
            </a:p>
          </p:txBody>
        </p:sp>
        <p:sp>
          <p:nvSpPr>
            <p:cNvPr id="320527" name="Rectangle 15"/>
            <p:cNvSpPr>
              <a:spLocks noChangeArrowheads="1"/>
            </p:cNvSpPr>
            <p:nvPr/>
          </p:nvSpPr>
          <p:spPr bwMode="auto">
            <a:xfrm>
              <a:off x="4800" y="432"/>
              <a:ext cx="480" cy="48"/>
            </a:xfrm>
            <a:prstGeom prst="rect">
              <a:avLst/>
            </a:prstGeom>
            <a:gradFill rotWithShape="0">
              <a:gsLst>
                <a:gs pos="0">
                  <a:srgbClr val="BFE9B7"/>
                </a:gs>
                <a:gs pos="100000">
                  <a:srgbClr val="E8F7E5"/>
                </a:gs>
              </a:gsLst>
              <a:lin ang="0" scaled="1"/>
            </a:gradFill>
            <a:ln w="9525">
              <a:noFill/>
              <a:miter lim="800000"/>
              <a:headEnd/>
              <a:tailEnd/>
            </a:ln>
            <a:effectLst/>
          </p:spPr>
          <p:txBody>
            <a:bodyPr wrap="none" anchor="ctr"/>
            <a:lstStyle/>
            <a:p>
              <a:pPr>
                <a:defRPr/>
              </a:pPr>
              <a:endParaRPr lang="en-US"/>
            </a:p>
          </p:txBody>
        </p:sp>
        <p:sp>
          <p:nvSpPr>
            <p:cNvPr id="320528" name="Rectangle 16"/>
            <p:cNvSpPr>
              <a:spLocks noChangeArrowheads="1"/>
            </p:cNvSpPr>
            <p:nvPr/>
          </p:nvSpPr>
          <p:spPr bwMode="auto">
            <a:xfrm>
              <a:off x="5280" y="432"/>
              <a:ext cx="480" cy="48"/>
            </a:xfrm>
            <a:prstGeom prst="rect">
              <a:avLst/>
            </a:prstGeom>
            <a:gradFill rotWithShape="0">
              <a:gsLst>
                <a:gs pos="0">
                  <a:srgbClr val="E8F7E5"/>
                </a:gs>
                <a:gs pos="100000">
                  <a:srgbClr val="FCFEFC"/>
                </a:gs>
              </a:gsLst>
              <a:lin ang="0" scaled="1"/>
            </a:gradFill>
            <a:ln w="9525">
              <a:noFill/>
              <a:miter lim="800000"/>
              <a:headEnd/>
              <a:tailEnd/>
            </a:ln>
            <a:effectLst/>
          </p:spPr>
          <p:txBody>
            <a:bodyPr wrap="none" anchor="ctr"/>
            <a:lstStyle/>
            <a:p>
              <a:pPr>
                <a:defRPr/>
              </a:pPr>
              <a:endParaRPr lang="en-US"/>
            </a:p>
          </p:txBody>
        </p:sp>
      </p:grpSp>
      <p:grpSp>
        <p:nvGrpSpPr>
          <p:cNvPr id="1029" name="Group 17"/>
          <p:cNvGrpSpPr>
            <a:grpSpLocks/>
          </p:cNvGrpSpPr>
          <p:nvPr/>
        </p:nvGrpSpPr>
        <p:grpSpPr bwMode="auto">
          <a:xfrm>
            <a:off x="0" y="6400800"/>
            <a:ext cx="9144000" cy="76200"/>
            <a:chOff x="0" y="432"/>
            <a:chExt cx="5760" cy="48"/>
          </a:xfrm>
        </p:grpSpPr>
        <p:sp>
          <p:nvSpPr>
            <p:cNvPr id="320530" name="Rectangle 18"/>
            <p:cNvSpPr>
              <a:spLocks noChangeArrowheads="1"/>
            </p:cNvSpPr>
            <p:nvPr/>
          </p:nvSpPr>
          <p:spPr bwMode="auto">
            <a:xfrm>
              <a:off x="0" y="432"/>
              <a:ext cx="480" cy="48"/>
            </a:xfrm>
            <a:prstGeom prst="rect">
              <a:avLst/>
            </a:prstGeom>
            <a:gradFill rotWithShape="0">
              <a:gsLst>
                <a:gs pos="0">
                  <a:srgbClr val="003718"/>
                </a:gs>
                <a:gs pos="100000">
                  <a:srgbClr val="006637"/>
                </a:gs>
              </a:gsLst>
              <a:lin ang="0" scaled="1"/>
            </a:gradFill>
            <a:ln w="9525">
              <a:noFill/>
              <a:miter lim="800000"/>
              <a:headEnd/>
              <a:tailEnd/>
            </a:ln>
            <a:effectLst/>
          </p:spPr>
          <p:txBody>
            <a:bodyPr wrap="none" anchor="ctr"/>
            <a:lstStyle/>
            <a:p>
              <a:pPr>
                <a:defRPr/>
              </a:pPr>
              <a:endParaRPr lang="en-US"/>
            </a:p>
          </p:txBody>
        </p:sp>
        <p:sp>
          <p:nvSpPr>
            <p:cNvPr id="320531" name="Rectangle 19"/>
            <p:cNvSpPr>
              <a:spLocks noChangeArrowheads="1"/>
            </p:cNvSpPr>
            <p:nvPr/>
          </p:nvSpPr>
          <p:spPr bwMode="auto">
            <a:xfrm>
              <a:off x="480" y="432"/>
              <a:ext cx="480" cy="48"/>
            </a:xfrm>
            <a:prstGeom prst="rect">
              <a:avLst/>
            </a:prstGeom>
            <a:gradFill rotWithShape="0">
              <a:gsLst>
                <a:gs pos="0">
                  <a:srgbClr val="006637"/>
                </a:gs>
                <a:gs pos="100000">
                  <a:srgbClr val="007B43"/>
                </a:gs>
              </a:gsLst>
              <a:lin ang="0" scaled="1"/>
            </a:gradFill>
            <a:ln w="9525">
              <a:noFill/>
              <a:miter lim="800000"/>
              <a:headEnd/>
              <a:tailEnd/>
            </a:ln>
            <a:effectLst/>
          </p:spPr>
          <p:txBody>
            <a:bodyPr wrap="none" anchor="ctr"/>
            <a:lstStyle/>
            <a:p>
              <a:pPr>
                <a:defRPr/>
              </a:pPr>
              <a:endParaRPr lang="en-US"/>
            </a:p>
          </p:txBody>
        </p:sp>
        <p:sp>
          <p:nvSpPr>
            <p:cNvPr id="320532" name="Rectangle 20"/>
            <p:cNvSpPr>
              <a:spLocks noChangeArrowheads="1"/>
            </p:cNvSpPr>
            <p:nvPr/>
          </p:nvSpPr>
          <p:spPr bwMode="auto">
            <a:xfrm>
              <a:off x="960" y="432"/>
              <a:ext cx="480" cy="48"/>
            </a:xfrm>
            <a:prstGeom prst="rect">
              <a:avLst/>
            </a:prstGeom>
            <a:gradFill rotWithShape="0">
              <a:gsLst>
                <a:gs pos="0">
                  <a:srgbClr val="007B43"/>
                </a:gs>
                <a:gs pos="100000">
                  <a:srgbClr val="009259"/>
                </a:gs>
              </a:gsLst>
              <a:lin ang="0" scaled="1"/>
            </a:gradFill>
            <a:ln w="9525">
              <a:noFill/>
              <a:miter lim="800000"/>
              <a:headEnd/>
              <a:tailEnd/>
            </a:ln>
            <a:effectLst/>
          </p:spPr>
          <p:txBody>
            <a:bodyPr wrap="none" anchor="ctr"/>
            <a:lstStyle/>
            <a:p>
              <a:pPr>
                <a:defRPr/>
              </a:pPr>
              <a:endParaRPr lang="en-US"/>
            </a:p>
          </p:txBody>
        </p:sp>
        <p:sp>
          <p:nvSpPr>
            <p:cNvPr id="320533" name="Rectangle 21"/>
            <p:cNvSpPr>
              <a:spLocks noChangeArrowheads="1"/>
            </p:cNvSpPr>
            <p:nvPr/>
          </p:nvSpPr>
          <p:spPr bwMode="auto">
            <a:xfrm>
              <a:off x="1440" y="432"/>
              <a:ext cx="480" cy="48"/>
            </a:xfrm>
            <a:prstGeom prst="rect">
              <a:avLst/>
            </a:prstGeom>
            <a:gradFill rotWithShape="0">
              <a:gsLst>
                <a:gs pos="0">
                  <a:srgbClr val="009259"/>
                </a:gs>
                <a:gs pos="100000">
                  <a:srgbClr val="00A267"/>
                </a:gs>
              </a:gsLst>
              <a:lin ang="0" scaled="1"/>
            </a:gradFill>
            <a:ln w="9525">
              <a:noFill/>
              <a:miter lim="800000"/>
              <a:headEnd/>
              <a:tailEnd/>
            </a:ln>
            <a:effectLst/>
          </p:spPr>
          <p:txBody>
            <a:bodyPr wrap="none" anchor="ctr"/>
            <a:lstStyle/>
            <a:p>
              <a:pPr>
                <a:defRPr/>
              </a:pPr>
              <a:endParaRPr lang="en-US"/>
            </a:p>
          </p:txBody>
        </p:sp>
        <p:sp>
          <p:nvSpPr>
            <p:cNvPr id="320534" name="Rectangle 22"/>
            <p:cNvSpPr>
              <a:spLocks noChangeArrowheads="1"/>
            </p:cNvSpPr>
            <p:nvPr/>
          </p:nvSpPr>
          <p:spPr bwMode="auto">
            <a:xfrm>
              <a:off x="1920" y="432"/>
              <a:ext cx="480" cy="48"/>
            </a:xfrm>
            <a:prstGeom prst="rect">
              <a:avLst/>
            </a:prstGeom>
            <a:gradFill rotWithShape="0">
              <a:gsLst>
                <a:gs pos="0">
                  <a:srgbClr val="00A267"/>
                </a:gs>
                <a:gs pos="100000">
                  <a:srgbClr val="00AE60"/>
                </a:gs>
              </a:gsLst>
              <a:lin ang="0" scaled="1"/>
            </a:gradFill>
            <a:ln w="9525">
              <a:noFill/>
              <a:miter lim="800000"/>
              <a:headEnd/>
              <a:tailEnd/>
            </a:ln>
            <a:effectLst/>
          </p:spPr>
          <p:txBody>
            <a:bodyPr wrap="none" anchor="ctr"/>
            <a:lstStyle/>
            <a:p>
              <a:pPr>
                <a:defRPr/>
              </a:pPr>
              <a:endParaRPr lang="en-US"/>
            </a:p>
          </p:txBody>
        </p:sp>
        <p:sp>
          <p:nvSpPr>
            <p:cNvPr id="320535" name="Rectangle 23"/>
            <p:cNvSpPr>
              <a:spLocks noChangeArrowheads="1"/>
            </p:cNvSpPr>
            <p:nvPr/>
          </p:nvSpPr>
          <p:spPr bwMode="auto">
            <a:xfrm>
              <a:off x="2400" y="432"/>
              <a:ext cx="480" cy="48"/>
            </a:xfrm>
            <a:prstGeom prst="rect">
              <a:avLst/>
            </a:prstGeom>
            <a:gradFill rotWithShape="0">
              <a:gsLst>
                <a:gs pos="0">
                  <a:srgbClr val="00AE60"/>
                </a:gs>
                <a:gs pos="100000">
                  <a:srgbClr val="3BBE69"/>
                </a:gs>
              </a:gsLst>
              <a:lin ang="0" scaled="1"/>
            </a:gradFill>
            <a:ln w="9525">
              <a:noFill/>
              <a:miter lim="800000"/>
              <a:headEnd/>
              <a:tailEnd/>
            </a:ln>
            <a:effectLst/>
          </p:spPr>
          <p:txBody>
            <a:bodyPr wrap="none" anchor="ctr"/>
            <a:lstStyle/>
            <a:p>
              <a:pPr>
                <a:defRPr/>
              </a:pPr>
              <a:endParaRPr lang="en-US"/>
            </a:p>
          </p:txBody>
        </p:sp>
        <p:sp>
          <p:nvSpPr>
            <p:cNvPr id="320536" name="Rectangle 24"/>
            <p:cNvSpPr>
              <a:spLocks noChangeArrowheads="1"/>
            </p:cNvSpPr>
            <p:nvPr/>
          </p:nvSpPr>
          <p:spPr bwMode="auto">
            <a:xfrm>
              <a:off x="2880" y="432"/>
              <a:ext cx="480" cy="48"/>
            </a:xfrm>
            <a:prstGeom prst="rect">
              <a:avLst/>
            </a:prstGeom>
            <a:gradFill rotWithShape="0">
              <a:gsLst>
                <a:gs pos="0">
                  <a:srgbClr val="3BBE69"/>
                </a:gs>
                <a:gs pos="100000">
                  <a:srgbClr val="6EC87D"/>
                </a:gs>
              </a:gsLst>
              <a:lin ang="0" scaled="1"/>
            </a:gradFill>
            <a:ln w="9525">
              <a:noFill/>
              <a:miter lim="800000"/>
              <a:headEnd/>
              <a:tailEnd/>
            </a:ln>
            <a:effectLst/>
          </p:spPr>
          <p:txBody>
            <a:bodyPr wrap="none" anchor="ctr"/>
            <a:lstStyle/>
            <a:p>
              <a:pPr>
                <a:defRPr/>
              </a:pPr>
              <a:endParaRPr lang="en-US"/>
            </a:p>
          </p:txBody>
        </p:sp>
        <p:sp>
          <p:nvSpPr>
            <p:cNvPr id="320537" name="Rectangle 25"/>
            <p:cNvSpPr>
              <a:spLocks noChangeArrowheads="1"/>
            </p:cNvSpPr>
            <p:nvPr/>
          </p:nvSpPr>
          <p:spPr bwMode="auto">
            <a:xfrm>
              <a:off x="3360" y="432"/>
              <a:ext cx="480" cy="48"/>
            </a:xfrm>
            <a:prstGeom prst="rect">
              <a:avLst/>
            </a:prstGeom>
            <a:gradFill rotWithShape="0">
              <a:gsLst>
                <a:gs pos="0">
                  <a:srgbClr val="6EC87D"/>
                </a:gs>
                <a:gs pos="100000">
                  <a:srgbClr val="81CB93"/>
                </a:gs>
              </a:gsLst>
              <a:lin ang="0" scaled="1"/>
            </a:gradFill>
            <a:ln w="9525">
              <a:noFill/>
              <a:miter lim="800000"/>
              <a:headEnd/>
              <a:tailEnd/>
            </a:ln>
            <a:effectLst/>
          </p:spPr>
          <p:txBody>
            <a:bodyPr wrap="none" anchor="ctr"/>
            <a:lstStyle/>
            <a:p>
              <a:pPr>
                <a:defRPr/>
              </a:pPr>
              <a:endParaRPr lang="en-US"/>
            </a:p>
          </p:txBody>
        </p:sp>
        <p:sp>
          <p:nvSpPr>
            <p:cNvPr id="320538" name="Rectangle 26"/>
            <p:cNvSpPr>
              <a:spLocks noChangeArrowheads="1"/>
            </p:cNvSpPr>
            <p:nvPr/>
          </p:nvSpPr>
          <p:spPr bwMode="auto">
            <a:xfrm>
              <a:off x="3840" y="432"/>
              <a:ext cx="480" cy="48"/>
            </a:xfrm>
            <a:prstGeom prst="rect">
              <a:avLst/>
            </a:prstGeom>
            <a:gradFill rotWithShape="0">
              <a:gsLst>
                <a:gs pos="0">
                  <a:srgbClr val="81CB93"/>
                </a:gs>
                <a:gs pos="100000">
                  <a:srgbClr val="9ED29E"/>
                </a:gs>
              </a:gsLst>
              <a:lin ang="0" scaled="1"/>
            </a:gradFill>
            <a:ln w="9525">
              <a:noFill/>
              <a:miter lim="800000"/>
              <a:headEnd/>
              <a:tailEnd/>
            </a:ln>
            <a:effectLst/>
          </p:spPr>
          <p:txBody>
            <a:bodyPr wrap="none" anchor="ctr"/>
            <a:lstStyle/>
            <a:p>
              <a:pPr>
                <a:defRPr/>
              </a:pPr>
              <a:endParaRPr lang="en-US"/>
            </a:p>
          </p:txBody>
        </p:sp>
        <p:sp>
          <p:nvSpPr>
            <p:cNvPr id="320539" name="Rectangle 27"/>
            <p:cNvSpPr>
              <a:spLocks noChangeArrowheads="1"/>
            </p:cNvSpPr>
            <p:nvPr/>
          </p:nvSpPr>
          <p:spPr bwMode="auto">
            <a:xfrm>
              <a:off x="4320" y="432"/>
              <a:ext cx="480" cy="48"/>
            </a:xfrm>
            <a:prstGeom prst="rect">
              <a:avLst/>
            </a:prstGeom>
            <a:gradFill rotWithShape="0">
              <a:gsLst>
                <a:gs pos="0">
                  <a:srgbClr val="9ED29E"/>
                </a:gs>
                <a:gs pos="100000">
                  <a:srgbClr val="BFE9B7"/>
                </a:gs>
              </a:gsLst>
              <a:lin ang="0" scaled="1"/>
            </a:gradFill>
            <a:ln w="9525">
              <a:noFill/>
              <a:miter lim="800000"/>
              <a:headEnd/>
              <a:tailEnd/>
            </a:ln>
            <a:effectLst/>
          </p:spPr>
          <p:txBody>
            <a:bodyPr wrap="none" anchor="ctr"/>
            <a:lstStyle/>
            <a:p>
              <a:pPr>
                <a:defRPr/>
              </a:pPr>
              <a:endParaRPr lang="en-US"/>
            </a:p>
          </p:txBody>
        </p:sp>
        <p:sp>
          <p:nvSpPr>
            <p:cNvPr id="320540" name="Rectangle 28"/>
            <p:cNvSpPr>
              <a:spLocks noChangeArrowheads="1"/>
            </p:cNvSpPr>
            <p:nvPr/>
          </p:nvSpPr>
          <p:spPr bwMode="auto">
            <a:xfrm>
              <a:off x="4800" y="432"/>
              <a:ext cx="480" cy="48"/>
            </a:xfrm>
            <a:prstGeom prst="rect">
              <a:avLst/>
            </a:prstGeom>
            <a:gradFill rotWithShape="0">
              <a:gsLst>
                <a:gs pos="0">
                  <a:srgbClr val="BFE9B7"/>
                </a:gs>
                <a:gs pos="100000">
                  <a:srgbClr val="E8F7E5"/>
                </a:gs>
              </a:gsLst>
              <a:lin ang="0" scaled="1"/>
            </a:gradFill>
            <a:ln w="9525">
              <a:noFill/>
              <a:miter lim="800000"/>
              <a:headEnd/>
              <a:tailEnd/>
            </a:ln>
            <a:effectLst/>
          </p:spPr>
          <p:txBody>
            <a:bodyPr wrap="none" anchor="ctr"/>
            <a:lstStyle/>
            <a:p>
              <a:pPr>
                <a:defRPr/>
              </a:pPr>
              <a:endParaRPr lang="en-US"/>
            </a:p>
          </p:txBody>
        </p:sp>
        <p:sp>
          <p:nvSpPr>
            <p:cNvPr id="320541" name="Rectangle 29"/>
            <p:cNvSpPr>
              <a:spLocks noChangeArrowheads="1"/>
            </p:cNvSpPr>
            <p:nvPr/>
          </p:nvSpPr>
          <p:spPr bwMode="auto">
            <a:xfrm>
              <a:off x="5280" y="432"/>
              <a:ext cx="480" cy="48"/>
            </a:xfrm>
            <a:prstGeom prst="rect">
              <a:avLst/>
            </a:prstGeom>
            <a:gradFill rotWithShape="0">
              <a:gsLst>
                <a:gs pos="0">
                  <a:srgbClr val="E8F7E5"/>
                </a:gs>
                <a:gs pos="100000">
                  <a:srgbClr val="FCFEFC"/>
                </a:gs>
              </a:gsLst>
              <a:lin ang="0" scaled="1"/>
            </a:gradFill>
            <a:ln w="9525">
              <a:noFill/>
              <a:miter lim="800000"/>
              <a:headEnd/>
              <a:tailEnd/>
            </a:ln>
            <a:effectLst/>
          </p:spPr>
          <p:txBody>
            <a:bodyPr wrap="none" anchor="ctr"/>
            <a:lstStyle/>
            <a:p>
              <a:pPr>
                <a:defRPr/>
              </a:pPr>
              <a:endParaRPr lang="en-US"/>
            </a:p>
          </p:txBody>
        </p:sp>
      </p:grpSp>
      <p:sp>
        <p:nvSpPr>
          <p:cNvPr id="320546" name="Text Box 34"/>
          <p:cNvSpPr txBox="1">
            <a:spLocks noChangeArrowheads="1"/>
          </p:cNvSpPr>
          <p:nvPr/>
        </p:nvSpPr>
        <p:spPr bwMode="auto">
          <a:xfrm>
            <a:off x="593725" y="6477000"/>
            <a:ext cx="2012950" cy="304800"/>
          </a:xfrm>
          <a:prstGeom prst="rect">
            <a:avLst/>
          </a:prstGeom>
          <a:noFill/>
          <a:ln w="9525">
            <a:noFill/>
            <a:miter lim="800000"/>
            <a:headEnd/>
            <a:tailEnd/>
          </a:ln>
          <a:effectLst/>
        </p:spPr>
        <p:txBody>
          <a:bodyPr wrap="none">
            <a:spAutoFit/>
          </a:bodyPr>
          <a:lstStyle/>
          <a:p>
            <a:pPr>
              <a:defRPr/>
            </a:pPr>
            <a:r>
              <a:rPr lang="en-US" sz="1400"/>
              <a:t>		</a:t>
            </a:r>
            <a:endParaRPr lang="en-US"/>
          </a:p>
        </p:txBody>
      </p:sp>
      <p:pic>
        <p:nvPicPr>
          <p:cNvPr id="1031" name="Picture 36" descr="D:\UNCC\pc\win_data\My Documents\Misc\Forms\William_States_Logo\William States\Logos\Horizontal\UNCC_WSL_Logo_4c_Hor.jpg"/>
          <p:cNvPicPr>
            <a:picLocks noChangeAspect="1" noChangeArrowheads="1"/>
          </p:cNvPicPr>
          <p:nvPr userDrawn="1"/>
        </p:nvPicPr>
        <p:blipFill>
          <a:blip r:embed="rId13" cstate="print"/>
          <a:srcRect/>
          <a:stretch>
            <a:fillRect/>
          </a:stretch>
        </p:blipFill>
        <p:spPr bwMode="auto">
          <a:xfrm>
            <a:off x="152400" y="6496050"/>
            <a:ext cx="2743200" cy="361950"/>
          </a:xfrm>
          <a:prstGeom prst="rect">
            <a:avLst/>
          </a:prstGeom>
          <a:noFill/>
          <a:ln w="9525">
            <a:noFill/>
            <a:miter lim="800000"/>
            <a:headEnd/>
            <a:tailEnd/>
          </a:ln>
        </p:spPr>
      </p:pic>
      <p:sp>
        <p:nvSpPr>
          <p:cNvPr id="33" name="Slide Number Placeholder 32"/>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4A7F803-6668-4B04-8429-8AD541B2F74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33" r:id="rId2"/>
    <p:sldLayoutId id="2147483734"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randomBar dir="vert"/>
  </p:transition>
  <p:hf hd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IMSozUpFFkU&amp;feature=related" TargetMode="External"/><Relationship Id="rId2" Type="http://schemas.openxmlformats.org/officeDocument/2006/relationships/image" Target="../media/image31.emf"/><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research.stevens.edu/index.php/remote-robotics-and-innovative-mapping-t-1" TargetMode="External"/><Relationship Id="rId2" Type="http://schemas.openxmlformats.org/officeDocument/2006/relationships/hyperlink" Target="http://www.youtube.com/watch?v=Z_pWJxv3D5g" TargetMode="Externa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hyperlink" Target="http://ieeexplore.ieee.org/xpl/freeabs_all.jsp?arnumber=5339624"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playerstage.sf.net/" TargetMode="External"/><Relationship Id="rId3" Type="http://schemas.openxmlformats.org/officeDocument/2006/relationships/image" Target="../media/image38.png"/><Relationship Id="rId7" Type="http://schemas.openxmlformats.org/officeDocument/2006/relationships/hyperlink" Target="http://www.hokuyo-aut.jp/products/urg/urg.htm" TargetMode="External"/><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hyperlink" Target="http://www.gumstix.com/spexconnex-xm.html" TargetMode="External"/><Relationship Id="rId11" Type="http://schemas.openxmlformats.org/officeDocument/2006/relationships/image" Target="../media/image39.jpeg"/><Relationship Id="rId5" Type="http://schemas.openxmlformats.org/officeDocument/2006/relationships/hyperlink" Target="http://www.gumstix.com/" TargetMode="External"/><Relationship Id="rId10" Type="http://schemas.openxmlformats.org/officeDocument/2006/relationships/hyperlink" Target="http://www.ai.sri.com/~gerkey/roomba/" TargetMode="External"/><Relationship Id="rId4" Type="http://schemas.openxmlformats.org/officeDocument/2006/relationships/hyperlink" Target="http://www.vicr.com/" TargetMode="External"/><Relationship Id="rId9" Type="http://schemas.openxmlformats.org/officeDocument/2006/relationships/hyperlink" Target="http://playerstage.sourceforge.net/doc/Player-2.0.0/player/group__tutorial__crosscompiling.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earch.digikey.com/scripts/DkSearch/dksus.dll?Detail&amp;name=490-2421-1-ND" TargetMode="Externa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1TzEbWXbr6k" TargetMode="External"/><Relationship Id="rId7" Type="http://schemas.openxmlformats.org/officeDocument/2006/relationships/image" Target="../media/image9.png"/><Relationship Id="rId2" Type="http://schemas.openxmlformats.org/officeDocument/2006/relationships/hyperlink" Target="http://www.youtube.com/watch?v=Yy8LO0XwMwM"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www.cs.cmu.edu/~robosoccer/cmrobobits/lectures/Kalman.ppt" TargetMode="External"/><Relationship Id="rId7" Type="http://schemas.openxmlformats.org/officeDocument/2006/relationships/image" Target="../media/image17.jpeg"/><Relationship Id="rId2" Type="http://schemas.openxmlformats.org/officeDocument/2006/relationships/hyperlink" Target="http://www.negenborn.net/kal_loc/thesis.pdf" TargetMode="Externa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ieeexplore.ieee.org/xpl/freeabs_all.jsp?arnumber=1545152"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hyperlink" Target="mailto:jbskelni@uncc.edu" TargetMode="Externa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DUmLJapio7o&amp;feature=related" TargetMode="External"/><Relationship Id="rId2" Type="http://schemas.openxmlformats.org/officeDocument/2006/relationships/hyperlink" Target="http://www.flickr.com/photos/hnam/4074588812/in/photostream" TargetMode="Externa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hyperlink" Target="http://www.morengi.com/infotrick/tinySLAM/total_color.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hyperlink" Target="http://www.youtube.com/watch?v=fljcaI4MDfA&amp;feature=player_embedded" TargetMode="External"/><Relationship Id="rId5" Type="http://schemas.openxmlformats.org/officeDocument/2006/relationships/hyperlink" Target="http://profmason.com/?s=TurtleBot" TargetMode="External"/><Relationship Id="rId4" Type="http://schemas.openxmlformats.org/officeDocument/2006/relationships/hyperlink" Target="http://www.ros.org/wiki/Robots/TurtleBo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a:r>
              <a:rPr lang="en-US" dirty="0" smtClean="0"/>
              <a:t>ECGR4161/5196 – July 28, 2011</a:t>
            </a:r>
          </a:p>
        </p:txBody>
      </p:sp>
      <p:sp>
        <p:nvSpPr>
          <p:cNvPr id="11267" name="Content Placeholder 2"/>
          <p:cNvSpPr>
            <a:spLocks noGrp="1"/>
          </p:cNvSpPr>
          <p:nvPr>
            <p:ph idx="1"/>
          </p:nvPr>
        </p:nvSpPr>
        <p:spPr>
          <a:xfrm>
            <a:off x="457200" y="1295400"/>
            <a:ext cx="8382000" cy="4007251"/>
          </a:xfrm>
        </p:spPr>
        <p:txBody>
          <a:bodyPr/>
          <a:lstStyle/>
          <a:p>
            <a:r>
              <a:rPr lang="en-US" dirty="0" smtClean="0"/>
              <a:t>Read Chapter 5</a:t>
            </a:r>
          </a:p>
          <a:p>
            <a:endParaRPr lang="en-US" dirty="0" smtClean="0"/>
          </a:p>
          <a:p>
            <a:endParaRPr lang="en-US" dirty="0" smtClean="0"/>
          </a:p>
          <a:p>
            <a:r>
              <a:rPr lang="en-US" dirty="0" smtClean="0"/>
              <a:t>Exam 2 contents:</a:t>
            </a:r>
          </a:p>
          <a:p>
            <a:pPr>
              <a:buFont typeface="Arial" pitchFamily="34" charset="0"/>
              <a:buChar char="•"/>
            </a:pPr>
            <a:r>
              <a:rPr lang="en-US" dirty="0" smtClean="0"/>
              <a:t>Labs 0, 1, 2, 3, 4, 6</a:t>
            </a:r>
          </a:p>
          <a:p>
            <a:pPr>
              <a:buFont typeface="Arial" pitchFamily="34" charset="0"/>
              <a:buChar char="•"/>
            </a:pPr>
            <a:r>
              <a:rPr lang="en-US" dirty="0" smtClean="0"/>
              <a:t>Homework 1, 2, 3, 4, 5</a:t>
            </a:r>
          </a:p>
          <a:p>
            <a:pPr>
              <a:buFont typeface="Arial" pitchFamily="34" charset="0"/>
              <a:buChar char="•"/>
            </a:pPr>
            <a:r>
              <a:rPr lang="en-US" dirty="0" smtClean="0"/>
              <a:t>Book Chapters 1, 2, 3, 4, 5</a:t>
            </a:r>
          </a:p>
          <a:p>
            <a:pPr>
              <a:buFont typeface="Arial" pitchFamily="34" charset="0"/>
              <a:buChar char="•"/>
            </a:pPr>
            <a:r>
              <a:rPr lang="en-US" dirty="0" smtClean="0"/>
              <a:t>All class notes</a:t>
            </a:r>
          </a:p>
          <a:p>
            <a:pPr>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pPr>
              <a:defRPr/>
            </a:pPr>
            <a:fld id="{96262EAD-BAC6-4777-A183-D380D9B28324}" type="slidenum">
              <a:rPr lang="en-US"/>
              <a:pPr>
                <a:defRPr/>
              </a:pPr>
              <a:t>1</a:t>
            </a:fld>
            <a:endParaRPr lang="en-US" dirty="0"/>
          </a:p>
        </p:txBody>
      </p:sp>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a:xfrm>
            <a:off x="381000" y="76200"/>
            <a:ext cx="8382000" cy="461963"/>
          </a:xfrm>
        </p:spPr>
        <p:txBody>
          <a:bodyPr/>
          <a:lstStyle/>
          <a:p>
            <a:r>
              <a:rPr lang="en-US" sz="2400" smtClean="0">
                <a:ea typeface="ＭＳ Ｐゴシック" pitchFamily="34" charset="-128"/>
              </a:rPr>
              <a:t>Mapping: IMU Combined with LIDAR</a:t>
            </a:r>
          </a:p>
        </p:txBody>
      </p:sp>
      <p:sp>
        <p:nvSpPr>
          <p:cNvPr id="717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5DA19D69-7729-45D6-8AC1-8D61D014FA85}" type="slidenum">
              <a:rPr lang="en-US" sz="1200">
                <a:solidFill>
                  <a:srgbClr val="898989"/>
                </a:solidFill>
              </a:rPr>
              <a:pPr/>
              <a:t>10</a:t>
            </a:fld>
            <a:endParaRPr lang="en-US" sz="1200">
              <a:solidFill>
                <a:srgbClr val="898989"/>
              </a:solidFill>
            </a:endParaRPr>
          </a:p>
        </p:txBody>
      </p:sp>
      <p:sp>
        <p:nvSpPr>
          <p:cNvPr id="7171" name="TextBox 4"/>
          <p:cNvSpPr txBox="1">
            <a:spLocks noChangeArrowheads="1"/>
          </p:cNvSpPr>
          <p:nvPr/>
        </p:nvSpPr>
        <p:spPr bwMode="auto">
          <a:xfrm>
            <a:off x="31750" y="5943600"/>
            <a:ext cx="8686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buFontTx/>
              <a:buAutoNum type="arabicParenR"/>
            </a:pPr>
            <a:r>
              <a:rPr lang="en-US" sz="1000"/>
              <a:t>"‪Autonomous Aerial Navigation in Confined Indoor Environments‬‏ - YouTube." </a:t>
            </a:r>
            <a:r>
              <a:rPr lang="en-US" sz="1000" i="1"/>
              <a:t>YouTube - Broadcast Yourself.</a:t>
            </a:r>
            <a:r>
              <a:rPr lang="en-US" sz="1000"/>
              <a:t> Web. 28 July 2011. &lt;http://www.youtube.com/watch?v=IMSozUpFFkU&gt;</a:t>
            </a:r>
          </a:p>
          <a:p>
            <a:pPr>
              <a:buFontTx/>
              <a:buAutoNum type="arabicParenR"/>
            </a:pPr>
            <a:endParaRPr lang="en-US" sz="1000"/>
          </a:p>
        </p:txBody>
      </p:sp>
      <p:pic>
        <p:nvPicPr>
          <p:cNvPr id="717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480060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descr="images.jpeg">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838200"/>
            <a:ext cx="32893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Box 3"/>
          <p:cNvSpPr txBox="1">
            <a:spLocks noChangeArrowheads="1"/>
          </p:cNvSpPr>
          <p:nvPr/>
        </p:nvSpPr>
        <p:spPr bwMode="auto">
          <a:xfrm>
            <a:off x="457200" y="3341688"/>
            <a:ext cx="80772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buFont typeface="Arial" pitchFamily="34" charset="0"/>
              <a:buChar char="•"/>
            </a:pPr>
            <a:r>
              <a:rPr lang="en-US"/>
              <a:t>Integration about the three axes to determine telemetry</a:t>
            </a:r>
          </a:p>
          <a:p>
            <a:pPr>
              <a:buFont typeface="Arial" pitchFamily="34" charset="0"/>
              <a:buChar char="•"/>
            </a:pPr>
            <a:r>
              <a:rPr lang="en-US"/>
              <a:t>Must have a known starting point (or create a way-pointe)</a:t>
            </a:r>
          </a:p>
          <a:p>
            <a:pPr>
              <a:buFont typeface="Arial" pitchFamily="34" charset="0"/>
              <a:buChar char="•"/>
            </a:pPr>
            <a:r>
              <a:rPr lang="en-US"/>
              <a:t>A sparse 3D map is generated on the robot based on sensor data, enabling high-level planning and visualization</a:t>
            </a:r>
          </a:p>
          <a:p>
            <a:pPr>
              <a:buFont typeface="Arial" pitchFamily="34" charset="0"/>
              <a:buChar char="•"/>
            </a:pPr>
            <a:r>
              <a:rPr lang="en-US"/>
              <a:t>Planning and Mapping done onboard then sent to a home-base</a:t>
            </a:r>
          </a:p>
          <a:p>
            <a:pPr>
              <a:buFont typeface="Arial" pitchFamily="34" charset="0"/>
              <a:buChar char="•"/>
            </a:pPr>
            <a:r>
              <a:rPr lang="en-US"/>
              <a:t>Allows for object avoidance in real time </a:t>
            </a:r>
            <a:r>
              <a:rPr lang="en-US">
                <a:hlinkClick r:id="rId3"/>
              </a:rPr>
              <a:t>example</a:t>
            </a:r>
            <a:endParaRPr lang="en-US"/>
          </a:p>
        </p:txBody>
      </p:sp>
    </p:spTree>
    <p:extLst>
      <p:ext uri="{BB962C8B-B14F-4D97-AF65-F5344CB8AC3E}">
        <p14:creationId xmlns:p14="http://schemas.microsoft.com/office/powerpoint/2010/main" val="2056428215"/>
      </p:ext>
    </p:extLst>
  </p:cSld>
  <p:clrMapOvr>
    <a:masterClrMapping/>
  </p:clrMapOvr>
  <p:transition>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Motivity™ Software Mapping</a:t>
            </a:r>
          </a:p>
        </p:txBody>
      </p:sp>
      <p:sp>
        <p:nvSpPr>
          <p:cNvPr id="11267" name="Content Placeholder 2"/>
          <p:cNvSpPr>
            <a:spLocks noGrp="1"/>
          </p:cNvSpPr>
          <p:nvPr>
            <p:ph idx="1"/>
          </p:nvPr>
        </p:nvSpPr>
        <p:spPr>
          <a:xfrm>
            <a:off x="609600" y="685800"/>
            <a:ext cx="8382000" cy="5715000"/>
          </a:xfrm>
        </p:spPr>
        <p:txBody>
          <a:bodyPr/>
          <a:lstStyle/>
          <a:p>
            <a:pPr>
              <a:defRPr/>
            </a:pPr>
            <a:endParaRPr lang="en-US" dirty="0" smtClean="0"/>
          </a:p>
          <a:p>
            <a:pPr>
              <a:buFont typeface="Arial" pitchFamily="34" charset="0"/>
              <a:buChar char="•"/>
              <a:defRPr/>
            </a:pPr>
            <a:r>
              <a:rPr lang="en-US" dirty="0" err="1" smtClean="0"/>
              <a:t>Motivity</a:t>
            </a:r>
            <a:r>
              <a:rPr lang="en-US" dirty="0" smtClean="0"/>
              <a:t> Robot Core runs Mapping software</a:t>
            </a:r>
          </a:p>
          <a:p>
            <a:pPr lvl="1">
              <a:buFont typeface="Arial" pitchFamily="34" charset="0"/>
              <a:buChar char="•"/>
              <a:defRPr/>
            </a:pPr>
            <a:r>
              <a:rPr lang="en-US" dirty="0" err="1" smtClean="0"/>
              <a:t>MobilePlanner</a:t>
            </a:r>
            <a:r>
              <a:rPr lang="en-US" dirty="0" smtClean="0"/>
              <a:t> allows creation of mission and tasks appropriate for the workplace</a:t>
            </a:r>
          </a:p>
          <a:p>
            <a:pPr lvl="1">
              <a:buFont typeface="Arial" pitchFamily="34" charset="0"/>
              <a:buChar char="•"/>
              <a:defRPr/>
            </a:pPr>
            <a:r>
              <a:rPr lang="en-US" dirty="0" smtClean="0"/>
              <a:t>The software allows robots to learn room layout changes in minutes</a:t>
            </a:r>
          </a:p>
          <a:p>
            <a:pPr lvl="1">
              <a:buFont typeface="Arial" pitchFamily="34" charset="0"/>
              <a:buChar char="•"/>
              <a:defRPr/>
            </a:pPr>
            <a:r>
              <a:rPr lang="en-US" dirty="0" smtClean="0"/>
              <a:t>No need for reflective tape or lines on the floor</a:t>
            </a:r>
          </a:p>
          <a:p>
            <a:pPr marL="0" indent="0">
              <a:defRPr/>
            </a:pPr>
            <a:endParaRPr lang="en-US" dirty="0" smtClean="0"/>
          </a:p>
          <a:p>
            <a:pPr marL="0" indent="0">
              <a:defRPr/>
            </a:pPr>
            <a:endParaRPr lang="en-US" dirty="0" smtClean="0"/>
          </a:p>
          <a:p>
            <a:pPr>
              <a:buFont typeface="Arial" pitchFamily="34" charset="0"/>
              <a:buChar char="•"/>
              <a:defRPr/>
            </a:pPr>
            <a:endParaRPr lang="en-US" dirty="0"/>
          </a:p>
          <a:p>
            <a:pPr>
              <a:buFont typeface="Arial" pitchFamily="34" charset="0"/>
              <a:buChar char="•"/>
              <a:defRPr/>
            </a:pPr>
            <a:endParaRPr lang="en-US" dirty="0" smtClean="0"/>
          </a:p>
          <a:p>
            <a:pPr>
              <a:buFont typeface="Arial" pitchFamily="34" charset="0"/>
              <a:buChar char="•"/>
              <a:defRPr/>
            </a:pPr>
            <a:r>
              <a:rPr lang="en-US" dirty="0" err="1" smtClean="0"/>
              <a:t>MobileEyes</a:t>
            </a:r>
            <a:r>
              <a:rPr lang="en-US" dirty="0" smtClean="0"/>
              <a:t> can be used for monitoring or manual control</a:t>
            </a:r>
          </a:p>
          <a:p>
            <a:pPr marL="0" indent="0">
              <a:defRPr/>
            </a:pPr>
            <a:endParaRPr lang="en-US" sz="1000" dirty="0" smtClean="0"/>
          </a:p>
          <a:p>
            <a:pPr marL="0" indent="0">
              <a:defRPr/>
            </a:pPr>
            <a:endParaRPr lang="en-US" sz="1000" dirty="0"/>
          </a:p>
          <a:p>
            <a:pPr marL="0" indent="0">
              <a:defRPr/>
            </a:pPr>
            <a:r>
              <a:rPr lang="en-US" sz="1000" dirty="0" smtClean="0"/>
              <a:t>"Million-mile Proven </a:t>
            </a:r>
            <a:r>
              <a:rPr lang="en-US" sz="1000" dirty="0" err="1" smtClean="0"/>
              <a:t>Motivity</a:t>
            </a:r>
            <a:r>
              <a:rPr lang="en-US" sz="1000" dirty="0" smtClean="0"/>
              <a:t> Robot Autonomy." </a:t>
            </a:r>
            <a:r>
              <a:rPr lang="en-US" sz="1000" i="1" dirty="0" smtClean="0"/>
              <a:t>Intelligent Mobile Robotic Platforms for Service Robots, Research and Rapid Prototyping</a:t>
            </a:r>
            <a:r>
              <a:rPr lang="en-US" sz="1000" dirty="0" smtClean="0"/>
              <a:t>. Web. </a:t>
            </a:r>
          </a:p>
          <a:p>
            <a:pPr marL="0" indent="0">
              <a:defRPr/>
            </a:pPr>
            <a:r>
              <a:rPr lang="en-US" sz="1000" dirty="0" smtClean="0"/>
              <a:t>28 July 2011. &lt;http://mobilerobots.com/Autonomous_Robotic_Platforms.aspx&gt;.</a:t>
            </a:r>
          </a:p>
          <a:p>
            <a:pPr>
              <a:buFont typeface="Arial" pitchFamily="34" charset="0"/>
              <a:buChar char="•"/>
              <a:defRPr/>
            </a:pPr>
            <a:endParaRPr lang="en-US" dirty="0"/>
          </a:p>
          <a:p>
            <a:pPr>
              <a:buFont typeface="Arial" pitchFamily="34" charset="0"/>
              <a:buChar char="•"/>
              <a:defRPr/>
            </a:pPr>
            <a:endParaRPr lang="en-US" dirty="0" smtClean="0"/>
          </a:p>
        </p:txBody>
      </p:sp>
      <p:sp>
        <p:nvSpPr>
          <p:cNvPr id="4" name="Slide Number Placeholder 3"/>
          <p:cNvSpPr>
            <a:spLocks noGrp="1"/>
          </p:cNvSpPr>
          <p:nvPr>
            <p:ph type="sldNum" sz="quarter" idx="10"/>
          </p:nvPr>
        </p:nvSpPr>
        <p:spPr/>
        <p:txBody>
          <a:bodyPr/>
          <a:lstStyle/>
          <a:p>
            <a:pPr>
              <a:defRPr/>
            </a:pPr>
            <a:fld id="{4D8E22AD-4EE4-4CF4-B25B-E0F89FC7351A}" type="slidenum">
              <a:rPr lang="en-US"/>
              <a:pPr>
                <a:defRPr/>
              </a:pPr>
              <a:t>11</a:t>
            </a:fld>
            <a:endParaRPr lang="en-US" dirty="0"/>
          </a:p>
        </p:txBody>
      </p:sp>
      <p:pic>
        <p:nvPicPr>
          <p:cNvPr id="1126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276600"/>
            <a:ext cx="2428875"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267075"/>
            <a:ext cx="25146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629400" y="6518275"/>
            <a:ext cx="1770063" cy="246063"/>
          </a:xfrm>
          <a:prstGeom prst="rect">
            <a:avLst/>
          </a:prstGeom>
          <a:noFill/>
        </p:spPr>
        <p:txBody>
          <a:bodyPr wrap="none">
            <a:spAutoFit/>
          </a:bodyPr>
          <a:lstStyle/>
          <a:p>
            <a:pPr>
              <a:defRPr/>
            </a:pPr>
            <a:r>
              <a:rPr lang="en-US" sz="1000" dirty="0">
                <a:latin typeface="+mj-lt"/>
              </a:rPr>
              <a:t>Brandon McLean, July 2011</a:t>
            </a:r>
          </a:p>
        </p:txBody>
      </p:sp>
    </p:spTree>
    <p:extLst>
      <p:ext uri="{BB962C8B-B14F-4D97-AF65-F5344CB8AC3E}">
        <p14:creationId xmlns:p14="http://schemas.microsoft.com/office/powerpoint/2010/main" val="1650992296"/>
      </p:ext>
    </p:extLst>
  </p:cSld>
  <p:clrMapOvr>
    <a:masterClrMapping/>
  </p:clrMapOvr>
  <p:transition>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76200"/>
            <a:ext cx="8382000" cy="461963"/>
          </a:xfrm>
        </p:spPr>
        <p:txBody>
          <a:bodyPr/>
          <a:lstStyle/>
          <a:p>
            <a:r>
              <a:rPr lang="en-US" sz="2400" smtClean="0"/>
              <a:t>ROAMS </a:t>
            </a:r>
            <a:r>
              <a:rPr lang="en-US" sz="2000" smtClean="0"/>
              <a:t>(Remotely Operated and Autonomous Mapping System)</a:t>
            </a:r>
          </a:p>
        </p:txBody>
      </p:sp>
      <p:sp>
        <p:nvSpPr>
          <p:cNvPr id="11267" name="Content Placeholder 2"/>
          <p:cNvSpPr>
            <a:spLocks noGrp="1"/>
          </p:cNvSpPr>
          <p:nvPr>
            <p:ph idx="1"/>
          </p:nvPr>
        </p:nvSpPr>
        <p:spPr>
          <a:xfrm>
            <a:off x="152400" y="838200"/>
            <a:ext cx="8534400" cy="7527925"/>
          </a:xfrm>
        </p:spPr>
        <p:txBody>
          <a:bodyPr/>
          <a:lstStyle/>
          <a:p>
            <a:pPr lvl="1">
              <a:buFont typeface="Arial" pitchFamily="34" charset="0"/>
              <a:buChar char="•"/>
              <a:defRPr/>
            </a:pPr>
            <a:r>
              <a:rPr lang="en-US" sz="1600" dirty="0"/>
              <a:t>M</a:t>
            </a:r>
            <a:r>
              <a:rPr lang="en-US" sz="1600" dirty="0" smtClean="0"/>
              <a:t>aps </a:t>
            </a:r>
            <a:r>
              <a:rPr lang="en-US" sz="1600" dirty="0"/>
              <a:t>an environment while returning a real-time, detailed 3D view of the </a:t>
            </a:r>
            <a:r>
              <a:rPr lang="en-US" sz="1600" dirty="0" smtClean="0"/>
              <a:t>location</a:t>
            </a:r>
          </a:p>
          <a:p>
            <a:pPr lvl="1">
              <a:buFont typeface="Arial" pitchFamily="34" charset="0"/>
              <a:buChar char="•"/>
              <a:defRPr/>
            </a:pPr>
            <a:r>
              <a:rPr lang="en-US" sz="1600" dirty="0" smtClean="0"/>
              <a:t>2D LIDAR mounted on an adaptive three-degree </a:t>
            </a:r>
            <a:r>
              <a:rPr lang="en-US" sz="1600" dirty="0"/>
              <a:t>of freedom rotating </a:t>
            </a:r>
            <a:r>
              <a:rPr lang="en-US" sz="1600" dirty="0" smtClean="0"/>
              <a:t>platform</a:t>
            </a:r>
          </a:p>
          <a:p>
            <a:pPr lvl="1">
              <a:buFont typeface="Arial" pitchFamily="34" charset="0"/>
              <a:buChar char="•"/>
              <a:defRPr/>
            </a:pPr>
            <a:r>
              <a:rPr lang="en-US" sz="1600" dirty="0" smtClean="0"/>
              <a:t>Integration of a </a:t>
            </a:r>
            <a:r>
              <a:rPr lang="en-US" sz="1600" dirty="0"/>
              <a:t>2D LIDAR, video camera, 3 servo motors and 3 angular position sensors are used to produce 3D color </a:t>
            </a:r>
            <a:r>
              <a:rPr lang="en-US" sz="1600" dirty="0" smtClean="0"/>
              <a:t>scans</a:t>
            </a:r>
          </a:p>
          <a:p>
            <a:pPr marL="457200" lvl="1" indent="0">
              <a:buFontTx/>
              <a:buNone/>
              <a:defRPr/>
            </a:pPr>
            <a:r>
              <a:rPr lang="en-US" sz="1600" dirty="0" smtClean="0"/>
              <a:t>Challenges:  - Imprecise position and pose</a:t>
            </a:r>
          </a:p>
          <a:p>
            <a:pPr marL="457200" lvl="1" indent="0">
              <a:buFontTx/>
              <a:buNone/>
              <a:defRPr/>
            </a:pPr>
            <a:r>
              <a:rPr lang="en-US" sz="1600" dirty="0"/>
              <a:t>	 </a:t>
            </a:r>
            <a:r>
              <a:rPr lang="en-US" sz="1600" dirty="0" smtClean="0"/>
              <a:t>            - Non-unique solutions</a:t>
            </a:r>
          </a:p>
          <a:p>
            <a:pPr marL="457200" lvl="1" indent="0">
              <a:buFontTx/>
              <a:buNone/>
              <a:defRPr/>
            </a:pPr>
            <a:r>
              <a:rPr lang="en-US" sz="1600" dirty="0" smtClean="0"/>
              <a:t>The partial solution utilizes hue and texture information from video</a:t>
            </a:r>
          </a:p>
          <a:p>
            <a:pPr marL="457200" lvl="1" indent="0">
              <a:buFontTx/>
              <a:buNone/>
              <a:defRPr/>
            </a:pPr>
            <a:r>
              <a:rPr lang="en-US" sz="1600" dirty="0" smtClean="0"/>
              <a:t>Advantages: - Cheaper than other solutions</a:t>
            </a:r>
          </a:p>
          <a:p>
            <a:pPr marL="457200" lvl="1" indent="0">
              <a:buFontTx/>
              <a:buNone/>
              <a:defRPr/>
            </a:pPr>
            <a:r>
              <a:rPr lang="en-US" sz="1600" dirty="0"/>
              <a:t>	</a:t>
            </a:r>
            <a:r>
              <a:rPr lang="en-US" sz="1600" dirty="0" smtClean="0"/>
              <a:t>             - Greater </a:t>
            </a:r>
            <a:r>
              <a:rPr lang="en-US" sz="1600" dirty="0" err="1" smtClean="0"/>
              <a:t>autonom</a:t>
            </a:r>
            <a:endParaRPr lang="en-US" sz="1600" dirty="0" smtClean="0"/>
          </a:p>
          <a:p>
            <a:pPr marL="457200" lvl="1" indent="0">
              <a:buFontTx/>
              <a:buNone/>
              <a:defRPr/>
            </a:pPr>
            <a:r>
              <a:rPr lang="en-US" sz="1600" dirty="0" smtClean="0"/>
              <a:t>  </a:t>
            </a:r>
            <a:r>
              <a:rPr lang="en-US" sz="1600" dirty="0">
                <a:hlinkClick r:id="rId2"/>
              </a:rPr>
              <a:t>http://www.youtube.com/watch?v=Z_pWJxv3D5g</a:t>
            </a:r>
            <a:endParaRPr lang="en-US" sz="1600" dirty="0"/>
          </a:p>
          <a:p>
            <a:pPr marL="457200" lvl="1" indent="0">
              <a:buFontTx/>
              <a:buNone/>
              <a:defRPr/>
            </a:pPr>
            <a:endParaRPr lang="en-US" sz="1600" dirty="0" smtClean="0"/>
          </a:p>
          <a:p>
            <a:pPr marL="457200" lvl="1" indent="0">
              <a:buFontTx/>
              <a:buNone/>
              <a:defRPr/>
            </a:pPr>
            <a:endParaRPr lang="en-US" sz="1600" dirty="0"/>
          </a:p>
          <a:p>
            <a:pPr marL="457200" lvl="1" indent="0">
              <a:buFontTx/>
              <a:buNone/>
              <a:defRPr/>
            </a:pPr>
            <a:endParaRPr lang="en-US" sz="1600" dirty="0" smtClean="0"/>
          </a:p>
          <a:p>
            <a:pPr marL="457200" lvl="1" indent="0">
              <a:buFontTx/>
              <a:buNone/>
              <a:defRPr/>
            </a:pPr>
            <a:endParaRPr lang="en-US" sz="1600" dirty="0"/>
          </a:p>
          <a:p>
            <a:pPr marL="457200" lvl="1" indent="0">
              <a:buFontTx/>
              <a:buNone/>
              <a:defRPr/>
            </a:pPr>
            <a:endParaRPr lang="en-US" sz="1600" dirty="0" smtClean="0"/>
          </a:p>
          <a:p>
            <a:pPr marL="457200" lvl="1" indent="0">
              <a:buFontTx/>
              <a:buNone/>
              <a:defRPr/>
            </a:pPr>
            <a:r>
              <a:rPr lang="en-US" sz="1600" dirty="0" smtClean="0"/>
              <a:t>				      </a:t>
            </a:r>
          </a:p>
          <a:p>
            <a:pPr marL="457200" lvl="1" indent="0">
              <a:buFontTx/>
              <a:buNone/>
              <a:defRPr/>
            </a:pPr>
            <a:endParaRPr lang="en-US" sz="1200" dirty="0" smtClean="0"/>
          </a:p>
          <a:p>
            <a:pPr marL="457200" lvl="1" indent="0">
              <a:buFontTx/>
              <a:buNone/>
              <a:defRPr/>
            </a:pPr>
            <a:endParaRPr lang="en-US" sz="1200" dirty="0"/>
          </a:p>
          <a:p>
            <a:pPr marL="457200" lvl="1" indent="0">
              <a:buFontTx/>
              <a:buNone/>
              <a:defRPr/>
            </a:pPr>
            <a:r>
              <a:rPr lang="en-US" sz="1200" dirty="0" smtClean="0"/>
              <a:t>1- </a:t>
            </a:r>
            <a:r>
              <a:rPr lang="en-US" sz="1200" dirty="0" smtClean="0">
                <a:hlinkClick r:id="rId3"/>
              </a:rPr>
              <a:t>http</a:t>
            </a:r>
            <a:r>
              <a:rPr lang="en-US" sz="1200" dirty="0">
                <a:hlinkClick r:id="rId3"/>
              </a:rPr>
              <a:t>://</a:t>
            </a:r>
            <a:r>
              <a:rPr lang="en-US" sz="1200" dirty="0" smtClean="0">
                <a:hlinkClick r:id="rId3"/>
              </a:rPr>
              <a:t>research.stevens.edu/index.php/remote-robotics-and-innovative-mapping-t-1</a:t>
            </a:r>
            <a:r>
              <a:rPr lang="en-US" sz="1200" dirty="0" smtClean="0"/>
              <a:t>   </a:t>
            </a:r>
          </a:p>
          <a:p>
            <a:pPr marL="457200" lvl="1" indent="0">
              <a:buFontTx/>
              <a:buNone/>
              <a:defRPr/>
            </a:pPr>
            <a:r>
              <a:rPr lang="en-US" sz="1200" dirty="0" smtClean="0"/>
              <a:t>2- </a:t>
            </a:r>
            <a:r>
              <a:rPr lang="en-US" sz="1200" dirty="0">
                <a:hlinkClick r:id="rId4"/>
              </a:rPr>
              <a:t>http://ieeexplore.ieee.org/xpl/freeabs_all.jsp?arnumber=5339624</a:t>
            </a:r>
            <a:endParaRPr lang="en-US" sz="1200" dirty="0" smtClean="0"/>
          </a:p>
          <a:p>
            <a:pPr marL="457200" lvl="1" indent="0">
              <a:buFontTx/>
              <a:buNone/>
              <a:defRPr/>
            </a:pPr>
            <a:endParaRPr lang="en-US" sz="1600" dirty="0"/>
          </a:p>
          <a:p>
            <a:pPr marL="457200" lvl="1" indent="0">
              <a:buFontTx/>
              <a:buNone/>
              <a:defRPr/>
            </a:pPr>
            <a:endParaRPr lang="en-US" sz="1600" dirty="0"/>
          </a:p>
          <a:p>
            <a:pPr marL="457200" lvl="1" indent="0">
              <a:buFontTx/>
              <a:buNone/>
              <a:defRPr/>
            </a:pPr>
            <a:endParaRPr lang="en-US" sz="1600" dirty="0"/>
          </a:p>
          <a:p>
            <a:pPr marL="457200" lvl="1" indent="0">
              <a:buFontTx/>
              <a:buNone/>
              <a:defRPr/>
            </a:pPr>
            <a:endParaRPr lang="en-US" sz="1600" dirty="0"/>
          </a:p>
          <a:p>
            <a:pPr marL="0" indent="0">
              <a:defRPr/>
            </a:pPr>
            <a:endParaRPr lang="en-US" dirty="0" smtClean="0"/>
          </a:p>
          <a:p>
            <a:pPr marL="457200" lvl="1" indent="0">
              <a:buFontTx/>
              <a:buNone/>
              <a:defRPr/>
            </a:pPr>
            <a:endParaRPr lang="en-US" sz="1600" dirty="0" smtClean="0"/>
          </a:p>
        </p:txBody>
      </p:sp>
      <p:sp>
        <p:nvSpPr>
          <p:cNvPr id="4" name="Slide Number Placeholder 3"/>
          <p:cNvSpPr>
            <a:spLocks noGrp="1"/>
          </p:cNvSpPr>
          <p:nvPr>
            <p:ph type="sldNum" sz="quarter" idx="10"/>
          </p:nvPr>
        </p:nvSpPr>
        <p:spPr/>
        <p:txBody>
          <a:bodyPr/>
          <a:lstStyle/>
          <a:p>
            <a:pPr>
              <a:defRPr/>
            </a:pPr>
            <a:fld id="{24E6B49A-90D4-4494-B71E-EB65C831ABBD}" type="slidenum">
              <a:rPr lang="en-US"/>
              <a:pPr>
                <a:defRPr/>
              </a:pPr>
              <a:t>12</a:t>
            </a:fld>
            <a:endParaRPr lang="en-US" dirty="0"/>
          </a:p>
        </p:txBody>
      </p:sp>
      <p:pic>
        <p:nvPicPr>
          <p:cNvPr id="1126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752600"/>
            <a:ext cx="2247900" cy="289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175" y="3810000"/>
            <a:ext cx="3336925" cy="195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1083573"/>
      </p:ext>
    </p:extLst>
  </p:cSld>
  <p:clrMapOvr>
    <a:masterClrMapping/>
  </p:clrMapOvr>
  <p:transition>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76200"/>
            <a:ext cx="8382000" cy="954088"/>
          </a:xfrm>
        </p:spPr>
        <p:txBody>
          <a:bodyPr/>
          <a:lstStyle/>
          <a:p>
            <a:pPr algn="ctr"/>
            <a:r>
              <a:rPr lang="en-US" dirty="0" smtClean="0"/>
              <a:t>Mapping with the iRobot Roomba</a:t>
            </a:r>
            <a:br>
              <a:rPr lang="en-US" dirty="0" smtClean="0"/>
            </a:br>
            <a:endParaRPr lang="en-US" dirty="0" smtClean="0"/>
          </a:p>
        </p:txBody>
      </p:sp>
      <p:sp>
        <p:nvSpPr>
          <p:cNvPr id="4" name="Slide Number Placeholder 3"/>
          <p:cNvSpPr>
            <a:spLocks noGrp="1"/>
          </p:cNvSpPr>
          <p:nvPr>
            <p:ph type="sldNum" sz="quarter" idx="10"/>
          </p:nvPr>
        </p:nvSpPr>
        <p:spPr/>
        <p:txBody>
          <a:bodyPr/>
          <a:lstStyle/>
          <a:p>
            <a:pPr>
              <a:defRPr/>
            </a:pPr>
            <a:fld id="{0ABB49B9-DCEB-4E1A-BD2A-064522D2295D}" type="slidenum">
              <a:rPr lang="en-US"/>
              <a:pPr>
                <a:defRPr/>
              </a:pPr>
              <a:t>13</a:t>
            </a:fld>
            <a:endParaRPr lang="en-US" dirty="0"/>
          </a:p>
        </p:txBody>
      </p:sp>
      <p:pic>
        <p:nvPicPr>
          <p:cNvPr id="1126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1950" y="762000"/>
            <a:ext cx="35115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750" y="3505200"/>
            <a:ext cx="38036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52400" y="762000"/>
            <a:ext cx="5334000" cy="5078413"/>
          </a:xfrm>
          <a:prstGeom prst="rect">
            <a:avLst/>
          </a:prstGeom>
        </p:spPr>
        <p:txBody>
          <a:bodyPr>
            <a:spAutoFit/>
          </a:bodyPr>
          <a:lstStyle/>
          <a:p>
            <a:pPr>
              <a:defRPr/>
            </a:pPr>
            <a:r>
              <a:rPr lang="en-US" sz="1800" dirty="0"/>
              <a:t>Hardware required:</a:t>
            </a:r>
          </a:p>
          <a:p>
            <a:pPr>
              <a:defRPr/>
            </a:pPr>
            <a:endParaRPr lang="en-US" sz="1800" dirty="0"/>
          </a:p>
          <a:p>
            <a:pPr marL="457200" indent="-457200">
              <a:buFont typeface="Wingdings" pitchFamily="2" charset="2"/>
              <a:buChar char="§"/>
              <a:defRPr/>
            </a:pPr>
            <a:r>
              <a:rPr lang="en-US" sz="1800" dirty="0"/>
              <a:t> </a:t>
            </a:r>
            <a:r>
              <a:rPr lang="en-US" sz="1800" dirty="0" err="1"/>
              <a:t>Roomba</a:t>
            </a:r>
            <a:r>
              <a:rPr lang="en-US" sz="1800" dirty="0"/>
              <a:t> Discovery </a:t>
            </a:r>
            <a:r>
              <a:rPr lang="en-US" sz="1800" dirty="0" err="1"/>
              <a:t>robotOne</a:t>
            </a:r>
            <a:r>
              <a:rPr lang="en-US" sz="1800" dirty="0"/>
              <a:t> 12V SLA battery   with a </a:t>
            </a:r>
            <a:r>
              <a:rPr lang="en-US" sz="1800" dirty="0" err="1">
                <a:hlinkClick r:id="rId4"/>
              </a:rPr>
              <a:t>Vicor</a:t>
            </a:r>
            <a:r>
              <a:rPr lang="en-US" sz="1800" dirty="0"/>
              <a:t> 12V to 5V DC/DC converter</a:t>
            </a:r>
          </a:p>
          <a:p>
            <a:pPr marL="457200" indent="-457200">
              <a:buFont typeface="Wingdings" pitchFamily="2" charset="2"/>
              <a:buChar char="§"/>
              <a:defRPr/>
            </a:pPr>
            <a:r>
              <a:rPr lang="en-US" sz="1800" dirty="0"/>
              <a:t> </a:t>
            </a:r>
            <a:r>
              <a:rPr lang="en-US" sz="1800" dirty="0" err="1">
                <a:hlinkClick r:id="rId5"/>
              </a:rPr>
              <a:t>Gumstix</a:t>
            </a:r>
            <a:r>
              <a:rPr lang="en-US" sz="1800" dirty="0"/>
              <a:t> </a:t>
            </a:r>
            <a:r>
              <a:rPr lang="en-US" sz="1800" dirty="0" err="1">
                <a:hlinkClick r:id="rId6"/>
              </a:rPr>
              <a:t>connex</a:t>
            </a:r>
            <a:r>
              <a:rPr lang="en-US" sz="1800" dirty="0">
                <a:hlinkClick r:id="rId6"/>
              </a:rPr>
              <a:t> 400xm</a:t>
            </a:r>
            <a:r>
              <a:rPr lang="en-US" sz="1800" dirty="0"/>
              <a:t> embedded computer</a:t>
            </a:r>
          </a:p>
          <a:p>
            <a:pPr marL="457200" indent="-457200">
              <a:buFont typeface="Wingdings" pitchFamily="2" charset="2"/>
              <a:buChar char="§"/>
              <a:defRPr/>
            </a:pPr>
            <a:r>
              <a:rPr lang="en-US" sz="1800" dirty="0"/>
              <a:t> </a:t>
            </a:r>
            <a:r>
              <a:rPr lang="en-US" sz="1800" dirty="0">
                <a:hlinkClick r:id="rId7"/>
              </a:rPr>
              <a:t>Hokuyo URG-04LX</a:t>
            </a:r>
            <a:r>
              <a:rPr lang="en-US" sz="1800" dirty="0"/>
              <a:t> scanning laser range-finder.</a:t>
            </a:r>
          </a:p>
          <a:p>
            <a:pPr marL="457200" indent="-457200">
              <a:buFont typeface="Wingdings" pitchFamily="2" charset="2"/>
              <a:buChar char="§"/>
              <a:defRPr/>
            </a:pPr>
            <a:r>
              <a:rPr lang="en-US" sz="1800" dirty="0"/>
              <a:t>The robot device server </a:t>
            </a:r>
            <a:r>
              <a:rPr lang="en-US" sz="1800" dirty="0">
                <a:hlinkClick r:id="rId8"/>
              </a:rPr>
              <a:t>Player/Stage project</a:t>
            </a:r>
            <a:endParaRPr lang="en-US" sz="1800" dirty="0"/>
          </a:p>
          <a:p>
            <a:pPr>
              <a:defRPr/>
            </a:pPr>
            <a:endParaRPr lang="en-US" sz="1800" dirty="0">
              <a:hlinkClick r:id=""/>
            </a:endParaRPr>
          </a:p>
          <a:p>
            <a:pPr>
              <a:defRPr/>
            </a:pPr>
            <a:r>
              <a:rPr lang="en-US" sz="1800" dirty="0">
                <a:hlinkClick r:id=""/>
              </a:rPr>
              <a:t>Player</a:t>
            </a:r>
            <a:r>
              <a:rPr lang="en-US" sz="1800" dirty="0"/>
              <a:t> provides a network interface to a variety of robot and sensor hardware. Cross compile Player on </a:t>
            </a:r>
            <a:r>
              <a:rPr lang="en-US" sz="1800" dirty="0" err="1"/>
              <a:t>Gumstix</a:t>
            </a:r>
            <a:r>
              <a:rPr lang="en-US" sz="1800" dirty="0"/>
              <a:t>  </a:t>
            </a:r>
            <a:r>
              <a:rPr lang="en-US" sz="1800" dirty="0">
                <a:hlinkClick r:id="rId9"/>
              </a:rPr>
              <a:t>tutorial</a:t>
            </a:r>
            <a:r>
              <a:rPr lang="en-US" sz="1800" dirty="0"/>
              <a:t>. Drivers needed:</a:t>
            </a:r>
          </a:p>
          <a:p>
            <a:pPr>
              <a:defRPr/>
            </a:pPr>
            <a:endParaRPr lang="en-US" sz="1800" dirty="0"/>
          </a:p>
          <a:p>
            <a:pPr marL="342900" indent="-342900">
              <a:buFont typeface="Wingdings" pitchFamily="2" charset="2"/>
              <a:buChar char="§"/>
              <a:defRPr/>
            </a:pPr>
            <a:r>
              <a:rPr lang="en-US" sz="1800" dirty="0"/>
              <a:t> </a:t>
            </a:r>
            <a:r>
              <a:rPr lang="en-US" sz="1800" dirty="0" err="1"/>
              <a:t>Roomba</a:t>
            </a:r>
            <a:r>
              <a:rPr lang="en-US" sz="1800" dirty="0"/>
              <a:t> </a:t>
            </a:r>
          </a:p>
          <a:p>
            <a:pPr marL="342900" indent="-342900">
              <a:buFont typeface="Wingdings" pitchFamily="2" charset="2"/>
              <a:buChar char="§"/>
              <a:defRPr/>
            </a:pPr>
            <a:r>
              <a:rPr lang="en-US" sz="1800" dirty="0"/>
              <a:t> </a:t>
            </a:r>
            <a:r>
              <a:rPr lang="en-US" sz="1800" dirty="0" err="1"/>
              <a:t>urglaser</a:t>
            </a:r>
            <a:r>
              <a:rPr lang="en-US" sz="1800" dirty="0"/>
              <a:t> </a:t>
            </a:r>
          </a:p>
          <a:p>
            <a:pPr marL="342900" indent="-342900">
              <a:buFont typeface="Wingdings" pitchFamily="2" charset="2"/>
              <a:buChar char="§"/>
              <a:defRPr/>
            </a:pPr>
            <a:r>
              <a:rPr lang="en-US" sz="1800" dirty="0"/>
              <a:t> </a:t>
            </a:r>
            <a:r>
              <a:rPr lang="en-US" sz="1800" dirty="0" err="1"/>
              <a:t>vfh</a:t>
            </a:r>
            <a:r>
              <a:rPr lang="en-US" sz="1800" dirty="0"/>
              <a:t> (for local navigation and obstacle avoidance)</a:t>
            </a:r>
          </a:p>
          <a:p>
            <a:pPr marL="342900" indent="-342900">
              <a:buFont typeface="Wingdings" pitchFamily="2" charset="2"/>
              <a:buChar char="§"/>
              <a:defRPr/>
            </a:pPr>
            <a:r>
              <a:rPr lang="en-US" sz="1800" dirty="0"/>
              <a:t> </a:t>
            </a:r>
            <a:r>
              <a:rPr lang="en-US" sz="1800" dirty="0" err="1"/>
              <a:t>Laserrescan</a:t>
            </a:r>
            <a:r>
              <a:rPr lang="en-US" sz="1800" dirty="0"/>
              <a:t> (to convert URG laser data into the   </a:t>
            </a:r>
          </a:p>
          <a:p>
            <a:pPr marL="342900" indent="-342900">
              <a:buFont typeface="Wingdings" pitchFamily="2" charset="2"/>
              <a:buChar char="§"/>
              <a:defRPr/>
            </a:pPr>
            <a:r>
              <a:rPr lang="en-US" sz="1800" dirty="0"/>
              <a:t> SICK-like format required by </a:t>
            </a:r>
            <a:r>
              <a:rPr lang="en-US" sz="1800" dirty="0" err="1"/>
              <a:t>vfh</a:t>
            </a:r>
            <a:r>
              <a:rPr lang="en-US" sz="1800" dirty="0"/>
              <a:t>)</a:t>
            </a:r>
          </a:p>
          <a:p>
            <a:pPr marL="342900" indent="-342900">
              <a:buFont typeface="Wingdings" pitchFamily="2" charset="2"/>
              <a:buChar char="§"/>
              <a:defRPr/>
            </a:pPr>
            <a:r>
              <a:rPr lang="en-US" sz="1800" dirty="0"/>
              <a:t> </a:t>
            </a:r>
            <a:r>
              <a:rPr lang="en-US" sz="1800" dirty="0" err="1"/>
              <a:t>logfile</a:t>
            </a:r>
            <a:r>
              <a:rPr lang="en-US" sz="1800" dirty="0"/>
              <a:t> (to log data to a file)</a:t>
            </a:r>
          </a:p>
        </p:txBody>
      </p:sp>
      <p:sp>
        <p:nvSpPr>
          <p:cNvPr id="11271" name="Rectangle 8"/>
          <p:cNvSpPr>
            <a:spLocks noChangeArrowheads="1"/>
          </p:cNvSpPr>
          <p:nvPr/>
        </p:nvSpPr>
        <p:spPr bwMode="auto">
          <a:xfrm>
            <a:off x="152400" y="5722938"/>
            <a:ext cx="88392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1400"/>
          </a:p>
          <a:p>
            <a:r>
              <a:rPr lang="en-US" sz="1200"/>
              <a:t>[1]SRI International: Artificial Intelligence Center, 2011, July 27. Mapping with the iRobot  Roomba [Online] </a:t>
            </a:r>
            <a:r>
              <a:rPr lang="en-US" sz="1200">
                <a:hlinkClick r:id="rId10"/>
              </a:rPr>
              <a:t>http://www.ai.sri.com/~gerkey/roomba/</a:t>
            </a:r>
            <a:r>
              <a:rPr lang="en-US" sz="1200"/>
              <a:t> </a:t>
            </a:r>
          </a:p>
        </p:txBody>
      </p:sp>
      <p:pic>
        <p:nvPicPr>
          <p:cNvPr id="11272" name="Picture 8" descr="http://www.ai.sri.com/~gerkey/roomba/oblique-scaled.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0" y="762000"/>
            <a:ext cx="7366000"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7168850"/>
      </p:ext>
    </p:extLst>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272"/>
                                        </p:tgtEl>
                                        <p:attrNameLst>
                                          <p:attrName>style.visibility</p:attrName>
                                        </p:attrNameLst>
                                      </p:cBhvr>
                                      <p:to>
                                        <p:strVal val="visible"/>
                                      </p:to>
                                    </p:set>
                                    <p:animEffect transition="in" filter="fade">
                                      <p:cBhvr>
                                        <p:cTn id="7" dur="20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914400"/>
            <a:ext cx="5105400" cy="4343400"/>
          </a:xfrm>
        </p:spPr>
        <p:txBody>
          <a:bodyPr>
            <a:normAutofit lnSpcReduction="10000"/>
          </a:bodyPr>
          <a:lstStyle/>
          <a:p>
            <a:pPr algn="l"/>
            <a:r>
              <a:rPr lang="en-US" sz="1200" b="1" dirty="0" smtClean="0"/>
              <a:t>Types of representation:</a:t>
            </a:r>
          </a:p>
          <a:p>
            <a:pPr algn="l"/>
            <a:endParaRPr lang="en-US" sz="1200" b="1" dirty="0" smtClean="0"/>
          </a:p>
          <a:p>
            <a:pPr marL="342900" indent="-342900" algn="l">
              <a:buAutoNum type="arabicPeriod"/>
            </a:pPr>
            <a:r>
              <a:rPr lang="en-US" sz="1200" dirty="0" smtClean="0"/>
              <a:t>Continuous  </a:t>
            </a:r>
          </a:p>
          <a:p>
            <a:pPr marL="342900" indent="-342900" algn="l"/>
            <a:r>
              <a:rPr lang="en-US" sz="1200" dirty="0" smtClean="0"/>
              <a:t>		- continuous valued coordinate space (closed- world 		  assumption, total area of map proportional to object 	 	  density)</a:t>
            </a:r>
          </a:p>
          <a:p>
            <a:pPr marL="342900" indent="-342900" algn="l"/>
            <a:r>
              <a:rPr lang="en-US" sz="1200" dirty="0" smtClean="0"/>
              <a:t>	              - high accuracy and fidelity</a:t>
            </a:r>
          </a:p>
          <a:p>
            <a:pPr marL="342900" indent="-342900" algn="l"/>
            <a:r>
              <a:rPr lang="en-US" sz="1200" dirty="0" smtClean="0"/>
              <a:t>	              - computational costly (alleviated with abstraction)</a:t>
            </a:r>
          </a:p>
          <a:p>
            <a:pPr marL="342900" indent="-342900" algn="l">
              <a:buAutoNum type="arabicPeriod" startAt="2"/>
            </a:pPr>
            <a:r>
              <a:rPr lang="en-US" sz="1200" dirty="0" smtClean="0"/>
              <a:t>Decomposition</a:t>
            </a:r>
          </a:p>
          <a:p>
            <a:pPr marL="342900" indent="-342900" algn="l"/>
            <a:r>
              <a:rPr lang="en-US" sz="1200" dirty="0" smtClean="0"/>
              <a:t>		-  breaking down continuous representation mapping to</a:t>
            </a:r>
          </a:p>
          <a:p>
            <a:pPr marL="342900" indent="-342900" algn="l"/>
            <a:r>
              <a:rPr lang="en-US" sz="1200" dirty="0" smtClean="0"/>
              <a:t>		    extract the most pertinent information</a:t>
            </a:r>
          </a:p>
          <a:p>
            <a:pPr marL="342900" indent="-342900" algn="l"/>
            <a:r>
              <a:rPr lang="en-US" sz="1200" dirty="0" smtClean="0"/>
              <a:t>	             -  loss of fidelity and most likely movement precision</a:t>
            </a:r>
          </a:p>
          <a:p>
            <a:pPr marL="342900" indent="-342900" algn="l"/>
            <a:r>
              <a:rPr lang="en-US" sz="1200" dirty="0" smtClean="0"/>
              <a:t>	             -  computational superiority along with better reasoning </a:t>
            </a:r>
          </a:p>
          <a:p>
            <a:pPr marL="342900" indent="-342900" algn="l"/>
            <a:r>
              <a:rPr lang="en-US" sz="1200" dirty="0" smtClean="0"/>
              <a:t>		    and planning</a:t>
            </a:r>
          </a:p>
          <a:p>
            <a:pPr marL="342900" indent="-342900" algn="l"/>
            <a:endParaRPr lang="en-US" sz="1200" dirty="0" smtClean="0"/>
          </a:p>
          <a:p>
            <a:pPr marL="342900" indent="-342900" algn="l"/>
            <a:r>
              <a:rPr lang="en-US" sz="1200" b="1" dirty="0" smtClean="0"/>
              <a:t>Forms of Decomposition:  </a:t>
            </a:r>
          </a:p>
          <a:p>
            <a:pPr marL="342900" indent="-342900" algn="l"/>
            <a:r>
              <a:rPr lang="en-US" sz="1200" dirty="0" smtClean="0"/>
              <a:t>	</a:t>
            </a:r>
          </a:p>
          <a:p>
            <a:pPr marL="342900" indent="-342900" algn="l"/>
            <a:r>
              <a:rPr lang="en-US" sz="1200" dirty="0" smtClean="0"/>
              <a:t>	 1.  Opportunistic – nodes of free space</a:t>
            </a:r>
          </a:p>
          <a:p>
            <a:pPr marL="342900" indent="-342900" algn="l"/>
            <a:r>
              <a:rPr lang="en-US" sz="1200" dirty="0" smtClean="0"/>
              <a:t>	 2.  Fixed – discrete approximation (Occupancy Grid)</a:t>
            </a:r>
          </a:p>
          <a:p>
            <a:pPr marL="342900" indent="-342900" algn="l"/>
            <a:r>
              <a:rPr lang="en-US" sz="1200" dirty="0" smtClean="0"/>
              <a:t>	 3.  Topological – connectivity of nodes through arcs</a:t>
            </a:r>
          </a:p>
        </p:txBody>
      </p:sp>
      <p:sp>
        <p:nvSpPr>
          <p:cNvPr id="2" name="Title 1"/>
          <p:cNvSpPr>
            <a:spLocks noGrp="1"/>
          </p:cNvSpPr>
          <p:nvPr>
            <p:ph type="title"/>
          </p:nvPr>
        </p:nvSpPr>
        <p:spPr>
          <a:xfrm>
            <a:off x="685800" y="76200"/>
            <a:ext cx="7772400" cy="609600"/>
          </a:xfrm>
        </p:spPr>
        <p:txBody>
          <a:bodyPr>
            <a:normAutofit/>
          </a:bodyPr>
          <a:lstStyle/>
          <a:p>
            <a:pPr algn="ctr"/>
            <a:r>
              <a:rPr lang="en-US" dirty="0" smtClean="0"/>
              <a:t>Varieties of Map Representation</a:t>
            </a:r>
            <a:endParaRPr lang="en-US" dirty="0"/>
          </a:p>
        </p:txBody>
      </p:sp>
      <p:sp>
        <p:nvSpPr>
          <p:cNvPr id="6" name="Rectangle 5"/>
          <p:cNvSpPr/>
          <p:nvPr/>
        </p:nvSpPr>
        <p:spPr>
          <a:xfrm>
            <a:off x="533400" y="5257800"/>
            <a:ext cx="4343400" cy="1015663"/>
          </a:xfrm>
          <a:prstGeom prst="rect">
            <a:avLst/>
          </a:prstGeom>
        </p:spPr>
        <p:txBody>
          <a:bodyPr wrap="square">
            <a:spAutoFit/>
          </a:bodyPr>
          <a:lstStyle/>
          <a:p>
            <a:r>
              <a:rPr lang="en-US" sz="1200" b="1" dirty="0" smtClean="0"/>
              <a:t>References:</a:t>
            </a:r>
          </a:p>
          <a:p>
            <a:endParaRPr lang="en-US" sz="1200" dirty="0" smtClean="0"/>
          </a:p>
          <a:p>
            <a:r>
              <a:rPr lang="en-US" sz="1200" dirty="0" err="1" smtClean="0"/>
              <a:t>Siegwart</a:t>
            </a:r>
            <a:r>
              <a:rPr lang="en-US" sz="1200" dirty="0" smtClean="0"/>
              <a:t>, Roland.  Autonomous Mobile Robots.  Cambridge, Massachusetts.  The MIT Press, 2011, 284-296.</a:t>
            </a:r>
          </a:p>
          <a:p>
            <a:endParaRPr lang="en-US" sz="1200" dirty="0" smtClean="0">
              <a:hlinkClick r:id="rId2"/>
            </a:endParaRPr>
          </a:p>
        </p:txBody>
      </p:sp>
      <p:pic>
        <p:nvPicPr>
          <p:cNvPr id="1026" name="Picture 2"/>
          <p:cNvPicPr>
            <a:picLocks noChangeAspect="1" noChangeArrowheads="1"/>
          </p:cNvPicPr>
          <p:nvPr/>
        </p:nvPicPr>
        <p:blipFill>
          <a:blip r:embed="rId3"/>
          <a:srcRect/>
          <a:stretch>
            <a:fillRect/>
          </a:stretch>
        </p:blipFill>
        <p:spPr bwMode="auto">
          <a:xfrm>
            <a:off x="5791200" y="685801"/>
            <a:ext cx="2209800" cy="12954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5791201" y="1981200"/>
            <a:ext cx="2209799" cy="13716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5791200" y="3352801"/>
            <a:ext cx="2209800" cy="1420586"/>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a:srcRect/>
          <a:stretch>
            <a:fillRect/>
          </a:stretch>
        </p:blipFill>
        <p:spPr bwMode="auto">
          <a:xfrm>
            <a:off x="5791200" y="4724400"/>
            <a:ext cx="2209800" cy="1600200"/>
          </a:xfrm>
          <a:prstGeom prst="rect">
            <a:avLst/>
          </a:prstGeom>
          <a:noFill/>
          <a:ln w="9525">
            <a:noFill/>
            <a:miter lim="800000"/>
            <a:headEnd/>
            <a:tailEnd/>
          </a:ln>
          <a:effectLst/>
        </p:spPr>
      </p:pic>
    </p:spTree>
    <p:extLst>
      <p:ext uri="{BB962C8B-B14F-4D97-AF65-F5344CB8AC3E}">
        <p14:creationId xmlns:p14="http://schemas.microsoft.com/office/powerpoint/2010/main" val="318175585"/>
      </p:ext>
    </p:extLst>
  </p:cSld>
  <p:clrMapOvr>
    <a:masterClrMapping/>
  </p:clrMapOvr>
  <p:transition>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76200"/>
            <a:ext cx="8382000" cy="523875"/>
          </a:xfrm>
        </p:spPr>
        <p:txBody>
          <a:bodyPr/>
          <a:lstStyle/>
          <a:p>
            <a:r>
              <a:rPr lang="en-US" smtClean="0"/>
              <a:t>Waypoint Mapping – A Topological System</a:t>
            </a:r>
          </a:p>
        </p:txBody>
      </p:sp>
      <p:sp>
        <p:nvSpPr>
          <p:cNvPr id="4" name="Slide Number Placeholder 3"/>
          <p:cNvSpPr>
            <a:spLocks noGrp="1"/>
          </p:cNvSpPr>
          <p:nvPr>
            <p:ph type="sldNum" sz="quarter" idx="10"/>
          </p:nvPr>
        </p:nvSpPr>
        <p:spPr/>
        <p:txBody>
          <a:bodyPr/>
          <a:lstStyle/>
          <a:p>
            <a:pPr>
              <a:defRPr/>
            </a:pPr>
            <a:fld id="{91B7CC32-822B-4144-BF46-671FC1B29FB8}" type="slidenum">
              <a:rPr lang="en-US"/>
              <a:pPr>
                <a:defRPr/>
              </a:pPr>
              <a:t>3</a:t>
            </a:fld>
            <a:endParaRPr lang="en-US" dirty="0"/>
          </a:p>
        </p:txBody>
      </p:sp>
      <p:sp>
        <p:nvSpPr>
          <p:cNvPr id="6" name="Title 1"/>
          <p:cNvSpPr txBox="1">
            <a:spLocks/>
          </p:cNvSpPr>
          <p:nvPr/>
        </p:nvSpPr>
        <p:spPr bwMode="auto">
          <a:xfrm>
            <a:off x="381000" y="990600"/>
            <a:ext cx="3429000" cy="5048250"/>
          </a:xfrm>
          <a:prstGeom prst="rect">
            <a:avLst/>
          </a:prstGeom>
          <a:gradFill flip="none" rotWithShape="1">
            <a:gsLst>
              <a:gs pos="0">
                <a:srgbClr val="009900">
                  <a:tint val="66000"/>
                  <a:satMod val="160000"/>
                </a:srgbClr>
              </a:gs>
              <a:gs pos="50000">
                <a:srgbClr val="009900">
                  <a:tint val="44500"/>
                  <a:satMod val="160000"/>
                </a:srgbClr>
              </a:gs>
              <a:gs pos="100000">
                <a:srgbClr val="009900">
                  <a:tint val="23500"/>
                  <a:satMod val="160000"/>
                </a:srgbClr>
              </a:gs>
            </a:gsLst>
            <a:lin ang="5400000" scaled="1"/>
            <a:tileRect/>
          </a:gradFill>
          <a:ln w="9525">
            <a:solidFill>
              <a:srgbClr val="009900"/>
            </a:solidFill>
            <a:miter lim="800000"/>
            <a:headEnd/>
            <a:tailEnd/>
          </a:ln>
        </p:spPr>
        <p:txBody>
          <a:bodyPr lIns="0">
            <a:spAutoFit/>
          </a:bodyPr>
          <a:lstStyle/>
          <a:p>
            <a:pPr lvl="1">
              <a:buFont typeface="Arial" pitchFamily="34" charset="0"/>
              <a:buChar char="•"/>
              <a:defRPr/>
            </a:pPr>
            <a:r>
              <a:rPr lang="en-US" sz="1400" b="1" kern="0" dirty="0">
                <a:solidFill>
                  <a:schemeClr val="tx2">
                    <a:lumMod val="75000"/>
                  </a:schemeClr>
                </a:solidFill>
                <a:latin typeface="+mj-lt"/>
                <a:ea typeface="+mj-ea"/>
                <a:cs typeface="+mj-cs"/>
              </a:rPr>
              <a:t> Waypoint mapping is a high-level mapping strategy to ensure that a mobile robot arrives at its ultimate goal efficiently. </a:t>
            </a:r>
          </a:p>
          <a:p>
            <a:pPr lvl="1">
              <a:defRPr/>
            </a:pPr>
            <a:endParaRPr lang="en-US" sz="1400" b="1" kern="0" dirty="0">
              <a:solidFill>
                <a:schemeClr val="tx2">
                  <a:lumMod val="75000"/>
                </a:schemeClr>
              </a:solidFill>
              <a:latin typeface="+mj-lt"/>
              <a:ea typeface="+mj-ea"/>
              <a:cs typeface="+mj-cs"/>
            </a:endParaRPr>
          </a:p>
          <a:p>
            <a:pPr lvl="1">
              <a:buFont typeface="Arial" pitchFamily="34" charset="0"/>
              <a:buChar char="•"/>
              <a:defRPr/>
            </a:pPr>
            <a:r>
              <a:rPr lang="en-US" sz="1400" b="1" kern="0" dirty="0">
                <a:solidFill>
                  <a:schemeClr val="tx2">
                    <a:lumMod val="75000"/>
                  </a:schemeClr>
                </a:solidFill>
                <a:latin typeface="+mj-lt"/>
                <a:ea typeface="+mj-ea"/>
                <a:cs typeface="+mj-cs"/>
              </a:rPr>
              <a:t> Waypoint mapping typically requires some form of Global (or Localized Global) coordinate localization  </a:t>
            </a:r>
          </a:p>
          <a:p>
            <a:pPr lvl="1">
              <a:buFont typeface="Arial" pitchFamily="34" charset="0"/>
              <a:buChar char="•"/>
              <a:defRPr/>
            </a:pPr>
            <a:endParaRPr lang="en-US" sz="1400" b="1" kern="0" dirty="0">
              <a:solidFill>
                <a:schemeClr val="tx2">
                  <a:lumMod val="75000"/>
                </a:schemeClr>
              </a:solidFill>
              <a:latin typeface="+mj-lt"/>
              <a:ea typeface="+mj-ea"/>
              <a:cs typeface="+mj-cs"/>
            </a:endParaRPr>
          </a:p>
          <a:p>
            <a:pPr lvl="1">
              <a:buFont typeface="Arial" pitchFamily="34" charset="0"/>
              <a:buChar char="•"/>
              <a:defRPr/>
            </a:pPr>
            <a:r>
              <a:rPr lang="en-US" sz="1400" b="1" kern="0" dirty="0">
                <a:solidFill>
                  <a:schemeClr val="tx2">
                    <a:lumMod val="75000"/>
                  </a:schemeClr>
                </a:solidFill>
                <a:latin typeface="+mj-lt"/>
                <a:ea typeface="+mj-ea"/>
                <a:cs typeface="+mj-cs"/>
              </a:rPr>
              <a:t> May operate independently of obstacle avoidance algorithm, or in coordination with other mapping strategies (A* occupancy for example) </a:t>
            </a:r>
          </a:p>
          <a:p>
            <a:pPr lvl="1">
              <a:defRPr/>
            </a:pPr>
            <a:endParaRPr lang="en-US" sz="1400" b="1" kern="0" dirty="0">
              <a:solidFill>
                <a:schemeClr val="tx2">
                  <a:lumMod val="75000"/>
                </a:schemeClr>
              </a:solidFill>
              <a:latin typeface="+mj-lt"/>
              <a:ea typeface="+mj-ea"/>
              <a:cs typeface="+mj-cs"/>
            </a:endParaRPr>
          </a:p>
          <a:p>
            <a:pPr lvl="1">
              <a:buFont typeface="Arial" pitchFamily="34" charset="0"/>
              <a:buChar char="•"/>
              <a:defRPr/>
            </a:pPr>
            <a:r>
              <a:rPr lang="en-US" sz="1400" b="1" kern="0" dirty="0">
                <a:solidFill>
                  <a:schemeClr val="tx2">
                    <a:lumMod val="75000"/>
                  </a:schemeClr>
                </a:solidFill>
                <a:latin typeface="+mj-lt"/>
                <a:ea typeface="+mj-ea"/>
                <a:cs typeface="+mj-cs"/>
              </a:rPr>
              <a:t> Analogous to the Topological map representation in section 5.5.2 of </a:t>
            </a:r>
            <a:r>
              <a:rPr lang="en-US" sz="1400" b="1" u="sng" dirty="0">
                <a:solidFill>
                  <a:schemeClr val="tx2">
                    <a:lumMod val="75000"/>
                  </a:schemeClr>
                </a:solidFill>
                <a:latin typeface="+mj-lt"/>
              </a:rPr>
              <a:t>Introduction to Autonomous Mobile Robots</a:t>
            </a:r>
            <a:endParaRPr lang="en-US" sz="1400" b="1" u="sng" kern="0" dirty="0">
              <a:solidFill>
                <a:schemeClr val="tx2">
                  <a:lumMod val="75000"/>
                </a:schemeClr>
              </a:solidFill>
              <a:latin typeface="+mj-lt"/>
              <a:ea typeface="+mj-ea"/>
              <a:cs typeface="+mj-cs"/>
            </a:endParaRPr>
          </a:p>
          <a:p>
            <a:pPr lvl="1">
              <a:buFont typeface="Arial" pitchFamily="34" charset="0"/>
              <a:buChar char="•"/>
              <a:defRPr/>
            </a:pPr>
            <a:endParaRPr lang="en-US" sz="1400" b="1" kern="0" dirty="0">
              <a:solidFill>
                <a:schemeClr val="tx2">
                  <a:lumMod val="75000"/>
                </a:schemeClr>
              </a:solidFill>
              <a:latin typeface="+mj-lt"/>
              <a:ea typeface="+mj-ea"/>
              <a:cs typeface="+mj-cs"/>
            </a:endParaRPr>
          </a:p>
          <a:p>
            <a:pPr lvl="1">
              <a:buFont typeface="Arial" pitchFamily="34" charset="0"/>
              <a:buChar char="•"/>
              <a:defRPr/>
            </a:pPr>
            <a:r>
              <a:rPr lang="en-US" sz="1400" b="1" kern="0" dirty="0">
                <a:solidFill>
                  <a:schemeClr val="tx2">
                    <a:lumMod val="75000"/>
                  </a:schemeClr>
                </a:solidFill>
                <a:latin typeface="+mj-lt"/>
                <a:ea typeface="+mj-ea"/>
                <a:cs typeface="+mj-cs"/>
              </a:rPr>
              <a:t> Can be reduced to very simple form</a:t>
            </a:r>
          </a:p>
        </p:txBody>
      </p:sp>
      <p:sp>
        <p:nvSpPr>
          <p:cNvPr id="7" name="Rectangle 6"/>
          <p:cNvSpPr/>
          <p:nvPr/>
        </p:nvSpPr>
        <p:spPr>
          <a:xfrm>
            <a:off x="5181600" y="5105400"/>
            <a:ext cx="3276600" cy="523875"/>
          </a:xfrm>
          <a:prstGeom prst="rect">
            <a:avLst/>
          </a:prstGeom>
        </p:spPr>
        <p:txBody>
          <a:bodyPr>
            <a:spAutoFit/>
          </a:bodyPr>
          <a:lstStyle/>
          <a:p>
            <a:pPr>
              <a:defRPr/>
            </a:pPr>
            <a:r>
              <a:rPr lang="en-US" sz="1400" b="1" dirty="0">
                <a:solidFill>
                  <a:schemeClr val="bg2">
                    <a:lumMod val="25000"/>
                  </a:schemeClr>
                </a:solidFill>
                <a:latin typeface="+mj-lt"/>
                <a:hlinkClick r:id="rId2"/>
              </a:rPr>
              <a:t>Video:</a:t>
            </a:r>
          </a:p>
          <a:p>
            <a:pPr>
              <a:defRPr/>
            </a:pPr>
            <a:r>
              <a:rPr lang="en-US" sz="1400" dirty="0" err="1">
                <a:hlinkClick r:id="rId3"/>
              </a:rPr>
              <a:t>Bol-Bot</a:t>
            </a:r>
            <a:r>
              <a:rPr lang="en-US" sz="1400" dirty="0">
                <a:hlinkClick r:id="rId3"/>
              </a:rPr>
              <a:t> Vision-Based Fixed Waypoints</a:t>
            </a:r>
            <a:endParaRPr lang="en-US" sz="1400" dirty="0"/>
          </a:p>
        </p:txBody>
      </p:sp>
      <p:sp>
        <p:nvSpPr>
          <p:cNvPr id="10" name="TextBox 9"/>
          <p:cNvSpPr txBox="1"/>
          <p:nvPr/>
        </p:nvSpPr>
        <p:spPr>
          <a:xfrm>
            <a:off x="3886200" y="5754688"/>
            <a:ext cx="5181600" cy="646112"/>
          </a:xfrm>
          <a:prstGeom prst="rect">
            <a:avLst/>
          </a:prstGeom>
          <a:noFill/>
        </p:spPr>
        <p:txBody>
          <a:bodyPr>
            <a:spAutoFit/>
          </a:bodyPr>
          <a:lstStyle/>
          <a:p>
            <a:pPr>
              <a:defRPr/>
            </a:pPr>
            <a:r>
              <a:rPr lang="en-US" sz="900" dirty="0">
                <a:solidFill>
                  <a:schemeClr val="bg2">
                    <a:lumMod val="25000"/>
                  </a:schemeClr>
                </a:solidFill>
                <a:latin typeface="+mj-lt"/>
              </a:rPr>
              <a:t>Refs:</a:t>
            </a:r>
          </a:p>
          <a:p>
            <a:pPr marL="228600" indent="-228600">
              <a:buFontTx/>
              <a:buAutoNum type="arabicParenR"/>
              <a:defRPr/>
            </a:pPr>
            <a:r>
              <a:rPr lang="en-US" sz="900" dirty="0">
                <a:solidFill>
                  <a:schemeClr val="tx2">
                    <a:lumMod val="75000"/>
                  </a:schemeClr>
                </a:solidFill>
                <a:latin typeface="+mj-lt"/>
              </a:rPr>
              <a:t>Introduction to Autonomous Mobile Robots, </a:t>
            </a:r>
            <a:r>
              <a:rPr lang="en-US" sz="900" dirty="0" err="1">
                <a:solidFill>
                  <a:schemeClr val="tx2">
                    <a:lumMod val="75000"/>
                  </a:schemeClr>
                </a:solidFill>
                <a:latin typeface="+mj-lt"/>
              </a:rPr>
              <a:t>Siegwart</a:t>
            </a:r>
            <a:r>
              <a:rPr lang="en-US" sz="900" dirty="0">
                <a:solidFill>
                  <a:schemeClr val="tx2">
                    <a:lumMod val="75000"/>
                  </a:schemeClr>
                </a:solidFill>
                <a:latin typeface="+mj-lt"/>
              </a:rPr>
              <a:t> Roland, </a:t>
            </a:r>
            <a:r>
              <a:rPr lang="en-US" sz="900" dirty="0" err="1">
                <a:solidFill>
                  <a:schemeClr val="tx2">
                    <a:lumMod val="75000"/>
                  </a:schemeClr>
                </a:solidFill>
                <a:latin typeface="+mj-lt"/>
              </a:rPr>
              <a:t>Nourbakhsh</a:t>
            </a:r>
            <a:r>
              <a:rPr lang="en-US" sz="900" dirty="0">
                <a:solidFill>
                  <a:schemeClr val="tx2">
                    <a:lumMod val="75000"/>
                  </a:schemeClr>
                </a:solidFill>
                <a:latin typeface="+mj-lt"/>
              </a:rPr>
              <a:t>, </a:t>
            </a:r>
            <a:r>
              <a:rPr lang="en-US" sz="900" dirty="0" err="1">
                <a:solidFill>
                  <a:schemeClr val="tx2">
                    <a:lumMod val="75000"/>
                  </a:schemeClr>
                </a:solidFill>
                <a:latin typeface="+mj-lt"/>
              </a:rPr>
              <a:t>Illah</a:t>
            </a:r>
            <a:r>
              <a:rPr lang="en-US" sz="900" dirty="0">
                <a:solidFill>
                  <a:schemeClr val="tx2">
                    <a:lumMod val="75000"/>
                  </a:schemeClr>
                </a:solidFill>
                <a:latin typeface="+mj-lt"/>
              </a:rPr>
              <a:t> Reza</a:t>
            </a:r>
          </a:p>
          <a:p>
            <a:pPr marL="228600" indent="-228600">
              <a:buFontTx/>
              <a:buAutoNum type="arabicParenR"/>
              <a:defRPr/>
            </a:pPr>
            <a:r>
              <a:rPr lang="en-US" sz="900" dirty="0">
                <a:solidFill>
                  <a:schemeClr val="tx2">
                    <a:lumMod val="75000"/>
                  </a:schemeClr>
                </a:solidFill>
                <a:latin typeface="+mj-lt"/>
              </a:rPr>
              <a:t>Toward Robotic Cars, </a:t>
            </a:r>
            <a:r>
              <a:rPr lang="en-US" sz="900" dirty="0" err="1">
                <a:solidFill>
                  <a:schemeClr val="tx2">
                    <a:lumMod val="75000"/>
                  </a:schemeClr>
                </a:solidFill>
                <a:latin typeface="+mj-lt"/>
              </a:rPr>
              <a:t>Trun</a:t>
            </a:r>
            <a:r>
              <a:rPr lang="en-US" sz="900" dirty="0">
                <a:solidFill>
                  <a:schemeClr val="tx2">
                    <a:lumMod val="75000"/>
                  </a:schemeClr>
                </a:solidFill>
                <a:latin typeface="+mj-lt"/>
              </a:rPr>
              <a:t>, S.</a:t>
            </a:r>
          </a:p>
          <a:p>
            <a:pPr marL="228600" indent="-228600">
              <a:buFontTx/>
              <a:buAutoNum type="arabicParenR"/>
              <a:defRPr/>
            </a:pPr>
            <a:r>
              <a:rPr lang="en-US" sz="900" dirty="0">
                <a:solidFill>
                  <a:schemeClr val="tx2">
                    <a:lumMod val="75000"/>
                  </a:schemeClr>
                </a:solidFill>
                <a:latin typeface="Arial" pitchFamily="34" charset="0"/>
              </a:rPr>
              <a:t>A waypoint-tracking controller for a </a:t>
            </a:r>
            <a:r>
              <a:rPr lang="en-US" sz="900" dirty="0" err="1">
                <a:solidFill>
                  <a:schemeClr val="tx2">
                    <a:lumMod val="75000"/>
                  </a:schemeClr>
                </a:solidFill>
                <a:latin typeface="Arial" pitchFamily="34" charset="0"/>
              </a:rPr>
              <a:t>biomimetic</a:t>
            </a:r>
            <a:r>
              <a:rPr lang="en-US" sz="900" dirty="0">
                <a:solidFill>
                  <a:schemeClr val="tx2">
                    <a:lumMod val="75000"/>
                  </a:schemeClr>
                </a:solidFill>
                <a:latin typeface="Arial" pitchFamily="34" charset="0"/>
              </a:rPr>
              <a:t> autonomous underwater vehicle </a:t>
            </a:r>
            <a:r>
              <a:rPr lang="en-US" sz="900" dirty="0" err="1">
                <a:solidFill>
                  <a:schemeClr val="tx2">
                    <a:lumMod val="75000"/>
                  </a:schemeClr>
                </a:solidFill>
                <a:latin typeface="Arial" pitchFamily="34" charset="0"/>
              </a:rPr>
              <a:t>Jenhwa</a:t>
            </a:r>
            <a:r>
              <a:rPr lang="en-US" sz="900" dirty="0">
                <a:solidFill>
                  <a:schemeClr val="tx2">
                    <a:lumMod val="75000"/>
                  </a:schemeClr>
                </a:solidFill>
                <a:latin typeface="Arial" pitchFamily="34" charset="0"/>
              </a:rPr>
              <a:t> </a:t>
            </a:r>
            <a:r>
              <a:rPr lang="en-US" sz="900" dirty="0" err="1">
                <a:solidFill>
                  <a:schemeClr val="tx2">
                    <a:lumMod val="75000"/>
                  </a:schemeClr>
                </a:solidFill>
                <a:latin typeface="Arial" pitchFamily="34" charset="0"/>
              </a:rPr>
              <a:t>Guo</a:t>
            </a:r>
            <a:endParaRPr lang="en-US" sz="900" dirty="0">
              <a:solidFill>
                <a:schemeClr val="tx2">
                  <a:lumMod val="75000"/>
                </a:schemeClr>
              </a:solidFill>
              <a:latin typeface="Arial" pitchFamily="34" charset="0"/>
            </a:endParaRPr>
          </a:p>
        </p:txBody>
      </p:sp>
      <p:pic>
        <p:nvPicPr>
          <p:cNvPr id="1127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990600"/>
            <a:ext cx="450532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0" y="3276600"/>
            <a:ext cx="32321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990600"/>
            <a:ext cx="35814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3581400"/>
            <a:ext cx="3581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8433088"/>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1273"/>
                                        </p:tgtEl>
                                      </p:cBhvr>
                                    </p:animEffect>
                                    <p:set>
                                      <p:cBhvr>
                                        <p:cTn id="7" dur="1" fill="hold">
                                          <p:stCondLst>
                                            <p:cond delay="499"/>
                                          </p:stCondLst>
                                        </p:cTn>
                                        <p:tgtEl>
                                          <p:spTgt spid="1127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1274"/>
                                        </p:tgtEl>
                                      </p:cBhvr>
                                    </p:animEffect>
                                    <p:set>
                                      <p:cBhvr>
                                        <p:cTn id="10" dur="1" fill="hold">
                                          <p:stCondLst>
                                            <p:cond delay="499"/>
                                          </p:stCondLst>
                                        </p:cTn>
                                        <p:tgtEl>
                                          <p:spTgt spid="11274"/>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25602"/>
                                        </p:tgtEl>
                                        <p:attrNameLst>
                                          <p:attrName>style.visibility</p:attrName>
                                        </p:attrNameLst>
                                      </p:cBhvr>
                                      <p:to>
                                        <p:strVal val="visible"/>
                                      </p:to>
                                    </p:set>
                                    <p:animEffect transition="in" filter="fade">
                                      <p:cBhvr>
                                        <p:cTn id="13" dur="500"/>
                                        <p:tgtEl>
                                          <p:spTgt spid="25602"/>
                                        </p:tgtEl>
                                      </p:cBhvr>
                                    </p:animEffect>
                                  </p:childTnLst>
                                </p:cTn>
                              </p:par>
                              <p:par>
                                <p:cTn id="14" presetID="10" presetClass="entr" presetSubtype="0" fill="hold" nodeType="withEffect">
                                  <p:stCondLst>
                                    <p:cond delay="0"/>
                                  </p:stCondLst>
                                  <p:childTnLst>
                                    <p:set>
                                      <p:cBhvr>
                                        <p:cTn id="15" dur="1" fill="hold">
                                          <p:stCondLst>
                                            <p:cond delay="0"/>
                                          </p:stCondLst>
                                        </p:cTn>
                                        <p:tgtEl>
                                          <p:spTgt spid="25603"/>
                                        </p:tgtEl>
                                        <p:attrNameLst>
                                          <p:attrName>style.visibility</p:attrName>
                                        </p:attrNameLst>
                                      </p:cBhvr>
                                      <p:to>
                                        <p:strVal val="visible"/>
                                      </p:to>
                                    </p:set>
                                    <p:animEffect transition="in" filter="fade">
                                      <p:cBhvr>
                                        <p:cTn id="16" dur="500"/>
                                        <p:tgtEl>
                                          <p:spTgt spid="2560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xit" presetSubtype="0" fill="hold" nodeType="clickEffect">
                                  <p:stCondLst>
                                    <p:cond delay="0"/>
                                  </p:stCondLst>
                                  <p:childTnLst>
                                    <p:animEffect transition="out" filter="fade">
                                      <p:cBhvr>
                                        <p:cTn id="20" dur="500"/>
                                        <p:tgtEl>
                                          <p:spTgt spid="25603"/>
                                        </p:tgtEl>
                                      </p:cBhvr>
                                    </p:animEffect>
                                    <p:set>
                                      <p:cBhvr>
                                        <p:cTn id="21" dur="1" fill="hold">
                                          <p:stCondLst>
                                            <p:cond delay="499"/>
                                          </p:stCondLst>
                                        </p:cTn>
                                        <p:tgtEl>
                                          <p:spTgt spid="256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76200"/>
            <a:ext cx="8382000" cy="508000"/>
          </a:xfrm>
        </p:spPr>
        <p:txBody>
          <a:bodyPr/>
          <a:lstStyle/>
          <a:p>
            <a:r>
              <a:rPr lang="en-US" sz="2700" smtClean="0"/>
              <a:t>Occupancy grid maps (OGM) a mapping Algorithm</a:t>
            </a:r>
          </a:p>
        </p:txBody>
      </p:sp>
      <p:sp>
        <p:nvSpPr>
          <p:cNvPr id="11267" name="Content Placeholder 2"/>
          <p:cNvSpPr>
            <a:spLocks noGrp="1"/>
          </p:cNvSpPr>
          <p:nvPr>
            <p:ph idx="1"/>
          </p:nvPr>
        </p:nvSpPr>
        <p:spPr>
          <a:xfrm>
            <a:off x="228600" y="685800"/>
            <a:ext cx="8915400" cy="5767733"/>
          </a:xfrm>
        </p:spPr>
        <p:txBody>
          <a:bodyPr/>
          <a:lstStyle/>
          <a:p>
            <a:r>
              <a:rPr lang="en-US" sz="1400" dirty="0" smtClean="0">
                <a:latin typeface="Times New Roman" pitchFamily="18" charset="0"/>
              </a:rPr>
              <a:t>The best application of the OGM require robots with sonar or laser range finder sensors, both sensors are sensitive to absorption and dispersion which is a problem that OGM resolves by generating a probabilistic map.</a:t>
            </a:r>
          </a:p>
          <a:p>
            <a:endParaRPr lang="en-US" sz="1400" dirty="0" smtClean="0"/>
          </a:p>
          <a:p>
            <a:r>
              <a:rPr lang="en-US" sz="1400" dirty="0" smtClean="0"/>
              <a:t>The posterior of a map is approximated by</a:t>
            </a:r>
          </a:p>
          <a:p>
            <a:r>
              <a:rPr lang="en-US" sz="1400" dirty="0" smtClean="0">
                <a:latin typeface="Times New Roman" pitchFamily="18" charset="0"/>
              </a:rPr>
              <a:t>Factoring it into this equation </a:t>
            </a:r>
          </a:p>
          <a:p>
            <a:endParaRPr lang="en-US" sz="1400" dirty="0" smtClean="0">
              <a:latin typeface="Times New Roman" pitchFamily="18" charset="0"/>
            </a:endParaRPr>
          </a:p>
          <a:p>
            <a:r>
              <a:rPr lang="en-US" sz="1400" dirty="0" smtClean="0">
                <a:latin typeface="Times New Roman" pitchFamily="18" charset="0"/>
              </a:rPr>
              <a:t> </a:t>
            </a:r>
          </a:p>
          <a:p>
            <a:endParaRPr lang="en-US" sz="1400" dirty="0" smtClean="0">
              <a:latin typeface="Times New Roman" pitchFamily="18" charset="0"/>
            </a:endParaRPr>
          </a:p>
          <a:p>
            <a:r>
              <a:rPr lang="en-US" sz="1400" dirty="0" smtClean="0">
                <a:latin typeface="Times New Roman" pitchFamily="18" charset="0"/>
              </a:rPr>
              <a:t>from reference [3]</a:t>
            </a:r>
          </a:p>
          <a:p>
            <a:r>
              <a:rPr lang="en-US" sz="1400" dirty="0" smtClean="0">
                <a:latin typeface="Times New Roman" pitchFamily="18" charset="0"/>
              </a:rPr>
              <a:t>Due to this factorization a binary Bayes Filter can</a:t>
            </a:r>
          </a:p>
          <a:p>
            <a:r>
              <a:rPr lang="en-US" sz="1400" dirty="0" smtClean="0">
                <a:latin typeface="Times New Roman" pitchFamily="18" charset="0"/>
              </a:rPr>
              <a:t>Be used to estimate the occupancy </a:t>
            </a:r>
          </a:p>
          <a:p>
            <a:r>
              <a:rPr lang="en-US" sz="1400" dirty="0" smtClean="0">
                <a:latin typeface="Times New Roman" pitchFamily="18" charset="0"/>
              </a:rPr>
              <a:t>probability for each grid cell [3].                                        </a:t>
            </a:r>
          </a:p>
          <a:p>
            <a:endParaRPr lang="en-US" sz="1400" dirty="0" smtClean="0">
              <a:latin typeface="Times New Roman" pitchFamily="18" charset="0"/>
            </a:endParaRPr>
          </a:p>
          <a:p>
            <a:r>
              <a:rPr lang="en-US" sz="1400" dirty="0" smtClean="0">
                <a:latin typeface="Times New Roman" pitchFamily="18" charset="0"/>
              </a:rPr>
              <a:t>                                                                                                     </a:t>
            </a:r>
            <a:r>
              <a:rPr lang="en-US" sz="1300" dirty="0" smtClean="0">
                <a:latin typeface="Times New Roman" pitchFamily="18" charset="0"/>
              </a:rPr>
              <a:t>From ref  [1 ,fig 9)] and ref  [2 fig 5.17]</a:t>
            </a:r>
          </a:p>
          <a:p>
            <a:endParaRPr lang="en-US" dirty="0" smtClean="0">
              <a:latin typeface="Times New Roman" pitchFamily="18" charset="0"/>
            </a:endParaRPr>
          </a:p>
          <a:p>
            <a:endParaRPr lang="en-US" sz="1400" dirty="0" smtClean="0">
              <a:latin typeface="Times New Roman" pitchFamily="18" charset="0"/>
            </a:endParaRPr>
          </a:p>
          <a:p>
            <a:endParaRPr lang="en-US" sz="1400" dirty="0" smtClean="0">
              <a:latin typeface="Times New Roman" pitchFamily="18" charset="0"/>
            </a:endParaRPr>
          </a:p>
          <a:p>
            <a:endParaRPr lang="en-US" sz="1400" dirty="0" smtClean="0">
              <a:latin typeface="Times New Roman" pitchFamily="18" charset="0"/>
            </a:endParaRPr>
          </a:p>
          <a:p>
            <a:endParaRPr lang="en-US" sz="1000" dirty="0" smtClean="0">
              <a:latin typeface="Times New Roman" pitchFamily="18" charset="0"/>
            </a:endParaRPr>
          </a:p>
          <a:p>
            <a:endParaRPr lang="en-US" sz="1000" dirty="0">
              <a:latin typeface="Times New Roman" pitchFamily="18" charset="0"/>
            </a:endParaRPr>
          </a:p>
          <a:p>
            <a:r>
              <a:rPr lang="en-US" sz="1000" dirty="0" smtClean="0">
                <a:latin typeface="Times New Roman" pitchFamily="18" charset="0"/>
              </a:rPr>
              <a:t>References: 1. Robotic Mapping by Sebastian </a:t>
            </a:r>
            <a:r>
              <a:rPr lang="en-US" sz="1000" dirty="0" err="1" smtClean="0">
                <a:latin typeface="Times New Roman" pitchFamily="18" charset="0"/>
              </a:rPr>
              <a:t>Thrun</a:t>
            </a:r>
            <a:r>
              <a:rPr lang="en-US" sz="1000" dirty="0" smtClean="0">
                <a:latin typeface="Times New Roman" pitchFamily="18" charset="0"/>
              </a:rPr>
              <a:t> February 2002 Carnegie Mellon  </a:t>
            </a:r>
          </a:p>
          <a:p>
            <a:r>
              <a:rPr lang="en-US" sz="1000" u="sng" dirty="0" smtClean="0">
                <a:latin typeface="Times New Roman" pitchFamily="18" charset="0"/>
              </a:rPr>
              <a:t>2. Chapters 5 of the introduction to Autonomous Mobile Robots</a:t>
            </a:r>
          </a:p>
          <a:p>
            <a:r>
              <a:rPr lang="en-US" sz="1000" u="sng" dirty="0" smtClean="0">
                <a:latin typeface="Times New Roman" pitchFamily="18" charset="0"/>
              </a:rPr>
              <a:t>3. Wikipedia</a:t>
            </a:r>
            <a:endParaRPr lang="en-US" dirty="0" smtClean="0"/>
          </a:p>
        </p:txBody>
      </p:sp>
      <p:sp>
        <p:nvSpPr>
          <p:cNvPr id="4" name="Slide Number Placeholder 3"/>
          <p:cNvSpPr>
            <a:spLocks noGrp="1"/>
          </p:cNvSpPr>
          <p:nvPr>
            <p:ph type="sldNum" sz="quarter" idx="10"/>
          </p:nvPr>
        </p:nvSpPr>
        <p:spPr/>
        <p:txBody>
          <a:bodyPr/>
          <a:lstStyle/>
          <a:p>
            <a:pPr>
              <a:defRPr/>
            </a:pPr>
            <a:fld id="{1A6B9648-AC24-4A71-8769-F1A519BC983F}" type="slidenum">
              <a:rPr lang="en-US"/>
              <a:pPr>
                <a:defRPr/>
              </a:pPr>
              <a:t>4</a:t>
            </a:fld>
            <a:endParaRPr lang="en-US" dirty="0"/>
          </a:p>
        </p:txBody>
      </p:sp>
      <p:pic>
        <p:nvPicPr>
          <p:cNvPr id="1126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1447800"/>
            <a:ext cx="4568825"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825875"/>
            <a:ext cx="481647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280152"/>
            <a:ext cx="6934200" cy="151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175" y="2159000"/>
            <a:ext cx="284797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8848645"/>
      </p:ext>
    </p:extLst>
  </p:cSld>
  <p:clrMapOvr>
    <a:masterClrMapping/>
  </p:clrMapOvr>
  <p:transition>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Kalman Filters</a:t>
            </a:r>
          </a:p>
        </p:txBody>
      </p:sp>
      <p:sp>
        <p:nvSpPr>
          <p:cNvPr id="11267" name="Content Placeholder 2"/>
          <p:cNvSpPr>
            <a:spLocks noGrp="1"/>
          </p:cNvSpPr>
          <p:nvPr>
            <p:ph idx="1"/>
          </p:nvPr>
        </p:nvSpPr>
        <p:spPr>
          <a:xfrm>
            <a:off x="381000" y="685800"/>
            <a:ext cx="8382000" cy="1625600"/>
          </a:xfrm>
        </p:spPr>
        <p:txBody>
          <a:bodyPr/>
          <a:lstStyle/>
          <a:p>
            <a:r>
              <a:rPr lang="en-US" sz="1800" u="sng" smtClean="0">
                <a:solidFill>
                  <a:srgbClr val="009900"/>
                </a:solidFill>
              </a:rPr>
              <a:t>Statements:</a:t>
            </a:r>
          </a:p>
          <a:p>
            <a:pPr>
              <a:buFontTx/>
              <a:buChar char="•"/>
            </a:pPr>
            <a:r>
              <a:rPr lang="en-US" sz="1800" smtClean="0"/>
              <a:t>The robot must explore and determine the structure of the space it is in</a:t>
            </a:r>
          </a:p>
          <a:p>
            <a:pPr lvl="1">
              <a:buFont typeface="Arial" charset="0"/>
              <a:buChar char="•"/>
            </a:pPr>
            <a:r>
              <a:rPr lang="en-US" sz="1400" smtClean="0"/>
              <a:t>Simultaneous Localization and Mapping (SLAM)</a:t>
            </a:r>
          </a:p>
          <a:p>
            <a:pPr>
              <a:buFontTx/>
              <a:buChar char="•"/>
            </a:pPr>
            <a:r>
              <a:rPr lang="en-US" sz="1800" smtClean="0"/>
              <a:t>Each belief is uniquely characterized by its mean and covariance matrix</a:t>
            </a:r>
          </a:p>
          <a:p>
            <a:pPr>
              <a:buFontTx/>
              <a:buChar char="•"/>
            </a:pPr>
            <a:r>
              <a:rPr lang="en-US" sz="1800" smtClean="0"/>
              <a:t>This filter uses unimodal distribution and linear assumptions</a:t>
            </a:r>
          </a:p>
        </p:txBody>
      </p:sp>
      <p:sp>
        <p:nvSpPr>
          <p:cNvPr id="4" name="Slide Number Placeholder 3"/>
          <p:cNvSpPr>
            <a:spLocks noGrp="1"/>
          </p:cNvSpPr>
          <p:nvPr>
            <p:ph type="sldNum" sz="quarter" idx="10"/>
          </p:nvPr>
        </p:nvSpPr>
        <p:spPr/>
        <p:txBody>
          <a:bodyPr/>
          <a:lstStyle/>
          <a:p>
            <a:pPr>
              <a:defRPr/>
            </a:pPr>
            <a:fld id="{68BD8DBE-F8A7-4DD7-89FA-54AB1EFCF28D}" type="slidenum">
              <a:rPr lang="en-US"/>
              <a:pPr>
                <a:defRPr/>
              </a:pPr>
              <a:t>5</a:t>
            </a:fld>
            <a:endParaRPr lang="en-US" dirty="0"/>
          </a:p>
        </p:txBody>
      </p:sp>
      <p:sp>
        <p:nvSpPr>
          <p:cNvPr id="11269" name="TextBox 12"/>
          <p:cNvSpPr txBox="1">
            <a:spLocks noChangeArrowheads="1"/>
          </p:cNvSpPr>
          <p:nvPr/>
        </p:nvSpPr>
        <p:spPr bwMode="auto">
          <a:xfrm>
            <a:off x="228600" y="4953000"/>
            <a:ext cx="8534400" cy="923925"/>
          </a:xfrm>
          <a:prstGeom prst="rect">
            <a:avLst/>
          </a:prstGeom>
          <a:noFill/>
          <a:ln w="9525">
            <a:noFill/>
            <a:miter lim="800000"/>
            <a:headEnd/>
            <a:tailEnd/>
          </a:ln>
        </p:spPr>
        <p:txBody>
          <a:bodyPr>
            <a:spAutoFit/>
          </a:bodyPr>
          <a:lstStyle/>
          <a:p>
            <a:pPr>
              <a:defRPr/>
            </a:pPr>
            <a:r>
              <a:rPr lang="en-US" sz="1800" u="sng" dirty="0">
                <a:solidFill>
                  <a:srgbClr val="009900"/>
                </a:solidFill>
                <a:latin typeface="Arial" charset="0"/>
                <a:cs typeface="Arial" charset="0"/>
              </a:rPr>
              <a:t>Problems</a:t>
            </a:r>
            <a:r>
              <a:rPr lang="en-US" sz="1800" dirty="0">
                <a:solidFill>
                  <a:srgbClr val="009900"/>
                </a:solidFill>
                <a:latin typeface="Arial" charset="0"/>
                <a:cs typeface="Arial" charset="0"/>
              </a:rPr>
              <a:t>:</a:t>
            </a:r>
          </a:p>
          <a:p>
            <a:pPr marL="342900" indent="-342900">
              <a:buFont typeface="+mj-lt"/>
              <a:buAutoNum type="arabicPeriod"/>
              <a:defRPr/>
            </a:pPr>
            <a:r>
              <a:rPr lang="en-US" sz="1800" dirty="0">
                <a:latin typeface="Arial" charset="0"/>
                <a:cs typeface="Arial" charset="0"/>
              </a:rPr>
              <a:t>A linear process model must be generated</a:t>
            </a:r>
          </a:p>
          <a:p>
            <a:pPr marL="342900" indent="-342900">
              <a:buFont typeface="+mj-lt"/>
              <a:buAutoNum type="arabicPeriod"/>
              <a:defRPr/>
            </a:pPr>
            <a:r>
              <a:rPr lang="en-US" sz="1800" dirty="0">
                <a:latin typeface="Arial" charset="0"/>
                <a:cs typeface="Arial" charset="0"/>
              </a:rPr>
              <a:t>Linearization will increase the state error</a:t>
            </a:r>
          </a:p>
        </p:txBody>
      </p:sp>
      <p:sp>
        <p:nvSpPr>
          <p:cNvPr id="11270" name="TextBox 17"/>
          <p:cNvSpPr txBox="1">
            <a:spLocks noChangeArrowheads="1"/>
          </p:cNvSpPr>
          <p:nvPr/>
        </p:nvSpPr>
        <p:spPr bwMode="auto">
          <a:xfrm>
            <a:off x="228600" y="5843588"/>
            <a:ext cx="87630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000" b="1" u="sng"/>
              <a:t>Sources:</a:t>
            </a:r>
          </a:p>
          <a:p>
            <a:r>
              <a:rPr lang="en-US" sz="1000"/>
              <a:t>[1] Robot Localization and Kalman Filters (</a:t>
            </a:r>
            <a:r>
              <a:rPr lang="en-US" sz="1000">
                <a:hlinkClick r:id="rId2"/>
              </a:rPr>
              <a:t>http://www.negenborn.net/kal_loc/thesis.pdf</a:t>
            </a:r>
            <a:r>
              <a:rPr lang="en-US" sz="1000"/>
              <a:t>)</a:t>
            </a:r>
          </a:p>
          <a:p>
            <a:r>
              <a:rPr lang="en-US" sz="1000"/>
              <a:t>[2] Mobile Robot Localization and Mapping Using the Kalman Filter (</a:t>
            </a:r>
            <a:r>
              <a:rPr lang="en-US" sz="1000">
                <a:hlinkClick r:id="rId3"/>
              </a:rPr>
              <a:t>http://www.cs.cmu.edu/~robosoccer/cmrobobits/lectures/Kalman.ppt</a:t>
            </a:r>
            <a:r>
              <a:rPr lang="en-US" sz="1000"/>
              <a:t>)  </a:t>
            </a:r>
          </a:p>
          <a:p>
            <a:endParaRPr lang="en-US" sz="1000"/>
          </a:p>
          <a:p>
            <a:endParaRPr lang="en-US" sz="1000"/>
          </a:p>
        </p:txBody>
      </p:sp>
      <p:grpSp>
        <p:nvGrpSpPr>
          <p:cNvPr id="11271" name="Group 37"/>
          <p:cNvGrpSpPr>
            <a:grpSpLocks/>
          </p:cNvGrpSpPr>
          <p:nvPr/>
        </p:nvGrpSpPr>
        <p:grpSpPr bwMode="auto">
          <a:xfrm>
            <a:off x="381000" y="2362200"/>
            <a:ext cx="3657600" cy="2455863"/>
            <a:chOff x="381000" y="2362200"/>
            <a:chExt cx="3657600" cy="2456021"/>
          </a:xfrm>
        </p:grpSpPr>
        <p:grpSp>
          <p:nvGrpSpPr>
            <p:cNvPr id="11274" name="Group 22"/>
            <p:cNvGrpSpPr>
              <a:grpSpLocks/>
            </p:cNvGrpSpPr>
            <p:nvPr/>
          </p:nvGrpSpPr>
          <p:grpSpPr bwMode="auto">
            <a:xfrm>
              <a:off x="457200" y="2362200"/>
              <a:ext cx="3505200" cy="2133600"/>
              <a:chOff x="990600" y="1015748"/>
              <a:chExt cx="3657600" cy="2297428"/>
            </a:xfrm>
          </p:grpSpPr>
          <p:grpSp>
            <p:nvGrpSpPr>
              <p:cNvPr id="11276" name="Group 3"/>
              <p:cNvGrpSpPr>
                <a:grpSpLocks/>
              </p:cNvGrpSpPr>
              <p:nvPr/>
            </p:nvGrpSpPr>
            <p:grpSpPr bwMode="auto">
              <a:xfrm>
                <a:off x="990600" y="1015748"/>
                <a:ext cx="3657600" cy="508252"/>
                <a:chOff x="576" y="1296"/>
                <a:chExt cx="4608" cy="632"/>
              </a:xfrm>
            </p:grpSpPr>
            <p:pic>
              <p:nvPicPr>
                <p:cNvPr id="11286" name="Picture 4" descr="E:\Rybski\markov_localization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8" y="1296"/>
                  <a:ext cx="2736" cy="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5"/>
                <p:cNvSpPr txBox="1">
                  <a:spLocks noChangeArrowheads="1"/>
                </p:cNvSpPr>
                <p:nvPr/>
              </p:nvSpPr>
              <p:spPr bwMode="auto">
                <a:xfrm>
                  <a:off x="576" y="1392"/>
                  <a:ext cx="1359" cy="536"/>
                </a:xfrm>
                <a:prstGeom prst="rect">
                  <a:avLst/>
                </a:prstGeom>
                <a:noFill/>
                <a:ln w="9525">
                  <a:noFill/>
                  <a:miter lim="800000"/>
                  <a:headEnd/>
                  <a:tailEnd/>
                </a:ln>
                <a:effectLst/>
              </p:spPr>
              <p:txBody>
                <a:bodyPr wrap="none">
                  <a:spAutoFit/>
                </a:bodyPr>
                <a:lstStyle/>
                <a:p>
                  <a:pPr>
                    <a:defRPr/>
                  </a:pPr>
                  <a:r>
                    <a:rPr lang="en-US" sz="1050" dirty="0"/>
                    <a:t>Initial state</a:t>
                  </a:r>
                </a:p>
                <a:p>
                  <a:pPr>
                    <a:defRPr/>
                  </a:pPr>
                  <a:r>
                    <a:rPr lang="en-US" sz="1050" dirty="0"/>
                    <a:t>detects nothing:</a:t>
                  </a:r>
                </a:p>
              </p:txBody>
            </p:sp>
          </p:grpSp>
          <p:grpSp>
            <p:nvGrpSpPr>
              <p:cNvPr id="11277" name="Group 6"/>
              <p:cNvGrpSpPr>
                <a:grpSpLocks/>
              </p:cNvGrpSpPr>
              <p:nvPr/>
            </p:nvGrpSpPr>
            <p:grpSpPr bwMode="auto">
              <a:xfrm>
                <a:off x="990600" y="1600200"/>
                <a:ext cx="3657600" cy="493776"/>
                <a:chOff x="576" y="2016"/>
                <a:chExt cx="4608" cy="512"/>
              </a:xfrm>
            </p:grpSpPr>
            <p:pic>
              <p:nvPicPr>
                <p:cNvPr id="11284" name="Picture 7" descr="E:\Rybski\markov_localization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48" y="2016"/>
                  <a:ext cx="2736"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5" name="Text Box 8"/>
                <p:cNvSpPr txBox="1">
                  <a:spLocks noChangeArrowheads="1"/>
                </p:cNvSpPr>
                <p:nvPr/>
              </p:nvSpPr>
              <p:spPr bwMode="auto">
                <a:xfrm>
                  <a:off x="576" y="2112"/>
                  <a:ext cx="69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000"/>
                    <a:t>Moves and </a:t>
                  </a:r>
                </a:p>
                <a:p>
                  <a:r>
                    <a:rPr lang="en-US" sz="1000"/>
                    <a:t>detects landmark:</a:t>
                  </a:r>
                </a:p>
              </p:txBody>
            </p:sp>
          </p:grpSp>
          <p:grpSp>
            <p:nvGrpSpPr>
              <p:cNvPr id="11278" name="Group 9"/>
              <p:cNvGrpSpPr>
                <a:grpSpLocks/>
              </p:cNvGrpSpPr>
              <p:nvPr/>
            </p:nvGrpSpPr>
            <p:grpSpPr bwMode="auto">
              <a:xfrm>
                <a:off x="990600" y="2209800"/>
                <a:ext cx="3657600" cy="493776"/>
                <a:chOff x="576" y="2832"/>
                <a:chExt cx="4608" cy="500"/>
              </a:xfrm>
            </p:grpSpPr>
            <p:pic>
              <p:nvPicPr>
                <p:cNvPr id="11282" name="Picture 10" descr="E:\Rybski\markov_localization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48" y="2832"/>
                  <a:ext cx="2736" cy="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3" name="Text Box 11"/>
                <p:cNvSpPr txBox="1">
                  <a:spLocks noChangeArrowheads="1"/>
                </p:cNvSpPr>
                <p:nvPr/>
              </p:nvSpPr>
              <p:spPr bwMode="auto">
                <a:xfrm>
                  <a:off x="576" y="2832"/>
                  <a:ext cx="63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000"/>
                    <a:t>Moves and </a:t>
                  </a:r>
                </a:p>
                <a:p>
                  <a:r>
                    <a:rPr lang="en-US" sz="1000"/>
                    <a:t>detects nothing:</a:t>
                  </a:r>
                </a:p>
              </p:txBody>
            </p:sp>
          </p:grpSp>
          <p:grpSp>
            <p:nvGrpSpPr>
              <p:cNvPr id="11279" name="Group 12"/>
              <p:cNvGrpSpPr>
                <a:grpSpLocks/>
              </p:cNvGrpSpPr>
              <p:nvPr/>
            </p:nvGrpSpPr>
            <p:grpSpPr bwMode="auto">
              <a:xfrm>
                <a:off x="990600" y="2819400"/>
                <a:ext cx="3657600" cy="493776"/>
                <a:chOff x="576" y="3600"/>
                <a:chExt cx="4608" cy="512"/>
              </a:xfrm>
            </p:grpSpPr>
            <p:pic>
              <p:nvPicPr>
                <p:cNvPr id="11280" name="Picture 13" descr="E:\Rybski\markov_localization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48" y="3600"/>
                  <a:ext cx="2736"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1" name="Text Box 14"/>
                <p:cNvSpPr txBox="1">
                  <a:spLocks noChangeArrowheads="1"/>
                </p:cNvSpPr>
                <p:nvPr/>
              </p:nvSpPr>
              <p:spPr bwMode="auto">
                <a:xfrm>
                  <a:off x="576" y="3600"/>
                  <a:ext cx="69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000"/>
                    <a:t>Moves and </a:t>
                  </a:r>
                </a:p>
                <a:p>
                  <a:r>
                    <a:rPr lang="en-US" sz="1000"/>
                    <a:t>detects landmark:</a:t>
                  </a:r>
                </a:p>
              </p:txBody>
            </p:sp>
          </p:grpSp>
        </p:grpSp>
        <p:sp>
          <p:nvSpPr>
            <p:cNvPr id="11275" name="TextBox 36"/>
            <p:cNvSpPr txBox="1">
              <a:spLocks noChangeArrowheads="1"/>
            </p:cNvSpPr>
            <p:nvPr/>
          </p:nvSpPr>
          <p:spPr bwMode="auto">
            <a:xfrm>
              <a:off x="381000" y="4572000"/>
              <a:ext cx="3657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000" b="1" i="1"/>
                <a:t>Figure 1:</a:t>
              </a:r>
              <a:r>
                <a:rPr lang="en-US" sz="1000" i="1"/>
                <a:t> Kalman Filter Sensor Processing [2]</a:t>
              </a:r>
              <a:endParaRPr lang="en-US" sz="1000" b="1" i="1"/>
            </a:p>
          </p:txBody>
        </p:sp>
      </p:grpSp>
      <p:pic>
        <p:nvPicPr>
          <p:cNvPr id="11272" name="Picture 13" descr="E:\BlackBerry\pictures\slam.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35563" y="2497138"/>
            <a:ext cx="3094037"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TextBox 45"/>
          <p:cNvSpPr txBox="1">
            <a:spLocks noChangeArrowheads="1"/>
          </p:cNvSpPr>
          <p:nvPr/>
        </p:nvSpPr>
        <p:spPr bwMode="auto">
          <a:xfrm>
            <a:off x="4876800" y="4630738"/>
            <a:ext cx="3657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000" b="1" i="1"/>
              <a:t>Figure 2:</a:t>
            </a:r>
            <a:r>
              <a:rPr lang="en-US" sz="1000" i="1"/>
              <a:t> Kalman Filter SLAM</a:t>
            </a:r>
            <a:endParaRPr lang="en-US" sz="1000" b="1" i="1"/>
          </a:p>
        </p:txBody>
      </p:sp>
    </p:spTree>
    <p:extLst>
      <p:ext uri="{BB962C8B-B14F-4D97-AF65-F5344CB8AC3E}">
        <p14:creationId xmlns:p14="http://schemas.microsoft.com/office/powerpoint/2010/main" val="2847734311"/>
      </p:ext>
    </p:extLst>
  </p:cSld>
  <p:clrMapOvr>
    <a:masterClrMapping/>
  </p:clrMapOvr>
  <p:transition>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04800" y="76200"/>
            <a:ext cx="8534400" cy="461665"/>
          </a:xfrm>
        </p:spPr>
        <p:txBody>
          <a:bodyPr/>
          <a:lstStyle/>
          <a:p>
            <a:r>
              <a:rPr lang="en-US" sz="2400" dirty="0" smtClean="0"/>
              <a:t>3D Mapping of Outdoor Environments</a:t>
            </a:r>
          </a:p>
        </p:txBody>
      </p:sp>
      <p:sp>
        <p:nvSpPr>
          <p:cNvPr id="4" name="Slide Number Placeholder 3"/>
          <p:cNvSpPr>
            <a:spLocks noGrp="1"/>
          </p:cNvSpPr>
          <p:nvPr>
            <p:ph type="sldNum" sz="quarter" idx="10"/>
          </p:nvPr>
        </p:nvSpPr>
        <p:spPr/>
        <p:txBody>
          <a:bodyPr/>
          <a:lstStyle/>
          <a:p>
            <a:pPr>
              <a:defRPr/>
            </a:pPr>
            <a:fld id="{16397E34-E2CE-4C40-9A50-4E92E688A6B9}" type="slidenum">
              <a:rPr lang="en-US"/>
              <a:pPr>
                <a:defRPr/>
              </a:pPr>
              <a:t>6</a:t>
            </a:fld>
            <a:endParaRPr lang="en-US" dirty="0"/>
          </a:p>
        </p:txBody>
      </p:sp>
      <p:sp>
        <p:nvSpPr>
          <p:cNvPr id="10" name="Rectangle 9"/>
          <p:cNvSpPr/>
          <p:nvPr/>
        </p:nvSpPr>
        <p:spPr>
          <a:xfrm>
            <a:off x="304800" y="762000"/>
            <a:ext cx="4953000" cy="5016758"/>
          </a:xfrm>
          <a:prstGeom prst="rect">
            <a:avLst/>
          </a:prstGeom>
        </p:spPr>
        <p:txBody>
          <a:bodyPr wrap="square">
            <a:spAutoFit/>
          </a:bodyPr>
          <a:lstStyle/>
          <a:p>
            <a:r>
              <a:rPr lang="en-US" sz="2000" dirty="0" smtClean="0"/>
              <a:t>The algorithm focuses on efficiency and compactness of the representation rather than a high level of detail.</a:t>
            </a:r>
          </a:p>
          <a:p>
            <a:endParaRPr lang="en-US" sz="2000" dirty="0" smtClean="0"/>
          </a:p>
          <a:p>
            <a:r>
              <a:rPr lang="en-US" sz="2000" dirty="0" smtClean="0"/>
              <a:t>Mapping Algorithm has 3 steps: </a:t>
            </a:r>
          </a:p>
          <a:p>
            <a:r>
              <a:rPr lang="en-US" sz="2000" dirty="0" smtClean="0"/>
              <a:t>Generating a point cloud map based on odometry, inertial measurement unit, GPS, and range information.</a:t>
            </a:r>
          </a:p>
          <a:p>
            <a:r>
              <a:rPr lang="en-US" sz="2000" dirty="0" smtClean="0"/>
              <a:t>Point cloud are very memory inefficient.</a:t>
            </a:r>
          </a:p>
          <a:p>
            <a:endParaRPr lang="en-US" sz="2000" dirty="0" smtClean="0"/>
          </a:p>
          <a:p>
            <a:r>
              <a:rPr lang="en-US" sz="2000" dirty="0" smtClean="0"/>
              <a:t>Extracting planes from the point cloud map,</a:t>
            </a:r>
          </a:p>
          <a:p>
            <a:r>
              <a:rPr lang="en-US" sz="2000" dirty="0" smtClean="0"/>
              <a:t>Hough transform is used to extract planes from point cloud.</a:t>
            </a:r>
          </a:p>
          <a:p>
            <a:endParaRPr lang="en-US" sz="2000" dirty="0" smtClean="0"/>
          </a:p>
          <a:p>
            <a:r>
              <a:rPr lang="en-US" sz="2000" dirty="0" smtClean="0"/>
              <a:t>Associating planes and geometrically represent buildings.</a:t>
            </a:r>
            <a:endParaRPr lang="en-US" sz="2000" dirty="0"/>
          </a:p>
        </p:txBody>
      </p:sp>
      <p:pic>
        <p:nvPicPr>
          <p:cNvPr id="1026" name="Picture 2"/>
          <p:cNvPicPr>
            <a:picLocks noChangeAspect="1" noChangeArrowheads="1"/>
          </p:cNvPicPr>
          <p:nvPr/>
        </p:nvPicPr>
        <p:blipFill>
          <a:blip r:embed="rId2" cstate="print"/>
          <a:srcRect/>
          <a:stretch>
            <a:fillRect/>
          </a:stretch>
        </p:blipFill>
        <p:spPr bwMode="auto">
          <a:xfrm>
            <a:off x="5486400" y="762000"/>
            <a:ext cx="3508265" cy="27432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334000" y="3581400"/>
            <a:ext cx="3587265" cy="2743200"/>
          </a:xfrm>
          <a:prstGeom prst="rect">
            <a:avLst/>
          </a:prstGeom>
          <a:noFill/>
          <a:ln w="9525">
            <a:noFill/>
            <a:miter lim="800000"/>
            <a:headEnd/>
            <a:tailEnd/>
          </a:ln>
        </p:spPr>
      </p:pic>
      <p:sp>
        <p:nvSpPr>
          <p:cNvPr id="13" name="Rectangle 12"/>
          <p:cNvSpPr/>
          <p:nvPr/>
        </p:nvSpPr>
        <p:spPr>
          <a:xfrm>
            <a:off x="381000" y="5943600"/>
            <a:ext cx="4572000" cy="276999"/>
          </a:xfrm>
          <a:prstGeom prst="rect">
            <a:avLst/>
          </a:prstGeom>
        </p:spPr>
        <p:txBody>
          <a:bodyPr>
            <a:spAutoFit/>
          </a:bodyPr>
          <a:lstStyle/>
          <a:p>
            <a:r>
              <a:rPr lang="en-US" sz="1200" dirty="0" smtClean="0">
                <a:hlinkClick r:id="rId4"/>
              </a:rPr>
              <a:t>Ref - http://ieeexplore.ieee.org/xpl/freeabs_all.jsp?arnumber=1545152</a:t>
            </a:r>
            <a:endParaRPr lang="en-US" sz="1200" dirty="0"/>
          </a:p>
        </p:txBody>
      </p:sp>
    </p:spTree>
    <p:extLst>
      <p:ext uri="{BB962C8B-B14F-4D97-AF65-F5344CB8AC3E}">
        <p14:creationId xmlns:p14="http://schemas.microsoft.com/office/powerpoint/2010/main" val="2358996168"/>
      </p:ext>
    </p:extLst>
  </p:cSld>
  <p:clrMapOvr>
    <a:masterClrMapping/>
  </p:clrMapOvr>
  <p:transition>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3D Robot Mapping of Underground Mines</a:t>
            </a:r>
          </a:p>
        </p:txBody>
      </p:sp>
      <p:sp>
        <p:nvSpPr>
          <p:cNvPr id="4" name="Slide Number Placeholder 3"/>
          <p:cNvSpPr>
            <a:spLocks noGrp="1"/>
          </p:cNvSpPr>
          <p:nvPr>
            <p:ph type="sldNum" sz="quarter" idx="10"/>
          </p:nvPr>
        </p:nvSpPr>
        <p:spPr/>
        <p:txBody>
          <a:bodyPr/>
          <a:lstStyle/>
          <a:p>
            <a:pPr>
              <a:defRPr/>
            </a:pPr>
            <a:fld id="{BE00708B-C1AD-4A1A-B7D9-E1CB87943808}" type="slidenum">
              <a:rPr lang="en-US"/>
              <a:pPr>
                <a:defRPr/>
              </a:pPr>
              <a:t>7</a:t>
            </a:fld>
            <a:endParaRPr lang="en-US" dirty="0"/>
          </a:p>
        </p:txBody>
      </p:sp>
      <p:sp>
        <p:nvSpPr>
          <p:cNvPr id="5" name="Content Placeholder 2"/>
          <p:cNvSpPr txBox="1">
            <a:spLocks/>
          </p:cNvSpPr>
          <p:nvPr/>
        </p:nvSpPr>
        <p:spPr bwMode="auto">
          <a:xfrm>
            <a:off x="152400" y="914400"/>
            <a:ext cx="3962400" cy="3452813"/>
          </a:xfrm>
          <a:prstGeom prst="rect">
            <a:avLst/>
          </a:prstGeom>
          <a:noFill/>
          <a:ln w="9525">
            <a:noFill/>
            <a:miter lim="800000"/>
            <a:headEnd/>
            <a:tailEnd/>
          </a:ln>
        </p:spPr>
        <p:txBody>
          <a:bodyPr lIns="0">
            <a:spAutoFit/>
          </a:bodyPr>
          <a:lstStyle/>
          <a:p>
            <a:pPr marL="342900" indent="-342900">
              <a:spcBef>
                <a:spcPct val="20000"/>
              </a:spcBef>
              <a:defRPr/>
            </a:pPr>
            <a:r>
              <a:rPr lang="en-US" sz="1400" dirty="0">
                <a:latin typeface="+mn-lt"/>
              </a:rPr>
              <a:t>SLAM (simultaneous localization and mapping)</a:t>
            </a:r>
          </a:p>
          <a:p>
            <a:pPr marL="342900" indent="-342900">
              <a:spcBef>
                <a:spcPct val="20000"/>
              </a:spcBef>
              <a:defRPr/>
            </a:pPr>
            <a:endParaRPr lang="en-US" sz="1400" kern="0" dirty="0">
              <a:latin typeface="+mn-lt"/>
            </a:endParaRPr>
          </a:p>
          <a:p>
            <a:pPr marL="342900" indent="-342900">
              <a:spcBef>
                <a:spcPct val="20000"/>
              </a:spcBef>
              <a:defRPr/>
            </a:pPr>
            <a:r>
              <a:rPr lang="en-US" sz="1400" b="1" kern="0" dirty="0">
                <a:latin typeface="+mn-lt"/>
              </a:rPr>
              <a:t>Prototype 1: Modified Pioneer AT Robot</a:t>
            </a:r>
          </a:p>
          <a:p>
            <a:pPr marL="342900" indent="-342900">
              <a:spcBef>
                <a:spcPct val="20000"/>
              </a:spcBef>
              <a:defRPr/>
            </a:pPr>
            <a:r>
              <a:rPr lang="en-US" sz="1400" kern="0" dirty="0">
                <a:latin typeface="+mn-lt"/>
              </a:rPr>
              <a:t>Equipped with 2 SICK laser range finders, one pointing forward parallel to the floor, and one pointing upward perpendicular to the robot’s heading direction</a:t>
            </a:r>
          </a:p>
          <a:p>
            <a:pPr marL="342900" indent="-342900">
              <a:spcBef>
                <a:spcPct val="20000"/>
              </a:spcBef>
              <a:defRPr/>
            </a:pPr>
            <a:r>
              <a:rPr lang="en-US" sz="1400" kern="0" dirty="0">
                <a:latin typeface="+mn-lt"/>
              </a:rPr>
              <a:t>Equipped with 2 wheel encoders to measure approximate robot motion</a:t>
            </a:r>
          </a:p>
          <a:p>
            <a:pPr marL="342900" indent="-342900">
              <a:spcBef>
                <a:spcPct val="20000"/>
              </a:spcBef>
              <a:defRPr/>
            </a:pPr>
            <a:r>
              <a:rPr lang="en-US" sz="1400" kern="0" dirty="0">
                <a:latin typeface="+mn-lt"/>
              </a:rPr>
              <a:t>Forward laser used for SLAM</a:t>
            </a:r>
          </a:p>
          <a:p>
            <a:pPr marL="342900" indent="-342900">
              <a:spcBef>
                <a:spcPct val="20000"/>
              </a:spcBef>
              <a:defRPr/>
            </a:pPr>
            <a:r>
              <a:rPr lang="en-US" sz="1400" kern="0" dirty="0">
                <a:latin typeface="+mn-lt"/>
              </a:rPr>
              <a:t>Upward laser used to construct 3D shape of the walls</a:t>
            </a:r>
          </a:p>
          <a:p>
            <a:pPr marL="342900" indent="-342900">
              <a:spcBef>
                <a:spcPct val="20000"/>
              </a:spcBef>
              <a:defRPr/>
            </a:pPr>
            <a:endParaRPr lang="en-US" sz="1400" kern="0" dirty="0">
              <a:latin typeface="+mn-lt"/>
            </a:endParaRPr>
          </a:p>
          <a:p>
            <a:pPr marL="342900" indent="-342900">
              <a:spcBef>
                <a:spcPct val="20000"/>
              </a:spcBef>
              <a:defRPr/>
            </a:pPr>
            <a:endParaRPr lang="en-US" sz="1400" kern="0" dirty="0">
              <a:latin typeface="+mn-lt"/>
            </a:endParaRPr>
          </a:p>
        </p:txBody>
      </p:sp>
      <p:sp>
        <p:nvSpPr>
          <p:cNvPr id="26" name="Content Placeholder 2"/>
          <p:cNvSpPr txBox="1">
            <a:spLocks/>
          </p:cNvSpPr>
          <p:nvPr/>
        </p:nvSpPr>
        <p:spPr bwMode="auto">
          <a:xfrm>
            <a:off x="0" y="6172200"/>
            <a:ext cx="8458200" cy="498475"/>
          </a:xfrm>
          <a:prstGeom prst="rect">
            <a:avLst/>
          </a:prstGeom>
          <a:noFill/>
          <a:ln w="9525">
            <a:noFill/>
            <a:miter lim="800000"/>
            <a:headEnd/>
            <a:tailEnd/>
          </a:ln>
        </p:spPr>
        <p:txBody>
          <a:bodyPr lIns="0">
            <a:spAutoFit/>
          </a:bodyPr>
          <a:lstStyle/>
          <a:p>
            <a:pPr marL="342900" indent="-342900">
              <a:spcBef>
                <a:spcPct val="20000"/>
              </a:spcBef>
              <a:defRPr/>
            </a:pPr>
            <a:r>
              <a:rPr lang="en-US" sz="1200" kern="0" dirty="0">
                <a:latin typeface="+mn-lt"/>
              </a:rPr>
              <a:t>Jeffrey </a:t>
            </a:r>
            <a:r>
              <a:rPr lang="en-US" sz="1200" kern="0" dirty="0" err="1">
                <a:latin typeface="+mn-lt"/>
              </a:rPr>
              <a:t>Skelnik</a:t>
            </a:r>
            <a:r>
              <a:rPr lang="en-US" sz="1200" kern="0" dirty="0">
                <a:latin typeface="+mn-lt"/>
              </a:rPr>
              <a:t>  </a:t>
            </a:r>
            <a:r>
              <a:rPr lang="en-US" sz="1200" kern="0" dirty="0">
                <a:latin typeface="+mn-lt"/>
                <a:hlinkClick r:id="rId2"/>
              </a:rPr>
              <a:t>jbskelni@uncc.edu</a:t>
            </a:r>
            <a:endParaRPr lang="en-US" sz="1200" kern="0" dirty="0">
              <a:latin typeface="+mn-lt"/>
            </a:endParaRPr>
          </a:p>
          <a:p>
            <a:pPr marL="342900" indent="-342900">
              <a:spcBef>
                <a:spcPct val="20000"/>
              </a:spcBef>
              <a:defRPr/>
            </a:pPr>
            <a:endParaRPr lang="en-US" sz="1200" kern="0" dirty="0">
              <a:latin typeface="+mn-lt"/>
            </a:endParaRPr>
          </a:p>
        </p:txBody>
      </p:sp>
      <p:sp>
        <p:nvSpPr>
          <p:cNvPr id="11270" name="Rectangle 26"/>
          <p:cNvSpPr>
            <a:spLocks noChangeArrowheads="1"/>
          </p:cNvSpPr>
          <p:nvPr/>
        </p:nvSpPr>
        <p:spPr bwMode="auto">
          <a:xfrm>
            <a:off x="3124200" y="6581775"/>
            <a:ext cx="640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t>http://robots.stanford.edu/mines/mine-mapping/papers/thrun.mine-mapping.pdf</a:t>
            </a:r>
          </a:p>
        </p:txBody>
      </p:sp>
      <p:pic>
        <p:nvPicPr>
          <p:cNvPr id="11271" name="Picture 2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876800"/>
            <a:ext cx="2157413"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2"/>
          <p:cNvSpPr txBox="1">
            <a:spLocks/>
          </p:cNvSpPr>
          <p:nvPr/>
        </p:nvSpPr>
        <p:spPr bwMode="auto">
          <a:xfrm>
            <a:off x="4876800" y="762000"/>
            <a:ext cx="3962400" cy="4400550"/>
          </a:xfrm>
          <a:prstGeom prst="rect">
            <a:avLst/>
          </a:prstGeom>
          <a:noFill/>
          <a:ln w="9525">
            <a:noFill/>
            <a:miter lim="800000"/>
            <a:headEnd/>
            <a:tailEnd/>
          </a:ln>
        </p:spPr>
        <p:txBody>
          <a:bodyPr lIns="0">
            <a:spAutoFit/>
          </a:bodyPr>
          <a:lstStyle/>
          <a:p>
            <a:pPr marL="342900" indent="-342900">
              <a:spcBef>
                <a:spcPct val="20000"/>
              </a:spcBef>
              <a:defRPr/>
            </a:pPr>
            <a:r>
              <a:rPr lang="en-US" sz="1400" b="1" kern="0" dirty="0">
                <a:latin typeface="+mn-lt"/>
              </a:rPr>
              <a:t>Prototype 2: Additional Sensors</a:t>
            </a:r>
          </a:p>
          <a:p>
            <a:pPr marL="342900" indent="-342900">
              <a:spcBef>
                <a:spcPct val="20000"/>
              </a:spcBef>
              <a:defRPr/>
            </a:pPr>
            <a:r>
              <a:rPr lang="en-US" sz="1400" kern="0" dirty="0">
                <a:latin typeface="+mn-lt"/>
              </a:rPr>
              <a:t>2 more SLAM sensors added 90 degrees offset to the forward pointing sensors to add 3D (one pointed to the left and to the right)</a:t>
            </a:r>
          </a:p>
          <a:p>
            <a:pPr marL="342900" indent="-342900">
              <a:spcBef>
                <a:spcPct val="20000"/>
              </a:spcBef>
              <a:defRPr/>
            </a:pPr>
            <a:r>
              <a:rPr lang="en-US" sz="1400" kern="0" dirty="0">
                <a:latin typeface="+mn-lt"/>
              </a:rPr>
              <a:t>3D reconstruction not achieved merely by adding vertical cross sections, as real time sensing can cause quite a bit of error</a:t>
            </a:r>
          </a:p>
          <a:p>
            <a:pPr marL="342900" indent="-342900">
              <a:spcBef>
                <a:spcPct val="20000"/>
              </a:spcBef>
              <a:defRPr/>
            </a:pPr>
            <a:r>
              <a:rPr lang="en-US" sz="1400" kern="0" dirty="0">
                <a:latin typeface="+mn-lt"/>
              </a:rPr>
              <a:t>Using the first two lasers, errors are removed by interpolation between adjacent sensor scans, and adding cross sections of the two scans match</a:t>
            </a:r>
          </a:p>
          <a:p>
            <a:pPr marL="342900" indent="-342900">
              <a:spcBef>
                <a:spcPct val="20000"/>
              </a:spcBef>
              <a:defRPr/>
            </a:pPr>
            <a:endParaRPr lang="en-US" sz="1400" kern="0" dirty="0">
              <a:latin typeface="+mn-lt"/>
            </a:endParaRPr>
          </a:p>
          <a:p>
            <a:pPr marL="342900" indent="-342900">
              <a:spcBef>
                <a:spcPct val="20000"/>
              </a:spcBef>
              <a:defRPr/>
            </a:pPr>
            <a:endParaRPr lang="en-US" sz="1400" kern="0" dirty="0">
              <a:latin typeface="+mn-lt"/>
            </a:endParaRPr>
          </a:p>
          <a:p>
            <a:pPr marL="342900" indent="-342900">
              <a:spcBef>
                <a:spcPct val="20000"/>
              </a:spcBef>
              <a:defRPr/>
            </a:pPr>
            <a:endParaRPr lang="en-US" sz="1400" kern="0" dirty="0">
              <a:latin typeface="+mn-lt"/>
            </a:endParaRPr>
          </a:p>
          <a:p>
            <a:pPr marL="342900" indent="-342900">
              <a:spcBef>
                <a:spcPct val="20000"/>
              </a:spcBef>
              <a:defRPr/>
            </a:pPr>
            <a:endParaRPr lang="en-US" sz="1400" kern="0" dirty="0">
              <a:latin typeface="+mn-lt"/>
            </a:endParaRPr>
          </a:p>
          <a:p>
            <a:pPr marL="342900" indent="-342900">
              <a:spcBef>
                <a:spcPct val="20000"/>
              </a:spcBef>
              <a:defRPr/>
            </a:pPr>
            <a:endParaRPr lang="en-US" sz="1400" kern="0" dirty="0">
              <a:latin typeface="+mn-lt"/>
            </a:endParaRPr>
          </a:p>
          <a:p>
            <a:pPr marL="342900" indent="-342900">
              <a:spcBef>
                <a:spcPct val="20000"/>
              </a:spcBef>
              <a:defRPr/>
            </a:pPr>
            <a:endParaRPr lang="en-US" sz="1400" kern="0" dirty="0">
              <a:latin typeface="+mn-lt"/>
            </a:endParaRPr>
          </a:p>
          <a:p>
            <a:pPr marL="342900" indent="-342900">
              <a:spcBef>
                <a:spcPct val="20000"/>
              </a:spcBef>
              <a:defRPr/>
            </a:pPr>
            <a:endParaRPr lang="en-US" sz="1400" kern="0" dirty="0">
              <a:latin typeface="+mn-lt"/>
            </a:endParaRPr>
          </a:p>
        </p:txBody>
      </p:sp>
      <p:pic>
        <p:nvPicPr>
          <p:cNvPr id="11273"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962400"/>
            <a:ext cx="2222500"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62400"/>
            <a:ext cx="22256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255963"/>
            <a:ext cx="2160588"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3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86588" y="3246438"/>
            <a:ext cx="2157412"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3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6588" y="4876800"/>
            <a:ext cx="2157412"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2161522"/>
      </p:ext>
    </p:extLst>
  </p:cSld>
  <p:clrMapOvr>
    <a:masterClrMapping/>
  </p:clrMapOvr>
  <p:transition>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76200"/>
            <a:ext cx="9144000" cy="488950"/>
          </a:xfrm>
        </p:spPr>
        <p:txBody>
          <a:bodyPr/>
          <a:lstStyle/>
          <a:p>
            <a:pPr algn="ctr"/>
            <a:r>
              <a:rPr lang="en-US" sz="2600" smtClean="0"/>
              <a:t>visual Simultaneous Localization and Mapping (vSLAM)</a:t>
            </a:r>
          </a:p>
        </p:txBody>
      </p:sp>
      <p:sp>
        <p:nvSpPr>
          <p:cNvPr id="4" name="Slide Number Placeholder 3"/>
          <p:cNvSpPr>
            <a:spLocks noGrp="1"/>
          </p:cNvSpPr>
          <p:nvPr>
            <p:ph type="sldNum" sz="quarter" idx="10"/>
          </p:nvPr>
        </p:nvSpPr>
        <p:spPr/>
        <p:txBody>
          <a:bodyPr/>
          <a:lstStyle/>
          <a:p>
            <a:pPr>
              <a:defRPr/>
            </a:pPr>
            <a:fld id="{BABD1D11-3A0C-4432-B43F-930D75F2EF45}" type="slidenum">
              <a:rPr lang="en-US"/>
              <a:pPr>
                <a:defRPr/>
              </a:pPr>
              <a:t>8</a:t>
            </a:fld>
            <a:endParaRPr lang="en-US" dirty="0"/>
          </a:p>
        </p:txBody>
      </p:sp>
      <p:sp>
        <p:nvSpPr>
          <p:cNvPr id="11270" name="Text Box 6"/>
          <p:cNvSpPr txBox="1">
            <a:spLocks noChangeArrowheads="1"/>
          </p:cNvSpPr>
          <p:nvPr/>
        </p:nvSpPr>
        <p:spPr bwMode="auto">
          <a:xfrm>
            <a:off x="0" y="5486400"/>
            <a:ext cx="6858000"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a:t>[1] </a:t>
            </a:r>
            <a:r>
              <a:rPr lang="en-US" sz="800">
                <a:hlinkClick r:id="rId2"/>
              </a:rPr>
              <a:t>http://www.flickr.com/photos/hnam/4074588812/in/photostream</a:t>
            </a:r>
            <a:r>
              <a:rPr lang="en-US" sz="800"/>
              <a:t> </a:t>
            </a:r>
          </a:p>
          <a:p>
            <a:pPr>
              <a:spcBef>
                <a:spcPct val="50000"/>
              </a:spcBef>
            </a:pPr>
            <a:r>
              <a:rPr lang="en-US" sz="800"/>
              <a:t>[2] </a:t>
            </a:r>
            <a:r>
              <a:rPr lang="en-US" sz="800">
                <a:hlinkClick r:id="rId3"/>
              </a:rPr>
              <a:t>http://www.youtube.com/watch?v=DUmLJapio7o&amp;feature=related</a:t>
            </a:r>
            <a:endParaRPr lang="en-US" sz="800"/>
          </a:p>
          <a:p>
            <a:pPr>
              <a:spcBef>
                <a:spcPct val="50000"/>
              </a:spcBef>
            </a:pPr>
            <a:r>
              <a:rPr lang="en-US" sz="800"/>
              <a:t>[3] </a:t>
            </a:r>
            <a:r>
              <a:rPr lang="en-US" sz="800">
                <a:hlinkClick r:id="rId4"/>
              </a:rPr>
              <a:t>http://www.morengi.com/infotrick/tinySLAM/total_color.jpg</a:t>
            </a:r>
            <a:r>
              <a:rPr lang="en-US" sz="800"/>
              <a:t> </a:t>
            </a:r>
          </a:p>
          <a:p>
            <a:pPr>
              <a:spcBef>
                <a:spcPct val="50000"/>
              </a:spcBef>
            </a:pPr>
            <a:r>
              <a:rPr lang="en-US" sz="800"/>
              <a:t>[4]http://www.google.com/url?sa=t&amp;source=web&amp;cd=1&amp;sqi=2&amp;ved=0CBoQFjAA&amp;url=http%3A%2F%2Fciteseerx.ist.psu.edu%2Fviewdoc%2Fdownload%3Fdoi%3D10.1.1.87.4010%26rep%3Drep1%26type%3Dpdf&amp;rct=j&amp;q=the%20vslam%20algorithm%20for%20robust%20localization%20and%20mapping&amp;ei=nYQxTqiYIsry0gHTuvSUDA&amp;usg=AFQjCNFtGCNErTWWlpPsDIccr25WXmGZAQ </a:t>
            </a:r>
          </a:p>
        </p:txBody>
      </p:sp>
      <p:pic>
        <p:nvPicPr>
          <p:cNvPr id="11271" name="Picture 7" descr="4074588812_c5935595a0_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286000"/>
            <a:ext cx="3581400" cy="3113088"/>
          </a:xfrm>
          <a:prstGeom prst="rect">
            <a:avLst/>
          </a:prstGeom>
          <a:noFill/>
          <a:extLst>
            <a:ext uri="{909E8E84-426E-40DD-AFC4-6F175D3DCCD1}">
              <a14:hiddenFill xmlns:a14="http://schemas.microsoft.com/office/drawing/2010/main">
                <a:solidFill>
                  <a:srgbClr val="FFFFFF"/>
                </a:solidFill>
              </a14:hiddenFill>
            </a:ext>
          </a:extLst>
        </p:spPr>
      </p:pic>
      <p:sp>
        <p:nvSpPr>
          <p:cNvPr id="11272" name="Text Box 8"/>
          <p:cNvSpPr txBox="1">
            <a:spLocks noChangeArrowheads="1"/>
          </p:cNvSpPr>
          <p:nvPr/>
        </p:nvSpPr>
        <p:spPr bwMode="auto">
          <a:xfrm>
            <a:off x="5943600" y="5410200"/>
            <a:ext cx="2362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a:t>[1] Harris Corner Detector</a:t>
            </a:r>
          </a:p>
        </p:txBody>
      </p:sp>
      <p:sp>
        <p:nvSpPr>
          <p:cNvPr id="11273" name="Text Box 9"/>
          <p:cNvSpPr txBox="1">
            <a:spLocks noChangeArrowheads="1"/>
          </p:cNvSpPr>
          <p:nvPr/>
        </p:nvSpPr>
        <p:spPr bwMode="auto">
          <a:xfrm>
            <a:off x="228600" y="609600"/>
            <a:ext cx="809307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SLAM Algorithm</a:t>
            </a:r>
          </a:p>
          <a:p>
            <a:r>
              <a:rPr lang="en-US"/>
              <a:t>  -Sensor Fusion (odometry, ranging, imaging)</a:t>
            </a:r>
          </a:p>
          <a:p>
            <a:r>
              <a:rPr lang="en-US"/>
              <a:t>  -Find Features/Landmarks (application dependent)</a:t>
            </a:r>
          </a:p>
          <a:p>
            <a:r>
              <a:rPr lang="en-US"/>
              <a:t>  -Merge with previously recorded data (landmark database)</a:t>
            </a:r>
          </a:p>
          <a:p>
            <a:endParaRPr lang="en-US"/>
          </a:p>
        </p:txBody>
      </p:sp>
      <p:pic>
        <p:nvPicPr>
          <p:cNvPr id="11275" name="Picture 11" descr="sla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133600"/>
            <a:ext cx="4114800" cy="3187700"/>
          </a:xfrm>
          <a:prstGeom prst="rect">
            <a:avLst/>
          </a:prstGeom>
          <a:noFill/>
          <a:extLst>
            <a:ext uri="{909E8E84-426E-40DD-AFC4-6F175D3DCCD1}">
              <a14:hiddenFill xmlns:a14="http://schemas.microsoft.com/office/drawing/2010/main">
                <a:solidFill>
                  <a:srgbClr val="FFFFFF"/>
                </a:solidFill>
              </a14:hiddenFill>
            </a:ext>
          </a:extLst>
        </p:spPr>
      </p:pic>
      <p:sp>
        <p:nvSpPr>
          <p:cNvPr id="11276" name="Text Box 12"/>
          <p:cNvSpPr txBox="1">
            <a:spLocks noChangeArrowheads="1"/>
          </p:cNvSpPr>
          <p:nvPr/>
        </p:nvSpPr>
        <p:spPr bwMode="auto">
          <a:xfrm>
            <a:off x="1371600" y="5257800"/>
            <a:ext cx="2209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a:t>[3] SLAM representation</a:t>
            </a:r>
          </a:p>
        </p:txBody>
      </p:sp>
    </p:spTree>
    <p:extLst>
      <p:ext uri="{BB962C8B-B14F-4D97-AF65-F5344CB8AC3E}">
        <p14:creationId xmlns:p14="http://schemas.microsoft.com/office/powerpoint/2010/main" val="2048039271"/>
      </p:ext>
    </p:extLst>
  </p:cSld>
  <p:clrMapOvr>
    <a:masterClrMapping/>
  </p:clrMapOvr>
  <p:transition>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TurtleBot Mapping Using Kinect Sensor Bar</a:t>
            </a:r>
          </a:p>
        </p:txBody>
      </p:sp>
      <p:sp>
        <p:nvSpPr>
          <p:cNvPr id="11267" name="Content Placeholder 2"/>
          <p:cNvSpPr>
            <a:spLocks noGrp="1"/>
          </p:cNvSpPr>
          <p:nvPr>
            <p:ph idx="1"/>
          </p:nvPr>
        </p:nvSpPr>
        <p:spPr>
          <a:xfrm>
            <a:off x="228600" y="1143000"/>
            <a:ext cx="3352800" cy="5360988"/>
          </a:xfrm>
        </p:spPr>
        <p:txBody>
          <a:bodyPr/>
          <a:lstStyle/>
          <a:p>
            <a:r>
              <a:rPr lang="en-US" sz="1600" smtClean="0"/>
              <a:t>The TurtleBot uses information from the Kinect IR sensor bar and internal Gyro and encoders to build a map of its environment.</a:t>
            </a:r>
          </a:p>
          <a:p>
            <a:endParaRPr lang="en-US" sz="1600" smtClean="0"/>
          </a:p>
          <a:p>
            <a:r>
              <a:rPr lang="en-US" sz="1600" smtClean="0"/>
              <a:t>Using the GUI loaded in linux you must start the mapping program and then teleoperate the robot via an adhoc network and drive it around the area. The robot will then create the map based on its position given by the gyro and encoders, as well as any objects/walls given by the kinect sensor.</a:t>
            </a:r>
          </a:p>
          <a:p>
            <a:endParaRPr lang="en-US" sz="1600" smtClean="0"/>
          </a:p>
          <a:p>
            <a:endParaRPr lang="en-US" sz="1600" smtClean="0"/>
          </a:p>
          <a:p>
            <a:endParaRPr lang="en-US" sz="1600" smtClean="0"/>
          </a:p>
          <a:p>
            <a:endParaRPr lang="en-US" sz="1600" smtClean="0"/>
          </a:p>
          <a:p>
            <a:endParaRPr lang="en-US" sz="1600" smtClean="0"/>
          </a:p>
        </p:txBody>
      </p:sp>
      <p:sp>
        <p:nvSpPr>
          <p:cNvPr id="4" name="Slide Number Placeholder 3"/>
          <p:cNvSpPr>
            <a:spLocks noGrp="1"/>
          </p:cNvSpPr>
          <p:nvPr>
            <p:ph type="sldNum" sz="quarter" idx="10"/>
          </p:nvPr>
        </p:nvSpPr>
        <p:spPr/>
        <p:txBody>
          <a:bodyPr/>
          <a:lstStyle/>
          <a:p>
            <a:pPr>
              <a:defRPr/>
            </a:pPr>
            <a:fld id="{6D092408-56E5-4AA4-A679-6F195FEF97F4}" type="slidenum">
              <a:rPr lang="en-US"/>
              <a:pPr>
                <a:defRPr/>
              </a:pPr>
              <a:t>9</a:t>
            </a:fld>
            <a:endParaRPr lang="en-US" dirty="0"/>
          </a:p>
        </p:txBody>
      </p:sp>
      <p:pic>
        <p:nvPicPr>
          <p:cNvPr id="11269" name="Picture 6" descr="http://profmason.com/wp-content/uploads/2011/05/Rvi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7350" y="3962400"/>
            <a:ext cx="3524250"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1" descr="C:\Documents and Settings\pjpr004\Desktop\rosma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762000"/>
            <a:ext cx="3525838"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Rectangle 8"/>
          <p:cNvSpPr>
            <a:spLocks noChangeArrowheads="1"/>
          </p:cNvSpPr>
          <p:nvPr/>
        </p:nvSpPr>
        <p:spPr bwMode="auto">
          <a:xfrm>
            <a:off x="0" y="5181600"/>
            <a:ext cx="5105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t>Sources/Videos</a:t>
            </a:r>
          </a:p>
          <a:p>
            <a:r>
              <a:rPr lang="en-US" sz="1200">
                <a:hlinkClick r:id="rId4"/>
              </a:rPr>
              <a:t>http://www.ros.org/wiki/Robots/TurtleBot</a:t>
            </a:r>
            <a:r>
              <a:rPr lang="en-US" sz="1200"/>
              <a:t> (Video and Info)</a:t>
            </a:r>
          </a:p>
          <a:p>
            <a:r>
              <a:rPr lang="en-US" sz="1200">
                <a:hlinkClick r:id="rId5"/>
              </a:rPr>
              <a:t>http://profmason.com/?s=TurtleBot</a:t>
            </a:r>
            <a:r>
              <a:rPr lang="en-US" sz="1200"/>
              <a:t> (Images/Video and Info)</a:t>
            </a:r>
            <a:endParaRPr lang="en-US" sz="1200">
              <a:hlinkClick r:id=""/>
            </a:endParaRPr>
          </a:p>
          <a:p>
            <a:endParaRPr lang="en-US" sz="1200">
              <a:hlinkClick r:id=""/>
            </a:endParaRPr>
          </a:p>
          <a:p>
            <a:r>
              <a:rPr lang="en-US" sz="1200">
                <a:hlinkClick r:id=""/>
              </a:rPr>
              <a:t>http://www.youtube.com/watch?v=VIQChgUacJI&amp;feature=player_embedded</a:t>
            </a:r>
            <a:endParaRPr lang="en-US" sz="1200"/>
          </a:p>
          <a:p>
            <a:r>
              <a:rPr lang="en-US" sz="1200">
                <a:hlinkClick r:id="rId6"/>
              </a:rPr>
              <a:t>http://www.youtube.com/watch?v=fljcaI4MDfA&amp;feature=player_embedded</a:t>
            </a:r>
            <a:endParaRPr lang="en-US" sz="1200"/>
          </a:p>
          <a:p>
            <a:endParaRPr lang="en-US" sz="1200"/>
          </a:p>
        </p:txBody>
      </p:sp>
      <p:sp>
        <p:nvSpPr>
          <p:cNvPr id="11272" name="TextBox 10"/>
          <p:cNvSpPr txBox="1">
            <a:spLocks noChangeArrowheads="1"/>
          </p:cNvSpPr>
          <p:nvPr/>
        </p:nvSpPr>
        <p:spPr bwMode="auto">
          <a:xfrm>
            <a:off x="5715000" y="6019800"/>
            <a:ext cx="2743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a:t>Map GUI</a:t>
            </a:r>
          </a:p>
        </p:txBody>
      </p:sp>
      <p:sp>
        <p:nvSpPr>
          <p:cNvPr id="11273" name="TextBox 11"/>
          <p:cNvSpPr txBox="1">
            <a:spLocks noChangeArrowheads="1"/>
          </p:cNvSpPr>
          <p:nvPr/>
        </p:nvSpPr>
        <p:spPr bwMode="auto">
          <a:xfrm>
            <a:off x="5562600" y="3581400"/>
            <a:ext cx="1828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a:t>Navigation and Mapping</a:t>
            </a:r>
          </a:p>
        </p:txBody>
      </p:sp>
    </p:spTree>
    <p:extLst>
      <p:ext uri="{BB962C8B-B14F-4D97-AF65-F5344CB8AC3E}">
        <p14:creationId xmlns:p14="http://schemas.microsoft.com/office/powerpoint/2010/main" val="4227883606"/>
      </p:ext>
    </p:extLst>
  </p:cSld>
  <p:clrMapOvr>
    <a:masterClrMapping/>
  </p:clrMapOvr>
  <p:transition>
    <p:randomBar dir="vert"/>
  </p:transition>
</p:sld>
</file>

<file path=ppt/theme/theme1.xml><?xml version="1.0" encoding="utf-8"?>
<a:theme xmlns:a="http://schemas.openxmlformats.org/drawingml/2006/main" name="SEM2">
  <a:themeElements>
    <a:clrScheme name="SEM2.pot 1">
      <a:dk1>
        <a:srgbClr val="000000"/>
      </a:dk1>
      <a:lt1>
        <a:srgbClr val="FFFFFF"/>
      </a:lt1>
      <a:dk2>
        <a:srgbClr val="5F5F5F"/>
      </a:dk2>
      <a:lt2>
        <a:srgbClr val="CCCCCC"/>
      </a:lt2>
      <a:accent1>
        <a:srgbClr val="C7D039"/>
      </a:accent1>
      <a:accent2>
        <a:srgbClr val="F74902"/>
      </a:accent2>
      <a:accent3>
        <a:srgbClr val="FFFFFF"/>
      </a:accent3>
      <a:accent4>
        <a:srgbClr val="000000"/>
      </a:accent4>
      <a:accent5>
        <a:srgbClr val="E0E4AE"/>
      </a:accent5>
      <a:accent6>
        <a:srgbClr val="E04102"/>
      </a:accent6>
      <a:hlink>
        <a:srgbClr val="0059B8"/>
      </a:hlink>
      <a:folHlink>
        <a:srgbClr val="4C82BA"/>
      </a:folHlink>
    </a:clrScheme>
    <a:fontScheme name="SEM2.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M2.pot 1">
        <a:dk1>
          <a:srgbClr val="000000"/>
        </a:dk1>
        <a:lt1>
          <a:srgbClr val="FFFFFF"/>
        </a:lt1>
        <a:dk2>
          <a:srgbClr val="5F5F5F"/>
        </a:dk2>
        <a:lt2>
          <a:srgbClr val="CCCCCC"/>
        </a:lt2>
        <a:accent1>
          <a:srgbClr val="C7D039"/>
        </a:accent1>
        <a:accent2>
          <a:srgbClr val="F74902"/>
        </a:accent2>
        <a:accent3>
          <a:srgbClr val="FFFFFF"/>
        </a:accent3>
        <a:accent4>
          <a:srgbClr val="000000"/>
        </a:accent4>
        <a:accent5>
          <a:srgbClr val="E0E4AE"/>
        </a:accent5>
        <a:accent6>
          <a:srgbClr val="E04102"/>
        </a:accent6>
        <a:hlink>
          <a:srgbClr val="0059B8"/>
        </a:hlink>
        <a:folHlink>
          <a:srgbClr val="4C82BA"/>
        </a:folHlink>
      </a:clrScheme>
      <a:clrMap bg1="lt1" tx1="dk1" bg2="lt2" tx2="dk2" accent1="accent1" accent2="accent2" accent3="accent3" accent4="accent4" accent5="accent5" accent6="accent6" hlink="hlink" folHlink="folHlink"/>
    </a:extraClrScheme>
    <a:extraClrScheme>
      <a:clrScheme name="SEM2.pot 2">
        <a:dk1>
          <a:srgbClr val="000000"/>
        </a:dk1>
        <a:lt1>
          <a:srgbClr val="E6E4DA"/>
        </a:lt1>
        <a:dk2>
          <a:srgbClr val="5F5F5F"/>
        </a:dk2>
        <a:lt2>
          <a:srgbClr val="CCCCCC"/>
        </a:lt2>
        <a:accent1>
          <a:srgbClr val="C7D039"/>
        </a:accent1>
        <a:accent2>
          <a:srgbClr val="F74902"/>
        </a:accent2>
        <a:accent3>
          <a:srgbClr val="F0EFEA"/>
        </a:accent3>
        <a:accent4>
          <a:srgbClr val="000000"/>
        </a:accent4>
        <a:accent5>
          <a:srgbClr val="E0E4AE"/>
        </a:accent5>
        <a:accent6>
          <a:srgbClr val="E04102"/>
        </a:accent6>
        <a:hlink>
          <a:srgbClr val="0059B8"/>
        </a:hlink>
        <a:folHlink>
          <a:srgbClr val="4C82BA"/>
        </a:folHlink>
      </a:clrScheme>
      <a:clrMap bg1="lt1" tx1="dk1" bg2="lt2" tx2="dk2" accent1="accent1" accent2="accent2" accent3="accent3" accent4="accent4" accent5="accent5" accent6="accent6" hlink="hlink" folHlink="folHlink"/>
    </a:extraClrScheme>
    <a:extraClrScheme>
      <a:clrScheme name="SEM2.pot 3">
        <a:dk1>
          <a:srgbClr val="000000"/>
        </a:dk1>
        <a:lt1>
          <a:srgbClr val="B8D1E6"/>
        </a:lt1>
        <a:dk2>
          <a:srgbClr val="5F5F5F"/>
        </a:dk2>
        <a:lt2>
          <a:srgbClr val="CCCCCC"/>
        </a:lt2>
        <a:accent1>
          <a:srgbClr val="C7D039"/>
        </a:accent1>
        <a:accent2>
          <a:srgbClr val="F74902"/>
        </a:accent2>
        <a:accent3>
          <a:srgbClr val="D8E5F0"/>
        </a:accent3>
        <a:accent4>
          <a:srgbClr val="000000"/>
        </a:accent4>
        <a:accent5>
          <a:srgbClr val="E0E4AE"/>
        </a:accent5>
        <a:accent6>
          <a:srgbClr val="E04102"/>
        </a:accent6>
        <a:hlink>
          <a:srgbClr val="0059B8"/>
        </a:hlink>
        <a:folHlink>
          <a:srgbClr val="4C82BA"/>
        </a:folHlink>
      </a:clrScheme>
      <a:clrMap bg1="lt1" tx1="dk1" bg2="lt2" tx2="dk2" accent1="accent1" accent2="accent2" accent3="accent3" accent4="accent4" accent5="accent5" accent6="accent6" hlink="hlink" folHlink="folHlink"/>
    </a:extraClrScheme>
    <a:extraClrScheme>
      <a:clrScheme name="SEM2.pot 4">
        <a:dk1>
          <a:srgbClr val="CCCCCC"/>
        </a:dk1>
        <a:lt1>
          <a:srgbClr val="FFFFFF"/>
        </a:lt1>
        <a:dk2>
          <a:srgbClr val="808080"/>
        </a:dk2>
        <a:lt2>
          <a:srgbClr val="FFFFFF"/>
        </a:lt2>
        <a:accent1>
          <a:srgbClr val="C7D039"/>
        </a:accent1>
        <a:accent2>
          <a:srgbClr val="F74902"/>
        </a:accent2>
        <a:accent3>
          <a:srgbClr val="C0C0C0"/>
        </a:accent3>
        <a:accent4>
          <a:srgbClr val="DADADA"/>
        </a:accent4>
        <a:accent5>
          <a:srgbClr val="E0E4AE"/>
        </a:accent5>
        <a:accent6>
          <a:srgbClr val="E04102"/>
        </a:accent6>
        <a:hlink>
          <a:srgbClr val="B8D1E6"/>
        </a:hlink>
        <a:folHlink>
          <a:srgbClr val="E6E4D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Office\Templates\Sony Ericsson Templates\SEM2.pot</Template>
  <TotalTime>0</TotalTime>
  <Words>1265</Words>
  <Application>Microsoft Office PowerPoint</Application>
  <PresentationFormat>On-screen Show (4:3)</PresentationFormat>
  <Paragraphs>228</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SEM2</vt:lpstr>
      <vt:lpstr>ECGR4161/5196 – July 28, 2011</vt:lpstr>
      <vt:lpstr>Varieties of Map Representation</vt:lpstr>
      <vt:lpstr>Waypoint Mapping – A Topological System</vt:lpstr>
      <vt:lpstr>Occupancy grid maps (OGM) a mapping Algorithm</vt:lpstr>
      <vt:lpstr>Kalman Filters</vt:lpstr>
      <vt:lpstr>3D Mapping of Outdoor Environments</vt:lpstr>
      <vt:lpstr>3D Robot Mapping of Underground Mines</vt:lpstr>
      <vt:lpstr>visual Simultaneous Localization and Mapping (vSLAM)</vt:lpstr>
      <vt:lpstr>TurtleBot Mapping Using Kinect Sensor Bar</vt:lpstr>
      <vt:lpstr>Mapping: IMU Combined with LIDAR</vt:lpstr>
      <vt:lpstr>Motivity™ Software Mapping</vt:lpstr>
      <vt:lpstr>ROAMS (Remotely Operated and Autonomous Mapping System)</vt:lpstr>
      <vt:lpstr>Mapping with the iRobot Roomba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2009-01-06T14:48:04Z</dcterms:created>
  <dcterms:modified xsi:type="dcterms:W3CDTF">2011-07-28T21:07:45Z</dcterms:modified>
</cp:coreProperties>
</file>