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2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1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81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2126E-87BA-4992-BF3E-C50E2FCEB7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59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1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4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8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8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2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3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F7A1A-D0A3-45C6-9475-8BFDC5561F38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C54C3-13F0-48C9-89F2-49D1C068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4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2.eff.org/Privacy/Crypto/Crypto_misc/DESCracker/HTML/19990119_deschallenge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Symmetric Encryption Example: 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Weichao</a:t>
            </a:r>
            <a:r>
              <a:rPr lang="en-US" dirty="0" smtClean="0"/>
              <a:t> Wang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11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E7F5601-5797-4D4F-B948-786819048721}" type="slidenum">
              <a:rPr lang="en-US" altLang="en-US">
                <a:latin typeface="Arial" charset="0"/>
              </a:rPr>
              <a:pPr/>
              <a:t>10</a:t>
            </a:fld>
            <a:endParaRPr lang="en-US" altLang="en-US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Differential Cryptanalysis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chosen ciphertext attack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Requires 2</a:t>
            </a:r>
            <a:r>
              <a:rPr lang="en-US" altLang="en-US" sz="2400" baseline="30000" smtClean="0"/>
              <a:t>47</a:t>
            </a:r>
            <a:r>
              <a:rPr lang="en-US" altLang="en-US" sz="2400" smtClean="0"/>
              <a:t> (plaintext, ciphertext) pairs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Revealed several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Small changes in S-boxes reduce the number of (plaintext, ciphertext) pairs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Making every bit of the round keys independent does not impede attack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Linear cryptanalysis improves result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Requires 2</a:t>
            </a:r>
            <a:r>
              <a:rPr lang="en-US" altLang="en-US" sz="2400" baseline="30000" smtClean="0"/>
              <a:t>43</a:t>
            </a:r>
            <a:r>
              <a:rPr lang="en-US" altLang="en-US" sz="2400" smtClean="0"/>
              <a:t> (plaintext, ciphertext) pairs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670398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121E2B8-D18D-4525-83F9-E025AC5F3939}" type="slidenum">
              <a:rPr lang="en-US" altLang="en-US">
                <a:latin typeface="Arial" charset="0"/>
              </a:rPr>
              <a:pPr/>
              <a:t>11</a:t>
            </a:fld>
            <a:endParaRPr lang="en-US" altLang="en-US">
              <a:latin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 Modes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Electronic Code Book Mode (ECB)</a:t>
            </a:r>
          </a:p>
          <a:p>
            <a:pPr lvl="1" eaLnBrk="1" hangingPunct="1"/>
            <a:r>
              <a:rPr lang="en-US" altLang="en-US" sz="2400" smtClean="0"/>
              <a:t>Encipher each block independently</a:t>
            </a:r>
          </a:p>
          <a:p>
            <a:pPr eaLnBrk="1" hangingPunct="1"/>
            <a:r>
              <a:rPr lang="en-US" altLang="en-US" sz="2800" smtClean="0"/>
              <a:t>Cipher Block Chaining Mode (CBC)</a:t>
            </a:r>
          </a:p>
          <a:p>
            <a:pPr lvl="1" eaLnBrk="1" hangingPunct="1"/>
            <a:r>
              <a:rPr lang="en-US" altLang="en-US" sz="2400" smtClean="0"/>
              <a:t>Xor each plaintext block with previous ciphertext block</a:t>
            </a:r>
          </a:p>
          <a:p>
            <a:pPr lvl="1" eaLnBrk="1" hangingPunct="1"/>
            <a:r>
              <a:rPr lang="en-US" altLang="en-US" sz="2400" smtClean="0"/>
              <a:t>Requires an initialization vector for the first one</a:t>
            </a:r>
          </a:p>
          <a:p>
            <a:pPr lvl="1" eaLnBrk="1" hangingPunct="1"/>
            <a:r>
              <a:rPr lang="en-US" altLang="en-US" sz="2400" smtClean="0"/>
              <a:t>The initialization vector can be made public</a:t>
            </a:r>
          </a:p>
          <a:p>
            <a:pPr eaLnBrk="1" hangingPunct="1"/>
            <a:r>
              <a:rPr lang="en-US" altLang="en-US" sz="2800" smtClean="0"/>
              <a:t>Encrypt-Decrypt-Encrypt Mode (2 keys: </a:t>
            </a:r>
            <a:r>
              <a:rPr lang="en-US" altLang="en-US" sz="2800" i="1" smtClean="0"/>
              <a:t>k</a:t>
            </a:r>
            <a:r>
              <a:rPr lang="en-US" altLang="en-US" sz="2800" smtClean="0"/>
              <a:t>, </a:t>
            </a:r>
            <a:r>
              <a:rPr lang="en-US" altLang="en-US" sz="2800" i="1" smtClean="0"/>
              <a:t>k</a:t>
            </a:r>
            <a:r>
              <a:rPr lang="en-US" altLang="en-US" sz="2800" i="1" smtClean="0">
                <a:sym typeface="Symbol" pitchFamily="18" charset="2"/>
              </a:rPr>
              <a:t></a:t>
            </a:r>
            <a:r>
              <a:rPr lang="en-US" altLang="en-US" sz="2800" smtClean="0"/>
              <a:t>)</a:t>
            </a:r>
          </a:p>
          <a:p>
            <a:pPr eaLnBrk="1" hangingPunct="1"/>
            <a:r>
              <a:rPr lang="en-US" altLang="en-US" sz="2800" smtClean="0"/>
              <a:t>Encrypt-Encrypt-Encrypt Mode (3 keys: </a:t>
            </a:r>
            <a:r>
              <a:rPr lang="en-US" altLang="en-US" sz="2800" i="1" smtClean="0"/>
              <a:t>k</a:t>
            </a:r>
            <a:r>
              <a:rPr lang="en-US" altLang="en-US" sz="2800" smtClean="0"/>
              <a:t>, </a:t>
            </a:r>
            <a:r>
              <a:rPr lang="en-US" altLang="en-US" sz="2800" i="1" smtClean="0"/>
              <a:t>k</a:t>
            </a:r>
            <a:r>
              <a:rPr lang="en-US" altLang="en-US" sz="2800" i="1" smtClean="0">
                <a:sym typeface="Symbol" pitchFamily="18" charset="2"/>
              </a:rPr>
              <a:t></a:t>
            </a:r>
            <a:r>
              <a:rPr lang="en-US" altLang="en-US" sz="2800" smtClean="0"/>
              <a:t>, </a:t>
            </a:r>
            <a:r>
              <a:rPr lang="en-US" altLang="en-US" sz="2800" i="1" smtClean="0"/>
              <a:t>k</a:t>
            </a:r>
            <a:r>
              <a:rPr lang="en-US" altLang="en-US" sz="2800" i="1" smtClean="0">
                <a:sym typeface="Symbol" pitchFamily="18" charset="2"/>
              </a:rPr>
              <a:t></a:t>
            </a:r>
            <a:r>
              <a:rPr lang="en-US" altLang="en-US" sz="28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14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A82CDF5-F6FB-4EDC-9A70-6B1ED3247E32}" type="slidenum">
              <a:rPr lang="en-US" altLang="en-US">
                <a:latin typeface="Arial" charset="0"/>
              </a:rPr>
              <a:pPr/>
              <a:t>12</a:t>
            </a:fld>
            <a:endParaRPr lang="en-US" altLang="en-US">
              <a:latin typeface="Arial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CBC Mode Encryption</a:t>
            </a:r>
          </a:p>
        </p:txBody>
      </p:sp>
      <p:grpSp>
        <p:nvGrpSpPr>
          <p:cNvPr id="41988" name="Group 5"/>
          <p:cNvGrpSpPr>
            <a:grpSpLocks/>
          </p:cNvGrpSpPr>
          <p:nvPr/>
        </p:nvGrpSpPr>
        <p:grpSpPr bwMode="auto">
          <a:xfrm>
            <a:off x="914400" y="2133600"/>
            <a:ext cx="7231063" cy="3346450"/>
            <a:chOff x="576" y="1344"/>
            <a:chExt cx="4343" cy="2055"/>
          </a:xfrm>
        </p:grpSpPr>
        <p:sp>
          <p:nvSpPr>
            <p:cNvPr id="41989" name="Rectangle 6"/>
            <p:cNvSpPr>
              <a:spLocks noChangeArrowheads="1"/>
            </p:cNvSpPr>
            <p:nvPr/>
          </p:nvSpPr>
          <p:spPr bwMode="auto">
            <a:xfrm>
              <a:off x="576" y="1344"/>
              <a:ext cx="848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990" name="Rectangle 7"/>
            <p:cNvSpPr>
              <a:spLocks noChangeArrowheads="1"/>
            </p:cNvSpPr>
            <p:nvPr/>
          </p:nvSpPr>
          <p:spPr bwMode="auto">
            <a:xfrm>
              <a:off x="2064" y="1344"/>
              <a:ext cx="80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991" name="AutoShape 8"/>
            <p:cNvSpPr>
              <a:spLocks noChangeArrowheads="1"/>
            </p:cNvSpPr>
            <p:nvPr/>
          </p:nvSpPr>
          <p:spPr bwMode="auto">
            <a:xfrm>
              <a:off x="2064" y="2016"/>
              <a:ext cx="800" cy="368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992" name="Rectangle 9"/>
            <p:cNvSpPr>
              <a:spLocks noChangeArrowheads="1"/>
            </p:cNvSpPr>
            <p:nvPr/>
          </p:nvSpPr>
          <p:spPr bwMode="auto">
            <a:xfrm>
              <a:off x="2064" y="2736"/>
              <a:ext cx="80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993" name="Line 10"/>
            <p:cNvSpPr>
              <a:spLocks noChangeShapeType="1"/>
            </p:cNvSpPr>
            <p:nvPr/>
          </p:nvSpPr>
          <p:spPr bwMode="auto">
            <a:xfrm>
              <a:off x="2440" y="2400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Line 11"/>
            <p:cNvSpPr>
              <a:spLocks noChangeShapeType="1"/>
            </p:cNvSpPr>
            <p:nvPr/>
          </p:nvSpPr>
          <p:spPr bwMode="auto">
            <a:xfrm>
              <a:off x="952" y="168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Rectangle 12"/>
            <p:cNvSpPr>
              <a:spLocks noChangeArrowheads="1"/>
            </p:cNvSpPr>
            <p:nvPr/>
          </p:nvSpPr>
          <p:spPr bwMode="auto">
            <a:xfrm>
              <a:off x="2352" y="1736"/>
              <a:ext cx="21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2400">
                  <a:latin typeface="Symbol" pitchFamily="18" charset="2"/>
                </a:rPr>
                <a:t></a:t>
              </a:r>
            </a:p>
          </p:txBody>
        </p:sp>
        <p:sp>
          <p:nvSpPr>
            <p:cNvPr id="41996" name="Line 13"/>
            <p:cNvSpPr>
              <a:spLocks noChangeShapeType="1"/>
            </p:cNvSpPr>
            <p:nvPr/>
          </p:nvSpPr>
          <p:spPr bwMode="auto">
            <a:xfrm>
              <a:off x="2440" y="1680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14"/>
            <p:cNvSpPr>
              <a:spLocks noChangeShapeType="1"/>
            </p:cNvSpPr>
            <p:nvPr/>
          </p:nvSpPr>
          <p:spPr bwMode="auto">
            <a:xfrm>
              <a:off x="2440" y="1920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15"/>
            <p:cNvSpPr>
              <a:spLocks noChangeShapeType="1"/>
            </p:cNvSpPr>
            <p:nvPr/>
          </p:nvSpPr>
          <p:spPr bwMode="auto">
            <a:xfrm>
              <a:off x="960" y="1864"/>
              <a:ext cx="14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Rectangle 16"/>
            <p:cNvSpPr>
              <a:spLocks noChangeArrowheads="1"/>
            </p:cNvSpPr>
            <p:nvPr/>
          </p:nvSpPr>
          <p:spPr bwMode="auto">
            <a:xfrm>
              <a:off x="622" y="1440"/>
              <a:ext cx="67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>
                  <a:latin typeface="Times" charset="0"/>
                </a:rPr>
                <a:t>init. vector</a:t>
              </a:r>
            </a:p>
          </p:txBody>
        </p:sp>
        <p:sp>
          <p:nvSpPr>
            <p:cNvPr id="42000" name="Rectangle 17"/>
            <p:cNvSpPr>
              <a:spLocks noChangeArrowheads="1"/>
            </p:cNvSpPr>
            <p:nvPr/>
          </p:nvSpPr>
          <p:spPr bwMode="auto">
            <a:xfrm>
              <a:off x="2305" y="1448"/>
              <a:ext cx="221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i="1">
                  <a:latin typeface="Times" charset="0"/>
                </a:rPr>
                <a:t>m</a:t>
              </a:r>
              <a:r>
                <a:rPr lang="en-US" altLang="en-US" baseline="-25000">
                  <a:latin typeface="Times" charset="0"/>
                </a:rPr>
                <a:t>1</a:t>
              </a:r>
              <a:endParaRPr lang="en-US" altLang="en-US">
                <a:latin typeface="Times" charset="0"/>
              </a:endParaRPr>
            </a:p>
          </p:txBody>
        </p:sp>
        <p:sp>
          <p:nvSpPr>
            <p:cNvPr id="42001" name="Rectangle 18"/>
            <p:cNvSpPr>
              <a:spLocks noChangeArrowheads="1"/>
            </p:cNvSpPr>
            <p:nvPr/>
          </p:nvSpPr>
          <p:spPr bwMode="auto">
            <a:xfrm>
              <a:off x="2255" y="2120"/>
              <a:ext cx="33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>
                  <a:latin typeface="Times" charset="0"/>
                </a:rPr>
                <a:t>DES</a:t>
              </a:r>
            </a:p>
          </p:txBody>
        </p:sp>
        <p:sp>
          <p:nvSpPr>
            <p:cNvPr id="42002" name="Rectangle 19"/>
            <p:cNvSpPr>
              <a:spLocks noChangeArrowheads="1"/>
            </p:cNvSpPr>
            <p:nvPr/>
          </p:nvSpPr>
          <p:spPr bwMode="auto">
            <a:xfrm>
              <a:off x="2305" y="2840"/>
              <a:ext cx="1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i="1">
                  <a:latin typeface="Times" charset="0"/>
                </a:rPr>
                <a:t>c</a:t>
              </a:r>
              <a:r>
                <a:rPr lang="en-US" altLang="en-US" baseline="-25000">
                  <a:latin typeface="Times" charset="0"/>
                </a:rPr>
                <a:t>1</a:t>
              </a:r>
              <a:endParaRPr lang="en-US" altLang="en-US">
                <a:latin typeface="Times" charset="0"/>
              </a:endParaRPr>
            </a:p>
          </p:txBody>
        </p:sp>
        <p:sp>
          <p:nvSpPr>
            <p:cNvPr id="42003" name="Rectangle 20"/>
            <p:cNvSpPr>
              <a:spLocks noChangeArrowheads="1"/>
            </p:cNvSpPr>
            <p:nvPr/>
          </p:nvSpPr>
          <p:spPr bwMode="auto">
            <a:xfrm>
              <a:off x="3456" y="1344"/>
              <a:ext cx="80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04" name="AutoShape 21"/>
            <p:cNvSpPr>
              <a:spLocks noChangeArrowheads="1"/>
            </p:cNvSpPr>
            <p:nvPr/>
          </p:nvSpPr>
          <p:spPr bwMode="auto">
            <a:xfrm>
              <a:off x="3456" y="2016"/>
              <a:ext cx="800" cy="368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05" name="Rectangle 22"/>
            <p:cNvSpPr>
              <a:spLocks noChangeArrowheads="1"/>
            </p:cNvSpPr>
            <p:nvPr/>
          </p:nvSpPr>
          <p:spPr bwMode="auto">
            <a:xfrm>
              <a:off x="3456" y="2736"/>
              <a:ext cx="80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06" name="Line 23"/>
            <p:cNvSpPr>
              <a:spLocks noChangeShapeType="1"/>
            </p:cNvSpPr>
            <p:nvPr/>
          </p:nvSpPr>
          <p:spPr bwMode="auto">
            <a:xfrm>
              <a:off x="3832" y="2400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Rectangle 24"/>
            <p:cNvSpPr>
              <a:spLocks noChangeArrowheads="1"/>
            </p:cNvSpPr>
            <p:nvPr/>
          </p:nvSpPr>
          <p:spPr bwMode="auto">
            <a:xfrm>
              <a:off x="3743" y="1736"/>
              <a:ext cx="21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2400">
                  <a:latin typeface="Symbol" pitchFamily="18" charset="2"/>
                </a:rPr>
                <a:t></a:t>
              </a:r>
            </a:p>
          </p:txBody>
        </p:sp>
        <p:sp>
          <p:nvSpPr>
            <p:cNvPr id="42008" name="Line 25"/>
            <p:cNvSpPr>
              <a:spLocks noChangeShapeType="1"/>
            </p:cNvSpPr>
            <p:nvPr/>
          </p:nvSpPr>
          <p:spPr bwMode="auto">
            <a:xfrm>
              <a:off x="3832" y="1680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Line 26"/>
            <p:cNvSpPr>
              <a:spLocks noChangeShapeType="1"/>
            </p:cNvSpPr>
            <p:nvPr/>
          </p:nvSpPr>
          <p:spPr bwMode="auto">
            <a:xfrm>
              <a:off x="3832" y="1920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Rectangle 27"/>
            <p:cNvSpPr>
              <a:spLocks noChangeArrowheads="1"/>
            </p:cNvSpPr>
            <p:nvPr/>
          </p:nvSpPr>
          <p:spPr bwMode="auto">
            <a:xfrm>
              <a:off x="3696" y="1448"/>
              <a:ext cx="221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i="1">
                  <a:latin typeface="Times" charset="0"/>
                </a:rPr>
                <a:t>m</a:t>
              </a:r>
              <a:r>
                <a:rPr lang="en-US" altLang="en-US" baseline="-25000">
                  <a:latin typeface="Times" charset="0"/>
                </a:rPr>
                <a:t>2</a:t>
              </a:r>
              <a:endParaRPr lang="en-US" altLang="en-US">
                <a:latin typeface="Times" charset="0"/>
              </a:endParaRPr>
            </a:p>
          </p:txBody>
        </p:sp>
        <p:sp>
          <p:nvSpPr>
            <p:cNvPr id="42011" name="Rectangle 28"/>
            <p:cNvSpPr>
              <a:spLocks noChangeArrowheads="1"/>
            </p:cNvSpPr>
            <p:nvPr/>
          </p:nvSpPr>
          <p:spPr bwMode="auto">
            <a:xfrm>
              <a:off x="3648" y="2120"/>
              <a:ext cx="33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>
                  <a:latin typeface="Times" charset="0"/>
                </a:rPr>
                <a:t>DES</a:t>
              </a:r>
            </a:p>
          </p:txBody>
        </p:sp>
        <p:sp>
          <p:nvSpPr>
            <p:cNvPr id="42012" name="Rectangle 29"/>
            <p:cNvSpPr>
              <a:spLocks noChangeArrowheads="1"/>
            </p:cNvSpPr>
            <p:nvPr/>
          </p:nvSpPr>
          <p:spPr bwMode="auto">
            <a:xfrm>
              <a:off x="3696" y="2840"/>
              <a:ext cx="18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i="1">
                  <a:latin typeface="Times" charset="0"/>
                </a:rPr>
                <a:t>c</a:t>
              </a:r>
              <a:r>
                <a:rPr lang="en-US" altLang="en-US" baseline="-25000">
                  <a:latin typeface="Times" charset="0"/>
                </a:rPr>
                <a:t>2</a:t>
              </a:r>
              <a:endParaRPr lang="en-US" altLang="en-US">
                <a:latin typeface="Times" charset="0"/>
              </a:endParaRPr>
            </a:p>
          </p:txBody>
        </p:sp>
        <p:sp>
          <p:nvSpPr>
            <p:cNvPr id="42013" name="Line 30"/>
            <p:cNvSpPr>
              <a:spLocks noChangeShapeType="1"/>
            </p:cNvSpPr>
            <p:nvPr/>
          </p:nvSpPr>
          <p:spPr bwMode="auto">
            <a:xfrm>
              <a:off x="2440" y="307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4" name="Line 31"/>
            <p:cNvSpPr>
              <a:spLocks noChangeShapeType="1"/>
            </p:cNvSpPr>
            <p:nvPr/>
          </p:nvSpPr>
          <p:spPr bwMode="auto">
            <a:xfrm>
              <a:off x="2880" y="2920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Line 32"/>
            <p:cNvSpPr>
              <a:spLocks noChangeShapeType="1"/>
            </p:cNvSpPr>
            <p:nvPr/>
          </p:nvSpPr>
          <p:spPr bwMode="auto">
            <a:xfrm flipV="1">
              <a:off x="3208" y="1816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Line 33"/>
            <p:cNvSpPr>
              <a:spLocks noChangeShapeType="1"/>
            </p:cNvSpPr>
            <p:nvPr/>
          </p:nvSpPr>
          <p:spPr bwMode="auto">
            <a:xfrm>
              <a:off x="3216" y="1816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Rectangle 34"/>
            <p:cNvSpPr>
              <a:spLocks noChangeArrowheads="1"/>
            </p:cNvSpPr>
            <p:nvPr/>
          </p:nvSpPr>
          <p:spPr bwMode="auto">
            <a:xfrm>
              <a:off x="2305" y="3216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>
                  <a:latin typeface="Times" charset="0"/>
                </a:rPr>
                <a:t>sent</a:t>
              </a:r>
            </a:p>
          </p:txBody>
        </p:sp>
        <p:sp>
          <p:nvSpPr>
            <p:cNvPr id="42018" name="Line 35"/>
            <p:cNvSpPr>
              <a:spLocks noChangeShapeType="1"/>
            </p:cNvSpPr>
            <p:nvPr/>
          </p:nvSpPr>
          <p:spPr bwMode="auto">
            <a:xfrm>
              <a:off x="3832" y="307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Rectangle 36"/>
            <p:cNvSpPr>
              <a:spLocks noChangeArrowheads="1"/>
            </p:cNvSpPr>
            <p:nvPr/>
          </p:nvSpPr>
          <p:spPr bwMode="auto">
            <a:xfrm>
              <a:off x="3648" y="3224"/>
              <a:ext cx="298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>
                  <a:latin typeface="Times" charset="0"/>
                </a:rPr>
                <a:t>sent</a:t>
              </a:r>
            </a:p>
          </p:txBody>
        </p:sp>
        <p:sp>
          <p:nvSpPr>
            <p:cNvPr id="42020" name="Rectangle 37"/>
            <p:cNvSpPr>
              <a:spLocks noChangeArrowheads="1"/>
            </p:cNvSpPr>
            <p:nvPr/>
          </p:nvSpPr>
          <p:spPr bwMode="auto">
            <a:xfrm>
              <a:off x="4705" y="1448"/>
              <a:ext cx="21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>
                  <a:latin typeface="Times" charset="0"/>
                </a:rPr>
                <a:t>…</a:t>
              </a:r>
            </a:p>
          </p:txBody>
        </p:sp>
        <p:sp>
          <p:nvSpPr>
            <p:cNvPr id="42021" name="Rectangle 38"/>
            <p:cNvSpPr>
              <a:spLocks noChangeArrowheads="1"/>
            </p:cNvSpPr>
            <p:nvPr/>
          </p:nvSpPr>
          <p:spPr bwMode="auto">
            <a:xfrm>
              <a:off x="4657" y="2120"/>
              <a:ext cx="2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>
                  <a:latin typeface="Times" charset="0"/>
                </a:rPr>
                <a:t>…</a:t>
              </a:r>
            </a:p>
          </p:txBody>
        </p:sp>
        <p:sp>
          <p:nvSpPr>
            <p:cNvPr id="42022" name="Rectangle 39"/>
            <p:cNvSpPr>
              <a:spLocks noChangeArrowheads="1"/>
            </p:cNvSpPr>
            <p:nvPr/>
          </p:nvSpPr>
          <p:spPr bwMode="auto">
            <a:xfrm>
              <a:off x="4657" y="2888"/>
              <a:ext cx="213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>
                  <a:latin typeface="Times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40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A988DEF-EDE2-4AB8-A9E3-E98B36247600}" type="slidenum">
              <a:rPr lang="en-US" altLang="en-US">
                <a:latin typeface="Arial" charset="0"/>
              </a:rPr>
              <a:pPr/>
              <a:t>13</a:t>
            </a:fld>
            <a:endParaRPr lang="en-US" altLang="en-US"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CBC Mode Decryption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927100" y="2374900"/>
            <a:ext cx="13462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3289300" y="2374900"/>
            <a:ext cx="1270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AutoShape 5"/>
          <p:cNvSpPr>
            <a:spLocks noChangeArrowheads="1"/>
          </p:cNvSpPr>
          <p:nvPr/>
        </p:nvSpPr>
        <p:spPr bwMode="auto">
          <a:xfrm>
            <a:off x="3289300" y="3441700"/>
            <a:ext cx="1270000" cy="58420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endParaRPr lang="en-US" altLang="en-US"/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3289300" y="4584700"/>
            <a:ext cx="1270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endParaRPr lang="en-US" altLang="en-US"/>
          </a:p>
        </p:txBody>
      </p:sp>
      <p:sp>
        <p:nvSpPr>
          <p:cNvPr id="43016" name="Line 7"/>
          <p:cNvSpPr>
            <a:spLocks noChangeShapeType="1"/>
          </p:cNvSpPr>
          <p:nvPr/>
        </p:nvSpPr>
        <p:spPr bwMode="auto">
          <a:xfrm>
            <a:off x="3886200" y="40513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1524000" y="2908300"/>
            <a:ext cx="0" cy="142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Rectangle 9"/>
          <p:cNvSpPr>
            <a:spLocks noChangeArrowheads="1"/>
          </p:cNvSpPr>
          <p:nvPr/>
        </p:nvSpPr>
        <p:spPr bwMode="auto">
          <a:xfrm>
            <a:off x="3746500" y="4140200"/>
            <a:ext cx="360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2400">
                <a:latin typeface="Symbol" pitchFamily="18" charset="2"/>
              </a:rPr>
              <a:t></a:t>
            </a:r>
          </a:p>
        </p:txBody>
      </p:sp>
      <p:sp>
        <p:nvSpPr>
          <p:cNvPr id="43019" name="Line 10"/>
          <p:cNvSpPr>
            <a:spLocks noChangeShapeType="1"/>
          </p:cNvSpPr>
          <p:nvPr/>
        </p:nvSpPr>
        <p:spPr bwMode="auto">
          <a:xfrm>
            <a:off x="3886200" y="2908300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1"/>
          <p:cNvSpPr>
            <a:spLocks noChangeShapeType="1"/>
          </p:cNvSpPr>
          <p:nvPr/>
        </p:nvSpPr>
        <p:spPr bwMode="auto">
          <a:xfrm>
            <a:off x="1536700" y="4343400"/>
            <a:ext cx="226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12"/>
          <p:cNvSpPr>
            <a:spLocks noChangeArrowheads="1"/>
          </p:cNvSpPr>
          <p:nvPr/>
        </p:nvSpPr>
        <p:spPr bwMode="auto">
          <a:xfrm>
            <a:off x="1066800" y="2514600"/>
            <a:ext cx="11176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Times" charset="0"/>
              </a:rPr>
              <a:t>init. vector</a:t>
            </a:r>
          </a:p>
        </p:txBody>
      </p:sp>
      <p:sp>
        <p:nvSpPr>
          <p:cNvPr id="43022" name="Rectangle 13"/>
          <p:cNvSpPr>
            <a:spLocks noChangeArrowheads="1"/>
          </p:cNvSpPr>
          <p:nvPr/>
        </p:nvSpPr>
        <p:spPr bwMode="auto">
          <a:xfrm>
            <a:off x="3670300" y="2540000"/>
            <a:ext cx="304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i="1">
                <a:latin typeface="Times" charset="0"/>
              </a:rPr>
              <a:t>c</a:t>
            </a:r>
            <a:r>
              <a:rPr lang="en-US" altLang="en-US" baseline="-25000">
                <a:latin typeface="Times" charset="0"/>
              </a:rPr>
              <a:t>1</a:t>
            </a:r>
            <a:endParaRPr lang="en-US" altLang="en-US">
              <a:latin typeface="Times" charset="0"/>
            </a:endParaRPr>
          </a:p>
        </p:txBody>
      </p:sp>
      <p:sp>
        <p:nvSpPr>
          <p:cNvPr id="43023" name="Rectangle 14"/>
          <p:cNvSpPr>
            <a:spLocks noChangeArrowheads="1"/>
          </p:cNvSpPr>
          <p:nvPr/>
        </p:nvSpPr>
        <p:spPr bwMode="auto">
          <a:xfrm>
            <a:off x="3594100" y="3606800"/>
            <a:ext cx="558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Times" charset="0"/>
              </a:rPr>
              <a:t>DES</a:t>
            </a:r>
          </a:p>
        </p:txBody>
      </p:sp>
      <p:sp>
        <p:nvSpPr>
          <p:cNvPr id="43024" name="Rectangle 15"/>
          <p:cNvSpPr>
            <a:spLocks noChangeArrowheads="1"/>
          </p:cNvSpPr>
          <p:nvPr/>
        </p:nvSpPr>
        <p:spPr bwMode="auto">
          <a:xfrm>
            <a:off x="3670300" y="4749800"/>
            <a:ext cx="368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i="1">
                <a:latin typeface="Times" charset="0"/>
              </a:rPr>
              <a:t>m</a:t>
            </a:r>
            <a:r>
              <a:rPr lang="en-US" altLang="en-US" baseline="-25000">
                <a:latin typeface="Times" charset="0"/>
              </a:rPr>
              <a:t>1</a:t>
            </a:r>
            <a:endParaRPr lang="en-US" altLang="en-US">
              <a:latin typeface="Times" charset="0"/>
            </a:endParaRPr>
          </a:p>
        </p:txBody>
      </p:sp>
      <p:sp>
        <p:nvSpPr>
          <p:cNvPr id="43025" name="Line 16"/>
          <p:cNvSpPr>
            <a:spLocks noChangeShapeType="1"/>
          </p:cNvSpPr>
          <p:nvPr/>
        </p:nvSpPr>
        <p:spPr bwMode="auto">
          <a:xfrm>
            <a:off x="4584700" y="26670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7"/>
          <p:cNvSpPr>
            <a:spLocks noChangeShapeType="1"/>
          </p:cNvSpPr>
          <p:nvPr/>
        </p:nvSpPr>
        <p:spPr bwMode="auto">
          <a:xfrm flipV="1">
            <a:off x="5105400" y="2667000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18"/>
          <p:cNvSpPr>
            <a:spLocks noChangeShapeType="1"/>
          </p:cNvSpPr>
          <p:nvPr/>
        </p:nvSpPr>
        <p:spPr bwMode="auto">
          <a:xfrm>
            <a:off x="5118100" y="4343400"/>
            <a:ext cx="104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Rectangle 19"/>
          <p:cNvSpPr>
            <a:spLocks noChangeArrowheads="1"/>
          </p:cNvSpPr>
          <p:nvPr/>
        </p:nvSpPr>
        <p:spPr bwMode="auto">
          <a:xfrm>
            <a:off x="7480300" y="2540000"/>
            <a:ext cx="3556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Times" charset="0"/>
              </a:rPr>
              <a:t>…</a:t>
            </a:r>
          </a:p>
        </p:txBody>
      </p:sp>
      <p:sp>
        <p:nvSpPr>
          <p:cNvPr id="43029" name="Rectangle 20"/>
          <p:cNvSpPr>
            <a:spLocks noChangeArrowheads="1"/>
          </p:cNvSpPr>
          <p:nvPr/>
        </p:nvSpPr>
        <p:spPr bwMode="auto">
          <a:xfrm>
            <a:off x="7404100" y="3606800"/>
            <a:ext cx="3556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Times" charset="0"/>
              </a:rPr>
              <a:t>…</a:t>
            </a:r>
          </a:p>
        </p:txBody>
      </p:sp>
      <p:sp>
        <p:nvSpPr>
          <p:cNvPr id="43030" name="Rectangle 21"/>
          <p:cNvSpPr>
            <a:spLocks noChangeArrowheads="1"/>
          </p:cNvSpPr>
          <p:nvPr/>
        </p:nvSpPr>
        <p:spPr bwMode="auto">
          <a:xfrm>
            <a:off x="7404100" y="4826000"/>
            <a:ext cx="3556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Times" charset="0"/>
              </a:rPr>
              <a:t>…</a:t>
            </a:r>
          </a:p>
        </p:txBody>
      </p:sp>
      <p:sp>
        <p:nvSpPr>
          <p:cNvPr id="43031" name="Line 22"/>
          <p:cNvSpPr>
            <a:spLocks noChangeShapeType="1"/>
          </p:cNvSpPr>
          <p:nvPr/>
        </p:nvSpPr>
        <p:spPr bwMode="auto">
          <a:xfrm>
            <a:off x="3886200" y="44323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Rectangle 23"/>
          <p:cNvSpPr>
            <a:spLocks noChangeArrowheads="1"/>
          </p:cNvSpPr>
          <p:nvPr/>
        </p:nvSpPr>
        <p:spPr bwMode="auto">
          <a:xfrm>
            <a:off x="5651500" y="2374900"/>
            <a:ext cx="1270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endParaRPr lang="en-US" altLang="en-US"/>
          </a:p>
        </p:txBody>
      </p:sp>
      <p:sp>
        <p:nvSpPr>
          <p:cNvPr id="43033" name="AutoShape 24"/>
          <p:cNvSpPr>
            <a:spLocks noChangeArrowheads="1"/>
          </p:cNvSpPr>
          <p:nvPr/>
        </p:nvSpPr>
        <p:spPr bwMode="auto">
          <a:xfrm>
            <a:off x="5651500" y="3441700"/>
            <a:ext cx="1270000" cy="58420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endParaRPr lang="en-US" altLang="en-US"/>
          </a:p>
        </p:txBody>
      </p:sp>
      <p:sp>
        <p:nvSpPr>
          <p:cNvPr id="43034" name="Rectangle 25"/>
          <p:cNvSpPr>
            <a:spLocks noChangeArrowheads="1"/>
          </p:cNvSpPr>
          <p:nvPr/>
        </p:nvSpPr>
        <p:spPr bwMode="auto">
          <a:xfrm>
            <a:off x="5651500" y="4584700"/>
            <a:ext cx="1270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endParaRPr lang="en-US" altLang="en-US"/>
          </a:p>
        </p:txBody>
      </p:sp>
      <p:sp>
        <p:nvSpPr>
          <p:cNvPr id="43035" name="Line 26"/>
          <p:cNvSpPr>
            <a:spLocks noChangeShapeType="1"/>
          </p:cNvSpPr>
          <p:nvPr/>
        </p:nvSpPr>
        <p:spPr bwMode="auto">
          <a:xfrm>
            <a:off x="6248400" y="40513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6" name="Rectangle 27"/>
          <p:cNvSpPr>
            <a:spLocks noChangeArrowheads="1"/>
          </p:cNvSpPr>
          <p:nvPr/>
        </p:nvSpPr>
        <p:spPr bwMode="auto">
          <a:xfrm>
            <a:off x="6108700" y="4140200"/>
            <a:ext cx="360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2400">
                <a:latin typeface="Symbol" pitchFamily="18" charset="2"/>
              </a:rPr>
              <a:t></a:t>
            </a:r>
          </a:p>
        </p:txBody>
      </p:sp>
      <p:sp>
        <p:nvSpPr>
          <p:cNvPr id="43037" name="Line 28"/>
          <p:cNvSpPr>
            <a:spLocks noChangeShapeType="1"/>
          </p:cNvSpPr>
          <p:nvPr/>
        </p:nvSpPr>
        <p:spPr bwMode="auto">
          <a:xfrm>
            <a:off x="6248400" y="2908300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8" name="Rectangle 29"/>
          <p:cNvSpPr>
            <a:spLocks noChangeArrowheads="1"/>
          </p:cNvSpPr>
          <p:nvPr/>
        </p:nvSpPr>
        <p:spPr bwMode="auto">
          <a:xfrm>
            <a:off x="6032500" y="2540000"/>
            <a:ext cx="304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i="1">
                <a:latin typeface="Times" charset="0"/>
              </a:rPr>
              <a:t>c</a:t>
            </a:r>
            <a:r>
              <a:rPr lang="en-US" altLang="en-US" baseline="-25000">
                <a:latin typeface="Times" charset="0"/>
              </a:rPr>
              <a:t>2</a:t>
            </a:r>
            <a:endParaRPr lang="en-US" altLang="en-US">
              <a:latin typeface="Times" charset="0"/>
            </a:endParaRPr>
          </a:p>
        </p:txBody>
      </p:sp>
      <p:sp>
        <p:nvSpPr>
          <p:cNvPr id="43039" name="Rectangle 30"/>
          <p:cNvSpPr>
            <a:spLocks noChangeArrowheads="1"/>
          </p:cNvSpPr>
          <p:nvPr/>
        </p:nvSpPr>
        <p:spPr bwMode="auto">
          <a:xfrm>
            <a:off x="5956300" y="3606800"/>
            <a:ext cx="558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>
                <a:latin typeface="Times" charset="0"/>
              </a:rPr>
              <a:t>DES</a:t>
            </a:r>
          </a:p>
        </p:txBody>
      </p:sp>
      <p:sp>
        <p:nvSpPr>
          <p:cNvPr id="43040" name="Rectangle 31"/>
          <p:cNvSpPr>
            <a:spLocks noChangeArrowheads="1"/>
          </p:cNvSpPr>
          <p:nvPr/>
        </p:nvSpPr>
        <p:spPr bwMode="auto">
          <a:xfrm>
            <a:off x="6032500" y="4749800"/>
            <a:ext cx="368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i="1">
                <a:latin typeface="Times" charset="0"/>
              </a:rPr>
              <a:t>m</a:t>
            </a:r>
            <a:r>
              <a:rPr lang="en-US" altLang="en-US" i="1" baseline="-25000">
                <a:latin typeface="Times" charset="0"/>
              </a:rPr>
              <a:t>2</a:t>
            </a:r>
            <a:endParaRPr lang="en-US" altLang="en-US">
              <a:latin typeface="Times" charset="0"/>
            </a:endParaRPr>
          </a:p>
        </p:txBody>
      </p:sp>
      <p:sp>
        <p:nvSpPr>
          <p:cNvPr id="43041" name="Line 32"/>
          <p:cNvSpPr>
            <a:spLocks noChangeShapeType="1"/>
          </p:cNvSpPr>
          <p:nvPr/>
        </p:nvSpPr>
        <p:spPr bwMode="auto">
          <a:xfrm>
            <a:off x="6248400" y="44323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2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6E0DC2F-1346-4728-AD04-813B7632770E}" type="slidenum">
              <a:rPr lang="en-US" altLang="en-US">
                <a:latin typeface="Arial" charset="0"/>
              </a:rPr>
              <a:pPr/>
              <a:t>14</a:t>
            </a:fld>
            <a:endParaRPr lang="en-US" altLang="en-US">
              <a:latin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Self-Healing Property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What will happen if a bit gets lost during transmission?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All blocks will not be aligned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When one bit in a block flipped, only the next two blocks will be impacted.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Plaintext “heals” after 2 blocks</a:t>
            </a:r>
          </a:p>
        </p:txBody>
      </p:sp>
    </p:spTree>
    <p:extLst>
      <p:ext uri="{BB962C8B-B14F-4D97-AF65-F5344CB8AC3E}">
        <p14:creationId xmlns:p14="http://schemas.microsoft.com/office/powerpoint/2010/main" val="829233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5641480-9DB9-4C1E-B4D8-566E5DC55FE5}" type="slidenum">
              <a:rPr lang="en-US" altLang="en-US">
                <a:latin typeface="Arial" charset="0"/>
              </a:rPr>
              <a:pPr/>
              <a:t>15</a:t>
            </a:fld>
            <a:endParaRPr lang="en-US" altLang="en-US">
              <a:latin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 Status of DES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 smtClean="0"/>
              <a:t>Design for computer system, associated software that could break any DES-enciphered message in a few days published in 1998</a:t>
            </a:r>
          </a:p>
          <a:p>
            <a:pPr eaLnBrk="1" hangingPunct="1"/>
            <a:r>
              <a:rPr lang="en-US" altLang="en-US" sz="2800" dirty="0" smtClean="0"/>
              <a:t>Several challenges to break DES messages solved using distributed computing</a:t>
            </a:r>
          </a:p>
          <a:p>
            <a:pPr eaLnBrk="1" hangingPunct="1"/>
            <a:r>
              <a:rPr lang="en-US" altLang="en-US" sz="2800" dirty="0" smtClean="0"/>
              <a:t>NIST selected </a:t>
            </a:r>
            <a:r>
              <a:rPr lang="en-US" altLang="en-US" sz="2800" dirty="0" err="1" smtClean="0"/>
              <a:t>Rijndael</a:t>
            </a:r>
            <a:r>
              <a:rPr lang="en-US" altLang="en-US" sz="2800" dirty="0" smtClean="0"/>
              <a:t> as Advanced Encryption Standard, successor to DES</a:t>
            </a:r>
          </a:p>
          <a:p>
            <a:pPr lvl="1" eaLnBrk="1" hangingPunct="1"/>
            <a:r>
              <a:rPr lang="en-US" altLang="en-US" sz="2400" dirty="0" smtClean="0"/>
              <a:t>Designed to withstand attacks that were successful on DES</a:t>
            </a:r>
          </a:p>
          <a:p>
            <a:pPr lvl="1" eaLnBrk="1" hangingPunct="1"/>
            <a:r>
              <a:rPr lang="en-US" altLang="en-US" sz="2400" dirty="0" smtClean="0"/>
              <a:t>128 bit block size; 128, 192, or 256 bit key</a:t>
            </a:r>
          </a:p>
          <a:p>
            <a:pPr lvl="1" eaLnBrk="1" hangingPunct="1"/>
            <a:r>
              <a:rPr lang="en-US" altLang="en-US" sz="2400" dirty="0" smtClean="0"/>
              <a:t>Encryption speed can be 700MB/sec on an i7 CPU</a:t>
            </a:r>
          </a:p>
        </p:txBody>
      </p:sp>
    </p:spTree>
    <p:extLst>
      <p:ext uri="{BB962C8B-B14F-4D97-AF65-F5344CB8AC3E}">
        <p14:creationId xmlns:p14="http://schemas.microsoft.com/office/powerpoint/2010/main" val="352133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1E852F0-CE03-4AC9-A3B9-4864D9886F43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Overview of the DES</a:t>
            </a:r>
            <a:endParaRPr lang="en-US" altLang="en-US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block cipher: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encrypts blocks of 64 bits using a 64 bit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outputs 64 bits of ciphertext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product cipher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basic unit is the 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performs both substitution and transposition (permutation) on the bits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Cipher consists of 16 rounds (iterations), each with a 48-bit round key generated from the 64-bit key</a:t>
            </a:r>
          </a:p>
        </p:txBody>
      </p:sp>
    </p:spTree>
    <p:extLst>
      <p:ext uri="{BB962C8B-B14F-4D97-AF65-F5344CB8AC3E}">
        <p14:creationId xmlns:p14="http://schemas.microsoft.com/office/powerpoint/2010/main" val="2811987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9260396-BE72-49FE-840D-634B6C57A6E4}" type="slidenum">
              <a:rPr lang="en-US" altLang="en-US">
                <a:latin typeface="Arial" charset="0"/>
              </a:rPr>
              <a:pPr/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Generation of Round Keys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5257800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Round keys are 48 bits each</a:t>
            </a:r>
          </a:p>
        </p:txBody>
      </p:sp>
    </p:spTree>
    <p:extLst>
      <p:ext uri="{BB962C8B-B14F-4D97-AF65-F5344CB8AC3E}">
        <p14:creationId xmlns:p14="http://schemas.microsoft.com/office/powerpoint/2010/main" val="37174544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72E5652-F575-427E-AC58-5B7C306B82B4}" type="slidenum">
              <a:rPr lang="en-US" altLang="en-US">
                <a:latin typeface="Arial" charset="0"/>
              </a:rPr>
              <a:pPr/>
              <a:t>4</a:t>
            </a:fld>
            <a:endParaRPr lang="en-US" altLang="en-US"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Encipherment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48006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7936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9BC0C6A-8F91-4198-90B3-49731EB1E2B3}" type="slidenum">
              <a:rPr lang="en-US" altLang="en-US">
                <a:latin typeface="Arial" charset="0"/>
              </a:rPr>
              <a:pPr/>
              <a:t>5</a:t>
            </a:fld>
            <a:endParaRPr lang="en-US" altLang="en-US">
              <a:latin typeface="Arial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The </a:t>
            </a:r>
            <a:r>
              <a:rPr lang="en-US" altLang="en-US" i="1" smtClean="0">
                <a:solidFill>
                  <a:schemeClr val="tx1"/>
                </a:solidFill>
              </a:rPr>
              <a:t>f</a:t>
            </a:r>
            <a:r>
              <a:rPr lang="en-US" altLang="en-US" smtClean="0">
                <a:solidFill>
                  <a:schemeClr val="tx1"/>
                </a:solidFill>
              </a:rPr>
              <a:t> Function</a:t>
            </a: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1938338"/>
            <a:ext cx="7299325" cy="426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2244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50D2BB5-C2FE-41E2-A7E7-BE183DB551E6}" type="slidenum">
              <a:rPr lang="en-US" altLang="en-US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S-Box</a:t>
            </a:r>
          </a:p>
          <a:p>
            <a:pPr lvl="1" eaLnBrk="1" hangingPunct="1"/>
            <a:r>
              <a:rPr lang="en-US" altLang="en-US" smtClean="0"/>
              <a:t>There are eight S-Box, each maps 6-bit input to 4-bit output</a:t>
            </a:r>
          </a:p>
          <a:p>
            <a:pPr lvl="1" eaLnBrk="1" hangingPunct="1"/>
            <a:r>
              <a:rPr lang="en-US" altLang="en-US" smtClean="0"/>
              <a:t>Each S-Box is a look-up table</a:t>
            </a:r>
          </a:p>
          <a:p>
            <a:pPr lvl="1" eaLnBrk="1" hangingPunct="1"/>
            <a:r>
              <a:rPr lang="en-US" altLang="en-US" smtClean="0"/>
              <a:t>This is the only non-linear step in DES and contributes the most to its safety</a:t>
            </a:r>
          </a:p>
          <a:p>
            <a:pPr eaLnBrk="1" hangingPunct="1"/>
            <a:r>
              <a:rPr lang="en-US" altLang="en-US" smtClean="0"/>
              <a:t>P-Box</a:t>
            </a:r>
          </a:p>
          <a:p>
            <a:pPr lvl="1" eaLnBrk="1" hangingPunct="1"/>
            <a:r>
              <a:rPr lang="en-US" altLang="en-US" smtClean="0"/>
              <a:t>A permutation</a:t>
            </a:r>
          </a:p>
        </p:txBody>
      </p:sp>
    </p:spTree>
    <p:extLst>
      <p:ext uri="{BB962C8B-B14F-4D97-AF65-F5344CB8AC3E}">
        <p14:creationId xmlns:p14="http://schemas.microsoft.com/office/powerpoint/2010/main" val="281203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E79F5A8-6B44-4D8B-899F-510186F541B6}" type="slidenum">
              <a:rPr lang="en-US" altLang="en-US">
                <a:latin typeface="Arial" charset="0"/>
              </a:rPr>
              <a:pPr/>
              <a:t>7</a:t>
            </a:fld>
            <a:endParaRPr lang="en-US" altLang="en-US">
              <a:latin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Controversy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Considered too weak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Diffie, Hellman said “in a few years technology would allow DES to be broken in days”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DES Challenge organized by RSA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In 1997, solved in 96 days; 41 days in early 1998; 56 hours in late 1998; 22 hours in Jan 1999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hlinkClick r:id="rId2"/>
              </a:rPr>
              <a:t>http://w2.eff.org/Privacy/Crypto/Crypto_misc/DESCracker/HTML/19990119_deschallenge3.html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Design decisions not public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S-boxes may have backdoors</a:t>
            </a:r>
          </a:p>
        </p:txBody>
      </p:sp>
    </p:spTree>
    <p:extLst>
      <p:ext uri="{BB962C8B-B14F-4D97-AF65-F5344CB8AC3E}">
        <p14:creationId xmlns:p14="http://schemas.microsoft.com/office/powerpoint/2010/main" val="359937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49F5C90-0BE6-4A1D-92D8-931627A058CC}" type="slidenum">
              <a:rPr lang="en-US" altLang="en-US">
                <a:latin typeface="Arial" charset="0"/>
              </a:rPr>
              <a:pPr/>
              <a:t>8</a:t>
            </a:fld>
            <a:endParaRPr lang="en-US" altLang="en-US"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Undesirable Properties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4 weak keys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They are their own inverses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12 semi-weak keys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Each has another semi-weak key as inverse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Complementation property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DES</a:t>
            </a:r>
            <a:r>
              <a:rPr lang="en-US" altLang="en-US" sz="2400" i="1" baseline="-25000" smtClean="0"/>
              <a:t>k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m</a:t>
            </a:r>
            <a:r>
              <a:rPr lang="en-US" altLang="en-US" sz="2400" smtClean="0"/>
              <a:t>) = </a:t>
            </a:r>
            <a:r>
              <a:rPr lang="en-US" altLang="en-US" sz="2400" i="1" smtClean="0"/>
              <a:t>c</a:t>
            </a:r>
            <a:r>
              <a:rPr lang="en-US" altLang="en-US" sz="2400" smtClean="0"/>
              <a:t> </a:t>
            </a:r>
            <a:r>
              <a:rPr lang="en-US" altLang="en-US" sz="2400" smtClean="0">
                <a:sym typeface="Symbol" pitchFamily="18" charset="2"/>
              </a:rPr>
              <a:t></a:t>
            </a:r>
            <a:r>
              <a:rPr lang="en-US" altLang="en-US" sz="2400" smtClean="0"/>
              <a:t> DES</a:t>
            </a:r>
            <a:r>
              <a:rPr lang="en-US" altLang="en-US" sz="2400" i="1" baseline="-25000" smtClean="0"/>
              <a:t>k</a:t>
            </a:r>
            <a:r>
              <a:rPr lang="en-US" altLang="en-US" sz="2400" i="1" baseline="-25000" smtClean="0">
                <a:sym typeface="Symbol" pitchFamily="18" charset="2"/>
              </a:rPr>
              <a:t>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m</a:t>
            </a:r>
            <a:r>
              <a:rPr lang="en-US" altLang="en-US" sz="2400" i="1" smtClean="0">
                <a:sym typeface="Symbol" pitchFamily="18" charset="2"/>
              </a:rPr>
              <a:t></a:t>
            </a:r>
            <a:r>
              <a:rPr lang="en-US" altLang="en-US" sz="2400" smtClean="0"/>
              <a:t>) = </a:t>
            </a:r>
            <a:r>
              <a:rPr lang="en-US" altLang="en-US" sz="2400" i="1" smtClean="0"/>
              <a:t>c</a:t>
            </a:r>
            <a:r>
              <a:rPr lang="en-US" altLang="en-US" sz="2400" i="1" smtClean="0">
                <a:sym typeface="Symbol" pitchFamily="18" charset="2"/>
              </a:rPr>
              <a:t>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S-boxes exhibit irregular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Distribution of odd, even numbers non-random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Outputs of fourth box depends on input to third box</a:t>
            </a:r>
          </a:p>
        </p:txBody>
      </p:sp>
    </p:spTree>
    <p:extLst>
      <p:ext uri="{BB962C8B-B14F-4D97-AF65-F5344CB8AC3E}">
        <p14:creationId xmlns:p14="http://schemas.microsoft.com/office/powerpoint/2010/main" val="544009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E531A80-C19E-410C-ADE1-DF5FD2CF1E6F}" type="slidenum">
              <a:rPr lang="en-US" altLang="en-US">
                <a:latin typeface="Arial" charset="0"/>
              </a:rPr>
              <a:pPr/>
              <a:t>9</a:t>
            </a:fld>
            <a:endParaRPr lang="en-US" altLang="en-US"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Number of rounds</a:t>
            </a:r>
          </a:p>
          <a:p>
            <a:pPr lvl="1" eaLnBrk="1" hangingPunct="1"/>
            <a:r>
              <a:rPr lang="en-US" altLang="en-US" smtClean="0"/>
              <a:t>After 5 rounds, every cipher bit is impacted by every plaintext bit and key bit</a:t>
            </a:r>
          </a:p>
          <a:p>
            <a:pPr lvl="1" eaLnBrk="1" hangingPunct="1"/>
            <a:r>
              <a:rPr lang="en-US" altLang="en-US" smtClean="0"/>
              <a:t>After 8 rounds, cipher text is already a random function</a:t>
            </a:r>
          </a:p>
          <a:p>
            <a:pPr lvl="1" eaLnBrk="1" hangingPunct="1"/>
            <a:r>
              <a:rPr lang="en-US" altLang="en-US" smtClean="0"/>
              <a:t>When the number of rounds is 16 or more, brute force attack will be the most efficient attack for known plaintext attack</a:t>
            </a:r>
          </a:p>
          <a:p>
            <a:pPr lvl="1" eaLnBrk="1" hangingPunct="1"/>
            <a:r>
              <a:rPr lang="en-US" altLang="en-US" smtClean="0"/>
              <a:t>So NSA knows a lot when it fixes the DES</a:t>
            </a:r>
          </a:p>
        </p:txBody>
      </p:sp>
    </p:spTree>
    <p:extLst>
      <p:ext uri="{BB962C8B-B14F-4D97-AF65-F5344CB8AC3E}">
        <p14:creationId xmlns:p14="http://schemas.microsoft.com/office/powerpoint/2010/main" val="2948008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596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Symmetric Encryption Example: DES</vt:lpstr>
      <vt:lpstr>Overview of the DES</vt:lpstr>
      <vt:lpstr>Generation of Round Keys</vt:lpstr>
      <vt:lpstr>Encipherment</vt:lpstr>
      <vt:lpstr>The f Function</vt:lpstr>
      <vt:lpstr>PowerPoint Presentation</vt:lpstr>
      <vt:lpstr>Controversy</vt:lpstr>
      <vt:lpstr>Undesirable Properties</vt:lpstr>
      <vt:lpstr>PowerPoint Presentation</vt:lpstr>
      <vt:lpstr>Differential Cryptanalysis</vt:lpstr>
      <vt:lpstr>DES Modes</vt:lpstr>
      <vt:lpstr>CBC Mode Encryption</vt:lpstr>
      <vt:lpstr>CBC Mode Decryption</vt:lpstr>
      <vt:lpstr>Self-Healing Property</vt:lpstr>
      <vt:lpstr>Current Status of DES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Symmetric Encryption Example: DES</dc:title>
  <dc:creator>test</dc:creator>
  <cp:lastModifiedBy>test</cp:lastModifiedBy>
  <cp:revision>4</cp:revision>
  <dcterms:created xsi:type="dcterms:W3CDTF">2014-09-15T18:29:45Z</dcterms:created>
  <dcterms:modified xsi:type="dcterms:W3CDTF">2015-02-12T03:30:27Z</dcterms:modified>
</cp:coreProperties>
</file>