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77" r:id="rId4"/>
    <p:sldId id="278" r:id="rId5"/>
    <p:sldId id="279" r:id="rId6"/>
    <p:sldId id="280" r:id="rId7"/>
    <p:sldId id="281" r:id="rId8"/>
    <p:sldId id="286" r:id="rId9"/>
    <p:sldId id="287" r:id="rId10"/>
    <p:sldId id="288" r:id="rId11"/>
    <p:sldId id="289" r:id="rId12"/>
    <p:sldId id="290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0AFE6-D46B-42F7-9DBF-417F294EF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8839-ADF3-4C50-B3CD-5493849A42D3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FFD84-97DD-4F16-A44B-678534292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Self-Healing in Wireless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D45EE-4BB1-454F-875F-4F8B655AFBA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CBC Mode Decryption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927100" y="2374900"/>
            <a:ext cx="13462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3289300" y="23749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AutoShape 5"/>
          <p:cNvSpPr>
            <a:spLocks noChangeArrowheads="1"/>
          </p:cNvSpPr>
          <p:nvPr/>
        </p:nvSpPr>
        <p:spPr bwMode="auto">
          <a:xfrm>
            <a:off x="3289300" y="3441700"/>
            <a:ext cx="1270000" cy="5842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3289300" y="45847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3886200" y="4051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1524000" y="2908300"/>
            <a:ext cx="0" cy="142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Rectangle 9"/>
          <p:cNvSpPr>
            <a:spLocks noChangeArrowheads="1"/>
          </p:cNvSpPr>
          <p:nvPr/>
        </p:nvSpPr>
        <p:spPr bwMode="auto">
          <a:xfrm>
            <a:off x="3746500" y="4140200"/>
            <a:ext cx="360363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>
                <a:latin typeface="Symbol" pitchFamily="18" charset="2"/>
              </a:rPr>
              <a:t></a:t>
            </a:r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>
            <a:off x="3886200" y="29083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1536700" y="4343400"/>
            <a:ext cx="226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Rectangle 12"/>
          <p:cNvSpPr>
            <a:spLocks noChangeArrowheads="1"/>
          </p:cNvSpPr>
          <p:nvPr/>
        </p:nvSpPr>
        <p:spPr bwMode="auto">
          <a:xfrm>
            <a:off x="1066800" y="2514600"/>
            <a:ext cx="11176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latin typeface="Times" pitchFamily="18" charset="0"/>
              </a:rPr>
              <a:t>init. vector</a:t>
            </a:r>
          </a:p>
        </p:txBody>
      </p:sp>
      <p:sp>
        <p:nvSpPr>
          <p:cNvPr id="43022" name="Rectangle 13"/>
          <p:cNvSpPr>
            <a:spLocks noChangeArrowheads="1"/>
          </p:cNvSpPr>
          <p:nvPr/>
        </p:nvSpPr>
        <p:spPr bwMode="auto">
          <a:xfrm>
            <a:off x="3670300" y="2540000"/>
            <a:ext cx="3048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i="1">
                <a:latin typeface="Times" pitchFamily="18" charset="0"/>
              </a:rPr>
              <a:t>c</a:t>
            </a:r>
            <a:r>
              <a:rPr lang="en-US" baseline="-25000">
                <a:latin typeface="Times" pitchFamily="18" charset="0"/>
              </a:rPr>
              <a:t>1</a:t>
            </a:r>
            <a:endParaRPr lang="en-US">
              <a:latin typeface="Times" pitchFamily="18" charset="0"/>
            </a:endParaRPr>
          </a:p>
        </p:txBody>
      </p:sp>
      <p:sp>
        <p:nvSpPr>
          <p:cNvPr id="43023" name="Rectangle 14"/>
          <p:cNvSpPr>
            <a:spLocks noChangeArrowheads="1"/>
          </p:cNvSpPr>
          <p:nvPr/>
        </p:nvSpPr>
        <p:spPr bwMode="auto">
          <a:xfrm>
            <a:off x="3594100" y="3606800"/>
            <a:ext cx="5588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latin typeface="Times" pitchFamily="18" charset="0"/>
              </a:rPr>
              <a:t>DES</a:t>
            </a:r>
          </a:p>
        </p:txBody>
      </p:sp>
      <p:sp>
        <p:nvSpPr>
          <p:cNvPr id="43024" name="Rectangle 15"/>
          <p:cNvSpPr>
            <a:spLocks noChangeArrowheads="1"/>
          </p:cNvSpPr>
          <p:nvPr/>
        </p:nvSpPr>
        <p:spPr bwMode="auto">
          <a:xfrm>
            <a:off x="3670300" y="4749800"/>
            <a:ext cx="3683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i="1">
                <a:latin typeface="Times" pitchFamily="18" charset="0"/>
              </a:rPr>
              <a:t>m</a:t>
            </a:r>
            <a:r>
              <a:rPr lang="en-US" baseline="-25000">
                <a:latin typeface="Times" pitchFamily="18" charset="0"/>
              </a:rPr>
              <a:t>1</a:t>
            </a:r>
            <a:endParaRPr lang="en-US">
              <a:latin typeface="Times" pitchFamily="18" charset="0"/>
            </a:endParaRPr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>
            <a:off x="4584700" y="26670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Line 17"/>
          <p:cNvSpPr>
            <a:spLocks noChangeShapeType="1"/>
          </p:cNvSpPr>
          <p:nvPr/>
        </p:nvSpPr>
        <p:spPr bwMode="auto">
          <a:xfrm flipV="1">
            <a:off x="5105400" y="26670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8"/>
          <p:cNvSpPr>
            <a:spLocks noChangeShapeType="1"/>
          </p:cNvSpPr>
          <p:nvPr/>
        </p:nvSpPr>
        <p:spPr bwMode="auto">
          <a:xfrm>
            <a:off x="5118100" y="4343400"/>
            <a:ext cx="1041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Rectangle 19"/>
          <p:cNvSpPr>
            <a:spLocks noChangeArrowheads="1"/>
          </p:cNvSpPr>
          <p:nvPr/>
        </p:nvSpPr>
        <p:spPr bwMode="auto">
          <a:xfrm>
            <a:off x="7480300" y="2540000"/>
            <a:ext cx="3556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latin typeface="Times" pitchFamily="18" charset="0"/>
              </a:rPr>
              <a:t>…</a:t>
            </a:r>
          </a:p>
        </p:txBody>
      </p:sp>
      <p:sp>
        <p:nvSpPr>
          <p:cNvPr id="43029" name="Rectangle 20"/>
          <p:cNvSpPr>
            <a:spLocks noChangeArrowheads="1"/>
          </p:cNvSpPr>
          <p:nvPr/>
        </p:nvSpPr>
        <p:spPr bwMode="auto">
          <a:xfrm>
            <a:off x="7404100" y="3606800"/>
            <a:ext cx="3556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latin typeface="Times" pitchFamily="18" charset="0"/>
              </a:rPr>
              <a:t>…</a:t>
            </a:r>
          </a:p>
        </p:txBody>
      </p:sp>
      <p:sp>
        <p:nvSpPr>
          <p:cNvPr id="43030" name="Rectangle 21"/>
          <p:cNvSpPr>
            <a:spLocks noChangeArrowheads="1"/>
          </p:cNvSpPr>
          <p:nvPr/>
        </p:nvSpPr>
        <p:spPr bwMode="auto">
          <a:xfrm>
            <a:off x="7404100" y="4826000"/>
            <a:ext cx="3556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latin typeface="Times" pitchFamily="18" charset="0"/>
              </a:rPr>
              <a:t>…</a:t>
            </a:r>
          </a:p>
        </p:txBody>
      </p:sp>
      <p:sp>
        <p:nvSpPr>
          <p:cNvPr id="43031" name="Line 22"/>
          <p:cNvSpPr>
            <a:spLocks noChangeShapeType="1"/>
          </p:cNvSpPr>
          <p:nvPr/>
        </p:nvSpPr>
        <p:spPr bwMode="auto">
          <a:xfrm>
            <a:off x="3886200" y="4432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Rectangle 23"/>
          <p:cNvSpPr>
            <a:spLocks noChangeArrowheads="1"/>
          </p:cNvSpPr>
          <p:nvPr/>
        </p:nvSpPr>
        <p:spPr bwMode="auto">
          <a:xfrm>
            <a:off x="5651500" y="23749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AutoShape 24"/>
          <p:cNvSpPr>
            <a:spLocks noChangeArrowheads="1"/>
          </p:cNvSpPr>
          <p:nvPr/>
        </p:nvSpPr>
        <p:spPr bwMode="auto">
          <a:xfrm>
            <a:off x="5651500" y="3441700"/>
            <a:ext cx="1270000" cy="584200"/>
          </a:xfrm>
          <a:prstGeom prst="roundRect">
            <a:avLst>
              <a:gd name="adj" fmla="val 124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Rectangle 25"/>
          <p:cNvSpPr>
            <a:spLocks noChangeArrowheads="1"/>
          </p:cNvSpPr>
          <p:nvPr/>
        </p:nvSpPr>
        <p:spPr bwMode="auto">
          <a:xfrm>
            <a:off x="5651500" y="4584700"/>
            <a:ext cx="1270000" cy="50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5" name="Line 26"/>
          <p:cNvSpPr>
            <a:spLocks noChangeShapeType="1"/>
          </p:cNvSpPr>
          <p:nvPr/>
        </p:nvSpPr>
        <p:spPr bwMode="auto">
          <a:xfrm>
            <a:off x="6248400" y="4051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Rectangle 27"/>
          <p:cNvSpPr>
            <a:spLocks noChangeArrowheads="1"/>
          </p:cNvSpPr>
          <p:nvPr/>
        </p:nvSpPr>
        <p:spPr bwMode="auto">
          <a:xfrm>
            <a:off x="6108700" y="4140200"/>
            <a:ext cx="360363" cy="361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>
                <a:latin typeface="Symbol" pitchFamily="18" charset="2"/>
              </a:rPr>
              <a:t></a:t>
            </a:r>
          </a:p>
        </p:txBody>
      </p:sp>
      <p:sp>
        <p:nvSpPr>
          <p:cNvPr id="43037" name="Line 28"/>
          <p:cNvSpPr>
            <a:spLocks noChangeShapeType="1"/>
          </p:cNvSpPr>
          <p:nvPr/>
        </p:nvSpPr>
        <p:spPr bwMode="auto">
          <a:xfrm>
            <a:off x="6248400" y="2908300"/>
            <a:ext cx="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8" name="Rectangle 29"/>
          <p:cNvSpPr>
            <a:spLocks noChangeArrowheads="1"/>
          </p:cNvSpPr>
          <p:nvPr/>
        </p:nvSpPr>
        <p:spPr bwMode="auto">
          <a:xfrm>
            <a:off x="6032500" y="2540000"/>
            <a:ext cx="3048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i="1">
                <a:latin typeface="Times" pitchFamily="18" charset="0"/>
              </a:rPr>
              <a:t>c</a:t>
            </a:r>
            <a:r>
              <a:rPr lang="en-US" baseline="-25000">
                <a:latin typeface="Times" pitchFamily="18" charset="0"/>
              </a:rPr>
              <a:t>2</a:t>
            </a:r>
            <a:endParaRPr lang="en-US">
              <a:latin typeface="Times" pitchFamily="18" charset="0"/>
            </a:endParaRPr>
          </a:p>
        </p:txBody>
      </p:sp>
      <p:sp>
        <p:nvSpPr>
          <p:cNvPr id="43039" name="Rectangle 30"/>
          <p:cNvSpPr>
            <a:spLocks noChangeArrowheads="1"/>
          </p:cNvSpPr>
          <p:nvPr/>
        </p:nvSpPr>
        <p:spPr bwMode="auto">
          <a:xfrm>
            <a:off x="5956300" y="3606800"/>
            <a:ext cx="5588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>
                <a:latin typeface="Times" pitchFamily="18" charset="0"/>
              </a:rPr>
              <a:t>DES</a:t>
            </a:r>
          </a:p>
        </p:txBody>
      </p:sp>
      <p:sp>
        <p:nvSpPr>
          <p:cNvPr id="43040" name="Rectangle 31"/>
          <p:cNvSpPr>
            <a:spLocks noChangeArrowheads="1"/>
          </p:cNvSpPr>
          <p:nvPr/>
        </p:nvSpPr>
        <p:spPr bwMode="auto">
          <a:xfrm>
            <a:off x="6032500" y="4749800"/>
            <a:ext cx="368300" cy="28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i="1">
                <a:latin typeface="Times" pitchFamily="18" charset="0"/>
              </a:rPr>
              <a:t>m</a:t>
            </a:r>
            <a:r>
              <a:rPr lang="en-US" i="1" baseline="-25000">
                <a:latin typeface="Times" pitchFamily="18" charset="0"/>
              </a:rPr>
              <a:t>2</a:t>
            </a:r>
            <a:endParaRPr lang="en-US">
              <a:latin typeface="Times" pitchFamily="18" charset="0"/>
            </a:endParaRPr>
          </a:p>
        </p:txBody>
      </p:sp>
      <p:sp>
        <p:nvSpPr>
          <p:cNvPr id="43041" name="Line 32"/>
          <p:cNvSpPr>
            <a:spLocks noChangeShapeType="1"/>
          </p:cNvSpPr>
          <p:nvPr/>
        </p:nvSpPr>
        <p:spPr bwMode="auto">
          <a:xfrm>
            <a:off x="6248400" y="4432300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E88929-01E0-473E-8750-961FCAD8A39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Self-Healing Property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 will happen if a bit gets lost during transmission?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All blocks will not be aligned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one bit in a block flipped, only the next two blocks will be impacted.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Plaintext “heals” after 2 blocks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47BDB-2062-4F73-B6C6-ED4A5B2D63AC}" type="slidenum">
              <a:rPr lang="en-US"/>
              <a:pPr/>
              <a:t>13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Stateless and self-healing key distribution</a:t>
            </a:r>
          </a:p>
          <a:p>
            <a:pPr lvl="1"/>
            <a:r>
              <a:rPr lang="en-US"/>
              <a:t>In wireless network, the packets can get lost because of various reasons</a:t>
            </a:r>
          </a:p>
          <a:p>
            <a:pPr lvl="1"/>
            <a:r>
              <a:rPr lang="en-US"/>
              <a:t>We cannot encrypt the new key with the previous key</a:t>
            </a:r>
          </a:p>
          <a:p>
            <a:pPr lvl="1"/>
            <a:r>
              <a:rPr lang="en-US"/>
              <a:t>Revocation capability: forward and backward secrecy</a:t>
            </a:r>
          </a:p>
          <a:p>
            <a:pPr lvl="1"/>
            <a:r>
              <a:rPr lang="en-US"/>
              <a:t>Stateless and self-healing key distribution</a:t>
            </a:r>
          </a:p>
          <a:p>
            <a:pPr lvl="1"/>
            <a:r>
              <a:rPr lang="en-US"/>
              <a:t>Resilient to collusion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0109A-F9B0-4489-A9B7-E8D30433806D}" type="slidenum">
              <a:rPr lang="en-US"/>
              <a:pPr/>
              <a:t>14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secure multicast, group keys are updated periodically</a:t>
            </a:r>
          </a:p>
          <a:p>
            <a:pPr lvl="1">
              <a:lnSpc>
                <a:spcPct val="90000"/>
              </a:lnSpc>
            </a:pPr>
            <a:r>
              <a:rPr lang="en-US"/>
              <a:t>Reduce impacts of key compromise </a:t>
            </a:r>
          </a:p>
          <a:p>
            <a:pPr lvl="1">
              <a:lnSpc>
                <a:spcPct val="90000"/>
              </a:lnSpc>
            </a:pPr>
            <a:r>
              <a:rPr lang="en-US"/>
              <a:t>Adapt to group member changes</a:t>
            </a:r>
          </a:p>
          <a:p>
            <a:pPr lvl="1">
              <a:lnSpc>
                <a:spcPct val="90000"/>
              </a:lnSpc>
            </a:pPr>
            <a:r>
              <a:rPr lang="en-US"/>
              <a:t>How to distribute keys over unreliable channel</a:t>
            </a:r>
          </a:p>
          <a:p>
            <a:pPr>
              <a:lnSpc>
                <a:spcPct val="90000"/>
              </a:lnSpc>
            </a:pPr>
            <a:r>
              <a:rPr lang="en-US"/>
              <a:t>Self-healing</a:t>
            </a:r>
          </a:p>
          <a:p>
            <a:pPr lvl="1">
              <a:lnSpc>
                <a:spcPct val="90000"/>
              </a:lnSpc>
            </a:pPr>
            <a:r>
              <a:rPr lang="en-US"/>
              <a:t>A user may recover the lost packet by combining information before and after the packet (imagine a sandwich)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5E5E-03A2-4126-B6B4-4811DDE3BDD2}" type="slidenum">
              <a:rPr lang="en-US"/>
              <a:pPr/>
              <a:t>15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Approach: polynomial based</a:t>
            </a:r>
          </a:p>
          <a:p>
            <a:pPr lvl="1"/>
            <a:r>
              <a:rPr lang="en-US"/>
              <a:t>t: resilience to collusion</a:t>
            </a:r>
          </a:p>
          <a:p>
            <a:pPr lvl="1"/>
            <a:r>
              <a:rPr lang="en-US"/>
              <a:t>m: the number of sessions</a:t>
            </a:r>
          </a:p>
          <a:p>
            <a:pPr lvl="1"/>
            <a:r>
              <a:rPr lang="en-US"/>
              <a:t>R</a:t>
            </a:r>
            <a:r>
              <a:rPr lang="en-US" sz="1600"/>
              <a:t>j</a:t>
            </a:r>
            <a:r>
              <a:rPr lang="en-US"/>
              <a:t>: set of users that are revoked in session j</a:t>
            </a:r>
          </a:p>
          <a:p>
            <a:pPr lvl="1"/>
            <a:r>
              <a:rPr lang="en-US"/>
              <a:t>Manager seeks to distribute group key and personal key to each user over a broadcast channel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4E473-9322-4F34-8284-4A0C1710B8B2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Approach 1: self healing but not revocation</a:t>
            </a:r>
          </a:p>
          <a:p>
            <a:pPr lvl="1"/>
            <a:r>
              <a:rPr lang="en-US"/>
              <a:t>Generate 3m t-degree polys: H</a:t>
            </a:r>
            <a:r>
              <a:rPr lang="en-US" sz="1800"/>
              <a:t>1</a:t>
            </a:r>
            <a:r>
              <a:rPr lang="en-US"/>
              <a:t> to H</a:t>
            </a:r>
            <a:r>
              <a:rPr lang="en-US" sz="1800"/>
              <a:t>m</a:t>
            </a:r>
            <a:r>
              <a:rPr lang="en-US"/>
              <a:t>, L</a:t>
            </a:r>
            <a:r>
              <a:rPr lang="en-US" sz="1800"/>
              <a:t>1</a:t>
            </a:r>
            <a:r>
              <a:rPr lang="en-US"/>
              <a:t> to L</a:t>
            </a:r>
            <a:r>
              <a:rPr lang="en-US" sz="1800"/>
              <a:t>m</a:t>
            </a:r>
            <a:r>
              <a:rPr lang="en-US"/>
              <a:t>, and P</a:t>
            </a:r>
            <a:r>
              <a:rPr lang="en-US" sz="1800"/>
              <a:t>1</a:t>
            </a:r>
            <a:r>
              <a:rPr lang="en-US"/>
              <a:t> to P</a:t>
            </a:r>
            <a:r>
              <a:rPr lang="en-US" sz="1800"/>
              <a:t>m</a:t>
            </a:r>
          </a:p>
          <a:p>
            <a:pPr lvl="1"/>
            <a:r>
              <a:rPr lang="en-US"/>
              <a:t>Generate m session keys K</a:t>
            </a:r>
            <a:r>
              <a:rPr lang="en-US" sz="1800"/>
              <a:t>1</a:t>
            </a:r>
            <a:r>
              <a:rPr lang="en-US"/>
              <a:t> to K</a:t>
            </a:r>
            <a:r>
              <a:rPr lang="en-US" sz="1800"/>
              <a:t>m</a:t>
            </a:r>
          </a:p>
          <a:p>
            <a:pPr lvl="1"/>
            <a:r>
              <a:rPr lang="en-US"/>
              <a:t>For session j, with both P</a:t>
            </a:r>
            <a:r>
              <a:rPr lang="en-US" sz="1800"/>
              <a:t>j</a:t>
            </a:r>
            <a:r>
              <a:rPr lang="en-US"/>
              <a:t> and K</a:t>
            </a:r>
            <a:r>
              <a:rPr lang="en-US" sz="1800"/>
              <a:t>j</a:t>
            </a:r>
            <a:r>
              <a:rPr lang="en-US"/>
              <a:t>, we can calculate Q</a:t>
            </a:r>
            <a:r>
              <a:rPr lang="en-US" sz="1800"/>
              <a:t>j </a:t>
            </a:r>
            <a:r>
              <a:rPr lang="en-US"/>
              <a:t>= K</a:t>
            </a:r>
            <a:r>
              <a:rPr lang="en-US" sz="1800"/>
              <a:t>j</a:t>
            </a:r>
            <a:r>
              <a:rPr lang="en-US"/>
              <a:t> – P</a:t>
            </a:r>
            <a:r>
              <a:rPr lang="en-US" sz="1800"/>
              <a:t>j</a:t>
            </a:r>
          </a:p>
          <a:p>
            <a:pPr lvl="1"/>
            <a:r>
              <a:rPr lang="en-US"/>
              <a:t>Every node i gets the values H</a:t>
            </a:r>
            <a:r>
              <a:rPr lang="en-US" sz="1800"/>
              <a:t>1</a:t>
            </a:r>
            <a:r>
              <a:rPr lang="en-US"/>
              <a:t>(i)+L</a:t>
            </a:r>
            <a:r>
              <a:rPr lang="en-US" sz="1800"/>
              <a:t>1</a:t>
            </a:r>
            <a:r>
              <a:rPr lang="en-US"/>
              <a:t>(i), H</a:t>
            </a:r>
            <a:r>
              <a:rPr lang="en-US" sz="1800"/>
              <a:t>2</a:t>
            </a:r>
            <a:r>
              <a:rPr lang="en-US"/>
              <a:t>(i)+L</a:t>
            </a:r>
            <a:r>
              <a:rPr lang="en-US" sz="1800"/>
              <a:t>2</a:t>
            </a:r>
            <a:r>
              <a:rPr lang="en-US"/>
              <a:t>(i), ---, H</a:t>
            </a:r>
            <a:r>
              <a:rPr lang="en-US" sz="1800"/>
              <a:t>m</a:t>
            </a:r>
            <a:r>
              <a:rPr lang="en-US"/>
              <a:t>(i)+L</a:t>
            </a:r>
            <a:r>
              <a:rPr lang="en-US" sz="1800"/>
              <a:t>m</a:t>
            </a:r>
            <a:r>
              <a:rPr lang="en-US"/>
              <a:t>(i)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9AD2-DD9B-4AE5-8A86-12B10E9D7A2A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At session j, the manager broadcasts</a:t>
            </a:r>
          </a:p>
          <a:p>
            <a:pPr>
              <a:buFontTx/>
              <a:buNone/>
            </a:pPr>
            <a:r>
              <a:rPr lang="en-US" sz="2800"/>
              <a:t>	H</a:t>
            </a:r>
            <a:r>
              <a:rPr lang="en-US" sz="1600"/>
              <a:t>1</a:t>
            </a:r>
            <a:r>
              <a:rPr lang="en-US" sz="2800"/>
              <a:t>+P</a:t>
            </a:r>
            <a:r>
              <a:rPr lang="en-US" sz="1600"/>
              <a:t>1</a:t>
            </a:r>
            <a:r>
              <a:rPr lang="en-US" sz="2800"/>
              <a:t>, ---, H</a:t>
            </a:r>
            <a:r>
              <a:rPr lang="en-US" sz="1600"/>
              <a:t>(j-1)</a:t>
            </a:r>
            <a:r>
              <a:rPr lang="en-US" sz="2800"/>
              <a:t>+P</a:t>
            </a:r>
            <a:r>
              <a:rPr lang="en-US" sz="1600"/>
              <a:t>(j-1)</a:t>
            </a:r>
            <a:r>
              <a:rPr lang="en-US" sz="2800"/>
              <a:t>, H</a:t>
            </a:r>
            <a:r>
              <a:rPr lang="en-US" sz="1600"/>
              <a:t>j</a:t>
            </a:r>
            <a:r>
              <a:rPr lang="en-US" sz="2800"/>
              <a:t>+P</a:t>
            </a:r>
            <a:r>
              <a:rPr lang="en-US" sz="1600"/>
              <a:t>j</a:t>
            </a:r>
            <a:r>
              <a:rPr lang="en-US" sz="2800"/>
              <a:t>, L</a:t>
            </a:r>
            <a:r>
              <a:rPr lang="en-US" sz="1600"/>
              <a:t>j</a:t>
            </a:r>
            <a:r>
              <a:rPr lang="en-US" sz="2800"/>
              <a:t>+Q</a:t>
            </a:r>
            <a:r>
              <a:rPr lang="en-US" sz="1600"/>
              <a:t>j</a:t>
            </a:r>
            <a:r>
              <a:rPr lang="en-US" sz="2800"/>
              <a:t>, L</a:t>
            </a:r>
            <a:r>
              <a:rPr lang="en-US" sz="1600"/>
              <a:t>(j+1)</a:t>
            </a:r>
            <a:r>
              <a:rPr lang="en-US" sz="2800"/>
              <a:t>+Q</a:t>
            </a:r>
            <a:r>
              <a:rPr lang="en-US" sz="1600"/>
              <a:t>(j+1)</a:t>
            </a:r>
            <a:r>
              <a:rPr lang="en-US" sz="2800"/>
              <a:t>, ---, L</a:t>
            </a:r>
            <a:r>
              <a:rPr lang="en-US" sz="1600"/>
              <a:t>m</a:t>
            </a:r>
            <a:r>
              <a:rPr lang="en-US" sz="2800"/>
              <a:t>+Q</a:t>
            </a:r>
            <a:r>
              <a:rPr lang="en-US" sz="1600"/>
              <a:t>m</a:t>
            </a:r>
          </a:p>
          <a:p>
            <a:r>
              <a:rPr lang="en-US" sz="2800"/>
              <a:t>Every node i can evaluate H</a:t>
            </a:r>
            <a:r>
              <a:rPr lang="en-US" sz="1600"/>
              <a:t>j</a:t>
            </a:r>
            <a:r>
              <a:rPr lang="en-US" sz="2800"/>
              <a:t>(i)+L</a:t>
            </a:r>
            <a:r>
              <a:rPr lang="en-US" sz="1600"/>
              <a:t>j</a:t>
            </a:r>
            <a:r>
              <a:rPr lang="en-US" sz="2800"/>
              <a:t>(i)+K</a:t>
            </a:r>
            <a:r>
              <a:rPr lang="en-US" sz="1600"/>
              <a:t>j</a:t>
            </a:r>
            <a:r>
              <a:rPr lang="en-US" sz="2800"/>
              <a:t> and recovers K</a:t>
            </a:r>
            <a:r>
              <a:rPr lang="en-US" sz="1600"/>
              <a:t>j</a:t>
            </a:r>
          </a:p>
          <a:p>
            <a:r>
              <a:rPr lang="en-US" sz="2800"/>
              <a:t>At the same time, the node will get H</a:t>
            </a:r>
            <a:r>
              <a:rPr lang="en-US" sz="1800"/>
              <a:t>1</a:t>
            </a:r>
            <a:r>
              <a:rPr lang="en-US" sz="2800"/>
              <a:t>(i)+P</a:t>
            </a:r>
            <a:r>
              <a:rPr lang="en-US" sz="1600"/>
              <a:t>1</a:t>
            </a:r>
            <a:r>
              <a:rPr lang="en-US" sz="2800"/>
              <a:t>(i), H</a:t>
            </a:r>
            <a:r>
              <a:rPr lang="en-US" sz="1800"/>
              <a:t>2</a:t>
            </a:r>
            <a:r>
              <a:rPr lang="en-US" sz="2800"/>
              <a:t>(i)+P</a:t>
            </a:r>
            <a:r>
              <a:rPr lang="en-US" sz="1600"/>
              <a:t>2</a:t>
            </a:r>
            <a:r>
              <a:rPr lang="en-US" sz="2800"/>
              <a:t>(i), ---, H</a:t>
            </a:r>
            <a:r>
              <a:rPr lang="en-US" sz="1800"/>
              <a:t>(j-1)</a:t>
            </a:r>
            <a:r>
              <a:rPr lang="en-US" sz="2800"/>
              <a:t>(i)+P</a:t>
            </a:r>
            <a:r>
              <a:rPr lang="en-US" sz="1600"/>
              <a:t>(j-1)</a:t>
            </a:r>
            <a:r>
              <a:rPr lang="en-US" sz="2800"/>
              <a:t>(i), L</a:t>
            </a:r>
            <a:r>
              <a:rPr lang="en-US" sz="1800"/>
              <a:t>(j+1)</a:t>
            </a:r>
            <a:r>
              <a:rPr lang="en-US" sz="2800"/>
              <a:t>(i)+Q</a:t>
            </a:r>
            <a:r>
              <a:rPr lang="en-US" sz="1600"/>
              <a:t>(j+1)</a:t>
            </a:r>
            <a:r>
              <a:rPr lang="en-US" sz="2800"/>
              <a:t>(i), ---, L</a:t>
            </a:r>
            <a:r>
              <a:rPr lang="en-US" sz="1800"/>
              <a:t>m</a:t>
            </a:r>
            <a:r>
              <a:rPr lang="en-US" sz="2800"/>
              <a:t>(i)+Q</a:t>
            </a:r>
            <a:r>
              <a:rPr lang="en-US" sz="1600"/>
              <a:t>m</a:t>
            </a:r>
            <a:r>
              <a:rPr lang="en-US" sz="2800"/>
              <a:t>(i)</a:t>
            </a:r>
          </a:p>
          <a:p>
            <a:r>
              <a:rPr lang="en-US" sz="2800"/>
              <a:t>Self healing is possible since K</a:t>
            </a:r>
            <a:r>
              <a:rPr lang="en-US" sz="1600"/>
              <a:t>j</a:t>
            </a:r>
            <a:r>
              <a:rPr lang="en-US" sz="2800"/>
              <a:t> = P</a:t>
            </a:r>
            <a:r>
              <a:rPr lang="en-US" sz="1600"/>
              <a:t>j</a:t>
            </a:r>
            <a:r>
              <a:rPr lang="en-US" sz="2800"/>
              <a:t>(i)+Q</a:t>
            </a:r>
            <a:r>
              <a:rPr lang="en-US" sz="1600"/>
              <a:t>j</a:t>
            </a:r>
            <a:r>
              <a:rPr lang="en-US" sz="2800"/>
              <a:t>(i)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0BF4-B582-4167-BEB4-3EC319C29981}" type="slidenum">
              <a:rPr lang="en-US"/>
              <a:pPr/>
              <a:t>18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Problem:</a:t>
            </a:r>
          </a:p>
          <a:p>
            <a:pPr lvl="1"/>
            <a:r>
              <a:rPr lang="en-US"/>
              <a:t>We can easily add new nodes: just give it the values H</a:t>
            </a:r>
            <a:r>
              <a:rPr lang="en-US" sz="1800"/>
              <a:t>j</a:t>
            </a:r>
            <a:r>
              <a:rPr lang="en-US"/>
              <a:t>(i)+L</a:t>
            </a:r>
            <a:r>
              <a:rPr lang="en-US" sz="1800"/>
              <a:t>j</a:t>
            </a:r>
            <a:r>
              <a:rPr lang="en-US"/>
              <a:t>(i)</a:t>
            </a:r>
          </a:p>
          <a:p>
            <a:pPr lvl="1"/>
            <a:r>
              <a:rPr lang="en-US"/>
              <a:t>However, we cannot kick nodes out: no revocation</a:t>
            </a:r>
          </a:p>
          <a:p>
            <a:pPr lvl="1"/>
            <a:r>
              <a:rPr lang="en-US"/>
              <a:t>To support revocation, we cannot always use the same group of covering functions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AB43-3476-4D2D-9863-A3398116DE62}" type="slidenum">
              <a:rPr lang="en-US"/>
              <a:pPr/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Revocation</a:t>
            </a:r>
          </a:p>
          <a:p>
            <a:pPr lvl="1"/>
            <a:r>
              <a:rPr lang="en-US"/>
              <a:t>t-revocation capability</a:t>
            </a:r>
          </a:p>
          <a:p>
            <a:pPr lvl="1"/>
            <a:r>
              <a:rPr lang="en-US"/>
              <a:t>Manager generates a large number N, and a t-degree bi-variate polynomial s(x, y)</a:t>
            </a:r>
          </a:p>
          <a:p>
            <a:pPr lvl="1"/>
            <a:r>
              <a:rPr lang="en-US"/>
              <a:t>Every node gets N and s(i, i)</a:t>
            </a:r>
          </a:p>
          <a:p>
            <a:pPr lvl="1"/>
            <a:r>
              <a:rPr lang="en-US"/>
              <a:t>We want to distribute f(i) to every node i if it is still in the group, where f(x) is a t-degree poly</a:t>
            </a:r>
          </a:p>
          <a:p>
            <a:pPr lvl="1"/>
            <a:r>
              <a:rPr lang="en-US"/>
              <a:t>The group of revoked nodes are: w1, w2, ---, wt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self-healing property is expected in many aspects in wireless networks:</a:t>
            </a:r>
          </a:p>
          <a:p>
            <a:pPr lvl="1"/>
            <a:r>
              <a:rPr lang="en-US" dirty="0" smtClean="0"/>
              <a:t>Encryption algorithms</a:t>
            </a:r>
          </a:p>
          <a:p>
            <a:pPr lvl="1"/>
            <a:r>
              <a:rPr lang="en-US" dirty="0" smtClean="0"/>
              <a:t>Key distribution mechanisms</a:t>
            </a:r>
          </a:p>
          <a:p>
            <a:pPr lvl="1"/>
            <a:r>
              <a:rPr lang="en-US" dirty="0" smtClean="0"/>
              <a:t>System protection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E00-693C-40B3-A4CB-26236F188496}" type="slidenum">
              <a:rPr lang="en-US"/>
              <a:pPr/>
              <a:t>20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Manager broadcasts:</a:t>
            </a:r>
          </a:p>
          <a:p>
            <a:pPr lvl="1"/>
            <a:r>
              <a:rPr lang="en-US"/>
              <a:t>f(x)+s(N, x) and {wj, s(wj, x)} (j=1 to t)</a:t>
            </a:r>
          </a:p>
          <a:p>
            <a:pPr lvl="1"/>
            <a:r>
              <a:rPr lang="en-US"/>
              <a:t>For every non-revoked node i, it can calculate s(wj, i), which is a value on the polynomial s(x, i). It can get t shares.</a:t>
            </a:r>
          </a:p>
          <a:p>
            <a:pPr lvl="1"/>
            <a:r>
              <a:rPr lang="en-US"/>
              <a:t>Together with s(i, i), it can recover s(x, i) </a:t>
            </a:r>
          </a:p>
          <a:p>
            <a:pPr lvl="1"/>
            <a:r>
              <a:rPr lang="en-US"/>
              <a:t>Node i can calculate s(N, i), and recover f(i)</a:t>
            </a:r>
          </a:p>
          <a:p>
            <a:pPr lvl="1"/>
            <a:r>
              <a:rPr lang="en-US"/>
              <a:t>All revoked nodes only get t shares, and cannot recover the polynomial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2099E-CB45-4552-B0AB-F8C7E4EA06E5}" type="slidenum">
              <a:rPr lang="en-US"/>
              <a:pPr/>
              <a:t>21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Every node gets a personal key</a:t>
            </a:r>
          </a:p>
          <a:p>
            <a:pPr lvl="1"/>
            <a:r>
              <a:rPr lang="en-US"/>
              <a:t>Can be combined with the self-healing approach</a:t>
            </a:r>
          </a:p>
          <a:p>
            <a:pPr lvl="1"/>
            <a:r>
              <a:rPr lang="en-US"/>
              <a:t>The broadcast overhead is O(t^2), and has nothing to do with the size of the network</a:t>
            </a:r>
          </a:p>
          <a:p>
            <a:pPr lvl="1"/>
            <a:r>
              <a:rPr lang="en-US"/>
              <a:t>Problem: we need t revoked nodes (or fake IDs)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2290A-8A8B-4745-B46D-D7C73BC3DB5C}" type="slidenum">
              <a:rPr lang="en-US"/>
              <a:pPr/>
              <a:t>23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Efficient self-healing key distribution and revocation</a:t>
            </a:r>
          </a:p>
          <a:p>
            <a:pPr lvl="1"/>
            <a:r>
              <a:rPr lang="en-US"/>
              <a:t>A novel personal key distribution approach</a:t>
            </a:r>
          </a:p>
          <a:p>
            <a:pPr lvl="1"/>
            <a:r>
              <a:rPr lang="en-US"/>
              <a:t>Drastically reduce communication and storage overhead compared to the previous approach</a:t>
            </a:r>
          </a:p>
          <a:p>
            <a:pPr lvl="1"/>
            <a:r>
              <a:rPr lang="en-US"/>
              <a:t>Still t revocation</a:t>
            </a:r>
          </a:p>
          <a:p>
            <a:pPr lvl="1"/>
            <a:r>
              <a:rPr lang="en-US"/>
              <a:t>Still based on polynomials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8959-1F77-441F-8119-31C05CE7FBD6}" type="slidenum">
              <a:rPr lang="en-US"/>
              <a:pPr/>
              <a:t>24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personal key distribution mechanism</a:t>
            </a:r>
          </a:p>
          <a:p>
            <a:pPr lvl="1"/>
            <a:r>
              <a:rPr lang="en-US"/>
              <a:t>For a t-degree poly f(x), we want to provide f(i) only to node i</a:t>
            </a:r>
          </a:p>
          <a:p>
            <a:pPr lvl="1"/>
            <a:r>
              <a:rPr lang="en-US"/>
              <a:t>Each legal member gets a different personal key</a:t>
            </a:r>
          </a:p>
          <a:p>
            <a:pPr lvl="1"/>
            <a:r>
              <a:rPr lang="en-US"/>
              <a:t>Revoked members cannot get their shares</a:t>
            </a:r>
          </a:p>
          <a:p>
            <a:pPr lvl="1"/>
            <a:r>
              <a:rPr lang="en-US"/>
              <a:t>Through true broadcast</a:t>
            </a:r>
          </a:p>
          <a:p>
            <a:pPr lvl="1"/>
            <a:r>
              <a:rPr lang="en-US"/>
              <a:t>Need a revocation poly and masking poly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4F7-0F61-4D15-9EAD-810A1D312A09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Notations:</a:t>
            </a:r>
          </a:p>
          <a:p>
            <a:pPr lvl="1"/>
            <a:r>
              <a:rPr lang="en-US"/>
              <a:t>f(x): key share polynomial (t-degree)</a:t>
            </a:r>
          </a:p>
          <a:p>
            <a:pPr lvl="1"/>
            <a:r>
              <a:rPr lang="en-US"/>
              <a:t>g(x): revocation polynomial (up to t degree)</a:t>
            </a:r>
          </a:p>
          <a:p>
            <a:pPr lvl="1"/>
            <a:r>
              <a:rPr lang="en-US"/>
              <a:t>h(x): masking function (2t degree)</a:t>
            </a:r>
          </a:p>
          <a:p>
            <a:r>
              <a:rPr lang="en-US"/>
              <a:t>Every node gets h(i) during initiation.</a:t>
            </a:r>
          </a:p>
          <a:p>
            <a:r>
              <a:rPr lang="en-US"/>
              <a:t>Group manager broadcasts f(x) * g(x) + h(x) and the revoked nodes. </a:t>
            </a:r>
          </a:p>
          <a:p>
            <a:r>
              <a:rPr lang="en-US"/>
              <a:t>Construct g(x) based on revoked nodes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DAF-F5EB-4469-8D4C-DA87F5F74F57}" type="slidenum">
              <a:rPr lang="en-US"/>
              <a:pPr/>
              <a:t>26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does a legal node recover the personal key share?</a:t>
            </a:r>
          </a:p>
          <a:p>
            <a:r>
              <a:rPr lang="en-US"/>
              <a:t>Why a revoked node cannot?</a:t>
            </a:r>
          </a:p>
          <a:p>
            <a:r>
              <a:rPr lang="en-US"/>
              <a:t>It is robust against up to t colluders.</a:t>
            </a:r>
          </a:p>
          <a:p>
            <a:r>
              <a:rPr lang="en-US"/>
              <a:t>Advantages:</a:t>
            </a:r>
          </a:p>
          <a:p>
            <a:pPr lvl="1"/>
            <a:r>
              <a:rPr lang="en-US"/>
              <a:t>Communication overhead is only O(t)</a:t>
            </a:r>
          </a:p>
          <a:p>
            <a:pPr lvl="1"/>
            <a:r>
              <a:rPr lang="en-US"/>
              <a:t>Storage overhead is constant</a:t>
            </a:r>
          </a:p>
          <a:p>
            <a:pPr lvl="1"/>
            <a:r>
              <a:rPr lang="en-US"/>
              <a:t>Do not need fake IDs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FD60-53CD-4019-A5C4-A777E1753C1F}" type="slidenum">
              <a:rPr lang="en-US"/>
              <a:pPr/>
              <a:t>27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Self-healing with revocation capability</a:t>
            </a:r>
          </a:p>
          <a:p>
            <a:pPr lvl="1"/>
            <a:r>
              <a:rPr lang="en-US"/>
              <a:t>Split each session key into two parts</a:t>
            </a:r>
          </a:p>
          <a:p>
            <a:pPr lvl="1"/>
            <a:r>
              <a:rPr lang="en-US"/>
              <a:t>Support self-healing property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350B-C4AD-4E53-A950-15053F0C8743}" type="slidenum">
              <a:rPr lang="en-US"/>
              <a:pPr/>
              <a:t>28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network lifetime is m session</a:t>
            </a:r>
          </a:p>
          <a:p>
            <a:pPr lvl="1"/>
            <a:r>
              <a:rPr lang="en-US"/>
              <a:t>We generate m(m+1) 2t-degree masking function h</a:t>
            </a:r>
            <a:r>
              <a:rPr lang="en-US" sz="2000"/>
              <a:t>i,j</a:t>
            </a:r>
            <a:r>
              <a:rPr lang="en-US"/>
              <a:t>(x). So every session we have m+1 masking function</a:t>
            </a:r>
          </a:p>
          <a:p>
            <a:pPr lvl="1"/>
            <a:r>
              <a:rPr lang="en-US"/>
              <a:t>Each node v gets the values h</a:t>
            </a:r>
            <a:r>
              <a:rPr lang="en-US" sz="2000"/>
              <a:t>i,j</a:t>
            </a:r>
            <a:r>
              <a:rPr lang="en-US"/>
              <a:t>(v) during initiation</a:t>
            </a:r>
          </a:p>
          <a:p>
            <a:pPr lvl="1"/>
            <a:r>
              <a:rPr lang="en-US"/>
              <a:t>For the session key Ki = p</a:t>
            </a:r>
            <a:r>
              <a:rPr lang="en-US" sz="2000"/>
              <a:t>i</a:t>
            </a:r>
            <a:r>
              <a:rPr lang="en-US"/>
              <a:t>(x) + q</a:t>
            </a:r>
            <a:r>
              <a:rPr lang="en-US" sz="2000"/>
              <a:t>i</a:t>
            </a:r>
            <a:r>
              <a:rPr lang="en-US"/>
              <a:t>(x), where p and q are t-degree polys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590F-6B8F-4712-84FF-5BA2E1422EB3}" type="slidenum">
              <a:rPr lang="en-US"/>
              <a:pPr/>
              <a:t>29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session j, the manager broadcasts</a:t>
            </a:r>
          </a:p>
          <a:p>
            <a:pPr lvl="1"/>
            <a:r>
              <a:rPr lang="en-US"/>
              <a:t>The revoked set Rj</a:t>
            </a:r>
          </a:p>
          <a:p>
            <a:pPr lvl="1"/>
            <a:r>
              <a:rPr lang="en-US"/>
              <a:t>g</a:t>
            </a:r>
            <a:r>
              <a:rPr lang="en-US" sz="2000"/>
              <a:t>j</a:t>
            </a:r>
            <a:r>
              <a:rPr lang="en-US"/>
              <a:t>(x) * p</a:t>
            </a:r>
            <a:r>
              <a:rPr lang="en-US" sz="2000"/>
              <a:t>i</a:t>
            </a:r>
            <a:r>
              <a:rPr lang="en-US"/>
              <a:t>(x) + h</a:t>
            </a:r>
            <a:r>
              <a:rPr lang="en-US" sz="2000"/>
              <a:t>j, i</a:t>
            </a:r>
            <a:r>
              <a:rPr lang="en-US"/>
              <a:t>(x) , i = 1 to j</a:t>
            </a:r>
          </a:p>
          <a:p>
            <a:pPr lvl="1"/>
            <a:r>
              <a:rPr lang="en-US"/>
              <a:t>g</a:t>
            </a:r>
            <a:r>
              <a:rPr lang="en-US" sz="2000"/>
              <a:t>j</a:t>
            </a:r>
            <a:r>
              <a:rPr lang="en-US"/>
              <a:t>(x) * q</a:t>
            </a:r>
            <a:r>
              <a:rPr lang="en-US" sz="2000"/>
              <a:t>i</a:t>
            </a:r>
            <a:r>
              <a:rPr lang="en-US"/>
              <a:t>(x) + h</a:t>
            </a:r>
            <a:r>
              <a:rPr lang="en-US" sz="2000"/>
              <a:t>j, i</a:t>
            </a:r>
            <a:r>
              <a:rPr lang="en-US"/>
              <a:t>(x) , i = j to m</a:t>
            </a:r>
          </a:p>
          <a:p>
            <a:r>
              <a:rPr lang="en-US"/>
              <a:t>Every non-revoked node v will recover p</a:t>
            </a:r>
            <a:r>
              <a:rPr lang="en-US" sz="2000"/>
              <a:t>1</a:t>
            </a:r>
            <a:r>
              <a:rPr lang="en-US"/>
              <a:t>(v) to p</a:t>
            </a:r>
            <a:r>
              <a:rPr lang="en-US" sz="2000"/>
              <a:t>j</a:t>
            </a:r>
            <a:r>
              <a:rPr lang="en-US"/>
              <a:t>(v), and q</a:t>
            </a:r>
            <a:r>
              <a:rPr lang="en-US" sz="2000"/>
              <a:t>j</a:t>
            </a:r>
            <a:r>
              <a:rPr lang="en-US"/>
              <a:t>(v) to q</a:t>
            </a:r>
            <a:r>
              <a:rPr lang="en-US" sz="2000"/>
              <a:t>m</a:t>
            </a:r>
            <a:r>
              <a:rPr lang="en-US"/>
              <a:t>(v)</a:t>
            </a:r>
          </a:p>
          <a:p>
            <a:r>
              <a:rPr lang="en-US"/>
              <a:t>The revoked nodes cannot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7751E-9700-4854-8B6E-A0B93E98116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Overview of the DES</a:t>
            </a:r>
            <a:endParaRPr 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block cipher: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encrypts blocks of 64 bits using a 64 bit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outputs 64 bits of ciphertext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 product cipher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basic unit is the 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performs both substitution and transposition (permutation) on the bits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Cipher consists of 16 rounds (iterations), each with a 48-bit round key generated from the 64-bit key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2E76-0C27-4608-ABE6-AD20F04B8600}" type="slidenum">
              <a:rPr lang="en-US"/>
              <a:pPr/>
              <a:t>30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nodes need to store m(m+1) values</a:t>
            </a:r>
          </a:p>
          <a:p>
            <a:r>
              <a:rPr lang="en-US"/>
              <a:t>The broadcast message has the size of O(mt). And the previous approach has O(mt^2)</a:t>
            </a:r>
          </a:p>
          <a:p>
            <a:r>
              <a:rPr lang="en-US"/>
              <a:t>Disadvantage</a:t>
            </a:r>
          </a:p>
          <a:p>
            <a:pPr lvl="1"/>
            <a:r>
              <a:rPr lang="en-US"/>
              <a:t>The set of revoked nodes is monotonic.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0B26-92B2-4B67-B081-19867F5BD3A6}" type="slidenum">
              <a:rPr lang="en-US"/>
              <a:pPr/>
              <a:t>31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Reducing the storage overhead</a:t>
            </a:r>
          </a:p>
          <a:p>
            <a:pPr lvl="1"/>
            <a:r>
              <a:rPr lang="en-US" dirty="0"/>
              <a:t>The previous approach needs m(m+1) masking functions, so every node needs to store m(m+1) values</a:t>
            </a:r>
          </a:p>
          <a:p>
            <a:pPr lvl="1"/>
            <a:r>
              <a:rPr lang="en-US" dirty="0"/>
              <a:t>In fact, 2m masking functions are enough: m functions for the p share of the key, and m functions for the q share of the </a:t>
            </a:r>
            <a:r>
              <a:rPr lang="en-US" dirty="0" smtClean="0"/>
              <a:t>key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E6244-6296-4569-854D-F58DF2D45A65}" type="slidenum">
              <a:rPr lang="en-US"/>
              <a:pPr/>
              <a:t>32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Reducing communication overhead</a:t>
            </a:r>
          </a:p>
          <a:p>
            <a:pPr lvl="1"/>
            <a:r>
              <a:rPr lang="en-US"/>
              <a:t>For short term network partition, we do not need the node to recover a key used long time ago.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3CC4E-5C3D-437E-B9BF-437BBB91B81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Generation of Round Keys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5257800" cy="398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77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Round keys are 48 bits each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6E19F-3DD5-41D7-A0EA-F571920146D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Encipherment</a:t>
            </a: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4800600" cy="436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2318E-3884-41A9-88EA-354347FD0A4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The </a:t>
            </a:r>
            <a:r>
              <a:rPr lang="en-US" i="1" smtClean="0">
                <a:solidFill>
                  <a:schemeClr val="tx1"/>
                </a:solidFill>
              </a:rPr>
              <a:t>f</a:t>
            </a:r>
            <a:r>
              <a:rPr lang="en-US" smtClean="0">
                <a:solidFill>
                  <a:schemeClr val="tx1"/>
                </a:solidFill>
              </a:rPr>
              <a:t> Function</a:t>
            </a:r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725" y="1938338"/>
            <a:ext cx="7299325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6B4BA-5BAF-487F-9DFA-BD5D53E907E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S-Box</a:t>
            </a:r>
          </a:p>
          <a:p>
            <a:pPr lvl="1" eaLnBrk="1" hangingPunct="1"/>
            <a:r>
              <a:rPr lang="en-US" smtClean="0"/>
              <a:t>There are eight S-Box, each maps 6-bit input to 4-bit output</a:t>
            </a:r>
          </a:p>
          <a:p>
            <a:pPr lvl="1" eaLnBrk="1" hangingPunct="1"/>
            <a:r>
              <a:rPr lang="en-US" smtClean="0"/>
              <a:t>Each S-Box is a look-up table</a:t>
            </a:r>
          </a:p>
          <a:p>
            <a:pPr lvl="1" eaLnBrk="1" hangingPunct="1"/>
            <a:r>
              <a:rPr lang="en-US" smtClean="0"/>
              <a:t>This is the only non-linear step in DES and contributes the most to its safety</a:t>
            </a:r>
          </a:p>
          <a:p>
            <a:pPr eaLnBrk="1" hangingPunct="1"/>
            <a:r>
              <a:rPr lang="en-US" smtClean="0"/>
              <a:t>P-Box</a:t>
            </a:r>
          </a:p>
          <a:p>
            <a:pPr lvl="1" eaLnBrk="1" hangingPunct="1"/>
            <a:r>
              <a:rPr lang="en-US" smtClean="0"/>
              <a:t>A permutation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4CD6D-7397-41DB-9C36-7DC22157289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 Modes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Electronic Code Book Mode (ECB)</a:t>
            </a:r>
          </a:p>
          <a:p>
            <a:pPr lvl="1" eaLnBrk="1" hangingPunct="1"/>
            <a:r>
              <a:rPr lang="en-US" sz="2400" smtClean="0"/>
              <a:t>Encipher each block independently</a:t>
            </a:r>
          </a:p>
          <a:p>
            <a:pPr eaLnBrk="1" hangingPunct="1"/>
            <a:r>
              <a:rPr lang="en-US" sz="2800" smtClean="0"/>
              <a:t>Cipher Block Chaining Mode (CBC)</a:t>
            </a:r>
          </a:p>
          <a:p>
            <a:pPr lvl="1" eaLnBrk="1" hangingPunct="1"/>
            <a:r>
              <a:rPr lang="en-US" sz="2400" smtClean="0"/>
              <a:t>Xor each plaintext block with previous ciphertext block</a:t>
            </a:r>
          </a:p>
          <a:p>
            <a:pPr lvl="1" eaLnBrk="1" hangingPunct="1"/>
            <a:r>
              <a:rPr lang="en-US" sz="2400" smtClean="0"/>
              <a:t>Requires an initialization vector for the first one</a:t>
            </a:r>
          </a:p>
          <a:p>
            <a:pPr lvl="1" eaLnBrk="1" hangingPunct="1"/>
            <a:r>
              <a:rPr lang="en-US" sz="2400" smtClean="0"/>
              <a:t>The initialization vector can be made public</a:t>
            </a:r>
          </a:p>
          <a:p>
            <a:pPr eaLnBrk="1" hangingPunct="1"/>
            <a:r>
              <a:rPr lang="en-US" sz="2800" smtClean="0"/>
              <a:t>Encrypt-Decrypt-Encrypt Mode (2 keys: </a:t>
            </a:r>
            <a:r>
              <a:rPr lang="en-US" sz="2800" i="1" smtClean="0"/>
              <a:t>k</a:t>
            </a:r>
            <a:r>
              <a:rPr lang="en-US" sz="2800" smtClean="0"/>
              <a:t>, </a:t>
            </a:r>
            <a:r>
              <a:rPr lang="en-US" sz="2800" i="1" smtClean="0"/>
              <a:t>k</a:t>
            </a:r>
            <a:r>
              <a:rPr lang="en-US" sz="2800" i="1" smtClean="0">
                <a:sym typeface="Symbol" pitchFamily="18" charset="2"/>
              </a:rPr>
              <a:t>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Encrypt-Encrypt-Encrypt Mode (3 keys: </a:t>
            </a:r>
            <a:r>
              <a:rPr lang="en-US" sz="2800" i="1" smtClean="0"/>
              <a:t>k</a:t>
            </a:r>
            <a:r>
              <a:rPr lang="en-US" sz="2800" smtClean="0"/>
              <a:t>, </a:t>
            </a:r>
            <a:r>
              <a:rPr lang="en-US" sz="2800" i="1" smtClean="0"/>
              <a:t>k</a:t>
            </a:r>
            <a:r>
              <a:rPr lang="en-US" sz="2800" i="1" smtClean="0">
                <a:sym typeface="Symbol" pitchFamily="18" charset="2"/>
              </a:rPr>
              <a:t></a:t>
            </a:r>
            <a:r>
              <a:rPr lang="en-US" sz="2800" smtClean="0"/>
              <a:t>, </a:t>
            </a:r>
            <a:r>
              <a:rPr lang="en-US" sz="2800" i="1" smtClean="0"/>
              <a:t>k</a:t>
            </a:r>
            <a:r>
              <a:rPr lang="en-US" sz="2800" i="1" smtClean="0">
                <a:sym typeface="Symbol" pitchFamily="18" charset="2"/>
              </a:rPr>
              <a:t></a:t>
            </a:r>
            <a:r>
              <a:rPr lang="en-US" sz="2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AA534-CF36-4455-8A99-1660ACB3457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CBC Mode Encryption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2133600"/>
            <a:ext cx="7231063" cy="3346450"/>
            <a:chOff x="576" y="1344"/>
            <a:chExt cx="4343" cy="2055"/>
          </a:xfrm>
        </p:grpSpPr>
        <p:sp>
          <p:nvSpPr>
            <p:cNvPr id="41989" name="Rectangle 6"/>
            <p:cNvSpPr>
              <a:spLocks noChangeArrowheads="1"/>
            </p:cNvSpPr>
            <p:nvPr/>
          </p:nvSpPr>
          <p:spPr bwMode="auto">
            <a:xfrm>
              <a:off x="576" y="1344"/>
              <a:ext cx="848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0" name="Rectangle 7"/>
            <p:cNvSpPr>
              <a:spLocks noChangeArrowheads="1"/>
            </p:cNvSpPr>
            <p:nvPr/>
          </p:nvSpPr>
          <p:spPr bwMode="auto">
            <a:xfrm>
              <a:off x="2064" y="1344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1" name="AutoShape 8"/>
            <p:cNvSpPr>
              <a:spLocks noChangeArrowheads="1"/>
            </p:cNvSpPr>
            <p:nvPr/>
          </p:nvSpPr>
          <p:spPr bwMode="auto">
            <a:xfrm>
              <a:off x="2064" y="2016"/>
              <a:ext cx="800" cy="368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2" name="Rectangle 9"/>
            <p:cNvSpPr>
              <a:spLocks noChangeArrowheads="1"/>
            </p:cNvSpPr>
            <p:nvPr/>
          </p:nvSpPr>
          <p:spPr bwMode="auto">
            <a:xfrm>
              <a:off x="2064" y="2736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3" name="Line 10"/>
            <p:cNvSpPr>
              <a:spLocks noChangeShapeType="1"/>
            </p:cNvSpPr>
            <p:nvPr/>
          </p:nvSpPr>
          <p:spPr bwMode="auto">
            <a:xfrm>
              <a:off x="2440" y="2400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Line 11"/>
            <p:cNvSpPr>
              <a:spLocks noChangeShapeType="1"/>
            </p:cNvSpPr>
            <p:nvPr/>
          </p:nvSpPr>
          <p:spPr bwMode="auto">
            <a:xfrm>
              <a:off x="952" y="1680"/>
              <a:ext cx="0" cy="1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12"/>
            <p:cNvSpPr>
              <a:spLocks noChangeArrowheads="1"/>
            </p:cNvSpPr>
            <p:nvPr/>
          </p:nvSpPr>
          <p:spPr bwMode="auto">
            <a:xfrm>
              <a:off x="2352" y="1736"/>
              <a:ext cx="217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400">
                  <a:latin typeface="Symbol" pitchFamily="18" charset="2"/>
                </a:rPr>
                <a:t></a:t>
              </a:r>
            </a:p>
          </p:txBody>
        </p:sp>
        <p:sp>
          <p:nvSpPr>
            <p:cNvPr id="41996" name="Line 13"/>
            <p:cNvSpPr>
              <a:spLocks noChangeShapeType="1"/>
            </p:cNvSpPr>
            <p:nvPr/>
          </p:nvSpPr>
          <p:spPr bwMode="auto">
            <a:xfrm>
              <a:off x="2440" y="168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14"/>
            <p:cNvSpPr>
              <a:spLocks noChangeShapeType="1"/>
            </p:cNvSpPr>
            <p:nvPr/>
          </p:nvSpPr>
          <p:spPr bwMode="auto">
            <a:xfrm>
              <a:off x="2440" y="192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Line 15"/>
            <p:cNvSpPr>
              <a:spLocks noChangeShapeType="1"/>
            </p:cNvSpPr>
            <p:nvPr/>
          </p:nvSpPr>
          <p:spPr bwMode="auto">
            <a:xfrm>
              <a:off x="960" y="1864"/>
              <a:ext cx="14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Rectangle 16"/>
            <p:cNvSpPr>
              <a:spLocks noChangeArrowheads="1"/>
            </p:cNvSpPr>
            <p:nvPr/>
          </p:nvSpPr>
          <p:spPr bwMode="auto">
            <a:xfrm>
              <a:off x="622" y="1440"/>
              <a:ext cx="671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init. vector</a:t>
              </a:r>
            </a:p>
          </p:txBody>
        </p:sp>
        <p:sp>
          <p:nvSpPr>
            <p:cNvPr id="42000" name="Rectangle 17"/>
            <p:cNvSpPr>
              <a:spLocks noChangeArrowheads="1"/>
            </p:cNvSpPr>
            <p:nvPr/>
          </p:nvSpPr>
          <p:spPr bwMode="auto">
            <a:xfrm>
              <a:off x="2305" y="1448"/>
              <a:ext cx="221" cy="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i="1">
                  <a:latin typeface="Times" pitchFamily="18" charset="0"/>
                </a:rPr>
                <a:t>m</a:t>
              </a:r>
              <a:r>
                <a:rPr lang="en-US" baseline="-25000">
                  <a:latin typeface="Times" pitchFamily="18" charset="0"/>
                </a:rPr>
                <a:t>1</a:t>
              </a:r>
              <a:endParaRPr lang="en-US">
                <a:latin typeface="Times" pitchFamily="18" charset="0"/>
              </a:endParaRPr>
            </a:p>
          </p:txBody>
        </p:sp>
        <p:sp>
          <p:nvSpPr>
            <p:cNvPr id="42001" name="Rectangle 18"/>
            <p:cNvSpPr>
              <a:spLocks noChangeArrowheads="1"/>
            </p:cNvSpPr>
            <p:nvPr/>
          </p:nvSpPr>
          <p:spPr bwMode="auto">
            <a:xfrm>
              <a:off x="2255" y="2120"/>
              <a:ext cx="336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DES</a:t>
              </a:r>
            </a:p>
          </p:txBody>
        </p:sp>
        <p:sp>
          <p:nvSpPr>
            <p:cNvPr id="42002" name="Rectangle 19"/>
            <p:cNvSpPr>
              <a:spLocks noChangeArrowheads="1"/>
            </p:cNvSpPr>
            <p:nvPr/>
          </p:nvSpPr>
          <p:spPr bwMode="auto">
            <a:xfrm>
              <a:off x="2305" y="2840"/>
              <a:ext cx="183" cy="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i="1">
                  <a:latin typeface="Times" pitchFamily="18" charset="0"/>
                </a:rPr>
                <a:t>c</a:t>
              </a:r>
              <a:r>
                <a:rPr lang="en-US" baseline="-25000">
                  <a:latin typeface="Times" pitchFamily="18" charset="0"/>
                </a:rPr>
                <a:t>1</a:t>
              </a:r>
              <a:endParaRPr lang="en-US">
                <a:latin typeface="Times" pitchFamily="18" charset="0"/>
              </a:endParaRPr>
            </a:p>
          </p:txBody>
        </p:sp>
        <p:sp>
          <p:nvSpPr>
            <p:cNvPr id="42003" name="Rectangle 20"/>
            <p:cNvSpPr>
              <a:spLocks noChangeArrowheads="1"/>
            </p:cNvSpPr>
            <p:nvPr/>
          </p:nvSpPr>
          <p:spPr bwMode="auto">
            <a:xfrm>
              <a:off x="3456" y="1344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AutoShape 21"/>
            <p:cNvSpPr>
              <a:spLocks noChangeArrowheads="1"/>
            </p:cNvSpPr>
            <p:nvPr/>
          </p:nvSpPr>
          <p:spPr bwMode="auto">
            <a:xfrm>
              <a:off x="3456" y="2016"/>
              <a:ext cx="800" cy="368"/>
            </a:xfrm>
            <a:prstGeom prst="roundRect">
              <a:avLst>
                <a:gd name="adj" fmla="val 1249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Rectangle 22"/>
            <p:cNvSpPr>
              <a:spLocks noChangeArrowheads="1"/>
            </p:cNvSpPr>
            <p:nvPr/>
          </p:nvSpPr>
          <p:spPr bwMode="auto">
            <a:xfrm>
              <a:off x="3456" y="2736"/>
              <a:ext cx="800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Line 23"/>
            <p:cNvSpPr>
              <a:spLocks noChangeShapeType="1"/>
            </p:cNvSpPr>
            <p:nvPr/>
          </p:nvSpPr>
          <p:spPr bwMode="auto">
            <a:xfrm>
              <a:off x="3832" y="2400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Rectangle 24"/>
            <p:cNvSpPr>
              <a:spLocks noChangeArrowheads="1"/>
            </p:cNvSpPr>
            <p:nvPr/>
          </p:nvSpPr>
          <p:spPr bwMode="auto">
            <a:xfrm>
              <a:off x="3743" y="1736"/>
              <a:ext cx="217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400">
                  <a:latin typeface="Symbol" pitchFamily="18" charset="2"/>
                </a:rPr>
                <a:t></a:t>
              </a:r>
            </a:p>
          </p:txBody>
        </p:sp>
        <p:sp>
          <p:nvSpPr>
            <p:cNvPr id="42008" name="Line 25"/>
            <p:cNvSpPr>
              <a:spLocks noChangeShapeType="1"/>
            </p:cNvSpPr>
            <p:nvPr/>
          </p:nvSpPr>
          <p:spPr bwMode="auto">
            <a:xfrm>
              <a:off x="3832" y="168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9" name="Line 26"/>
            <p:cNvSpPr>
              <a:spLocks noChangeShapeType="1"/>
            </p:cNvSpPr>
            <p:nvPr/>
          </p:nvSpPr>
          <p:spPr bwMode="auto">
            <a:xfrm>
              <a:off x="3832" y="1920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Rectangle 27"/>
            <p:cNvSpPr>
              <a:spLocks noChangeArrowheads="1"/>
            </p:cNvSpPr>
            <p:nvPr/>
          </p:nvSpPr>
          <p:spPr bwMode="auto">
            <a:xfrm>
              <a:off x="3696" y="1448"/>
              <a:ext cx="221" cy="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i="1">
                  <a:latin typeface="Times" pitchFamily="18" charset="0"/>
                </a:rPr>
                <a:t>m</a:t>
              </a:r>
              <a:r>
                <a:rPr lang="en-US" baseline="-25000">
                  <a:latin typeface="Times" pitchFamily="18" charset="0"/>
                </a:rPr>
                <a:t>2</a:t>
              </a:r>
              <a:endParaRPr lang="en-US">
                <a:latin typeface="Times" pitchFamily="18" charset="0"/>
              </a:endParaRPr>
            </a:p>
          </p:txBody>
        </p:sp>
        <p:sp>
          <p:nvSpPr>
            <p:cNvPr id="42011" name="Rectangle 28"/>
            <p:cNvSpPr>
              <a:spLocks noChangeArrowheads="1"/>
            </p:cNvSpPr>
            <p:nvPr/>
          </p:nvSpPr>
          <p:spPr bwMode="auto">
            <a:xfrm>
              <a:off x="3648" y="2120"/>
              <a:ext cx="336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DES</a:t>
              </a:r>
            </a:p>
          </p:txBody>
        </p:sp>
        <p:sp>
          <p:nvSpPr>
            <p:cNvPr id="42012" name="Rectangle 29"/>
            <p:cNvSpPr>
              <a:spLocks noChangeArrowheads="1"/>
            </p:cNvSpPr>
            <p:nvPr/>
          </p:nvSpPr>
          <p:spPr bwMode="auto">
            <a:xfrm>
              <a:off x="3696" y="2840"/>
              <a:ext cx="183" cy="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i="1">
                  <a:latin typeface="Times" pitchFamily="18" charset="0"/>
                </a:rPr>
                <a:t>c</a:t>
              </a:r>
              <a:r>
                <a:rPr lang="en-US" baseline="-25000">
                  <a:latin typeface="Times" pitchFamily="18" charset="0"/>
                </a:rPr>
                <a:t>2</a:t>
              </a:r>
              <a:endParaRPr lang="en-US">
                <a:latin typeface="Times" pitchFamily="18" charset="0"/>
              </a:endParaRPr>
            </a:p>
          </p:txBody>
        </p:sp>
        <p:sp>
          <p:nvSpPr>
            <p:cNvPr id="42013" name="Line 30"/>
            <p:cNvSpPr>
              <a:spLocks noChangeShapeType="1"/>
            </p:cNvSpPr>
            <p:nvPr/>
          </p:nvSpPr>
          <p:spPr bwMode="auto">
            <a:xfrm>
              <a:off x="2440" y="307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Line 31"/>
            <p:cNvSpPr>
              <a:spLocks noChangeShapeType="1"/>
            </p:cNvSpPr>
            <p:nvPr/>
          </p:nvSpPr>
          <p:spPr bwMode="auto">
            <a:xfrm>
              <a:off x="2880" y="2920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32"/>
            <p:cNvSpPr>
              <a:spLocks noChangeShapeType="1"/>
            </p:cNvSpPr>
            <p:nvPr/>
          </p:nvSpPr>
          <p:spPr bwMode="auto">
            <a:xfrm flipV="1">
              <a:off x="3208" y="1816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33"/>
            <p:cNvSpPr>
              <a:spLocks noChangeShapeType="1"/>
            </p:cNvSpPr>
            <p:nvPr/>
          </p:nvSpPr>
          <p:spPr bwMode="auto">
            <a:xfrm>
              <a:off x="3216" y="1816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Rectangle 34"/>
            <p:cNvSpPr>
              <a:spLocks noChangeArrowheads="1"/>
            </p:cNvSpPr>
            <p:nvPr/>
          </p:nvSpPr>
          <p:spPr bwMode="auto">
            <a:xfrm>
              <a:off x="2305" y="3216"/>
              <a:ext cx="297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sent</a:t>
              </a:r>
            </a:p>
          </p:txBody>
        </p:sp>
        <p:sp>
          <p:nvSpPr>
            <p:cNvPr id="42018" name="Line 35"/>
            <p:cNvSpPr>
              <a:spLocks noChangeShapeType="1"/>
            </p:cNvSpPr>
            <p:nvPr/>
          </p:nvSpPr>
          <p:spPr bwMode="auto">
            <a:xfrm>
              <a:off x="3832" y="3072"/>
              <a:ext cx="0" cy="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Rectangle 36"/>
            <p:cNvSpPr>
              <a:spLocks noChangeArrowheads="1"/>
            </p:cNvSpPr>
            <p:nvPr/>
          </p:nvSpPr>
          <p:spPr bwMode="auto">
            <a:xfrm>
              <a:off x="3648" y="3224"/>
              <a:ext cx="298" cy="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sent</a:t>
              </a:r>
            </a:p>
          </p:txBody>
        </p:sp>
        <p:sp>
          <p:nvSpPr>
            <p:cNvPr id="42020" name="Rectangle 37"/>
            <p:cNvSpPr>
              <a:spLocks noChangeArrowheads="1"/>
            </p:cNvSpPr>
            <p:nvPr/>
          </p:nvSpPr>
          <p:spPr bwMode="auto">
            <a:xfrm>
              <a:off x="4705" y="1448"/>
              <a:ext cx="214" cy="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…</a:t>
              </a:r>
            </a:p>
          </p:txBody>
        </p:sp>
        <p:sp>
          <p:nvSpPr>
            <p:cNvPr id="42021" name="Rectangle 38"/>
            <p:cNvSpPr>
              <a:spLocks noChangeArrowheads="1"/>
            </p:cNvSpPr>
            <p:nvPr/>
          </p:nvSpPr>
          <p:spPr bwMode="auto">
            <a:xfrm>
              <a:off x="4657" y="2120"/>
              <a:ext cx="213" cy="17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…</a:t>
              </a:r>
            </a:p>
          </p:txBody>
        </p:sp>
        <p:sp>
          <p:nvSpPr>
            <p:cNvPr id="42022" name="Rectangle 39"/>
            <p:cNvSpPr>
              <a:spLocks noChangeArrowheads="1"/>
            </p:cNvSpPr>
            <p:nvPr/>
          </p:nvSpPr>
          <p:spPr bwMode="auto">
            <a:xfrm>
              <a:off x="4657" y="2888"/>
              <a:ext cx="213" cy="17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>
                  <a:latin typeface="Times" pitchFamily="18" charset="0"/>
                </a:rPr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1174</Words>
  <Application>Microsoft Office PowerPoint</Application>
  <PresentationFormat>On-screen Show (4:3)</PresentationFormat>
  <Paragraphs>188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Self-Healing in Wireless Networks</vt:lpstr>
      <vt:lpstr>Slide 2</vt:lpstr>
      <vt:lpstr>Overview of the DES</vt:lpstr>
      <vt:lpstr>Generation of Round Keys</vt:lpstr>
      <vt:lpstr>Encipherment</vt:lpstr>
      <vt:lpstr>The f Function</vt:lpstr>
      <vt:lpstr>Slide 7</vt:lpstr>
      <vt:lpstr>DES Modes</vt:lpstr>
      <vt:lpstr>CBC Mode Encryption</vt:lpstr>
      <vt:lpstr>CBC Mode Decryption</vt:lpstr>
      <vt:lpstr>Self-Healing Property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Self-Healing in Wireless Networks</dc:title>
  <dc:creator>Wang, Chao</dc:creator>
  <cp:lastModifiedBy>Wang, Chao</cp:lastModifiedBy>
  <cp:revision>4</cp:revision>
  <dcterms:created xsi:type="dcterms:W3CDTF">2011-11-03T20:10:39Z</dcterms:created>
  <dcterms:modified xsi:type="dcterms:W3CDTF">2011-11-03T20:28:57Z</dcterms:modified>
</cp:coreProperties>
</file>