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EA31C-A59D-4EE4-9FC1-08918C9C6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8AA2F0-B31E-4F61-9696-785701DAD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AE401-E2EC-455E-9775-29505C223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333B-2A4D-4C06-80EB-5D0AFFCD38E8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D5734-B576-4889-A3B8-574A7A57C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CDD5B-3EFA-46E5-A9A6-F6FDD8A9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89D8-7C2B-4B24-9CF1-FB986847B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4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05796-4541-45BB-A4E2-058E9B3BA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E6F5C-94B0-4949-AF8A-8920D4B55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19968-4B38-4F87-B700-453C244CA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333B-2A4D-4C06-80EB-5D0AFFCD38E8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D5ED1-7D6D-4D39-AC0E-9B9D640B5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00C1D-35CF-43D9-AB77-8C2E4C92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89D8-7C2B-4B24-9CF1-FB986847B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6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1C5CDB-FB3D-4B4C-80F9-9D27D27F4A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9F1C7-DE47-4B07-8392-4E9C9F643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FAA66-A717-4C1E-9908-89BAAF3B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333B-2A4D-4C06-80EB-5D0AFFCD38E8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F1536-5520-4736-B904-47513499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0FC75-AFCA-4200-9A54-344F8B0C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89D8-7C2B-4B24-9CF1-FB986847B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2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9CD98-63EE-478A-B8A0-2172B9B3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2541C-AD53-41F3-BC12-EA8CC466D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36429-3023-47BF-9C02-F74BD2DBB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333B-2A4D-4C06-80EB-5D0AFFCD38E8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762C1-341D-475C-A02F-89291C5E4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0E4DA-A4E0-4BF5-B03A-A7BF1DD0F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89D8-7C2B-4B24-9CF1-FB986847B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C75C6-53B4-4BCD-BF81-AB47646F5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98C8B-FC5D-4008-A123-648590095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7CA4C-1FA6-490E-950A-1EF4DE1EB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333B-2A4D-4C06-80EB-5D0AFFCD38E8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026E8-81D2-4D78-84A0-67E9D8245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96C38-9A0E-4A82-93D1-2C7719BE8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89D8-7C2B-4B24-9CF1-FB986847B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9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1852-4AD3-4750-94BF-E5BA133CA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DB4E9-6896-42FE-8E81-93976F03D7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94265-A7D2-4AE2-87AA-67BC4A9BE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B3A47-7B2F-4CED-B036-074CAC997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333B-2A4D-4C06-80EB-5D0AFFCD38E8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3EF84-302C-499F-A7EB-EFD1F303A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BD553-1FF9-458A-B440-23BD45F5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89D8-7C2B-4B24-9CF1-FB986847B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2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B05E-7414-418F-849E-BA0808D9A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E7F7D-A41B-4A6A-8EB7-94BF22CB3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7DFAA2-D721-456F-84B4-DD939CD42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FD452E-7422-41FD-A117-0E0CA627A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6AB1B7-9E54-4F45-B690-62E1E068CB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1B1CAB-7BDE-453E-BED6-18E60B85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333B-2A4D-4C06-80EB-5D0AFFCD38E8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E3CF41-7157-4238-9A39-76B7D20EB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72C734-10B8-457E-9B1C-F4D42AB2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89D8-7C2B-4B24-9CF1-FB986847B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0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37CEF-68F7-40E8-B978-84B50502D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410B50-36D4-410B-8D13-20E24DDF3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333B-2A4D-4C06-80EB-5D0AFFCD38E8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A1AFB7-B572-484A-982A-A94C622D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5B2B47-055B-4B36-9610-BC784202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89D8-7C2B-4B24-9CF1-FB986847B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5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4CB8C3-8FF2-4C7C-A976-1AE4EF4CF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333B-2A4D-4C06-80EB-5D0AFFCD38E8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948C7C-8D4F-4662-BB61-376A4AFB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6DA72-9608-4693-95C3-C37E2CBB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89D8-7C2B-4B24-9CF1-FB986847B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1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0886-F90B-4A87-ADC3-D172374E0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079B-EEE4-4B55-9153-3E32382FC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5BA70-A503-4F42-B132-AB3575BCD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588C0-12F2-4158-A3E2-332E32CE4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333B-2A4D-4C06-80EB-5D0AFFCD38E8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EBB74-A9B3-4666-870E-0CEBBDF47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33B4F-553D-453B-A5B8-7A7BB7F92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89D8-7C2B-4B24-9CF1-FB986847B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0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919C3-DE60-44A1-AF15-82B64D72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2928E1-FF8C-40E4-9EF9-7060D90F96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A5301-2DDB-4BD0-BB05-03AFD7E56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1FDBB-37EB-4822-8DA3-2AC972A46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333B-2A4D-4C06-80EB-5D0AFFCD38E8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3D366-59CF-4C62-8479-AC172AE22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C5F26-51A4-409B-B2A0-2028BA6A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89D8-7C2B-4B24-9CF1-FB986847B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6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E58432-BEF4-47E4-BA78-643B27305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C6C2-B592-4125-9FC2-558EDB2DB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D763-480E-4CDE-A65E-7679A63F2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3333B-2A4D-4C06-80EB-5D0AFFCD38E8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ED020-F6FB-405B-A4D4-FB80A6546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CA288-F966-41B9-A671-836C3478C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489D8-7C2B-4B24-9CF1-FB986847B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9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9DAD53-A66F-458D-A933-EB4C0B29635B}"/>
              </a:ext>
            </a:extLst>
          </p:cNvPr>
          <p:cNvSpPr txBox="1"/>
          <p:nvPr/>
        </p:nvSpPr>
        <p:spPr>
          <a:xfrm>
            <a:off x="1828800" y="1209822"/>
            <a:ext cx="7929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Support Vector Machine (SVM)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1BD5EC-03C2-49AC-A054-674A5F7027E7}"/>
              </a:ext>
            </a:extLst>
          </p:cNvPr>
          <p:cNvSpPr txBox="1"/>
          <p:nvPr/>
        </p:nvSpPr>
        <p:spPr>
          <a:xfrm>
            <a:off x="1639372" y="3376246"/>
            <a:ext cx="86037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Numerical classifier that draws a single decision boundary</a:t>
            </a:r>
          </a:p>
          <a:p>
            <a:r>
              <a:rPr lang="en-US" sz="2800" i="1" dirty="0"/>
              <a:t> that </a:t>
            </a:r>
            <a:r>
              <a:rPr lang="en-US" sz="2800" i="1" u="sng" dirty="0"/>
              <a:t>maximizes the margin </a:t>
            </a:r>
            <a:r>
              <a:rPr lang="en-US" sz="2800" i="1" dirty="0"/>
              <a:t>between two classes of data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B8E25D-81AC-40DF-BFD8-22D25E7137C6}"/>
              </a:ext>
            </a:extLst>
          </p:cNvPr>
          <p:cNvSpPr txBox="1"/>
          <p:nvPr/>
        </p:nvSpPr>
        <p:spPr>
          <a:xfrm>
            <a:off x="4431323" y="2510080"/>
            <a:ext cx="1736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What it is?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A2FF37-2DB8-4776-8E50-0119B8BE4097}"/>
              </a:ext>
            </a:extLst>
          </p:cNvPr>
          <p:cNvSpPr txBox="1"/>
          <p:nvPr/>
        </p:nvSpPr>
        <p:spPr>
          <a:xfrm>
            <a:off x="3263704" y="5417345"/>
            <a:ext cx="470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Classifier – Machine Learning Model</a:t>
            </a:r>
          </a:p>
        </p:txBody>
      </p:sp>
    </p:spTree>
    <p:extLst>
      <p:ext uri="{BB962C8B-B14F-4D97-AF65-F5344CB8AC3E}">
        <p14:creationId xmlns:p14="http://schemas.microsoft.com/office/powerpoint/2010/main" val="1631656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8FA1E8BC-4457-4609-8CCD-2FDF69FAC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29" y="0"/>
            <a:ext cx="9260541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44F72EE-2B1D-4769-AF4C-EA0E9FE02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553" y="2450123"/>
            <a:ext cx="371475" cy="304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5780A0-F537-4350-860C-96B814633A34}"/>
              </a:ext>
            </a:extLst>
          </p:cNvPr>
          <p:cNvSpPr txBox="1"/>
          <p:nvPr/>
        </p:nvSpPr>
        <p:spPr>
          <a:xfrm>
            <a:off x="8539317" y="4881717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g(x</a:t>
            </a:r>
            <a:r>
              <a:rPr lang="en-US" sz="1200" dirty="0"/>
              <a:t>1</a:t>
            </a:r>
            <a:r>
              <a:rPr lang="en-US" dirty="0"/>
              <a:t>,x</a:t>
            </a:r>
            <a:r>
              <a:rPr lang="en-US" sz="1200" dirty="0"/>
              <a:t>2</a:t>
            </a:r>
            <a:r>
              <a:rPr lang="en-US" dirty="0"/>
              <a:t>)=a*x</a:t>
            </a:r>
            <a:r>
              <a:rPr lang="en-US" sz="1200" dirty="0"/>
              <a:t>1</a:t>
            </a:r>
            <a:r>
              <a:rPr lang="en-US" dirty="0"/>
              <a:t> + b*x</a:t>
            </a:r>
            <a:r>
              <a:rPr lang="en-US" sz="1200" dirty="0"/>
              <a:t>2</a:t>
            </a:r>
            <a:r>
              <a:rPr lang="en-US" dirty="0"/>
              <a:t> + w</a:t>
            </a:r>
            <a:r>
              <a:rPr lang="en-US" sz="1200" dirty="0"/>
              <a:t>o </a:t>
            </a:r>
            <a:r>
              <a:rPr lang="en-US" dirty="0"/>
              <a:t>=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1D5B60-E817-42D1-83CE-F021FB951ED8}"/>
              </a:ext>
            </a:extLst>
          </p:cNvPr>
          <p:cNvSpPr txBox="1"/>
          <p:nvPr/>
        </p:nvSpPr>
        <p:spPr>
          <a:xfrm>
            <a:off x="9442128" y="5251049"/>
            <a:ext cx="1643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a*x</a:t>
            </a:r>
            <a:r>
              <a:rPr lang="en-US" sz="1200" dirty="0"/>
              <a:t>1</a:t>
            </a:r>
            <a:r>
              <a:rPr lang="en-US" sz="1600" dirty="0"/>
              <a:t> + 2a*x</a:t>
            </a:r>
            <a:r>
              <a:rPr lang="en-US" sz="1200" dirty="0"/>
              <a:t>2</a:t>
            </a:r>
            <a:r>
              <a:rPr lang="en-US" sz="1600" dirty="0"/>
              <a:t> + w</a:t>
            </a:r>
            <a:r>
              <a:rPr lang="en-US" sz="1200" dirty="0"/>
              <a:t>o</a:t>
            </a: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F2AECDBB-72FD-4681-A09D-752FFE404C45}"/>
              </a:ext>
            </a:extLst>
          </p:cNvPr>
          <p:cNvSpPr/>
          <p:nvPr/>
        </p:nvSpPr>
        <p:spPr>
          <a:xfrm>
            <a:off x="10757980" y="796414"/>
            <a:ext cx="585743" cy="781664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1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F565A1F-BE5D-4BA3-AA59-9A7B46229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7" y="552449"/>
            <a:ext cx="7781925" cy="4181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273F37-85EB-43D6-A746-428D572A3035}"/>
              </a:ext>
            </a:extLst>
          </p:cNvPr>
          <p:cNvSpPr txBox="1"/>
          <p:nvPr/>
        </p:nvSpPr>
        <p:spPr>
          <a:xfrm>
            <a:off x="1617785" y="5152292"/>
            <a:ext cx="8414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Kernel helps to find a hyperplane in the higher dimensional space </a:t>
            </a:r>
          </a:p>
          <a:p>
            <a:r>
              <a:rPr lang="en-US" sz="2400" dirty="0"/>
              <a:t>without increasing the computational cost much</a:t>
            </a:r>
          </a:p>
        </p:txBody>
      </p:sp>
    </p:spTree>
    <p:extLst>
      <p:ext uri="{BB962C8B-B14F-4D97-AF65-F5344CB8AC3E}">
        <p14:creationId xmlns:p14="http://schemas.microsoft.com/office/powerpoint/2010/main" val="4259803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F4FB343-CABE-4BC6-8659-60FCBDC2F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05" y="421152"/>
            <a:ext cx="7642532" cy="2048720"/>
          </a:xfrm>
          <a:prstGeom prst="rect">
            <a:avLst/>
          </a:prstGeom>
        </p:spPr>
      </p:pic>
      <p:pic>
        <p:nvPicPr>
          <p:cNvPr id="9" name="Picture 8" descr="A picture containing diagram&#10;&#10;Description automatically generated">
            <a:extLst>
              <a:ext uri="{FF2B5EF4-FFF2-40B4-BE49-F238E27FC236}">
                <a16:creationId xmlns:a16="http://schemas.microsoft.com/office/drawing/2014/main" id="{9D5D6089-F59F-45B2-A9E7-62E35BF94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93" y="2160123"/>
            <a:ext cx="4848225" cy="4276725"/>
          </a:xfrm>
          <a:prstGeom prst="rect">
            <a:avLst/>
          </a:prstGeom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2E888D39-94DA-460E-8132-9219BF80F5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87" y="2804379"/>
            <a:ext cx="67151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896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hart&#10;&#10;Description automatically generated">
            <a:extLst>
              <a:ext uri="{FF2B5EF4-FFF2-40B4-BE49-F238E27FC236}">
                <a16:creationId xmlns:a16="http://schemas.microsoft.com/office/drawing/2014/main" id="{64CE5F67-E7E7-4838-9FC6-1EF70FEF0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280" y="759656"/>
            <a:ext cx="9489233" cy="543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3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C3AF5B7A-CDAA-46CF-8A71-4C0759F90C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318" y="-17585"/>
            <a:ext cx="9863085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D4DE499-149A-476C-B5A3-462342072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632" y="3768970"/>
            <a:ext cx="371475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EB5786-7872-408C-858B-E837780E8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631" y="3616570"/>
            <a:ext cx="3714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2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9EC4C8DC-9449-4630-A1B6-2303B300B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53" y="0"/>
            <a:ext cx="9475694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8DA34A-32C5-4093-8F04-03E76BD4CB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431" y="3446585"/>
            <a:ext cx="3714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88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A3B41DAE-4507-4C5A-8345-AA9ACBEC4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850" y="23812"/>
            <a:ext cx="925830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27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197E25FF-26E3-45B9-BC0C-964B0C24D9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510" y="0"/>
            <a:ext cx="9532979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30FD63-C0A7-4B74-932A-BBC66C77A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262" y="4560277"/>
            <a:ext cx="3714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48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F9DE7D02-8730-4035-A983-458CB5B55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581" y="0"/>
            <a:ext cx="95868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12854F06-EAD0-4318-B8E3-91E717682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358" y="0"/>
            <a:ext cx="9689284" cy="6858000"/>
          </a:xfrm>
          <a:prstGeom prst="rect">
            <a:avLst/>
          </a:prstGeom>
        </p:spPr>
      </p:pic>
      <p:pic>
        <p:nvPicPr>
          <p:cNvPr id="3" name="Picture 2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54C48113-7933-4FD1-8BA3-9C6A6830C2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350" y="3518452"/>
            <a:ext cx="628650" cy="485775"/>
          </a:xfrm>
          <a:prstGeom prst="rect">
            <a:avLst/>
          </a:prstGeom>
        </p:spPr>
      </p:pic>
      <p:pic>
        <p:nvPicPr>
          <p:cNvPr id="6" name="Picture 5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33E6E4CE-71DB-4FED-B594-ED4B6C832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961" y="3518451"/>
            <a:ext cx="62865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9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DFFBF4EF-35F8-431C-80A9-78C331860E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787" y="0"/>
            <a:ext cx="8282426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C6045A-B08F-4BAF-8DC4-ECC3F8DFC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800" y="4384431"/>
            <a:ext cx="371475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4E1EBF-3BF6-4184-8CFB-873E5E387D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799" y="4384431"/>
            <a:ext cx="3714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2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, line chart&#10;&#10;Description automatically generated">
            <a:extLst>
              <a:ext uri="{FF2B5EF4-FFF2-40B4-BE49-F238E27FC236}">
                <a16:creationId xmlns:a16="http://schemas.microsoft.com/office/drawing/2014/main" id="{71716736-E575-4BDE-A4D5-1CE1E1317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833" y="0"/>
            <a:ext cx="7556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0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75</Words>
  <Application>Microsoft Office PowerPoint</Application>
  <PresentationFormat>Widescreen</PresentationFormat>
  <Paragraphs>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</dc:creator>
  <cp:lastModifiedBy>ras</cp:lastModifiedBy>
  <cp:revision>42</cp:revision>
  <dcterms:created xsi:type="dcterms:W3CDTF">2020-10-21T18:41:52Z</dcterms:created>
  <dcterms:modified xsi:type="dcterms:W3CDTF">2021-02-17T23:20:34Z</dcterms:modified>
</cp:coreProperties>
</file>