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6"/>
  </p:notesMasterIdLst>
  <p:sldIdLst>
    <p:sldId id="256" r:id="rId2"/>
    <p:sldId id="332" r:id="rId3"/>
    <p:sldId id="350" r:id="rId4"/>
    <p:sldId id="338" r:id="rId5"/>
    <p:sldId id="290" r:id="rId6"/>
    <p:sldId id="333" r:id="rId7"/>
    <p:sldId id="334" r:id="rId8"/>
    <p:sldId id="335" r:id="rId9"/>
    <p:sldId id="399" r:id="rId10"/>
    <p:sldId id="336" r:id="rId11"/>
    <p:sldId id="339" r:id="rId12"/>
    <p:sldId id="340" r:id="rId13"/>
    <p:sldId id="393" r:id="rId14"/>
    <p:sldId id="398" r:id="rId15"/>
    <p:sldId id="341" r:id="rId16"/>
    <p:sldId id="400" r:id="rId17"/>
    <p:sldId id="401" r:id="rId18"/>
    <p:sldId id="352" r:id="rId19"/>
    <p:sldId id="342" r:id="rId20"/>
    <p:sldId id="395" r:id="rId21"/>
    <p:sldId id="394" r:id="rId22"/>
    <p:sldId id="343" r:id="rId23"/>
    <p:sldId id="344" r:id="rId24"/>
    <p:sldId id="345" r:id="rId25"/>
    <p:sldId id="347" r:id="rId26"/>
    <p:sldId id="348" r:id="rId27"/>
    <p:sldId id="396" r:id="rId28"/>
    <p:sldId id="349" r:id="rId29"/>
    <p:sldId id="354" r:id="rId30"/>
    <p:sldId id="355" r:id="rId31"/>
    <p:sldId id="310" r:id="rId32"/>
    <p:sldId id="356" r:id="rId33"/>
    <p:sldId id="358" r:id="rId34"/>
    <p:sldId id="32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7E4"/>
    <a:srgbClr val="FFFFFF"/>
    <a:srgbClr val="1759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2819" autoAdjust="0"/>
  </p:normalViewPr>
  <p:slideViewPr>
    <p:cSldViewPr snapToGrid="0">
      <p:cViewPr>
        <p:scale>
          <a:sx n="72" d="100"/>
          <a:sy n="72" d="100"/>
        </p:scale>
        <p:origin x="-422" y="-5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FDBD8-054A-40E0-8567-A07CE2CF9D0E}" type="datetimeFigureOut">
              <a:rPr lang="en-US" smtClean="0"/>
              <a:t>6/26/2017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61112-306F-487F-8396-BBAFE4AA63F2}" type="slidenum">
              <a:rPr lang="en-US" smtClean="0"/>
              <a:t>‹#›</a:t>
            </a:fld>
            <a:endParaRPr lang="en-US"/>
          </a:p>
        </p:txBody>
      </p:sp>
    </p:spTree>
    <p:extLst>
      <p:ext uri="{BB962C8B-B14F-4D97-AF65-F5344CB8AC3E}">
        <p14:creationId xmlns:p14="http://schemas.microsoft.com/office/powerpoint/2010/main" val="181148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1</a:t>
            </a:fld>
            <a:endParaRPr lang="en-US"/>
          </a:p>
        </p:txBody>
      </p:sp>
    </p:spTree>
    <p:extLst>
      <p:ext uri="{BB962C8B-B14F-4D97-AF65-F5344CB8AC3E}">
        <p14:creationId xmlns:p14="http://schemas.microsoft.com/office/powerpoint/2010/main" val="102250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Constructing more combinations of the diagnostic codes enforces more personalization on the patients and as a result improves the predictability of the next procedure (the entropy decreases).</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25</a:t>
            </a:fld>
            <a:endParaRPr lang="en-US"/>
          </a:p>
        </p:txBody>
      </p:sp>
    </p:spTree>
    <p:extLst>
      <p:ext uri="{BB962C8B-B14F-4D97-AF65-F5344CB8AC3E}">
        <p14:creationId xmlns:p14="http://schemas.microsoft.com/office/powerpoint/2010/main" val="125218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our approach of selecting t diagnostic codes candidates, we started by discarding the diagnostic codes that were either always or never evident in the set of diagnoses. Although this may seem counterintuitive at first, the reasoning behind doing so is rather logical.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all patients have a common diagnosis, then this diagnosis will not play any role in</a:t>
            </a:r>
          </a:p>
          <a:p>
            <a:r>
              <a:rPr lang="en-US" sz="1200" b="0" i="0" u="none" strike="noStrike" kern="1200" baseline="0" dirty="0" smtClean="0">
                <a:solidFill>
                  <a:schemeClr val="tx1"/>
                </a:solidFill>
                <a:latin typeface="+mn-lt"/>
                <a:ea typeface="+mn-ea"/>
                <a:cs typeface="+mn-cs"/>
              </a:rPr>
              <a:t>determining the state for which patients end up in.</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26</a:t>
            </a:fld>
            <a:endParaRPr lang="en-US"/>
          </a:p>
        </p:txBody>
      </p:sp>
    </p:spTree>
    <p:extLst>
      <p:ext uri="{BB962C8B-B14F-4D97-AF65-F5344CB8AC3E}">
        <p14:creationId xmlns:p14="http://schemas.microsoft.com/office/powerpoint/2010/main" val="354566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distribution of procedures in cluster 1 implies that if a new patient were to belong this</a:t>
            </a:r>
            <a:r>
              <a:rPr lang="en-US" baseline="0" dirty="0" smtClean="0"/>
              <a:t> cluster, then most likely he or she will undergo procedure P(1,2)</a:t>
            </a:r>
            <a:r>
              <a:rPr lang="en-US" dirty="0" smtClean="0"/>
              <a:t> </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28</a:t>
            </a:fld>
            <a:endParaRPr lang="en-US"/>
          </a:p>
        </p:txBody>
      </p:sp>
    </p:spTree>
    <p:extLst>
      <p:ext uri="{BB962C8B-B14F-4D97-AF65-F5344CB8AC3E}">
        <p14:creationId xmlns:p14="http://schemas.microsoft.com/office/powerpoint/2010/main" val="277696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function assigns a score for each procedure in the procedure graph.</a:t>
            </a:r>
          </a:p>
          <a:p>
            <a:r>
              <a:rPr lang="en-US" sz="1200" b="0" i="0" u="none" strike="noStrike" kern="1200" baseline="0" dirty="0" smtClean="0">
                <a:solidFill>
                  <a:schemeClr val="tx1"/>
                </a:solidFill>
                <a:latin typeface="+mn-lt"/>
                <a:ea typeface="+mn-ea"/>
                <a:cs typeface="+mn-cs"/>
              </a:rPr>
              <a:t>The score represent the average number of readmissions for patients at each procedure node.</a:t>
            </a:r>
          </a:p>
          <a:p>
            <a:r>
              <a:rPr lang="en-US" sz="1200" b="0" i="0" u="none" strike="noStrike" kern="1200" baseline="0" dirty="0" smtClean="0">
                <a:solidFill>
                  <a:schemeClr val="tx1"/>
                </a:solidFill>
                <a:latin typeface="+mn-lt"/>
                <a:ea typeface="+mn-ea"/>
                <a:cs typeface="+mn-cs"/>
              </a:rPr>
              <a:t>The number 1.323 means that the patient will have on average 1.323 readmissions. Some may have more and some may have less.</a:t>
            </a:r>
          </a:p>
          <a:p>
            <a:r>
              <a:rPr lang="en-US" sz="1200" b="0" i="0" u="none" strike="noStrike" kern="1200" baseline="0" dirty="0" smtClean="0">
                <a:solidFill>
                  <a:schemeClr val="tx1"/>
                </a:solidFill>
                <a:latin typeface="+mn-lt"/>
                <a:ea typeface="+mn-ea"/>
                <a:cs typeface="+mn-cs"/>
              </a:rPr>
              <a:t>Almost 58% of the patients who started P(0,1) had at least 1 readmission</a:t>
            </a:r>
          </a:p>
          <a:p>
            <a:r>
              <a:rPr lang="en-US" sz="1200" b="0" i="0" u="none" strike="noStrike" kern="1200" baseline="0" dirty="0" smtClean="0">
                <a:solidFill>
                  <a:schemeClr val="tx1"/>
                </a:solidFill>
                <a:latin typeface="+mn-lt"/>
                <a:ea typeface="+mn-ea"/>
                <a:cs typeface="+mn-cs"/>
              </a:rPr>
              <a:t>Almost 8% didn’t return back</a:t>
            </a:r>
          </a:p>
          <a:p>
            <a:r>
              <a:rPr lang="en-US" sz="1200" b="0" i="0" u="none" strike="noStrike" kern="1200" baseline="0" dirty="0" smtClean="0">
                <a:solidFill>
                  <a:schemeClr val="tx1"/>
                </a:solidFill>
                <a:latin typeface="+mn-lt"/>
                <a:ea typeface="+mn-ea"/>
                <a:cs typeface="+mn-cs"/>
              </a:rPr>
              <a:t>33% had at least 2 readmissions</a:t>
            </a:r>
          </a:p>
          <a:p>
            <a:r>
              <a:rPr lang="en-US" sz="1200" b="0" i="0" u="none" strike="noStrike" kern="1200" baseline="0" dirty="0" smtClean="0">
                <a:solidFill>
                  <a:schemeClr val="tx1"/>
                </a:solidFill>
                <a:latin typeface="+mn-lt"/>
                <a:ea typeface="+mn-ea"/>
                <a:cs typeface="+mn-cs"/>
              </a:rPr>
              <a:t>6% had 3 readmissions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function will reduce the effect of outliers</a:t>
            </a:r>
          </a:p>
        </p:txBody>
      </p:sp>
      <p:sp>
        <p:nvSpPr>
          <p:cNvPr id="4" name="Slide Number Placeholder 3"/>
          <p:cNvSpPr>
            <a:spLocks noGrp="1"/>
          </p:cNvSpPr>
          <p:nvPr>
            <p:ph type="sldNum" sz="quarter" idx="10"/>
          </p:nvPr>
        </p:nvSpPr>
        <p:spPr/>
        <p:txBody>
          <a:bodyPr/>
          <a:lstStyle/>
          <a:p>
            <a:fld id="{B5661112-306F-487F-8396-BBAFE4AA63F2}" type="slidenum">
              <a:rPr lang="en-US" smtClean="0"/>
              <a:t>30</a:t>
            </a:fld>
            <a:endParaRPr lang="en-US"/>
          </a:p>
        </p:txBody>
      </p:sp>
    </p:spTree>
    <p:extLst>
      <p:ext uri="{BB962C8B-B14F-4D97-AF65-F5344CB8AC3E}">
        <p14:creationId xmlns:p14="http://schemas.microsoft.com/office/powerpoint/2010/main" val="72212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patients in each cluster share the same initial procedure, but they may differ in the next procedure</a:t>
            </a:r>
          </a:p>
          <a:p>
            <a:r>
              <a:rPr lang="en-US" dirty="0" smtClean="0"/>
              <a:t>Therefore, the</a:t>
            </a:r>
            <a:r>
              <a:rPr lang="en-US" baseline="0" dirty="0" smtClean="0"/>
              <a:t> score of the cluster is defined as the sum of the weighted score of the procedures.</a:t>
            </a:r>
          </a:p>
          <a:p>
            <a:r>
              <a:rPr lang="en-US" baseline="0" dirty="0" smtClean="0"/>
              <a:t>The most desired cluster is the one that has the minimum score.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32</a:t>
            </a:fld>
            <a:endParaRPr lang="en-US"/>
          </a:p>
        </p:txBody>
      </p:sp>
    </p:spTree>
    <p:extLst>
      <p:ext uri="{BB962C8B-B14F-4D97-AF65-F5344CB8AC3E}">
        <p14:creationId xmlns:p14="http://schemas.microsoft.com/office/powerpoint/2010/main" val="208321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clusters extracted from patients who underwent procedure 105 (kidney transplant)</a:t>
            </a:r>
          </a:p>
          <a:p>
            <a:r>
              <a:rPr lang="en-US" dirty="0" smtClean="0"/>
              <a:t>Based on the scores,</a:t>
            </a:r>
            <a:r>
              <a:rPr lang="en-US" baseline="0" dirty="0" smtClean="0"/>
              <a:t> the best cluster is the first one.</a:t>
            </a:r>
          </a:p>
          <a:p>
            <a:r>
              <a:rPr lang="en-US" baseline="0" dirty="0" smtClean="0"/>
              <a:t>If the patient were to belong to the first cluster, then there are no recommendations to provide.</a:t>
            </a:r>
          </a:p>
          <a:p>
            <a:r>
              <a:rPr lang="en-US" baseline="0" dirty="0" smtClean="0"/>
              <a:t>If the patient were to belong to cluster 2 or 3, then we can provide a set of recommendations to the physician to make the patient similar to the patients who belong to the first cluster.</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33</a:t>
            </a:fld>
            <a:endParaRPr lang="en-US"/>
          </a:p>
        </p:txBody>
      </p:sp>
    </p:spTree>
    <p:extLst>
      <p:ext uri="{BB962C8B-B14F-4D97-AF65-F5344CB8AC3E}">
        <p14:creationId xmlns:p14="http://schemas.microsoft.com/office/powerpoint/2010/main" val="92406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defRPr>
                <a:solidFill>
                  <a:srgbClr val="000000"/>
                </a:solidFill>
                <a:latin typeface="Helvetica"/>
                <a:ea typeface="Helvetica"/>
                <a:cs typeface="Helvetica"/>
                <a:sym typeface="Helvetica"/>
              </a:defRPr>
            </a:pPr>
            <a:r>
              <a:rPr lang="en-US" u="none" dirty="0" smtClean="0"/>
              <a:t>This is the first step of the research, which is to find</a:t>
            </a:r>
            <a:r>
              <a:rPr lang="en-US" u="none" baseline="0" dirty="0" smtClean="0"/>
              <a:t> all possible paths that a new patient may undertake during the course of treatment.</a:t>
            </a:r>
          </a:p>
          <a:p>
            <a:pPr algn="just">
              <a:buNone/>
              <a:defRPr>
                <a:solidFill>
                  <a:srgbClr val="000000"/>
                </a:solidFill>
                <a:latin typeface="Helvetica"/>
                <a:ea typeface="Helvetica"/>
                <a:cs typeface="Helvetica"/>
                <a:sym typeface="Helvetica"/>
              </a:defRPr>
            </a:pPr>
            <a:r>
              <a:rPr lang="en-US" u="none" baseline="0" dirty="0" smtClean="0"/>
              <a:t>Here I am showing a hypothetical example for all possible paths after performing P(0,1) as the first procedure. These paths form a tree that we call procedure graph.</a:t>
            </a:r>
          </a:p>
          <a:p>
            <a:pPr algn="just">
              <a:buNone/>
              <a:defRPr>
                <a:solidFill>
                  <a:srgbClr val="000000"/>
                </a:solidFill>
                <a:latin typeface="Helvetica"/>
                <a:ea typeface="Helvetica"/>
                <a:cs typeface="Helvetica"/>
                <a:sym typeface="Helvetica"/>
              </a:defRPr>
            </a:pPr>
            <a:endParaRPr lang="en-US" u="none" baseline="0" dirty="0" smtClean="0"/>
          </a:p>
          <a:p>
            <a:pPr algn="just">
              <a:buNone/>
              <a:defRPr>
                <a:solidFill>
                  <a:srgbClr val="000000"/>
                </a:solidFill>
                <a:latin typeface="Helvetica"/>
                <a:ea typeface="Helvetica"/>
                <a:cs typeface="Helvetica"/>
                <a:sym typeface="Helvetica"/>
              </a:defRPr>
            </a:pPr>
            <a:r>
              <a:rPr lang="en-US" u="none" baseline="0" dirty="0" smtClean="0"/>
              <a:t>Explain the Nodes, Length and numbers:</a:t>
            </a:r>
          </a:p>
          <a:p>
            <a:pPr algn="just">
              <a:buNone/>
              <a:defRPr>
                <a:solidFill>
                  <a:srgbClr val="000000"/>
                </a:solidFill>
                <a:latin typeface="Helvetica"/>
                <a:ea typeface="Helvetica"/>
                <a:cs typeface="Helvetica"/>
                <a:sym typeface="Helvetica"/>
              </a:defRPr>
            </a:pPr>
            <a:endParaRPr lang="en-US" u="none" baseline="0" dirty="0" smtClean="0"/>
          </a:p>
          <a:p>
            <a:pPr algn="just">
              <a:buNone/>
              <a:defRPr>
                <a:solidFill>
                  <a:srgbClr val="000000"/>
                </a:solidFill>
                <a:latin typeface="Helvetica"/>
                <a:ea typeface="Helvetica"/>
                <a:cs typeface="Helvetica"/>
                <a:sym typeface="Helvetica"/>
              </a:defRPr>
            </a:pPr>
            <a:r>
              <a:rPr lang="en-US" u="none" baseline="0" dirty="0" smtClean="0"/>
              <a:t>Nodes: The nodes in the graph represent the procedures. These procedures could be major like a surgery or minor such as x-ray</a:t>
            </a:r>
          </a:p>
          <a:p>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r>
              <a:rPr lang="en-US" dirty="0" smtClean="0"/>
              <a:t>Length: The length of any given procedure path is an indicator of the number of readmissions that occurred or will occur throughout the course of treatment. </a:t>
            </a:r>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r>
              <a:rPr lang="en-US" dirty="0" smtClean="0"/>
              <a:t>Numbers: Explain the numbers in the graph.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10</a:t>
            </a:fld>
            <a:endParaRPr lang="en-US"/>
          </a:p>
        </p:txBody>
      </p:sp>
    </p:spTree>
    <p:extLst>
      <p:ext uri="{BB962C8B-B14F-4D97-AF65-F5344CB8AC3E}">
        <p14:creationId xmlns:p14="http://schemas.microsoft.com/office/powerpoint/2010/main" val="422075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that these numbers may include outliers, for example, there could be only one patient who had the maximum path length of 56. In Chapter 6, we will</a:t>
            </a:r>
          </a:p>
          <a:p>
            <a:r>
              <a:rPr lang="en-US" sz="1200" b="0" i="0" u="none" strike="noStrike" kern="1200" baseline="0" dirty="0" smtClean="0">
                <a:solidFill>
                  <a:schemeClr val="tx1"/>
                </a:solidFill>
                <a:latin typeface="+mn-lt"/>
                <a:ea typeface="+mn-ea"/>
                <a:cs typeface="+mn-cs"/>
              </a:rPr>
              <a:t>provide a more robust mechanism that provides a score for each procedure, which represents the average number of hospital readmissions</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12</a:t>
            </a:fld>
            <a:endParaRPr lang="en-US"/>
          </a:p>
        </p:txBody>
      </p:sp>
    </p:spTree>
    <p:extLst>
      <p:ext uri="{BB962C8B-B14F-4D97-AF65-F5344CB8AC3E}">
        <p14:creationId xmlns:p14="http://schemas.microsoft.com/office/powerpoint/2010/main" val="408915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14</a:t>
            </a:fld>
            <a:endParaRPr lang="en-US"/>
          </a:p>
        </p:txBody>
      </p:sp>
    </p:spTree>
    <p:extLst>
      <p:ext uri="{BB962C8B-B14F-4D97-AF65-F5344CB8AC3E}">
        <p14:creationId xmlns:p14="http://schemas.microsoft.com/office/powerpoint/2010/main" val="166835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process of selecting a certain path follows a probabilistic function, where the</a:t>
            </a:r>
          </a:p>
          <a:p>
            <a:r>
              <a:rPr lang="en-US" sz="1200" b="0" i="0" u="none" strike="noStrike" kern="1200" baseline="0" dirty="0" smtClean="0">
                <a:solidFill>
                  <a:schemeClr val="tx1"/>
                </a:solidFill>
                <a:latin typeface="+mn-lt"/>
                <a:ea typeface="+mn-ea"/>
                <a:cs typeface="+mn-cs"/>
              </a:rPr>
              <a:t>probability of following any path can be calculated by dividing the number of patients at the end of the path by the number of patients who underwent the initial procedure,</a:t>
            </a:r>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15</a:t>
            </a:fld>
            <a:endParaRPr lang="en-US"/>
          </a:p>
        </p:txBody>
      </p:sp>
    </p:spTree>
    <p:extLst>
      <p:ext uri="{BB962C8B-B14F-4D97-AF65-F5344CB8AC3E}">
        <p14:creationId xmlns:p14="http://schemas.microsoft.com/office/powerpoint/2010/main" val="94274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19</a:t>
            </a:fld>
            <a:endParaRPr lang="en-US"/>
          </a:p>
        </p:txBody>
      </p:sp>
    </p:spTree>
    <p:extLst>
      <p:ext uri="{BB962C8B-B14F-4D97-AF65-F5344CB8AC3E}">
        <p14:creationId xmlns:p14="http://schemas.microsoft.com/office/powerpoint/2010/main" val="178371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proposed an</a:t>
            </a:r>
            <a:r>
              <a:rPr lang="en-US" baseline="0" dirty="0" smtClean="0"/>
              <a:t> algorithm to cluster the patients based on the diagnoses that they have and they don’t have. So, we defined two sets: the included and excluded sets.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22</a:t>
            </a:fld>
            <a:endParaRPr lang="en-US"/>
          </a:p>
        </p:txBody>
      </p:sp>
    </p:spTree>
    <p:extLst>
      <p:ext uri="{BB962C8B-B14F-4D97-AF65-F5344CB8AC3E}">
        <p14:creationId xmlns:p14="http://schemas.microsoft.com/office/powerpoint/2010/main" val="260875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proposed an</a:t>
            </a:r>
            <a:r>
              <a:rPr lang="en-US" baseline="0" dirty="0" smtClean="0"/>
              <a:t> algorithm to cluster the patients based on the diagnoses that they have and they don’t have. So we defined two sets: the included and excluded sets. The best way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23</a:t>
            </a:fld>
            <a:endParaRPr lang="en-US"/>
          </a:p>
        </p:txBody>
      </p:sp>
    </p:spTree>
    <p:extLst>
      <p:ext uri="{BB962C8B-B14F-4D97-AF65-F5344CB8AC3E}">
        <p14:creationId xmlns:p14="http://schemas.microsoft.com/office/powerpoint/2010/main" val="340400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proposed an</a:t>
            </a:r>
            <a:r>
              <a:rPr lang="en-US" baseline="0" dirty="0" smtClean="0"/>
              <a:t> algorithm to cluster the patients based on the diagnoses that they have and they don’t have. So we defined two sets: the included and excluded sets. The best way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661112-306F-487F-8396-BBAFE4AA63F2}" type="slidenum">
              <a:rPr lang="en-US" smtClean="0"/>
              <a:t>24</a:t>
            </a:fld>
            <a:endParaRPr lang="en-US"/>
          </a:p>
        </p:txBody>
      </p:sp>
    </p:spTree>
    <p:extLst>
      <p:ext uri="{BB962C8B-B14F-4D97-AF65-F5344CB8AC3E}">
        <p14:creationId xmlns:p14="http://schemas.microsoft.com/office/powerpoint/2010/main" val="425706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4EF2820-2897-4FD7-909C-8AEAFA47F4E0}" type="datetime1">
              <a:rPr lang="en-US" smtClean="0"/>
              <a:t>6/26/2017</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69162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9D3C04-2D3E-4239-A792-BA75020AD347}" type="datetime1">
              <a:rPr lang="en-US" smtClean="0"/>
              <a:t>6/26/2017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372465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FD11F2-8F23-4386-B902-D614BDE6A49B}"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322735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36738E-4D92-4BD8-94BB-768A122F65AD}"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214493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E921BF-5C2E-4A84-A611-5E65AA4F57B0}"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241131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D4094-05BC-4817-A141-0FE6F30AD207}"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1384301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6D0112-23D2-43BC-A783-02D306929082}"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82589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C1F0AD-D49A-4CEB-A822-AE42628AA71B}"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63013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A3EC5-2C18-4401-B516-1E199273A0CD}"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267544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Shape 8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42570772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ED9BD2B-623D-4B60-80F7-9ABE9D62F1E1}" type="datetime1">
              <a:rPr lang="en-US" smtClean="0"/>
              <a:t>6/26/2017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3E293B60-8D49-407B-B8DC-F7DDA3AB1C94}" type="slidenum">
              <a:rPr lang="en-US" smtClean="0"/>
              <a:t>‹#›</a:t>
            </a:fld>
            <a:endParaRPr lang="en-US"/>
          </a:p>
        </p:txBody>
      </p:sp>
    </p:spTree>
    <p:extLst>
      <p:ext uri="{BB962C8B-B14F-4D97-AF65-F5344CB8AC3E}">
        <p14:creationId xmlns:p14="http://schemas.microsoft.com/office/powerpoint/2010/main" val="261092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845385-EE60-4A42-9B1D-B74E0FCB240A}" type="datetime1">
              <a:rPr lang="en-US" smtClean="0"/>
              <a:t>6/26/2017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369245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A686F5-A500-44CB-82E4-A9FCEEE2DF75}" type="datetime1">
              <a:rPr lang="en-US" smtClean="0"/>
              <a:t>6/26/2017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61810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7F7DDF-0C95-4A00-8422-25F67658FF88}" type="datetime1">
              <a:rPr lang="en-US" smtClean="0"/>
              <a:t>6/26/2017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2116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D838D2-23D8-40DA-95BF-7003528DC945}" type="datetime1">
              <a:rPr lang="en-US" smtClean="0"/>
              <a:t>6/26/2017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110870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80BE6-1507-491D-BC94-8AA31518D3E7}" type="datetime1">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93B60-8D49-407B-B8DC-F7DDA3AB1C94}" type="slidenum">
              <a:rPr lang="en-US" smtClean="0"/>
              <a:t>‹#›</a:t>
            </a:fld>
            <a:endParaRPr lang="en-US"/>
          </a:p>
        </p:txBody>
      </p:sp>
    </p:spTree>
    <p:extLst>
      <p:ext uri="{BB962C8B-B14F-4D97-AF65-F5344CB8AC3E}">
        <p14:creationId xmlns:p14="http://schemas.microsoft.com/office/powerpoint/2010/main" val="297319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4B1877-CA2F-47BC-8F02-F5EE0A48196C}" type="datetime1">
              <a:rPr lang="en-US" smtClean="0"/>
              <a:t>6/26/2017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65005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AB17DF-2A7A-4D5B-BBDC-924CAD930519}" type="datetime1">
              <a:rPr lang="en-US" smtClean="0"/>
              <a:t>6/26/2017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333727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237BF3-A762-4D85-A485-C379DBA88FC0}" type="datetime1">
              <a:rPr lang="en-US" smtClean="0"/>
              <a:t>6/26/2017</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ctr" defTabSz="410751" hangingPunct="0"/>
            <a:fld id="{86CB4B4D-7CA3-9044-876B-883B54F8677D}" type="slidenum">
              <a:rPr lang="en-US" kern="0" smtClean="0">
                <a:solidFill>
                  <a:srgbClr val="606060"/>
                </a:solidFill>
                <a:sym typeface="Gill Sans"/>
              </a:rPr>
              <a:pPr algn="ctr" defTabSz="410751" hangingPunct="0"/>
              <a:t>‹#›</a:t>
            </a:fld>
            <a:endParaRPr lang="en-US" kern="0">
              <a:solidFill>
                <a:srgbClr val="606060"/>
              </a:solidFill>
              <a:sym typeface="Gill Sans"/>
            </a:endParaRPr>
          </a:p>
        </p:txBody>
      </p:sp>
    </p:spTree>
    <p:extLst>
      <p:ext uri="{BB962C8B-B14F-4D97-AF65-F5344CB8AC3E}">
        <p14:creationId xmlns:p14="http://schemas.microsoft.com/office/powerpoint/2010/main" val="335395708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3"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ctrTitle"/>
          </p:nvPr>
        </p:nvSpPr>
        <p:spPr>
          <a:xfrm>
            <a:off x="1657107" y="1212112"/>
            <a:ext cx="7263609" cy="1604796"/>
          </a:xfrm>
        </p:spPr>
        <p:txBody>
          <a:bodyPr>
            <a:noAutofit/>
          </a:bodyPr>
          <a:lstStyle/>
          <a:p>
            <a:pPr algn="ctr"/>
            <a:r>
              <a:rPr lang="en-US" sz="2800" dirty="0" smtClean="0">
                <a:latin typeface="Times" panose="02020603050405020304" pitchFamily="18" charset="0"/>
                <a:cs typeface="Times" panose="02020603050405020304" pitchFamily="18" charset="0"/>
              </a:rPr>
              <a:t>Supervised </a:t>
            </a:r>
            <a:r>
              <a:rPr lang="en-US" sz="2800" dirty="0">
                <a:latin typeface="Times" panose="02020603050405020304" pitchFamily="18" charset="0"/>
                <a:cs typeface="Times" panose="02020603050405020304" pitchFamily="18" charset="0"/>
              </a:rPr>
              <a:t>Model for Predicting the </a:t>
            </a:r>
            <a:r>
              <a:rPr lang="en-US" sz="2800" dirty="0" smtClean="0">
                <a:latin typeface="Times" panose="02020603050405020304" pitchFamily="18" charset="0"/>
                <a:cs typeface="Times" panose="02020603050405020304" pitchFamily="18" charset="0"/>
              </a:rPr>
              <a:t>Risk </a:t>
            </a:r>
            <a:r>
              <a:rPr lang="en-US" sz="2800" dirty="0">
                <a:latin typeface="Times" panose="02020603050405020304" pitchFamily="18" charset="0"/>
                <a:cs typeface="Times" panose="02020603050405020304" pitchFamily="18" charset="0"/>
              </a:rPr>
              <a:t>of</a:t>
            </a:r>
            <a:br>
              <a:rPr lang="en-US" sz="2800" dirty="0">
                <a:latin typeface="Times" panose="02020603050405020304" pitchFamily="18" charset="0"/>
                <a:cs typeface="Times" panose="02020603050405020304" pitchFamily="18" charset="0"/>
              </a:rPr>
            </a:br>
            <a:r>
              <a:rPr lang="en-US" sz="2800" dirty="0">
                <a:latin typeface="Times" panose="02020603050405020304" pitchFamily="18" charset="0"/>
                <a:cs typeface="Times" panose="02020603050405020304" pitchFamily="18" charset="0"/>
              </a:rPr>
              <a:t>Mortality and Hospital Readmissions for Newly</a:t>
            </a:r>
            <a:br>
              <a:rPr lang="en-US" sz="2800" dirty="0">
                <a:latin typeface="Times" panose="02020603050405020304" pitchFamily="18" charset="0"/>
                <a:cs typeface="Times" panose="02020603050405020304" pitchFamily="18" charset="0"/>
              </a:rPr>
            </a:br>
            <a:r>
              <a:rPr lang="en-US" sz="2800" dirty="0">
                <a:latin typeface="Times" panose="02020603050405020304" pitchFamily="18" charset="0"/>
                <a:cs typeface="Times" panose="02020603050405020304" pitchFamily="18" charset="0"/>
              </a:rPr>
              <a:t>Admitted Patients</a:t>
            </a:r>
            <a:endParaRPr lang="en-US" sz="1200" dirty="0">
              <a:latin typeface="Times" panose="02020603050405020304" pitchFamily="18" charset="0"/>
              <a:cs typeface="Times" panose="02020603050405020304" pitchFamily="18" charset="0"/>
            </a:endParaRPr>
          </a:p>
        </p:txBody>
      </p:sp>
      <p:sp>
        <p:nvSpPr>
          <p:cNvPr id="10" name="Subtitle 4"/>
          <p:cNvSpPr>
            <a:spLocks noGrp="1"/>
          </p:cNvSpPr>
          <p:nvPr>
            <p:ph type="subTitle" idx="1"/>
          </p:nvPr>
        </p:nvSpPr>
        <p:spPr>
          <a:xfrm>
            <a:off x="2088778" y="3637086"/>
            <a:ext cx="6725613" cy="1551602"/>
          </a:xfrm>
        </p:spPr>
        <p:txBody>
          <a:bodyPr>
            <a:noAutofit/>
          </a:bodyPr>
          <a:lstStyle/>
          <a:p>
            <a:pPr algn="ctr" fontAlgn="base">
              <a:spcBef>
                <a:spcPct val="0"/>
              </a:spcBef>
              <a:spcAft>
                <a:spcPct val="0"/>
              </a:spcAft>
              <a:defRPr/>
            </a:pPr>
            <a:r>
              <a:rPr lang="en-US" sz="2000" kern="0" dirty="0" err="1" smtClean="0">
                <a:latin typeface="Times" panose="02020603050405020304" pitchFamily="18" charset="0"/>
                <a:cs typeface="Times" panose="02020603050405020304" pitchFamily="18" charset="0"/>
                <a:sym typeface="Lucida Grande" pitchFamily="-84" charset="0"/>
              </a:rPr>
              <a:t>Mamoun</a:t>
            </a:r>
            <a:r>
              <a:rPr lang="en-US" sz="2000" kern="0" dirty="0" smtClean="0">
                <a:latin typeface="Times" panose="02020603050405020304" pitchFamily="18" charset="0"/>
                <a:cs typeface="Times" panose="02020603050405020304" pitchFamily="18" charset="0"/>
                <a:sym typeface="Lucida Grande" pitchFamily="-84" charset="0"/>
              </a:rPr>
              <a:t> Al-</a:t>
            </a:r>
            <a:r>
              <a:rPr lang="en-US" sz="2000" kern="0" dirty="0" err="1" smtClean="0">
                <a:latin typeface="Times" panose="02020603050405020304" pitchFamily="18" charset="0"/>
                <a:cs typeface="Times" panose="02020603050405020304" pitchFamily="18" charset="0"/>
                <a:sym typeface="Lucida Grande" pitchFamily="-84" charset="0"/>
              </a:rPr>
              <a:t>Mardini</a:t>
            </a:r>
            <a:r>
              <a:rPr lang="en-US" sz="2000" kern="0" dirty="0" smtClean="0">
                <a:latin typeface="Times" panose="02020603050405020304" pitchFamily="18" charset="0"/>
                <a:cs typeface="Times" panose="02020603050405020304" pitchFamily="18" charset="0"/>
                <a:sym typeface="Lucida Grande" pitchFamily="-84" charset="0"/>
              </a:rPr>
              <a:t> &amp; </a:t>
            </a:r>
            <a:r>
              <a:rPr lang="en-US" sz="2000" dirty="0" err="1" smtClean="0">
                <a:latin typeface="Times" panose="02020603050405020304" pitchFamily="18" charset="0"/>
                <a:cs typeface="Times" panose="02020603050405020304" pitchFamily="18" charset="0"/>
              </a:rPr>
              <a:t>Zbigniew</a:t>
            </a:r>
            <a:r>
              <a:rPr lang="en-US" sz="2000" dirty="0" smtClean="0">
                <a:latin typeface="Times" panose="02020603050405020304" pitchFamily="18" charset="0"/>
                <a:cs typeface="Times" panose="02020603050405020304" pitchFamily="18" charset="0"/>
              </a:rPr>
              <a:t> </a:t>
            </a:r>
            <a:r>
              <a:rPr lang="en-US" sz="2000" dirty="0">
                <a:latin typeface="Times" panose="02020603050405020304" pitchFamily="18" charset="0"/>
                <a:cs typeface="Times" panose="02020603050405020304" pitchFamily="18" charset="0"/>
              </a:rPr>
              <a:t>W.  </a:t>
            </a:r>
            <a:r>
              <a:rPr lang="en-US" sz="2000" dirty="0" err="1" smtClean="0">
                <a:latin typeface="Times" panose="02020603050405020304" pitchFamily="18" charset="0"/>
                <a:cs typeface="Times" panose="02020603050405020304" pitchFamily="18" charset="0"/>
              </a:rPr>
              <a:t>Ras</a:t>
            </a:r>
            <a:r>
              <a:rPr lang="en-US" sz="2000" kern="0" dirty="0" smtClean="0">
                <a:latin typeface="Times" panose="02020603050405020304" pitchFamily="18" charset="0"/>
                <a:cs typeface="Times" panose="02020603050405020304" pitchFamily="18" charset="0"/>
                <a:sym typeface="Lucida Grande" pitchFamily="-84" charset="0"/>
              </a:rPr>
              <a:t> </a:t>
            </a:r>
            <a:endParaRPr lang="en-US" sz="2000" kern="0" dirty="0">
              <a:latin typeface="Times" panose="02020603050405020304" pitchFamily="18" charset="0"/>
              <a:cs typeface="Times" panose="02020603050405020304" pitchFamily="18" charset="0"/>
              <a:sym typeface="Lucida Grande" pitchFamily="-84" charset="0"/>
            </a:endParaRPr>
          </a:p>
          <a:p>
            <a:pPr algn="ctr" fontAlgn="base">
              <a:spcBef>
                <a:spcPct val="0"/>
              </a:spcBef>
              <a:spcAft>
                <a:spcPct val="0"/>
              </a:spcAft>
              <a:defRPr/>
            </a:pPr>
            <a:r>
              <a:rPr lang="en-US" i="1" kern="0" dirty="0" smtClean="0">
                <a:latin typeface="Times" panose="02020603050405020304" pitchFamily="18" charset="0"/>
                <a:cs typeface="Times" panose="02020603050405020304" pitchFamily="18" charset="0"/>
                <a:sym typeface="Lucida Grande" pitchFamily="-84" charset="0"/>
              </a:rPr>
              <a:t>Dept. of Computer Science</a:t>
            </a:r>
          </a:p>
          <a:p>
            <a:pPr algn="ctr" fontAlgn="base">
              <a:spcBef>
                <a:spcPct val="0"/>
              </a:spcBef>
              <a:spcAft>
                <a:spcPct val="0"/>
              </a:spcAft>
              <a:defRPr/>
            </a:pPr>
            <a:r>
              <a:rPr lang="en-US" sz="2000" i="1" kern="0" dirty="0" smtClean="0">
                <a:latin typeface="Times" panose="02020603050405020304" pitchFamily="18" charset="0"/>
                <a:cs typeface="Times" panose="02020603050405020304" pitchFamily="18" charset="0"/>
                <a:sym typeface="Lucida Grande" pitchFamily="-84" charset="0"/>
              </a:rPr>
              <a:t>University of North Carolina, Charlotte, USA</a:t>
            </a:r>
            <a:endParaRPr lang="en-US" sz="2000" i="1" dirty="0">
              <a:latin typeface="Times" panose="02020603050405020304" pitchFamily="18" charset="0"/>
              <a:cs typeface="Times" panose="02020603050405020304" pitchFamily="18" charset="0"/>
            </a:endParaRPr>
          </a:p>
          <a:p>
            <a:pPr lvl="0" algn="ctr" fontAlgn="base">
              <a:spcBef>
                <a:spcPct val="0"/>
              </a:spcBef>
              <a:spcAft>
                <a:spcPct val="0"/>
              </a:spcAft>
              <a:defRPr/>
            </a:pPr>
            <a:endParaRPr lang="en-US" sz="2400" i="1" dirty="0">
              <a:solidFill>
                <a:schemeClr val="tx2">
                  <a:lumMod val="50000"/>
                </a:schemeClr>
              </a:solidFill>
              <a:latin typeface="Times" panose="02020603050405020304" pitchFamily="18" charset="0"/>
              <a:cs typeface="Times" panose="02020603050405020304" pitchFamily="18" charset="0"/>
            </a:endParaRPr>
          </a:p>
        </p:txBody>
      </p:sp>
      <p:pic>
        <p:nvPicPr>
          <p:cNvPr id="11" name="Picture 2" descr="C:\Users\malmardi\Desktop\800px-SAS_logo_horiz.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403" y="5840535"/>
            <a:ext cx="1565610" cy="641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38873" y="5989709"/>
            <a:ext cx="17090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tx2">
                    <a:lumMod val="50000"/>
                  </a:schemeClr>
                </a:solidFill>
                <a:effectLst/>
                <a:uFillTx/>
                <a:latin typeface="Times" panose="02020603050405020304" pitchFamily="18" charset="0"/>
                <a:cs typeface="Times" panose="02020603050405020304" pitchFamily="18" charset="0"/>
                <a:sym typeface="Gill Sans"/>
              </a:rPr>
              <a:t>Sponsored</a:t>
            </a:r>
            <a:r>
              <a:rPr kumimoji="0" lang="en-US" b="0" i="0" u="none" strike="noStrike" cap="none" spc="0" normalizeH="0" baseline="0" dirty="0" smtClean="0">
                <a:ln>
                  <a:noFill/>
                </a:ln>
                <a:solidFill>
                  <a:schemeClr val="tx2">
                    <a:lumMod val="50000"/>
                  </a:schemeClr>
                </a:solidFill>
                <a:effectLst/>
                <a:uFillTx/>
                <a:latin typeface="+mn-lt"/>
                <a:ea typeface="+mn-ea"/>
                <a:cs typeface="+mn-cs"/>
                <a:sym typeface="Gill Sans"/>
              </a:rPr>
              <a:t> by</a:t>
            </a:r>
            <a:endParaRPr kumimoji="0" lang="en-US" b="0" i="0" u="none" strike="noStrike" cap="none" spc="0" normalizeH="0" baseline="0" dirty="0">
              <a:ln>
                <a:noFill/>
              </a:ln>
              <a:solidFill>
                <a:schemeClr val="tx2">
                  <a:lumMod val="50000"/>
                </a:schemeClr>
              </a:solidFill>
              <a:effectLst/>
              <a:uFillTx/>
              <a:latin typeface="+mn-lt"/>
              <a:ea typeface="+mn-ea"/>
              <a:cs typeface="+mn-cs"/>
              <a:sym typeface="Gill Sans"/>
            </a:endParaRPr>
          </a:p>
        </p:txBody>
      </p:sp>
      <p:sp>
        <p:nvSpPr>
          <p:cNvPr id="2" name="Slide Number Placeholder 1"/>
          <p:cNvSpPr>
            <a:spLocks noGrp="1"/>
          </p:cNvSpPr>
          <p:nvPr>
            <p:ph type="sldNum" sz="quarter" idx="1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1</a:t>
            </a:fld>
            <a:endParaRPr lang="en-US" kern="0">
              <a:solidFill>
                <a:srgbClr val="606060"/>
              </a:solidFill>
              <a:sym typeface="Gill Sans"/>
            </a:endParaRPr>
          </a:p>
        </p:txBody>
      </p:sp>
    </p:spTree>
    <p:extLst>
      <p:ext uri="{BB962C8B-B14F-4D97-AF65-F5344CB8AC3E}">
        <p14:creationId xmlns:p14="http://schemas.microsoft.com/office/powerpoint/2010/main" val="169493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62683" y="6392516"/>
            <a:ext cx="413483" cy="365125"/>
          </a:xfrm>
        </p:spPr>
        <p:txBody>
          <a:bodyPr/>
          <a:lstStyle/>
          <a:p>
            <a:fld id="{3E293B60-8D49-407B-B8DC-F7DDA3AB1C94}" type="slidenum">
              <a:rPr lang="en-US" smtClean="0"/>
              <a:t>10</a:t>
            </a:fld>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2224826" y="2523201"/>
            <a:ext cx="4895512" cy="3103133"/>
          </a:xfrm>
          <a:prstGeom prst="rect">
            <a:avLst/>
          </a:prstGeom>
        </p:spPr>
      </p:pic>
      <p:sp>
        <p:nvSpPr>
          <p:cNvPr id="8" name="TextBox 7"/>
          <p:cNvSpPr txBox="1"/>
          <p:nvPr/>
        </p:nvSpPr>
        <p:spPr>
          <a:xfrm>
            <a:off x="1104807" y="1410290"/>
            <a:ext cx="7589222" cy="792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3" hangingPunct="0"/>
            <a:r>
              <a:rPr lang="en-US" sz="1600" u="sng" kern="0" dirty="0">
                <a:solidFill>
                  <a:schemeClr val="tx2">
                    <a:lumMod val="50000"/>
                  </a:schemeClr>
                </a:solidFill>
                <a:latin typeface="Arial" panose="020B0604020202020204" pitchFamily="34" charset="0"/>
                <a:cs typeface="Arial" panose="020B0604020202020204" pitchFamily="34" charset="0"/>
                <a:sym typeface="Gill Sans"/>
              </a:rPr>
              <a:t>Procedure graph</a:t>
            </a:r>
            <a:r>
              <a:rPr lang="en-US" sz="1600" kern="0" dirty="0">
                <a:solidFill>
                  <a:schemeClr val="tx2">
                    <a:lumMod val="50000"/>
                  </a:schemeClr>
                </a:solidFill>
                <a:latin typeface="Arial" panose="020B0604020202020204" pitchFamily="34" charset="0"/>
                <a:cs typeface="Arial" panose="020B0604020202020204" pitchFamily="34" charset="0"/>
                <a:sym typeface="Gill Sans"/>
              </a:rPr>
              <a:t> for a</a:t>
            </a:r>
            <a:r>
              <a:rPr lang="en-US" sz="1600" kern="0" dirty="0" smtClean="0">
                <a:solidFill>
                  <a:schemeClr val="tx2">
                    <a:lumMod val="50000"/>
                  </a:schemeClr>
                </a:solidFill>
                <a:latin typeface="Arial" panose="020B0604020202020204" pitchFamily="34" charset="0"/>
                <a:cs typeface="Arial" panose="020B0604020202020204" pitchFamily="34" charset="0"/>
                <a:sym typeface="Gill Sans"/>
              </a:rPr>
              <a:t> </a:t>
            </a:r>
            <a:r>
              <a:rPr lang="en-US" sz="1600" kern="0" dirty="0">
                <a:solidFill>
                  <a:schemeClr val="tx2">
                    <a:lumMod val="50000"/>
                  </a:schemeClr>
                </a:solidFill>
                <a:latin typeface="Arial" panose="020B0604020202020204" pitchFamily="34" charset="0"/>
                <a:cs typeface="Arial" panose="020B0604020202020204" pitchFamily="34" charset="0"/>
                <a:sym typeface="Gill Sans"/>
              </a:rPr>
              <a:t>procedure p is defined as the tree of all possible procedure paths extracted from </a:t>
            </a:r>
            <a:r>
              <a:rPr lang="en-US" sz="1600" kern="0" dirty="0" smtClean="0">
                <a:solidFill>
                  <a:schemeClr val="tx2">
                    <a:lumMod val="50000"/>
                  </a:schemeClr>
                </a:solidFill>
                <a:latin typeface="Arial" panose="020B0604020202020204" pitchFamily="34" charset="0"/>
                <a:cs typeface="Arial" panose="020B0604020202020204" pitchFamily="34" charset="0"/>
                <a:sym typeface="Gill Sans"/>
              </a:rPr>
              <a:t>the </a:t>
            </a:r>
            <a:r>
              <a:rPr lang="en-US" sz="1600" kern="0" dirty="0">
                <a:solidFill>
                  <a:schemeClr val="tx2">
                    <a:lumMod val="50000"/>
                  </a:schemeClr>
                </a:solidFill>
                <a:latin typeface="Arial" panose="020B0604020202020204" pitchFamily="34" charset="0"/>
                <a:cs typeface="Arial" panose="020B0604020202020204" pitchFamily="34" charset="0"/>
                <a:sym typeface="Gill Sans"/>
              </a:rPr>
              <a:t>dataset </a:t>
            </a:r>
            <a:r>
              <a:rPr lang="en-US" sz="1600" kern="0" dirty="0" smtClean="0">
                <a:solidFill>
                  <a:schemeClr val="tx2">
                    <a:lumMod val="50000"/>
                  </a:schemeClr>
                </a:solidFill>
                <a:latin typeface="Arial" panose="020B0604020202020204" pitchFamily="34" charset="0"/>
                <a:cs typeface="Arial" panose="020B0604020202020204" pitchFamily="34" charset="0"/>
                <a:sym typeface="Gill Sans"/>
              </a:rPr>
              <a:t>of </a:t>
            </a:r>
            <a:r>
              <a:rPr lang="en-US" sz="1600" kern="0" dirty="0">
                <a:solidFill>
                  <a:schemeClr val="tx2">
                    <a:lumMod val="50000"/>
                  </a:schemeClr>
                </a:solidFill>
                <a:latin typeface="Arial" panose="020B0604020202020204" pitchFamily="34" charset="0"/>
                <a:cs typeface="Arial" panose="020B0604020202020204" pitchFamily="34" charset="0"/>
                <a:sym typeface="Gill Sans"/>
              </a:rPr>
              <a:t>patients who underwent procedure p as their first </a:t>
            </a:r>
            <a:r>
              <a:rPr lang="en-US" sz="1600" kern="0" dirty="0" smtClean="0">
                <a:solidFill>
                  <a:schemeClr val="tx2">
                    <a:lumMod val="50000"/>
                  </a:schemeClr>
                </a:solidFill>
                <a:latin typeface="Arial" panose="020B0604020202020204" pitchFamily="34" charset="0"/>
                <a:cs typeface="Arial" panose="020B0604020202020204" pitchFamily="34" charset="0"/>
                <a:sym typeface="Gill Sans"/>
              </a:rPr>
              <a:t>procedure</a:t>
            </a:r>
            <a:endParaRPr lang="en-US" sz="1600" kern="0" dirty="0">
              <a:solidFill>
                <a:schemeClr val="tx2">
                  <a:lumMod val="50000"/>
                </a:schemeClr>
              </a:solidFill>
              <a:latin typeface="Arial" panose="020B0604020202020204" pitchFamily="34" charset="0"/>
              <a:cs typeface="Arial" panose="020B0604020202020204" pitchFamily="34" charset="0"/>
              <a:sym typeface="Gill Sans"/>
            </a:endParaRPr>
          </a:p>
        </p:txBody>
      </p:sp>
      <p:sp>
        <p:nvSpPr>
          <p:cNvPr id="9" name="TextBox 8"/>
          <p:cNvSpPr txBox="1"/>
          <p:nvPr/>
        </p:nvSpPr>
        <p:spPr>
          <a:xfrm>
            <a:off x="2322441" y="625829"/>
            <a:ext cx="4920039"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Procedure Graph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35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83949" y="6403149"/>
            <a:ext cx="413483" cy="365125"/>
          </a:xfrm>
        </p:spPr>
        <p:txBody>
          <a:bodyPr/>
          <a:lstStyle/>
          <a:p>
            <a:fld id="{3E293B60-8D49-407B-B8DC-F7DDA3AB1C94}" type="slidenum">
              <a:rPr lang="en-US" smtClean="0"/>
              <a:t>11</a:t>
            </a:fld>
            <a:endParaRPr lang="en-US" dirty="0"/>
          </a:p>
        </p:txBody>
      </p:sp>
      <p:sp>
        <p:nvSpPr>
          <p:cNvPr id="5" name="TextBox 4"/>
          <p:cNvSpPr txBox="1"/>
          <p:nvPr/>
        </p:nvSpPr>
        <p:spPr>
          <a:xfrm>
            <a:off x="1737647" y="745499"/>
            <a:ext cx="5950875"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Procedure Graph-Extracted Information</a:t>
            </a: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1037268" y="1754394"/>
            <a:ext cx="7872816" cy="830997"/>
          </a:xfrm>
          <a:prstGeom prst="rect">
            <a:avLst/>
          </a:prstGeom>
        </p:spPr>
        <p:txBody>
          <a:bodyPr wrap="square">
            <a:spAutoFit/>
          </a:bodyPr>
          <a:lstStyle/>
          <a:p>
            <a:pPr marL="342900" indent="-342900" algn="just">
              <a:buClr>
                <a:schemeClr val="accent1">
                  <a:lumMod val="75000"/>
                </a:schemeClr>
              </a:buClr>
              <a:buFont typeface="Arial" panose="020B0604020202020204" pitchFamily="34" charset="0"/>
              <a:buChar char="•"/>
            </a:pPr>
            <a:r>
              <a:rPr lang="en-US" sz="1600" dirty="0">
                <a:latin typeface="Arial" panose="020B0604020202020204" pitchFamily="34" charset="0"/>
                <a:cs typeface="Arial" panose="020B0604020202020204" pitchFamily="34" charset="0"/>
              </a:rPr>
              <a:t>The number of all procedure paths is extremely high. </a:t>
            </a:r>
            <a:endParaRPr lang="en-US" sz="1600" dirty="0" smtClean="0">
              <a:latin typeface="Arial" panose="020B0604020202020204" pitchFamily="34" charset="0"/>
              <a:cs typeface="Arial" panose="020B0604020202020204" pitchFamily="34" charset="0"/>
            </a:endParaRPr>
          </a:p>
          <a:p>
            <a:pPr marL="342900" indent="-342900" algn="just">
              <a:buClr>
                <a:schemeClr val="accent1">
                  <a:lumMod val="75000"/>
                </a:schemeClr>
              </a:buClr>
              <a:buFont typeface="Arial" panose="020B0604020202020204" pitchFamily="34" charset="0"/>
              <a:buChar char="•"/>
            </a:pPr>
            <a:r>
              <a:rPr lang="en-US" sz="1600" dirty="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t does not exist </a:t>
            </a:r>
            <a:r>
              <a:rPr lang="en-US" sz="1600" dirty="0">
                <a:latin typeface="Arial" panose="020B0604020202020204" pitchFamily="34" charset="0"/>
                <a:cs typeface="Arial" panose="020B0604020202020204" pitchFamily="34" charset="0"/>
              </a:rPr>
              <a:t>a single universal </a:t>
            </a:r>
            <a:r>
              <a:rPr lang="en-US" sz="1600" dirty="0" smtClean="0">
                <a:latin typeface="Arial" panose="020B0604020202020204" pitchFamily="34" charset="0"/>
                <a:cs typeface="Arial" panose="020B0604020202020204" pitchFamily="34" charset="0"/>
              </a:rPr>
              <a:t>course of </a:t>
            </a:r>
            <a:r>
              <a:rPr lang="en-US" sz="1600" dirty="0">
                <a:latin typeface="Arial" panose="020B0604020202020204" pitchFamily="34" charset="0"/>
                <a:cs typeface="Arial" panose="020B0604020202020204" pitchFamily="34" charset="0"/>
              </a:rPr>
              <a:t>treatment that patients </a:t>
            </a:r>
            <a:endParaRPr lang="en-US" sz="1600" dirty="0" smtClean="0">
              <a:latin typeface="Arial" panose="020B0604020202020204" pitchFamily="34" charset="0"/>
              <a:cs typeface="Arial" panose="020B0604020202020204" pitchFamily="34" charset="0"/>
            </a:endParaRPr>
          </a:p>
          <a:p>
            <a:pPr algn="just">
              <a:buClr>
                <a:schemeClr val="accent1">
                  <a:lumMod val="75000"/>
                </a:schemeClr>
              </a:buClr>
            </a:pPr>
            <a:r>
              <a:rPr lang="en-US" sz="1600" dirty="0" smtClean="0">
                <a:latin typeface="Arial" panose="020B0604020202020204" pitchFamily="34" charset="0"/>
                <a:cs typeface="Arial" panose="020B0604020202020204" pitchFamily="34" charset="0"/>
              </a:rPr>
              <a:t>      typically </a:t>
            </a:r>
            <a:r>
              <a:rPr lang="en-US" sz="1600" dirty="0">
                <a:latin typeface="Arial" panose="020B0604020202020204" pitchFamily="34" charset="0"/>
                <a:cs typeface="Arial" panose="020B0604020202020204" pitchFamily="34" charset="0"/>
              </a:rPr>
              <a:t>follow to reach the desired state.</a:t>
            </a:r>
          </a:p>
        </p:txBody>
      </p:sp>
      <p:pic>
        <p:nvPicPr>
          <p:cNvPr id="10" name="Picture 9"/>
          <p:cNvPicPr>
            <a:picLocks noChangeAspect="1"/>
          </p:cNvPicPr>
          <p:nvPr/>
        </p:nvPicPr>
        <p:blipFill>
          <a:blip r:embed="rId2"/>
          <a:stretch>
            <a:fillRect/>
          </a:stretch>
        </p:blipFill>
        <p:spPr>
          <a:xfrm>
            <a:off x="2016171" y="3016067"/>
            <a:ext cx="5915010" cy="2960780"/>
          </a:xfrm>
          <a:prstGeom prst="rect">
            <a:avLst/>
          </a:prstGeom>
        </p:spPr>
      </p:pic>
      <p:sp>
        <p:nvSpPr>
          <p:cNvPr id="11" name="Rectangle 10"/>
          <p:cNvSpPr/>
          <p:nvPr/>
        </p:nvSpPr>
        <p:spPr>
          <a:xfrm>
            <a:off x="2414841" y="6011555"/>
            <a:ext cx="1556836" cy="261610"/>
          </a:xfrm>
          <a:prstGeom prst="rect">
            <a:avLst/>
          </a:prstGeom>
        </p:spPr>
        <p:txBody>
          <a:bodyPr wrap="none">
            <a:spAutoFit/>
          </a:bodyPr>
          <a:lstStyle/>
          <a:p>
            <a:r>
              <a:rPr lang="en-US" sz="1100" dirty="0" smtClean="0">
                <a:latin typeface="Times" panose="02020603050405020304" pitchFamily="18" charset="0"/>
                <a:cs typeface="Times" panose="02020603050405020304" pitchFamily="18" charset="0"/>
              </a:rPr>
              <a:t>222 : Blood Transfusion</a:t>
            </a:r>
            <a:endParaRPr lang="en-US" sz="11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670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62682" y="6335092"/>
            <a:ext cx="413483" cy="365125"/>
          </a:xfrm>
        </p:spPr>
        <p:txBody>
          <a:bodyPr/>
          <a:lstStyle/>
          <a:p>
            <a:fld id="{3E293B60-8D49-407B-B8DC-F7DDA3AB1C94}" type="slidenum">
              <a:rPr lang="en-US" smtClean="0"/>
              <a:t>12</a:t>
            </a:fld>
            <a:endParaRPr lang="en-US" dirty="0"/>
          </a:p>
        </p:txBody>
      </p:sp>
      <p:sp>
        <p:nvSpPr>
          <p:cNvPr id="5" name="TextBox 4"/>
          <p:cNvSpPr txBox="1"/>
          <p:nvPr/>
        </p:nvSpPr>
        <p:spPr>
          <a:xfrm>
            <a:off x="1790811" y="615196"/>
            <a:ext cx="5950875" cy="523220"/>
          </a:xfrm>
          <a:prstGeom prst="rect">
            <a:avLst/>
          </a:prstGeom>
          <a:noFill/>
        </p:spPr>
        <p:txBody>
          <a:bodyPr wrap="square" rtlCol="0">
            <a:spAutoFit/>
          </a:bodyPr>
          <a:lstStyle/>
          <a:p>
            <a:pPr algn="ctr"/>
            <a:r>
              <a:rPr lang="en-US" sz="2800" dirty="0" smtClean="0">
                <a:latin typeface="Times" panose="02020603050405020304" pitchFamily="18" charset="0"/>
                <a:cs typeface="Times" panose="02020603050405020304" pitchFamily="18" charset="0"/>
              </a:rPr>
              <a:t>Procedure Graph-Extracted Information</a:t>
            </a:r>
            <a:endParaRPr lang="en-US" sz="2800" dirty="0">
              <a:latin typeface="Times" panose="02020603050405020304" pitchFamily="18" charset="0"/>
              <a:cs typeface="Times" panose="02020603050405020304" pitchFamily="18" charset="0"/>
            </a:endParaRPr>
          </a:p>
        </p:txBody>
      </p:sp>
      <p:sp>
        <p:nvSpPr>
          <p:cNvPr id="6" name="Rectangle 5"/>
          <p:cNvSpPr/>
          <p:nvPr/>
        </p:nvSpPr>
        <p:spPr>
          <a:xfrm>
            <a:off x="1037266" y="1727755"/>
            <a:ext cx="7894081" cy="830997"/>
          </a:xfrm>
          <a:prstGeom prst="rect">
            <a:avLst/>
          </a:prstGeom>
        </p:spPr>
        <p:txBody>
          <a:bodyPr wrap="square">
            <a:spAutoFit/>
          </a:bodyPr>
          <a:lstStyle/>
          <a:p>
            <a:pPr marL="342900" indent="-342900" algn="just">
              <a:buClr>
                <a:schemeClr val="accent1">
                  <a:lumMod val="75000"/>
                </a:schemeClr>
              </a:buClr>
              <a:buFont typeface="Arial" panose="020B0604020202020204" pitchFamily="34" charset="0"/>
              <a:buChar char="•"/>
            </a:pPr>
            <a:r>
              <a:rPr lang="en-US" sz="1600" dirty="0">
                <a:latin typeface="Arial" panose="020B0604020202020204" pitchFamily="34" charset="0"/>
                <a:cs typeface="Arial" panose="020B0604020202020204" pitchFamily="34" charset="0"/>
              </a:rPr>
              <a:t>The length of the procedure path is an indicator of the number of </a:t>
            </a:r>
            <a:endParaRPr lang="en-US" sz="1600" dirty="0" smtClean="0">
              <a:latin typeface="Arial" panose="020B0604020202020204" pitchFamily="34" charset="0"/>
              <a:cs typeface="Arial" panose="020B0604020202020204" pitchFamily="34" charset="0"/>
            </a:endParaRPr>
          </a:p>
          <a:p>
            <a:pPr algn="just">
              <a:buClr>
                <a:schemeClr val="accent1">
                  <a:lumMod val="75000"/>
                </a:schemeClr>
              </a:buCl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readmissions during </a:t>
            </a:r>
            <a:r>
              <a:rPr lang="en-US" sz="1600" dirty="0">
                <a:latin typeface="Arial" panose="020B0604020202020204" pitchFamily="34" charset="0"/>
                <a:cs typeface="Arial" panose="020B0604020202020204" pitchFamily="34" charset="0"/>
              </a:rPr>
              <a:t>the course of treatment</a:t>
            </a:r>
            <a:r>
              <a:rPr lang="en-US" sz="1600" dirty="0" smtClean="0">
                <a:latin typeface="Arial" panose="020B0604020202020204" pitchFamily="34" charset="0"/>
                <a:cs typeface="Arial" panose="020B0604020202020204" pitchFamily="34" charset="0"/>
              </a:rPr>
              <a:t>.</a:t>
            </a:r>
          </a:p>
          <a:p>
            <a:pPr marL="342900" indent="-342900" algn="just">
              <a:buClr>
                <a:schemeClr val="accent1">
                  <a:lumMod val="75000"/>
                </a:schemeClr>
              </a:buClr>
              <a:buFont typeface="Arial" panose="020B0604020202020204" pitchFamily="34" charset="0"/>
              <a:buChar char="•"/>
            </a:pPr>
            <a:r>
              <a:rPr lang="en-US" sz="1600" dirty="0">
                <a:latin typeface="Arial" panose="020B0604020202020204" pitchFamily="34" charset="0"/>
                <a:cs typeface="Arial" panose="020B0604020202020204" pitchFamily="34" charset="0"/>
              </a:rPr>
              <a:t>Path length (Number of readmission) = Number of nodes (procedures</a:t>
            </a:r>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2414838" y="6073482"/>
            <a:ext cx="1736373" cy="261610"/>
          </a:xfrm>
          <a:prstGeom prst="rect">
            <a:avLst/>
          </a:prstGeom>
        </p:spPr>
        <p:txBody>
          <a:bodyPr wrap="none">
            <a:spAutoFit/>
          </a:bodyPr>
          <a:lstStyle/>
          <a:p>
            <a:r>
              <a:rPr lang="en-US" sz="1100" dirty="0" smtClean="0">
                <a:latin typeface="Times" panose="02020603050405020304" pitchFamily="18" charset="0"/>
                <a:cs typeface="Times" panose="02020603050405020304" pitchFamily="18" charset="0"/>
              </a:rPr>
              <a:t>224 : Cancer chemotherapy</a:t>
            </a:r>
            <a:endParaRPr lang="en-US" sz="1100" dirty="0">
              <a:latin typeface="Times" panose="02020603050405020304" pitchFamily="18" charset="0"/>
              <a:cs typeface="Times" panose="02020603050405020304" pitchFamily="18" charset="0"/>
            </a:endParaRPr>
          </a:p>
        </p:txBody>
      </p:sp>
      <p:pic>
        <p:nvPicPr>
          <p:cNvPr id="3" name="Picture 2"/>
          <p:cNvPicPr>
            <a:picLocks noChangeAspect="1"/>
          </p:cNvPicPr>
          <p:nvPr/>
        </p:nvPicPr>
        <p:blipFill>
          <a:blip r:embed="rId3"/>
          <a:stretch>
            <a:fillRect/>
          </a:stretch>
        </p:blipFill>
        <p:spPr>
          <a:xfrm>
            <a:off x="1969382" y="2975655"/>
            <a:ext cx="6029847" cy="3075595"/>
          </a:xfrm>
          <a:prstGeom prst="rect">
            <a:avLst/>
          </a:prstGeom>
        </p:spPr>
      </p:pic>
    </p:spTree>
    <p:extLst>
      <p:ext uri="{BB962C8B-B14F-4D97-AF65-F5344CB8AC3E}">
        <p14:creationId xmlns:p14="http://schemas.microsoft.com/office/powerpoint/2010/main" val="129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15848" y="6270203"/>
            <a:ext cx="413483" cy="365125"/>
          </a:xfrm>
        </p:spPr>
        <p:txBody>
          <a:bodyPr/>
          <a:lstStyle/>
          <a:p>
            <a:fld id="{3E293B60-8D49-407B-B8DC-F7DDA3AB1C94}" type="slidenum">
              <a:rPr lang="en-US" smtClean="0"/>
              <a:t>13</a:t>
            </a:fld>
            <a:endParaRPr lang="en-US"/>
          </a:p>
        </p:txBody>
      </p:sp>
      <p:pic>
        <p:nvPicPr>
          <p:cNvPr id="3" name="Picture 2"/>
          <p:cNvPicPr>
            <a:picLocks noChangeAspect="1"/>
          </p:cNvPicPr>
          <p:nvPr/>
        </p:nvPicPr>
        <p:blipFill rotWithShape="1">
          <a:blip r:embed="rId2"/>
          <a:srcRect l="1043" t="2043" r="1051" b="2927"/>
          <a:stretch/>
        </p:blipFill>
        <p:spPr>
          <a:xfrm>
            <a:off x="1795347" y="2883495"/>
            <a:ext cx="6255834" cy="3111655"/>
          </a:xfrm>
          <a:prstGeom prst="rect">
            <a:avLst/>
          </a:prstGeom>
        </p:spPr>
      </p:pic>
      <p:sp>
        <p:nvSpPr>
          <p:cNvPr id="4" name="TextBox 3"/>
          <p:cNvSpPr txBox="1"/>
          <p:nvPr/>
        </p:nvSpPr>
        <p:spPr>
          <a:xfrm>
            <a:off x="1873509" y="725726"/>
            <a:ext cx="5950875"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Procedure Graph-Extracted Information</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1037268" y="1722496"/>
            <a:ext cx="7894081" cy="738664"/>
          </a:xfrm>
          <a:prstGeom prst="rect">
            <a:avLst/>
          </a:prstGeom>
        </p:spPr>
        <p:txBody>
          <a:bodyPr wrap="square">
            <a:spAutoFit/>
          </a:bodyPr>
          <a:lstStyle/>
          <a:p>
            <a:pPr marL="285750" indent="-285750">
              <a:buClr>
                <a:schemeClr val="accent1">
                  <a:lumMod val="75000"/>
                </a:schemeClr>
              </a:buClr>
              <a:buFont typeface="Arial" panose="020B0604020202020204" pitchFamily="34" charset="0"/>
              <a:buChar char="•"/>
            </a:pPr>
            <a:r>
              <a:rPr lang="en-US" sz="1400" dirty="0">
                <a:latin typeface="Arial" panose="020B0604020202020204" pitchFamily="34" charset="0"/>
                <a:cs typeface="Arial" panose="020B0604020202020204" pitchFamily="34" charset="0"/>
              </a:rPr>
              <a:t>Knowing </a:t>
            </a:r>
            <a:r>
              <a:rPr lang="en-US" sz="1400" dirty="0" smtClean="0">
                <a:latin typeface="Arial" panose="020B0604020202020204" pitchFamily="34" charset="0"/>
                <a:cs typeface="Arial" panose="020B0604020202020204" pitchFamily="34" charset="0"/>
              </a:rPr>
              <a:t>that </a:t>
            </a:r>
            <a:r>
              <a:rPr lang="en-US" sz="1400" dirty="0">
                <a:latin typeface="Arial" panose="020B0604020202020204" pitchFamily="34" charset="0"/>
                <a:cs typeface="Arial" panose="020B0604020202020204" pitchFamily="34" charset="0"/>
              </a:rPr>
              <a:t>patient will undergo procedure 58 (Hemodialysis) as the initial procedure allows us to anticipate what could be the maximum and </a:t>
            </a:r>
            <a:r>
              <a:rPr lang="en-US" sz="1400" dirty="0" smtClean="0">
                <a:latin typeface="Arial" panose="020B0604020202020204" pitchFamily="34" charset="0"/>
                <a:cs typeface="Arial" panose="020B0604020202020204" pitchFamily="34" charset="0"/>
              </a:rPr>
              <a:t>the average </a:t>
            </a:r>
            <a:r>
              <a:rPr lang="en-US" sz="1400" dirty="0">
                <a:latin typeface="Arial" panose="020B0604020202020204" pitchFamily="34" charset="0"/>
                <a:cs typeface="Arial" panose="020B0604020202020204" pitchFamily="34" charset="0"/>
              </a:rPr>
              <a:t>number of possible </a:t>
            </a:r>
            <a:r>
              <a:rPr lang="en-US" sz="1400" dirty="0" smtClean="0">
                <a:latin typeface="Arial" panose="020B0604020202020204" pitchFamily="34" charset="0"/>
                <a:cs typeface="Arial" panose="020B0604020202020204" pitchFamily="34" charset="0"/>
              </a:rPr>
              <a:t>readmissions in general, </a:t>
            </a:r>
            <a:r>
              <a:rPr lang="en-US" sz="1400" dirty="0">
                <a:latin typeface="Arial" panose="020B0604020202020204" pitchFamily="34" charset="0"/>
                <a:cs typeface="Arial" panose="020B0604020202020204" pitchFamily="34" charset="0"/>
              </a:rPr>
              <a:t>which are 36 and 4.2 respectively.</a:t>
            </a:r>
          </a:p>
        </p:txBody>
      </p:sp>
      <p:sp>
        <p:nvSpPr>
          <p:cNvPr id="6" name="Rectangle 5"/>
          <p:cNvSpPr/>
          <p:nvPr/>
        </p:nvSpPr>
        <p:spPr>
          <a:xfrm>
            <a:off x="2414840" y="6008593"/>
            <a:ext cx="3150221" cy="261610"/>
          </a:xfrm>
          <a:prstGeom prst="rect">
            <a:avLst/>
          </a:prstGeom>
        </p:spPr>
        <p:txBody>
          <a:bodyPr wrap="none">
            <a:spAutoFit/>
          </a:bodyPr>
          <a:lstStyle/>
          <a:p>
            <a:r>
              <a:rPr lang="en-US" sz="1100" dirty="0" smtClean="0">
                <a:latin typeface="Times" panose="02020603050405020304" pitchFamily="18" charset="0"/>
                <a:cs typeface="Times" panose="02020603050405020304" pitchFamily="18" charset="0"/>
              </a:rPr>
              <a:t>61</a:t>
            </a:r>
            <a:r>
              <a:rPr lang="en-US" sz="1100" dirty="0">
                <a:latin typeface="Times" panose="02020603050405020304" pitchFamily="18" charset="0"/>
                <a:cs typeface="Times" panose="02020603050405020304" pitchFamily="18" charset="0"/>
              </a:rPr>
              <a:t> : </a:t>
            </a:r>
            <a:r>
              <a:rPr lang="en-US" sz="1100" dirty="0" smtClean="0">
                <a:latin typeface="Times" panose="02020603050405020304" pitchFamily="18" charset="0"/>
                <a:cs typeface="Times" panose="02020603050405020304" pitchFamily="18" charset="0"/>
              </a:rPr>
              <a:t>procedures </a:t>
            </a:r>
            <a:r>
              <a:rPr lang="en-US" sz="1100" dirty="0">
                <a:latin typeface="Times" panose="02020603050405020304" pitchFamily="18" charset="0"/>
                <a:cs typeface="Times" panose="02020603050405020304" pitchFamily="18" charset="0"/>
              </a:rPr>
              <a:t>on vessels other than head and neck</a:t>
            </a:r>
          </a:p>
        </p:txBody>
      </p:sp>
    </p:spTree>
    <p:extLst>
      <p:ext uri="{BB962C8B-B14F-4D97-AF65-F5344CB8AC3E}">
        <p14:creationId xmlns:p14="http://schemas.microsoft.com/office/powerpoint/2010/main" val="1340992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293B60-8D49-407B-B8DC-F7DDA3AB1C94}" type="slidenum">
              <a:rPr lang="en-US" smtClean="0"/>
              <a:t>14</a:t>
            </a:fld>
            <a:endParaRPr lang="en-US"/>
          </a:p>
        </p:txBody>
      </p:sp>
      <p:sp>
        <p:nvSpPr>
          <p:cNvPr id="5" name="TextBox 4"/>
          <p:cNvSpPr txBox="1"/>
          <p:nvPr/>
        </p:nvSpPr>
        <p:spPr>
          <a:xfrm>
            <a:off x="2020185" y="839969"/>
            <a:ext cx="5253361"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Predicting the risk of patient's readmission and </a:t>
            </a:r>
            <a:r>
              <a:rPr lang="en-US" sz="1600" dirty="0" smtClean="0">
                <a:latin typeface="Arial" panose="020B0604020202020204" pitchFamily="34" charset="0"/>
                <a:cs typeface="Arial" panose="020B0604020202020204" pitchFamily="34" charset="0"/>
              </a:rPr>
              <a:t>mortality</a:t>
            </a:r>
          </a:p>
          <a:p>
            <a:r>
              <a:rPr lang="en-US" sz="1600" dirty="0" smtClean="0">
                <a:latin typeface="Arial" panose="020B0604020202020204" pitchFamily="34" charset="0"/>
                <a:cs typeface="Arial" panose="020B0604020202020204" pitchFamily="34" charset="0"/>
              </a:rPr>
              <a:t>(no data personalization; more than 300 features)</a:t>
            </a:r>
            <a:endParaRPr lang="en-US" sz="16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67021337"/>
              </p:ext>
            </p:extLst>
          </p:nvPr>
        </p:nvGraphicFramePr>
        <p:xfrm>
          <a:off x="2161025" y="2147555"/>
          <a:ext cx="5131982" cy="2226339"/>
        </p:xfrm>
        <a:graphic>
          <a:graphicData uri="http://schemas.openxmlformats.org/drawingml/2006/table">
            <a:tbl>
              <a:tblPr firstRow="1" bandRow="1">
                <a:tableStyleId>{5C22544A-7EE6-4342-B048-85BDC9FD1C3A}</a:tableStyleId>
              </a:tblPr>
              <a:tblGrid>
                <a:gridCol w="2032000"/>
                <a:gridCol w="1430670"/>
                <a:gridCol w="1669312"/>
              </a:tblGrid>
              <a:tr h="372139">
                <a:tc>
                  <a:txBody>
                    <a:bodyPr/>
                    <a:lstStyle/>
                    <a:p>
                      <a:endParaRPr lang="en-US" dirty="0"/>
                    </a:p>
                  </a:txBody>
                  <a:tcPr/>
                </a:tc>
                <a:tc>
                  <a:txBody>
                    <a:bodyPr/>
                    <a:lstStyle/>
                    <a:p>
                      <a:r>
                        <a:rPr lang="en-US" dirty="0" smtClean="0"/>
                        <a:t>Mortality</a:t>
                      </a:r>
                      <a:endParaRPr lang="en-US" dirty="0"/>
                    </a:p>
                  </a:txBody>
                  <a:tcPr/>
                </a:tc>
                <a:tc>
                  <a:txBody>
                    <a:bodyPr/>
                    <a:lstStyle/>
                    <a:p>
                      <a:r>
                        <a:rPr lang="en-US" dirty="0" smtClean="0"/>
                        <a:t>Readmission</a:t>
                      </a:r>
                      <a:endParaRPr lang="en-US" dirty="0"/>
                    </a:p>
                  </a:txBody>
                  <a:tcPr/>
                </a:tc>
              </a:tr>
              <a:tr h="370840">
                <a:tc>
                  <a:txBody>
                    <a:bodyPr/>
                    <a:lstStyle/>
                    <a:p>
                      <a:r>
                        <a:rPr lang="en-US" dirty="0" smtClean="0"/>
                        <a:t>Naïve Bayes</a:t>
                      </a:r>
                      <a:endParaRPr lang="en-US" dirty="0"/>
                    </a:p>
                  </a:txBody>
                  <a:tcPr/>
                </a:tc>
                <a:tc>
                  <a:txBody>
                    <a:bodyPr/>
                    <a:lstStyle/>
                    <a:p>
                      <a:r>
                        <a:rPr lang="en-US" dirty="0" smtClean="0"/>
                        <a:t>87.43%</a:t>
                      </a:r>
                      <a:endParaRPr lang="en-US" dirty="0"/>
                    </a:p>
                  </a:txBody>
                  <a:tcPr/>
                </a:tc>
                <a:tc>
                  <a:txBody>
                    <a:bodyPr/>
                    <a:lstStyle/>
                    <a:p>
                      <a:r>
                        <a:rPr lang="en-US" dirty="0" smtClean="0"/>
                        <a:t>62.76%</a:t>
                      </a:r>
                      <a:endParaRPr lang="en-US" dirty="0"/>
                    </a:p>
                  </a:txBody>
                  <a:tcPr/>
                </a:tc>
              </a:tr>
              <a:tr h="370840">
                <a:tc>
                  <a:txBody>
                    <a:bodyPr/>
                    <a:lstStyle/>
                    <a:p>
                      <a:r>
                        <a:rPr lang="en-US" dirty="0" smtClean="0"/>
                        <a:t>Decision Tree</a:t>
                      </a:r>
                      <a:endParaRPr lang="en-US" dirty="0"/>
                    </a:p>
                  </a:txBody>
                  <a:tcPr/>
                </a:tc>
                <a:tc>
                  <a:txBody>
                    <a:bodyPr/>
                    <a:lstStyle/>
                    <a:p>
                      <a:r>
                        <a:rPr lang="en-US" dirty="0" smtClean="0"/>
                        <a:t>96.29%</a:t>
                      </a:r>
                      <a:endParaRPr lang="en-US" dirty="0"/>
                    </a:p>
                  </a:txBody>
                  <a:tcPr/>
                </a:tc>
                <a:tc>
                  <a:txBody>
                    <a:bodyPr/>
                    <a:lstStyle/>
                    <a:p>
                      <a:r>
                        <a:rPr lang="en-US" dirty="0" smtClean="0"/>
                        <a:t>91.38%</a:t>
                      </a:r>
                      <a:endParaRPr lang="en-US" dirty="0"/>
                    </a:p>
                  </a:txBody>
                  <a:tcPr/>
                </a:tc>
              </a:tr>
              <a:tr h="370840">
                <a:tc>
                  <a:txBody>
                    <a:bodyPr/>
                    <a:lstStyle/>
                    <a:p>
                      <a:r>
                        <a:rPr lang="en-US" dirty="0" smtClean="0"/>
                        <a:t>Logistic Regression</a:t>
                      </a:r>
                      <a:endParaRPr lang="en-US" dirty="0"/>
                    </a:p>
                  </a:txBody>
                  <a:tcPr/>
                </a:tc>
                <a:tc>
                  <a:txBody>
                    <a:bodyPr/>
                    <a:lstStyle/>
                    <a:p>
                      <a:r>
                        <a:rPr lang="en-US" dirty="0" smtClean="0"/>
                        <a:t>84.65%</a:t>
                      </a:r>
                      <a:endParaRPr lang="en-US" dirty="0"/>
                    </a:p>
                  </a:txBody>
                  <a:tcPr/>
                </a:tc>
                <a:tc>
                  <a:txBody>
                    <a:bodyPr/>
                    <a:lstStyle/>
                    <a:p>
                      <a:r>
                        <a:rPr lang="en-US" dirty="0" smtClean="0"/>
                        <a:t>64.57%</a:t>
                      </a:r>
                      <a:endParaRPr lang="en-US" dirty="0"/>
                    </a:p>
                  </a:txBody>
                  <a:tcPr/>
                </a:tc>
              </a:tr>
              <a:tr h="370840">
                <a:tc>
                  <a:txBody>
                    <a:bodyPr/>
                    <a:lstStyle/>
                    <a:p>
                      <a:r>
                        <a:rPr lang="en-US" dirty="0" smtClean="0"/>
                        <a:t>Neural Network</a:t>
                      </a:r>
                      <a:endParaRPr lang="en-US" dirty="0"/>
                    </a:p>
                  </a:txBody>
                  <a:tcPr/>
                </a:tc>
                <a:tc>
                  <a:txBody>
                    <a:bodyPr/>
                    <a:lstStyle/>
                    <a:p>
                      <a:r>
                        <a:rPr lang="en-US" dirty="0" smtClean="0"/>
                        <a:t>84.64%</a:t>
                      </a:r>
                      <a:endParaRPr lang="en-US" dirty="0"/>
                    </a:p>
                  </a:txBody>
                  <a:tcPr/>
                </a:tc>
                <a:tc>
                  <a:txBody>
                    <a:bodyPr/>
                    <a:lstStyle/>
                    <a:p>
                      <a:r>
                        <a:rPr lang="en-US" dirty="0" smtClean="0"/>
                        <a:t>64.38%</a:t>
                      </a:r>
                      <a:endParaRPr lang="en-US" dirty="0"/>
                    </a:p>
                  </a:txBody>
                  <a:tcPr/>
                </a:tc>
              </a:tr>
              <a:tr h="370840">
                <a:tc>
                  <a:txBody>
                    <a:bodyPr/>
                    <a:lstStyle/>
                    <a:p>
                      <a:r>
                        <a:rPr lang="en-US" dirty="0" smtClean="0"/>
                        <a:t>SVM</a:t>
                      </a:r>
                      <a:endParaRPr lang="en-US" dirty="0"/>
                    </a:p>
                  </a:txBody>
                  <a:tcPr/>
                </a:tc>
                <a:tc>
                  <a:txBody>
                    <a:bodyPr/>
                    <a:lstStyle/>
                    <a:p>
                      <a:r>
                        <a:rPr lang="en-US" dirty="0" smtClean="0"/>
                        <a:t>95.21%</a:t>
                      </a:r>
                      <a:endParaRPr lang="en-US" dirty="0"/>
                    </a:p>
                  </a:txBody>
                  <a:tcPr/>
                </a:tc>
                <a:tc>
                  <a:txBody>
                    <a:bodyPr/>
                    <a:lstStyle/>
                    <a:p>
                      <a:r>
                        <a:rPr lang="en-US" dirty="0" smtClean="0"/>
                        <a:t>76.75%</a:t>
                      </a:r>
                      <a:endParaRPr lang="en-US" dirty="0"/>
                    </a:p>
                  </a:txBody>
                  <a:tcPr/>
                </a:tc>
              </a:tr>
            </a:tbl>
          </a:graphicData>
        </a:graphic>
      </p:graphicFrame>
      <p:sp>
        <p:nvSpPr>
          <p:cNvPr id="9" name="TextBox 8"/>
          <p:cNvSpPr txBox="1"/>
          <p:nvPr/>
        </p:nvSpPr>
        <p:spPr>
          <a:xfrm>
            <a:off x="3329164" y="4566073"/>
            <a:ext cx="2635401"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Classifiers Prediction Accuracy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84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78946" y="6286191"/>
            <a:ext cx="413483" cy="365125"/>
          </a:xfrm>
        </p:spPr>
        <p:txBody>
          <a:bodyPr/>
          <a:lstStyle/>
          <a:p>
            <a:fld id="{3E293B60-8D49-407B-B8DC-F7DDA3AB1C94}" type="slidenum">
              <a:rPr lang="en-US" smtClean="0">
                <a:latin typeface="Times" panose="02020603050405020304" pitchFamily="18" charset="0"/>
                <a:cs typeface="Times" panose="02020603050405020304" pitchFamily="18" charset="0"/>
              </a:rPr>
              <a:t>15</a:t>
            </a:fld>
            <a:endParaRPr lang="en-US" dirty="0">
              <a:latin typeface="Times" panose="02020603050405020304" pitchFamily="18" charset="0"/>
              <a:cs typeface="Times" panose="02020603050405020304" pitchFamily="18" charset="0"/>
            </a:endParaRPr>
          </a:p>
        </p:txBody>
      </p:sp>
      <p:sp>
        <p:nvSpPr>
          <p:cNvPr id="7" name="Title 1"/>
          <p:cNvSpPr txBox="1">
            <a:spLocks/>
          </p:cNvSpPr>
          <p:nvPr/>
        </p:nvSpPr>
        <p:spPr>
          <a:xfrm>
            <a:off x="1134533" y="333155"/>
            <a:ext cx="7704667" cy="1981200"/>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000000"/>
                </a:solidFill>
                <a:latin typeface="Times" panose="02020603050405020304" pitchFamily="18" charset="0"/>
                <a:ea typeface="Helvetica"/>
                <a:cs typeface="Times" panose="02020603050405020304" pitchFamily="18" charset="0"/>
                <a:sym typeface="Helvetica"/>
              </a:rPr>
              <a:t>Example from the Dataset - Procedure Code 105 (Kidney Transplant</a:t>
            </a:r>
            <a:r>
              <a:rPr lang="en-US" sz="2800" dirty="0" smtClean="0">
                <a:solidFill>
                  <a:srgbClr val="000000"/>
                </a:solidFill>
                <a:latin typeface="Times" panose="02020603050405020304" pitchFamily="18" charset="0"/>
                <a:ea typeface="Helvetica"/>
                <a:cs typeface="Times" panose="02020603050405020304" pitchFamily="18" charset="0"/>
              </a:rPr>
              <a:t>)</a:t>
            </a:r>
            <a:endParaRPr lang="en-US" sz="2800" dirty="0">
              <a:solidFill>
                <a:srgbClr val="000000"/>
              </a:solidFill>
              <a:latin typeface="Times" panose="02020603050405020304" pitchFamily="18" charset="0"/>
              <a:ea typeface="Helvetica"/>
              <a:cs typeface="Times"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35333300"/>
              </p:ext>
            </p:extLst>
          </p:nvPr>
        </p:nvGraphicFramePr>
        <p:xfrm>
          <a:off x="2711409" y="4061004"/>
          <a:ext cx="4036633" cy="2176776"/>
        </p:xfrm>
        <a:graphic>
          <a:graphicData uri="http://schemas.openxmlformats.org/drawingml/2006/table">
            <a:tbl>
              <a:tblPr firstRow="1">
                <a:tableStyleId>{5C22544A-7EE6-4342-B048-85BDC9FD1C3A}</a:tableStyleId>
              </a:tblPr>
              <a:tblGrid>
                <a:gridCol w="989301">
                  <a:extLst>
                    <a:ext uri="{9D8B030D-6E8A-4147-A177-3AD203B41FA5}">
                      <a16:colId xmlns="" xmlns:a16="http://schemas.microsoft.com/office/drawing/2014/main" val="20000"/>
                    </a:ext>
                  </a:extLst>
                </a:gridCol>
                <a:gridCol w="2097352">
                  <a:extLst>
                    <a:ext uri="{9D8B030D-6E8A-4147-A177-3AD203B41FA5}">
                      <a16:colId xmlns="" xmlns:a16="http://schemas.microsoft.com/office/drawing/2014/main" val="20001"/>
                    </a:ext>
                  </a:extLst>
                </a:gridCol>
                <a:gridCol w="949980">
                  <a:extLst>
                    <a:ext uri="{9D8B030D-6E8A-4147-A177-3AD203B41FA5}">
                      <a16:colId xmlns="" xmlns:a16="http://schemas.microsoft.com/office/drawing/2014/main" val="20003"/>
                    </a:ext>
                  </a:extLst>
                </a:gridCol>
              </a:tblGrid>
              <a:tr h="241910">
                <a:tc>
                  <a:txBody>
                    <a:bodyPr/>
                    <a:lstStyle/>
                    <a:p>
                      <a:pPr algn="ctr"/>
                      <a:r>
                        <a:rPr lang="en-US" sz="800" dirty="0" smtClean="0">
                          <a:latin typeface="Times" panose="02020603050405020304" pitchFamily="18" charset="0"/>
                          <a:cs typeface="Times" panose="02020603050405020304" pitchFamily="18" charset="0"/>
                        </a:rPr>
                        <a:t>Procedure code</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nchor="ctr"/>
                </a:tc>
                <a:tc>
                  <a:txBody>
                    <a:bodyPr/>
                    <a:lstStyle/>
                    <a:p>
                      <a:pPr algn="ctr"/>
                      <a:r>
                        <a:rPr lang="en-US" sz="800" dirty="0" smtClean="0">
                          <a:latin typeface="Times" panose="02020603050405020304" pitchFamily="18" charset="0"/>
                          <a:cs typeface="Times" panose="02020603050405020304" pitchFamily="18" charset="0"/>
                        </a:rPr>
                        <a:t>Explanation</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tc>
                <a:tc>
                  <a:txBody>
                    <a:bodyPr/>
                    <a:lstStyle/>
                    <a:p>
                      <a:pPr algn="ctr"/>
                      <a:r>
                        <a:rPr lang="en-US" sz="800" dirty="0" smtClean="0">
                          <a:latin typeface="Times" panose="02020603050405020304" pitchFamily="18" charset="0"/>
                          <a:cs typeface="Times" panose="02020603050405020304" pitchFamily="18" charset="0"/>
                        </a:rPr>
                        <a:t>Probability (%)</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nchor="ctr"/>
                </a:tc>
                <a:extLst>
                  <a:ext uri="{0D108BD9-81ED-4DB2-BD59-A6C34878D82A}">
                    <a16:rowId xmlns="" xmlns:a16="http://schemas.microsoft.com/office/drawing/2014/main" val="10000"/>
                  </a:ext>
                </a:extLst>
              </a:tr>
              <a:tr h="324341">
                <a:tc>
                  <a:txBody>
                    <a:bodyPr/>
                    <a:lstStyle/>
                    <a:p>
                      <a:pPr algn="ctr" fontAlgn="b"/>
                      <a:r>
                        <a:rPr lang="en-US" sz="1100" u="none" strike="noStrike" dirty="0" smtClean="0">
                          <a:effectLst/>
                          <a:latin typeface="Times" panose="02020603050405020304" pitchFamily="18" charset="0"/>
                          <a:cs typeface="Times" panose="02020603050405020304" pitchFamily="18" charset="0"/>
                        </a:rPr>
                        <a:t>{105</a:t>
                      </a:r>
                      <a:r>
                        <a:rPr lang="en-US" sz="1100" u="none" strike="noStrike" dirty="0" smtClean="0">
                          <a:effectLst/>
                          <a:latin typeface="Times" panose="02020603050405020304" pitchFamily="18" charset="0"/>
                          <a:cs typeface="Times" panose="02020603050405020304" pitchFamily="18" charset="0"/>
                          <a:sym typeface="Wingdings" panose="05000000000000000000" pitchFamily="2" charset="2"/>
                        </a:rPr>
                        <a:t>,</a:t>
                      </a:r>
                      <a:r>
                        <a:rPr lang="en-US" sz="1100" u="none" strike="noStrike" baseline="0" dirty="0" smtClean="0">
                          <a:effectLst/>
                          <a:latin typeface="Times" panose="02020603050405020304" pitchFamily="18" charset="0"/>
                          <a:cs typeface="Times" panose="02020603050405020304" pitchFamily="18" charset="0"/>
                          <a:sym typeface="Wingdings" panose="05000000000000000000" pitchFamily="2" charset="2"/>
                        </a:rPr>
                        <a:t> </a:t>
                      </a:r>
                      <a:r>
                        <a:rPr lang="en-US" sz="1100" u="none" strike="noStrike" dirty="0" smtClean="0">
                          <a:effectLst/>
                          <a:latin typeface="Times" panose="02020603050405020304" pitchFamily="18" charset="0"/>
                          <a:cs typeface="Times" panose="02020603050405020304" pitchFamily="18" charset="0"/>
                        </a:rPr>
                        <a:t>231}</a:t>
                      </a:r>
                      <a:endParaRPr lang="en-US" sz="11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tc>
                  <a:txBody>
                    <a:bodyPr/>
                    <a:lstStyle/>
                    <a:p>
                      <a:pPr algn="l"/>
                      <a:r>
                        <a:rPr lang="en-US" sz="800" dirty="0" smtClean="0">
                          <a:latin typeface="Times" panose="02020603050405020304" pitchFamily="18" charset="0"/>
                          <a:cs typeface="Times" panose="02020603050405020304" pitchFamily="18" charset="0"/>
                        </a:rPr>
                        <a:t>231:</a:t>
                      </a:r>
                      <a:r>
                        <a:rPr lang="en-US" sz="800" baseline="0" dirty="0" smtClean="0">
                          <a:latin typeface="Times" panose="02020603050405020304" pitchFamily="18" charset="0"/>
                          <a:cs typeface="Times" panose="02020603050405020304" pitchFamily="18" charset="0"/>
                        </a:rPr>
                        <a:t> T</a:t>
                      </a:r>
                      <a:r>
                        <a:rPr lang="en-US" sz="800" dirty="0" smtClean="0">
                          <a:latin typeface="Times" panose="02020603050405020304" pitchFamily="18" charset="0"/>
                          <a:cs typeface="Times" panose="02020603050405020304" pitchFamily="18" charset="0"/>
                        </a:rPr>
                        <a:t>herapeutic procedures</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nchor="ctr"/>
                </a:tc>
                <a:tc>
                  <a:txBody>
                    <a:bodyPr/>
                    <a:lstStyle/>
                    <a:p>
                      <a:pPr algn="ctr" fontAlgn="b"/>
                      <a:r>
                        <a:rPr lang="en-US" sz="1000" u="none" strike="noStrike" dirty="0" smtClean="0">
                          <a:effectLst/>
                          <a:latin typeface="Times" panose="02020603050405020304" pitchFamily="18" charset="0"/>
                          <a:cs typeface="Times" panose="02020603050405020304" pitchFamily="18" charset="0"/>
                        </a:rPr>
                        <a:t>0.404%</a:t>
                      </a:r>
                      <a:endParaRPr lang="en-US" sz="10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extLst>
                  <a:ext uri="{0D108BD9-81ED-4DB2-BD59-A6C34878D82A}">
                    <a16:rowId xmlns="" xmlns:a16="http://schemas.microsoft.com/office/drawing/2014/main" val="10001"/>
                  </a:ext>
                </a:extLst>
              </a:tr>
              <a:tr h="417543">
                <a:tc>
                  <a:txBody>
                    <a:bodyPr/>
                    <a:lstStyle/>
                    <a:p>
                      <a:pPr algn="ctr" fontAlgn="b"/>
                      <a:r>
                        <a:rPr lang="en-US" sz="1100" u="none" strike="noStrike" dirty="0" smtClean="0">
                          <a:effectLst/>
                          <a:latin typeface="Times" panose="02020603050405020304" pitchFamily="18" charset="0"/>
                          <a:cs typeface="Times" panose="02020603050405020304" pitchFamily="18" charset="0"/>
                        </a:rPr>
                        <a:t>{105</a:t>
                      </a:r>
                      <a:r>
                        <a:rPr lang="en-US" sz="1100" u="none" strike="noStrike" dirty="0" smtClean="0">
                          <a:effectLst/>
                          <a:latin typeface="Times" panose="02020603050405020304" pitchFamily="18" charset="0"/>
                          <a:cs typeface="Times" panose="02020603050405020304" pitchFamily="18" charset="0"/>
                          <a:sym typeface="Wingdings" panose="05000000000000000000" pitchFamily="2" charset="2"/>
                        </a:rPr>
                        <a:t>,</a:t>
                      </a:r>
                      <a:r>
                        <a:rPr lang="en-US" sz="1100" u="none" strike="noStrike" baseline="0" dirty="0" smtClean="0">
                          <a:effectLst/>
                          <a:latin typeface="Times" panose="02020603050405020304" pitchFamily="18" charset="0"/>
                          <a:cs typeface="Times" panose="02020603050405020304" pitchFamily="18" charset="0"/>
                          <a:sym typeface="Wingdings" panose="05000000000000000000" pitchFamily="2" charset="2"/>
                        </a:rPr>
                        <a:t> </a:t>
                      </a:r>
                      <a:r>
                        <a:rPr lang="en-US" sz="1100" u="none" strike="noStrike" dirty="0" smtClean="0">
                          <a:effectLst/>
                          <a:latin typeface="Times" panose="02020603050405020304" pitchFamily="18" charset="0"/>
                          <a:cs typeface="Times" panose="02020603050405020304" pitchFamily="18" charset="0"/>
                        </a:rPr>
                        <a:t>193}</a:t>
                      </a:r>
                      <a:endParaRPr lang="en-US" sz="11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tc>
                  <a:txBody>
                    <a:bodyPr/>
                    <a:lstStyle/>
                    <a:p>
                      <a:pPr algn="l"/>
                      <a:r>
                        <a:rPr lang="en-US" sz="800" dirty="0" smtClean="0">
                          <a:latin typeface="Times" panose="02020603050405020304" pitchFamily="18" charset="0"/>
                          <a:cs typeface="Times" panose="02020603050405020304" pitchFamily="18" charset="0"/>
                        </a:rPr>
                        <a:t>193: Ultrasound of heart echocardiogram</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nchor="ctr"/>
                </a:tc>
                <a:tc>
                  <a:txBody>
                    <a:bodyPr/>
                    <a:lstStyle/>
                    <a:p>
                      <a:pPr algn="ctr" fontAlgn="b"/>
                      <a:r>
                        <a:rPr lang="en-US" sz="1000" u="none" strike="noStrike" dirty="0" smtClean="0">
                          <a:effectLst/>
                          <a:latin typeface="Times" panose="02020603050405020304" pitchFamily="18" charset="0"/>
                          <a:cs typeface="Times" panose="02020603050405020304" pitchFamily="18" charset="0"/>
                        </a:rPr>
                        <a:t>0.231%</a:t>
                      </a:r>
                      <a:endParaRPr lang="en-US" sz="10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extLst>
                  <a:ext uri="{0D108BD9-81ED-4DB2-BD59-A6C34878D82A}">
                    <a16:rowId xmlns="" xmlns:a16="http://schemas.microsoft.com/office/drawing/2014/main" val="10002"/>
                  </a:ext>
                </a:extLst>
              </a:tr>
              <a:tr h="596491">
                <a:tc>
                  <a:txBody>
                    <a:bodyPr/>
                    <a:lstStyle/>
                    <a:p>
                      <a:pPr algn="ctr" fontAlgn="b"/>
                      <a:r>
                        <a:rPr lang="en-US" sz="1100" u="none" strike="noStrike" dirty="0" smtClean="0">
                          <a:effectLst/>
                          <a:latin typeface="Times" panose="02020603050405020304" pitchFamily="18" charset="0"/>
                          <a:cs typeface="Times" panose="02020603050405020304" pitchFamily="18" charset="0"/>
                        </a:rPr>
                        <a:t>{105, 70, 54}</a:t>
                      </a:r>
                      <a:endParaRPr lang="en-US" sz="11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tc>
                  <a:txBody>
                    <a:bodyPr/>
                    <a:lstStyle/>
                    <a:p>
                      <a:pPr algn="l"/>
                      <a:r>
                        <a:rPr lang="en-US" sz="800" dirty="0" smtClean="0">
                          <a:latin typeface="Times" panose="02020603050405020304" pitchFamily="18" charset="0"/>
                          <a:cs typeface="Times" panose="02020603050405020304" pitchFamily="18" charset="0"/>
                        </a:rPr>
                        <a:t>70: Upper gastrointestinal endoscopy biopsy</a:t>
                      </a:r>
                    </a:p>
                    <a:p>
                      <a:pPr algn="l"/>
                      <a:r>
                        <a:rPr lang="en-US" sz="800" dirty="0" smtClean="0">
                          <a:latin typeface="Times" panose="02020603050405020304" pitchFamily="18" charset="0"/>
                          <a:cs typeface="Times" panose="02020603050405020304" pitchFamily="18" charset="0"/>
                        </a:rPr>
                        <a:t>54: Vascular catheterization not heart</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nchor="ctr"/>
                </a:tc>
                <a:tc>
                  <a:txBody>
                    <a:bodyPr/>
                    <a:lstStyle/>
                    <a:p>
                      <a:pPr algn="ctr" fontAlgn="b"/>
                      <a:r>
                        <a:rPr lang="en-US" sz="1000" u="none" strike="noStrike" dirty="0" smtClean="0">
                          <a:effectLst/>
                          <a:latin typeface="Times" panose="02020603050405020304" pitchFamily="18" charset="0"/>
                          <a:cs typeface="Times" panose="02020603050405020304" pitchFamily="18" charset="0"/>
                        </a:rPr>
                        <a:t>0.173%</a:t>
                      </a:r>
                      <a:endParaRPr lang="en-US" sz="10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extLst>
                  <a:ext uri="{0D108BD9-81ED-4DB2-BD59-A6C34878D82A}">
                    <a16:rowId xmlns="" xmlns:a16="http://schemas.microsoft.com/office/drawing/2014/main" val="10003"/>
                  </a:ext>
                </a:extLst>
              </a:tr>
              <a:tr h="596491">
                <a:tc>
                  <a:txBody>
                    <a:bodyPr/>
                    <a:lstStyle/>
                    <a:p>
                      <a:pPr algn="ctr" fontAlgn="b"/>
                      <a:r>
                        <a:rPr lang="en-US" sz="1100" u="none" strike="noStrike" dirty="0" smtClean="0">
                          <a:effectLst/>
                          <a:latin typeface="Times" panose="02020603050405020304" pitchFamily="18" charset="0"/>
                          <a:cs typeface="Times" panose="02020603050405020304" pitchFamily="18" charset="0"/>
                        </a:rPr>
                        <a:t>{105, 110, 111}</a:t>
                      </a:r>
                      <a:endParaRPr lang="en-US" sz="11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tc>
                  <a:txBody>
                    <a:bodyPr/>
                    <a:lstStyle/>
                    <a:p>
                      <a:pPr algn="l"/>
                      <a:r>
                        <a:rPr lang="en-US" sz="800" dirty="0" smtClean="0">
                          <a:latin typeface="Times" panose="02020603050405020304" pitchFamily="18" charset="0"/>
                          <a:cs typeface="Times" panose="02020603050405020304" pitchFamily="18" charset="0"/>
                        </a:rPr>
                        <a:t>110: Diagnostic procedures of urinary tract</a:t>
                      </a:r>
                    </a:p>
                    <a:p>
                      <a:pPr algn="l"/>
                      <a:r>
                        <a:rPr lang="en-US" sz="800" dirty="0" smtClean="0">
                          <a:solidFill>
                            <a:schemeClr val="tx2">
                              <a:lumMod val="50000"/>
                            </a:schemeClr>
                          </a:solidFill>
                          <a:latin typeface="Times" panose="02020603050405020304" pitchFamily="18" charset="0"/>
                          <a:cs typeface="Times" panose="02020603050405020304" pitchFamily="18" charset="0"/>
                        </a:rPr>
                        <a:t>111: Therapeutic procedures of urinary tract</a:t>
                      </a:r>
                      <a:endParaRPr lang="en-US" sz="800" dirty="0">
                        <a:solidFill>
                          <a:schemeClr val="tx2">
                            <a:lumMod val="50000"/>
                          </a:schemeClr>
                        </a:solidFill>
                        <a:latin typeface="Times" panose="02020603050405020304" pitchFamily="18" charset="0"/>
                        <a:cs typeface="Times" panose="02020603050405020304" pitchFamily="18" charset="0"/>
                      </a:endParaRPr>
                    </a:p>
                  </a:txBody>
                  <a:tcPr marL="48221" marR="48221" marT="24110" marB="24110" anchor="ctr"/>
                </a:tc>
                <a:tc>
                  <a:txBody>
                    <a:bodyPr/>
                    <a:lstStyle/>
                    <a:p>
                      <a:pPr algn="ctr" fontAlgn="b"/>
                      <a:r>
                        <a:rPr lang="en-US" sz="1000" u="none" strike="noStrike" dirty="0" smtClean="0">
                          <a:effectLst/>
                          <a:latin typeface="Times" panose="02020603050405020304" pitchFamily="18" charset="0"/>
                          <a:cs typeface="Times" panose="02020603050405020304" pitchFamily="18" charset="0"/>
                        </a:rPr>
                        <a:t>0.115%</a:t>
                      </a:r>
                      <a:endParaRPr lang="en-US" sz="1000" b="0" i="0" u="none" strike="noStrike" dirty="0">
                        <a:solidFill>
                          <a:srgbClr val="000000"/>
                        </a:solidFill>
                        <a:effectLst/>
                        <a:latin typeface="Times" panose="02020603050405020304" pitchFamily="18" charset="0"/>
                        <a:cs typeface="Times" panose="02020603050405020304" pitchFamily="18" charset="0"/>
                      </a:endParaRPr>
                    </a:p>
                  </a:txBody>
                  <a:tcPr marL="5023" marR="5023" marT="5023" marB="0" anchor="ctr"/>
                </a:tc>
                <a:extLst>
                  <a:ext uri="{0D108BD9-81ED-4DB2-BD59-A6C34878D82A}">
                    <a16:rowId xmlns="" xmlns:a16="http://schemas.microsoft.com/office/drawing/2014/main" val="10004"/>
                  </a:ext>
                </a:extLst>
              </a:tr>
            </a:tbl>
          </a:graphicData>
        </a:graphic>
      </p:graphicFrame>
      <p:sp>
        <p:nvSpPr>
          <p:cNvPr id="9" name="TextBox 8"/>
          <p:cNvSpPr txBox="1"/>
          <p:nvPr/>
        </p:nvSpPr>
        <p:spPr>
          <a:xfrm>
            <a:off x="3049916" y="3649192"/>
            <a:ext cx="3319061"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308063" hangingPunct="0"/>
            <a:r>
              <a:rPr lang="en-US" dirty="0">
                <a:solidFill>
                  <a:schemeClr val="tx1">
                    <a:lumMod val="95000"/>
                    <a:lumOff val="5000"/>
                  </a:schemeClr>
                </a:solidFill>
                <a:latin typeface="Times" panose="02020603050405020304" pitchFamily="18" charset="0"/>
                <a:ea typeface="Helvetica"/>
                <a:cs typeface="Times" panose="02020603050405020304" pitchFamily="18" charset="0"/>
              </a:rPr>
              <a:t>Most probable 2-element paths</a:t>
            </a:r>
          </a:p>
        </p:txBody>
      </p:sp>
      <p:sp>
        <p:nvSpPr>
          <p:cNvPr id="10" name="Right Brace 9"/>
          <p:cNvSpPr/>
          <p:nvPr/>
        </p:nvSpPr>
        <p:spPr>
          <a:xfrm>
            <a:off x="7048609" y="4458823"/>
            <a:ext cx="470846" cy="1528189"/>
          </a:xfrm>
          <a:prstGeom prst="rightBrace">
            <a:avLst/>
          </a:prstGeom>
          <a:noFill/>
          <a:ln w="38100" cap="flat">
            <a:solidFill>
              <a:schemeClr val="tx2">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220" tIns="24110" rIns="48220" bIns="24110" numCol="1" spcCol="38100" rtlCol="0" anchor="t">
            <a:noAutofit/>
          </a:bodyPr>
          <a:lstStyle/>
          <a:p>
            <a:pPr defTabSz="482186" latinLnBrk="1" hangingPunct="0"/>
            <a:endParaRPr lang="en-US" sz="949">
              <a:solidFill>
                <a:srgbClr val="000000"/>
              </a:solidFill>
            </a:endParaRPr>
          </a:p>
        </p:txBody>
      </p:sp>
      <p:sp>
        <p:nvSpPr>
          <p:cNvPr id="12" name="TextBox 11"/>
          <p:cNvSpPr txBox="1"/>
          <p:nvPr/>
        </p:nvSpPr>
        <p:spPr>
          <a:xfrm>
            <a:off x="7718692" y="4952338"/>
            <a:ext cx="1120508" cy="541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308063" hangingPunct="0"/>
            <a:r>
              <a:rPr lang="en-US" sz="1055" dirty="0">
                <a:solidFill>
                  <a:schemeClr val="accent1">
                    <a:lumMod val="50000"/>
                  </a:schemeClr>
                </a:solidFill>
                <a:latin typeface="Times" panose="02020603050405020304" pitchFamily="18" charset="0"/>
                <a:ea typeface="Helvetica"/>
                <a:cs typeface="Times" panose="02020603050405020304" pitchFamily="18" charset="0"/>
              </a:rPr>
              <a:t>Probability is low. Personalization is needed!</a:t>
            </a:r>
          </a:p>
        </p:txBody>
      </p:sp>
      <p:sp>
        <p:nvSpPr>
          <p:cNvPr id="13" name="TextBox 12"/>
          <p:cNvSpPr txBox="1"/>
          <p:nvPr/>
        </p:nvSpPr>
        <p:spPr>
          <a:xfrm>
            <a:off x="1187421" y="1718948"/>
            <a:ext cx="4909704" cy="1900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180820" indent="-180820">
              <a:lnSpc>
                <a:spcPct val="120000"/>
              </a:lnSpc>
              <a:buClr>
                <a:schemeClr val="accent1">
                  <a:lumMod val="75000"/>
                </a:schemeClr>
              </a:buClr>
              <a:buFont typeface="Arial" pitchFamily="34" charset="0"/>
              <a:buChar char="•"/>
            </a:pPr>
            <a:r>
              <a:rPr lang="en-US" sz="2000" dirty="0">
                <a:solidFill>
                  <a:schemeClr val="tx1">
                    <a:lumMod val="95000"/>
                    <a:lumOff val="5000"/>
                  </a:schemeClr>
                </a:solidFill>
                <a:latin typeface="Times" panose="02020603050405020304" pitchFamily="18" charset="0"/>
                <a:ea typeface="Helvetica"/>
                <a:cs typeface="Times" panose="02020603050405020304" pitchFamily="18" charset="0"/>
              </a:rPr>
              <a:t>1732 patients started with this procedure</a:t>
            </a:r>
          </a:p>
          <a:p>
            <a:pPr marL="180820" indent="-180820">
              <a:lnSpc>
                <a:spcPct val="120000"/>
              </a:lnSpc>
              <a:buClr>
                <a:schemeClr val="accent1">
                  <a:lumMod val="75000"/>
                </a:schemeClr>
              </a:buClr>
              <a:buFont typeface="Arial" pitchFamily="34" charset="0"/>
              <a:buChar char="•"/>
            </a:pPr>
            <a:r>
              <a:rPr lang="en-US" sz="2000" dirty="0">
                <a:solidFill>
                  <a:schemeClr val="tx1">
                    <a:lumMod val="95000"/>
                    <a:lumOff val="5000"/>
                  </a:schemeClr>
                </a:solidFill>
                <a:latin typeface="Times" panose="02020603050405020304" pitchFamily="18" charset="0"/>
                <a:ea typeface="Helvetica"/>
                <a:cs typeface="Times" panose="02020603050405020304" pitchFamily="18" charset="0"/>
              </a:rPr>
              <a:t>106 unique procedure paths</a:t>
            </a:r>
          </a:p>
          <a:p>
            <a:pPr marL="180820" indent="-180820">
              <a:lnSpc>
                <a:spcPct val="120000"/>
              </a:lnSpc>
              <a:buClr>
                <a:schemeClr val="accent1">
                  <a:lumMod val="75000"/>
                </a:schemeClr>
              </a:buClr>
              <a:buFont typeface="Arial" pitchFamily="34" charset="0"/>
              <a:buChar char="•"/>
            </a:pPr>
            <a:r>
              <a:rPr lang="en-US" sz="2000" dirty="0">
                <a:solidFill>
                  <a:schemeClr val="tx1">
                    <a:lumMod val="95000"/>
                    <a:lumOff val="5000"/>
                  </a:schemeClr>
                </a:solidFill>
                <a:latin typeface="Times" panose="02020603050405020304" pitchFamily="18" charset="0"/>
                <a:ea typeface="Helvetica"/>
                <a:cs typeface="Times" panose="02020603050405020304" pitchFamily="18" charset="0"/>
              </a:rPr>
              <a:t>Shortest path (length 1)</a:t>
            </a:r>
          </a:p>
          <a:p>
            <a:pPr marL="180820" indent="-180820">
              <a:lnSpc>
                <a:spcPct val="120000"/>
              </a:lnSpc>
              <a:buClr>
                <a:schemeClr val="accent1">
                  <a:lumMod val="75000"/>
                </a:schemeClr>
              </a:buClr>
              <a:buFont typeface="Arial" pitchFamily="34" charset="0"/>
              <a:buChar char="•"/>
            </a:pPr>
            <a:r>
              <a:rPr lang="en-US" sz="2000" dirty="0">
                <a:solidFill>
                  <a:schemeClr val="tx1">
                    <a:lumMod val="95000"/>
                    <a:lumOff val="5000"/>
                  </a:schemeClr>
                </a:solidFill>
                <a:latin typeface="Times" panose="02020603050405020304" pitchFamily="18" charset="0"/>
                <a:ea typeface="Helvetica"/>
                <a:cs typeface="Times" panose="02020603050405020304" pitchFamily="18" charset="0"/>
              </a:rPr>
              <a:t>Longest path (length 10)</a:t>
            </a:r>
          </a:p>
          <a:p>
            <a:pPr marL="180820" indent="-180820">
              <a:lnSpc>
                <a:spcPct val="120000"/>
              </a:lnSpc>
              <a:buClr>
                <a:schemeClr val="accent1">
                  <a:lumMod val="75000"/>
                </a:schemeClr>
              </a:buClr>
              <a:buFont typeface="Arial" pitchFamily="34" charset="0"/>
              <a:buChar char="•"/>
            </a:pPr>
            <a:r>
              <a:rPr lang="en-US" sz="2000" dirty="0">
                <a:solidFill>
                  <a:schemeClr val="tx1">
                    <a:lumMod val="95000"/>
                    <a:lumOff val="5000"/>
                  </a:schemeClr>
                </a:solidFill>
                <a:latin typeface="Times" panose="02020603050405020304" pitchFamily="18" charset="0"/>
                <a:ea typeface="Helvetica"/>
                <a:cs typeface="Times" panose="02020603050405020304" pitchFamily="18" charset="0"/>
              </a:rPr>
              <a:t>Average length = 3.11</a:t>
            </a:r>
            <a:endParaRPr lang="en-US" sz="2000" dirty="0">
              <a:solidFill>
                <a:schemeClr val="tx1">
                  <a:lumMod val="95000"/>
                  <a:lumOff val="5000"/>
                </a:schemeClr>
              </a:solidFill>
              <a:latin typeface="Times" panose="02020603050405020304" pitchFamily="18" charset="0"/>
              <a:cs typeface="Times" panose="02020603050405020304" pitchFamily="18" charset="0"/>
              <a:sym typeface="Gill Sans"/>
            </a:endParaRPr>
          </a:p>
        </p:txBody>
      </p:sp>
      <p:pic>
        <p:nvPicPr>
          <p:cNvPr id="14" name="Picture 13"/>
          <p:cNvPicPr>
            <a:picLocks noChangeAspect="1"/>
          </p:cNvPicPr>
          <p:nvPr/>
        </p:nvPicPr>
        <p:blipFill>
          <a:blip r:embed="rId3"/>
          <a:stretch>
            <a:fillRect/>
          </a:stretch>
        </p:blipFill>
        <p:spPr>
          <a:xfrm>
            <a:off x="6958963" y="1804012"/>
            <a:ext cx="1801487" cy="1759978"/>
          </a:xfrm>
          <a:prstGeom prst="rect">
            <a:avLst/>
          </a:prstGeom>
        </p:spPr>
      </p:pic>
    </p:spTree>
    <p:extLst>
      <p:ext uri="{BB962C8B-B14F-4D97-AF65-F5344CB8AC3E}">
        <p14:creationId xmlns:p14="http://schemas.microsoft.com/office/powerpoint/2010/main" val="2290653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16</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07" y="1046756"/>
            <a:ext cx="8027581" cy="493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21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17</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092" y="798625"/>
            <a:ext cx="8014734" cy="481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18</a:t>
            </a:fld>
            <a:endParaRPr lang="en-US"/>
          </a:p>
        </p:txBody>
      </p:sp>
      <p:sp>
        <p:nvSpPr>
          <p:cNvPr id="3" name="Rectangle 2"/>
          <p:cNvSpPr/>
          <p:nvPr/>
        </p:nvSpPr>
        <p:spPr>
          <a:xfrm>
            <a:off x="2300848" y="2844397"/>
            <a:ext cx="4657814" cy="584775"/>
          </a:xfrm>
          <a:prstGeom prst="rect">
            <a:avLst/>
          </a:prstGeom>
        </p:spPr>
        <p:txBody>
          <a:bodyPr wrap="none">
            <a:spAutoFit/>
          </a:bodyPr>
          <a:lstStyle/>
          <a:p>
            <a:pPr algn="ctr"/>
            <a:r>
              <a:rPr lang="en-US" sz="3200" dirty="0" smtClean="0">
                <a:latin typeface="Arial" panose="020B0604020202020204" pitchFamily="34" charset="0"/>
                <a:cs typeface="Arial" panose="020B0604020202020204" pitchFamily="34" charset="0"/>
              </a:rPr>
              <a:t>Patients</a:t>
            </a:r>
            <a:r>
              <a:rPr lang="en-US" sz="3200" dirty="0">
                <a:latin typeface="Arial" panose="020B0604020202020204" pitchFamily="34" charset="0"/>
                <a:cs typeface="Arial" panose="020B0604020202020204" pitchFamily="34" charset="0"/>
              </a:rPr>
              <a:t>’ Personalization</a:t>
            </a:r>
          </a:p>
        </p:txBody>
      </p:sp>
    </p:spTree>
    <p:extLst>
      <p:ext uri="{BB962C8B-B14F-4D97-AF65-F5344CB8AC3E}">
        <p14:creationId xmlns:p14="http://schemas.microsoft.com/office/powerpoint/2010/main" val="366146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82133" y="627324"/>
            <a:ext cx="7704667" cy="91214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lumMod val="95000"/>
                    <a:lumOff val="5000"/>
                  </a:schemeClr>
                </a:solidFill>
                <a:latin typeface="Times" panose="02020603050405020304" pitchFamily="18" charset="0"/>
                <a:cs typeface="Times" panose="02020603050405020304" pitchFamily="18" charset="0"/>
              </a:rPr>
              <a:t>Patients’ Clustering</a:t>
            </a:r>
            <a:endParaRPr lang="en-US" sz="28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15" name="AutoShape 2" descr="http://image005.flaticon.com/1/svg/32/32441.svg"/>
          <p:cNvSpPr>
            <a:spLocks noChangeAspect="1" noChangeArrowheads="1"/>
          </p:cNvSpPr>
          <p:nvPr/>
        </p:nvSpPr>
        <p:spPr bwMode="auto">
          <a:xfrm>
            <a:off x="109388" y="-101575"/>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6" name="AutoShape 4" descr="http://image005.flaticon.com/1/svg/32/32441.svg"/>
          <p:cNvSpPr>
            <a:spLocks noChangeAspect="1" noChangeArrowheads="1"/>
          </p:cNvSpPr>
          <p:nvPr/>
        </p:nvSpPr>
        <p:spPr bwMode="auto">
          <a:xfrm>
            <a:off x="216545" y="5581"/>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7" name="AutoShape 6" descr="http://image005.flaticon.com/1/svg/32/32441.svg"/>
          <p:cNvSpPr>
            <a:spLocks noChangeAspect="1" noChangeArrowheads="1"/>
          </p:cNvSpPr>
          <p:nvPr/>
        </p:nvSpPr>
        <p:spPr bwMode="auto">
          <a:xfrm>
            <a:off x="323701" y="112737"/>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8" name="AutoShape 8" descr="http://image005.flaticon.com/1/svg/32/32441.svg"/>
          <p:cNvSpPr>
            <a:spLocks noChangeAspect="1" noChangeArrowheads="1"/>
          </p:cNvSpPr>
          <p:nvPr/>
        </p:nvSpPr>
        <p:spPr bwMode="auto">
          <a:xfrm>
            <a:off x="430857" y="21989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grpSp>
        <p:nvGrpSpPr>
          <p:cNvPr id="6" name="Group 5"/>
          <p:cNvGrpSpPr/>
          <p:nvPr/>
        </p:nvGrpSpPr>
        <p:grpSpPr>
          <a:xfrm>
            <a:off x="2423079" y="1821651"/>
            <a:ext cx="6408501" cy="4461093"/>
            <a:chOff x="2093466" y="1811018"/>
            <a:chExt cx="6408501" cy="4461093"/>
          </a:xfrm>
        </p:grpSpPr>
        <p:pic>
          <p:nvPicPr>
            <p:cNvPr id="19" name="Picture 9" descr="C:\Users\malmardi\Dropbox\UNCC\Spring 2016\Database Systems\project details\33887.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7664" y="455761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malmardi\Dropbox\UNCC\Spring 2016\Database Systems\project details\33887.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3466" y="455761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malmardi\Dropbox\UNCC\Spring 2016\Database Systems\project details\338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64" y="181101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C:\Users\malmardi\Dropbox\UNCC\Spring 2016\Database Systems\project details\33887.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7467" y="4557611"/>
              <a:ext cx="17145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a:stCxn id="21" idx="2"/>
              <a:endCxn id="20" idx="0"/>
            </p:cNvCxnSpPr>
            <p:nvPr/>
          </p:nvCxnSpPr>
          <p:spPr>
            <a:xfrm flipH="1">
              <a:off x="2950716" y="3525518"/>
              <a:ext cx="2264198" cy="1032093"/>
            </a:xfrm>
            <a:prstGeom prst="straightConnector1">
              <a:avLst/>
            </a:prstGeom>
            <a:noFill/>
            <a:ln w="38100" cap="flat">
              <a:solidFill>
                <a:srgbClr val="6F6A5A"/>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4" name="Straight Arrow Connector 23"/>
            <p:cNvCxnSpPr>
              <a:stCxn id="21" idx="2"/>
              <a:endCxn id="19" idx="0"/>
            </p:cNvCxnSpPr>
            <p:nvPr/>
          </p:nvCxnSpPr>
          <p:spPr>
            <a:xfrm>
              <a:off x="5214914" y="3525518"/>
              <a:ext cx="0" cy="1032093"/>
            </a:xfrm>
            <a:prstGeom prst="straightConnector1">
              <a:avLst/>
            </a:prstGeom>
            <a:noFill/>
            <a:ln w="38100" cap="flat">
              <a:solidFill>
                <a:srgbClr val="6F6A5A"/>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5" name="Straight Arrow Connector 24"/>
            <p:cNvCxnSpPr>
              <a:stCxn id="21" idx="2"/>
              <a:endCxn id="22" idx="0"/>
            </p:cNvCxnSpPr>
            <p:nvPr/>
          </p:nvCxnSpPr>
          <p:spPr>
            <a:xfrm>
              <a:off x="5214914" y="3525518"/>
              <a:ext cx="2429803" cy="1032093"/>
            </a:xfrm>
            <a:prstGeom prst="straightConnector1">
              <a:avLst/>
            </a:prstGeom>
            <a:noFill/>
            <a:ln w="38100" cap="flat">
              <a:solidFill>
                <a:srgbClr val="6F6A5A"/>
              </a:solidFill>
              <a:prstDash val="solid"/>
              <a:miter lim="400000"/>
              <a:tailEnd type="arrow"/>
            </a:ln>
            <a:effectLst/>
            <a:sp3d/>
          </p:spPr>
          <p:style>
            <a:lnRef idx="0">
              <a:scrgbClr r="0" g="0" b="0"/>
            </a:lnRef>
            <a:fillRef idx="0">
              <a:scrgbClr r="0" g="0" b="0"/>
            </a:fillRef>
            <a:effectRef idx="0">
              <a:scrgbClr r="0" g="0" b="0"/>
            </a:effectRef>
            <a:fontRef idx="none"/>
          </p:style>
        </p:cxnSp>
      </p:grpSp>
      <p:grpSp>
        <p:nvGrpSpPr>
          <p:cNvPr id="26" name="Group 25"/>
          <p:cNvGrpSpPr/>
          <p:nvPr/>
        </p:nvGrpSpPr>
        <p:grpSpPr>
          <a:xfrm>
            <a:off x="430857" y="1884346"/>
            <a:ext cx="3384378" cy="2244847"/>
            <a:chOff x="-281715" y="2795582"/>
            <a:chExt cx="4813338" cy="3192672"/>
          </a:xfrm>
        </p:grpSpPr>
        <p:grpSp>
          <p:nvGrpSpPr>
            <p:cNvPr id="27" name="Group 26"/>
            <p:cNvGrpSpPr/>
            <p:nvPr/>
          </p:nvGrpSpPr>
          <p:grpSpPr>
            <a:xfrm>
              <a:off x="521179" y="3487479"/>
              <a:ext cx="4010444" cy="2500775"/>
              <a:chOff x="521179" y="2910712"/>
              <a:chExt cx="4010444" cy="2239395"/>
            </a:xfrm>
          </p:grpSpPr>
          <p:sp>
            <p:nvSpPr>
              <p:cNvPr id="29" name="TextBox 28"/>
              <p:cNvSpPr txBox="1"/>
              <p:nvPr/>
            </p:nvSpPr>
            <p:spPr>
              <a:xfrm>
                <a:off x="521179" y="3000363"/>
                <a:ext cx="2416643" cy="2149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Race</a:t>
                </a:r>
              </a:p>
              <a:p>
                <a:pP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Gender</a:t>
                </a:r>
              </a:p>
              <a:p>
                <a:pP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Age</a:t>
                </a:r>
              </a:p>
              <a:p>
                <a:pP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Diagnoses</a:t>
                </a:r>
              </a:p>
              <a:p>
                <a:pP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Procedures</a:t>
                </a:r>
              </a:p>
            </p:txBody>
          </p:sp>
          <p:sp>
            <p:nvSpPr>
              <p:cNvPr id="30" name="Right Brace 29"/>
              <p:cNvSpPr/>
              <p:nvPr/>
            </p:nvSpPr>
            <p:spPr>
              <a:xfrm>
                <a:off x="2545212" y="2910712"/>
                <a:ext cx="439387" cy="1367034"/>
              </a:xfrm>
              <a:prstGeom prst="rightBrace">
                <a:avLst/>
              </a:prstGeom>
              <a:noFill/>
              <a:ln w="38100" cap="flat">
                <a:solidFill>
                  <a:srgbClr val="6F6A5A"/>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32146" rIns="64293" bIns="32146" numCol="1" spcCol="38100" rtlCol="0" anchor="t">
                <a:noAutofit/>
              </a:bodyPr>
              <a:lstStyle/>
              <a:p>
                <a:pPr defTabSz="642915" latinLnBrk="1" hangingPunct="0"/>
                <a:endParaRPr lang="en-US" sz="1266" kern="0">
                  <a:solidFill>
                    <a:srgbClr val="5B5854">
                      <a:lumMod val="50000"/>
                    </a:srgbClr>
                  </a:solidFill>
                  <a:latin typeface="Helvetica" panose="020B0604020202020204" pitchFamily="34" charset="0"/>
                  <a:cs typeface="Helvetica" panose="020B0604020202020204" pitchFamily="34" charset="0"/>
                  <a:sym typeface="Gill Sans"/>
                </a:endParaRPr>
              </a:p>
            </p:txBody>
          </p:sp>
          <p:sp>
            <p:nvSpPr>
              <p:cNvPr id="31" name="Right Brace 30"/>
              <p:cNvSpPr/>
              <p:nvPr/>
            </p:nvSpPr>
            <p:spPr>
              <a:xfrm>
                <a:off x="2536041" y="4352926"/>
                <a:ext cx="439387" cy="752097"/>
              </a:xfrm>
              <a:prstGeom prst="rightBrace">
                <a:avLst/>
              </a:prstGeom>
              <a:noFill/>
              <a:ln w="38100" cap="flat">
                <a:solidFill>
                  <a:srgbClr val="6F6A5A"/>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32146" rIns="64293" bIns="32146" numCol="1" spcCol="38100" rtlCol="0" anchor="t">
                <a:noAutofit/>
              </a:bodyPr>
              <a:lstStyle/>
              <a:p>
                <a:pPr defTabSz="642915" latinLnBrk="1" hangingPunct="0"/>
                <a:endParaRPr lang="en-US" sz="1266" kern="0">
                  <a:solidFill>
                    <a:srgbClr val="5B5854">
                      <a:lumMod val="50000"/>
                    </a:srgbClr>
                  </a:solidFill>
                  <a:latin typeface="Helvetica" panose="020B0604020202020204" pitchFamily="34" charset="0"/>
                  <a:cs typeface="Helvetica" panose="020B0604020202020204" pitchFamily="34" charset="0"/>
                  <a:sym typeface="Gill Sans"/>
                </a:endParaRPr>
              </a:p>
            </p:txBody>
          </p:sp>
          <p:sp>
            <p:nvSpPr>
              <p:cNvPr id="32" name="TextBox 31"/>
              <p:cNvSpPr txBox="1"/>
              <p:nvPr/>
            </p:nvSpPr>
            <p:spPr>
              <a:xfrm>
                <a:off x="2983191" y="3315336"/>
                <a:ext cx="1219200" cy="503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smtClean="0">
                    <a:solidFill>
                      <a:schemeClr val="tx1">
                        <a:lumMod val="95000"/>
                        <a:lumOff val="5000"/>
                      </a:schemeClr>
                    </a:solidFill>
                    <a:latin typeface="Times" panose="02020603050405020304" pitchFamily="18" charset="0"/>
                    <a:cs typeface="Times" panose="02020603050405020304" pitchFamily="18" charset="0"/>
                    <a:sym typeface="Gill Sans"/>
                  </a:rPr>
                  <a:t>Stable</a:t>
                </a:r>
                <a:endPar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endParaRPr>
              </a:p>
            </p:txBody>
          </p:sp>
          <p:sp>
            <p:nvSpPr>
              <p:cNvPr id="33" name="TextBox 32"/>
              <p:cNvSpPr txBox="1"/>
              <p:nvPr/>
            </p:nvSpPr>
            <p:spPr>
              <a:xfrm>
                <a:off x="3073926" y="4435922"/>
                <a:ext cx="1457697" cy="503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Flexible</a:t>
                </a:r>
              </a:p>
            </p:txBody>
          </p:sp>
        </p:grpSp>
        <p:sp>
          <p:nvSpPr>
            <p:cNvPr id="28" name="TextBox 27"/>
            <p:cNvSpPr txBox="1"/>
            <p:nvPr/>
          </p:nvSpPr>
          <p:spPr>
            <a:xfrm>
              <a:off x="-281715" y="2795582"/>
              <a:ext cx="4242760" cy="5622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tx1">
                      <a:lumMod val="95000"/>
                      <a:lumOff val="5000"/>
                    </a:schemeClr>
                  </a:solidFill>
                  <a:latin typeface="Times" panose="02020603050405020304" pitchFamily="18" charset="0"/>
                  <a:cs typeface="Times" panose="02020603050405020304" pitchFamily="18" charset="0"/>
                  <a:sym typeface="Gill Sans"/>
                </a:rPr>
                <a:t>Clustering criteria:</a:t>
              </a:r>
            </a:p>
          </p:txBody>
        </p:sp>
      </p:grpSp>
      <p:sp>
        <p:nvSpPr>
          <p:cNvPr id="34" name="Slide Number Placeholder 10"/>
          <p:cNvSpPr>
            <a:spLocks noGrp="1"/>
          </p:cNvSpPr>
          <p:nvPr>
            <p:ph type="sldNum" sz="quarter" idx="4294967295"/>
          </p:nvPr>
        </p:nvSpPr>
        <p:spPr>
          <a:xfrm>
            <a:off x="8273317" y="6116070"/>
            <a:ext cx="413483" cy="365125"/>
          </a:xfrm>
          <a:prstGeom prst="rect">
            <a:avLst/>
          </a:prstGeom>
        </p:spPr>
        <p:txBody>
          <a:bodyPr/>
          <a:lstStyle/>
          <a:p>
            <a:pPr algn="ctr" defTabSz="410751" hangingPunct="0"/>
            <a:fld id="{86CB4B4D-7CA3-9044-876B-883B54F8677D}" type="slidenum">
              <a:rPr lang="en-US" kern="0" smtClean="0">
                <a:solidFill>
                  <a:srgbClr val="606060"/>
                </a:solidFill>
                <a:sym typeface="Gill Sans"/>
              </a:rPr>
              <a:pPr algn="ctr" defTabSz="410751" hangingPunct="0"/>
              <a:t>19</a:t>
            </a:fld>
            <a:endParaRPr lang="en-US" kern="0">
              <a:solidFill>
                <a:srgbClr val="606060"/>
              </a:solidFill>
              <a:sym typeface="Gill Sans"/>
            </a:endParaRPr>
          </a:p>
        </p:txBody>
      </p:sp>
      <p:sp>
        <p:nvSpPr>
          <p:cNvPr id="35" name="TextBox 34"/>
          <p:cNvSpPr txBox="1"/>
          <p:nvPr/>
        </p:nvSpPr>
        <p:spPr>
          <a:xfrm>
            <a:off x="6528391" y="5425494"/>
            <a:ext cx="588689" cy="369332"/>
          </a:xfrm>
          <a:prstGeom prst="rect">
            <a:avLst/>
          </a:prstGeom>
          <a:noFill/>
        </p:spPr>
        <p:txBody>
          <a:bodyPr wrap="square" rtlCol="0">
            <a:spAutoFit/>
          </a:bodyPr>
          <a:lstStyle/>
          <a:p>
            <a:r>
              <a:rPr lang="en-US" smtClean="0"/>
              <a:t>. . .</a:t>
            </a:r>
            <a:endParaRPr lang="en-US"/>
          </a:p>
        </p:txBody>
      </p:sp>
    </p:spTree>
    <p:extLst>
      <p:ext uri="{BB962C8B-B14F-4D97-AF65-F5344CB8AC3E}">
        <p14:creationId xmlns:p14="http://schemas.microsoft.com/office/powerpoint/2010/main" val="317737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0847" y="798102"/>
            <a:ext cx="3743628"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Waste in Healthcare</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853041" y="1466464"/>
            <a:ext cx="4288514" cy="4755148"/>
          </a:xfrm>
          <a:prstGeom prst="rect">
            <a:avLst/>
          </a:prstGeom>
          <a:noFill/>
        </p:spPr>
        <p:txBody>
          <a:bodyPr wrap="square" rtlCol="0">
            <a:spAutoFit/>
          </a:bodyPr>
          <a:lstStyle/>
          <a:p>
            <a:pPr algn="just">
              <a:buClr>
                <a:schemeClr val="accent1">
                  <a:lumMod val="75000"/>
                </a:schemeClr>
              </a:buClr>
            </a:pPr>
            <a:endParaRPr lang="en-US" sz="2100" dirty="0">
              <a:latin typeface="Times" panose="02020603050405020304" pitchFamily="18" charset="0"/>
              <a:cs typeface="Times" panose="02020603050405020304" pitchFamily="18" charset="0"/>
            </a:endParaRPr>
          </a:p>
          <a:p>
            <a:pPr marL="342900" indent="-342900" algn="just">
              <a:buClr>
                <a:schemeClr val="accent1">
                  <a:lumMod val="75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The projection of the growth rate in healthcare spending is 5.8 percent during the period 2014–2024, which means that the spending will rise to 5.4 trillion by </a:t>
            </a:r>
            <a:r>
              <a:rPr lang="en-US" sz="2000" dirty="0" smtClean="0">
                <a:latin typeface="Arial" panose="020B0604020202020204" pitchFamily="34" charset="0"/>
                <a:cs typeface="Arial" panose="020B0604020202020204" pitchFamily="34" charset="0"/>
              </a:rPr>
              <a:t>2024. </a:t>
            </a:r>
            <a:endParaRPr lang="en-US" sz="2000" dirty="0">
              <a:latin typeface="Arial" panose="020B0604020202020204" pitchFamily="34" charset="0"/>
              <a:cs typeface="Arial" panose="020B0604020202020204" pitchFamily="34" charset="0"/>
            </a:endParaRPr>
          </a:p>
          <a:p>
            <a:pPr marL="342900" indent="-342900" algn="just">
              <a:buClr>
                <a:schemeClr val="accent1">
                  <a:lumMod val="75000"/>
                </a:schemeClr>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Clr>
                <a:schemeClr val="accent1">
                  <a:lumMod val="75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$25 billion are spent on hospital readmissions </a:t>
            </a:r>
            <a:r>
              <a:rPr lang="en-US" sz="2000" dirty="0" smtClean="0">
                <a:latin typeface="Arial" panose="020B0604020202020204" pitchFamily="34" charset="0"/>
                <a:cs typeface="Arial" panose="020B0604020202020204" pitchFamily="34" charset="0"/>
              </a:rPr>
              <a:t>annually. </a:t>
            </a:r>
          </a:p>
          <a:p>
            <a:pPr marL="342900" indent="-342900" algn="just">
              <a:buClr>
                <a:schemeClr val="accent1">
                  <a:lumMod val="75000"/>
                </a:schemeClr>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Clearly, we need to reduce the </a:t>
            </a:r>
            <a:r>
              <a:rPr lang="en-US" sz="2000" dirty="0">
                <a:latin typeface="Arial" panose="020B0604020202020204" pitchFamily="34" charset="0"/>
                <a:cs typeface="Arial" panose="020B0604020202020204" pitchFamily="34" charset="0"/>
              </a:rPr>
              <a:t>risk </a:t>
            </a:r>
            <a:r>
              <a:rPr lang="en-US" sz="2000" dirty="0" smtClean="0">
                <a:latin typeface="Arial" panose="020B0604020202020204" pitchFamily="34" charset="0"/>
                <a:cs typeface="Arial" panose="020B0604020202020204" pitchFamily="34" charset="0"/>
              </a:rPr>
              <a:t>of mortality</a:t>
            </a:r>
            <a:endParaRPr lang="en-US" sz="2000" dirty="0">
              <a:latin typeface="Arial" panose="020B0604020202020204" pitchFamily="34" charset="0"/>
              <a:cs typeface="Arial" panose="020B0604020202020204" pitchFamily="34" charset="0"/>
            </a:endParaRPr>
          </a:p>
          <a:p>
            <a:pPr algn="just"/>
            <a:endParaRPr lang="en-US" sz="2100" dirty="0">
              <a:latin typeface="Times" panose="02020603050405020304" pitchFamily="18" charset="0"/>
              <a:cs typeface="Times" panose="02020603050405020304" pitchFamily="18" charset="0"/>
            </a:endParaRPr>
          </a:p>
          <a:p>
            <a:pPr algn="just"/>
            <a:endParaRPr lang="en-US" sz="2100" dirty="0">
              <a:latin typeface="Times" panose="02020603050405020304" pitchFamily="18" charset="0"/>
              <a:cs typeface="Times" panose="02020603050405020304" pitchFamily="18" charset="0"/>
            </a:endParaRPr>
          </a:p>
        </p:txBody>
      </p:sp>
      <p:sp>
        <p:nvSpPr>
          <p:cNvPr id="7" name="TextBox 6"/>
          <p:cNvSpPr txBox="1"/>
          <p:nvPr/>
        </p:nvSpPr>
        <p:spPr>
          <a:xfrm>
            <a:off x="5426072" y="5242731"/>
            <a:ext cx="358686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1050" dirty="0">
                <a:solidFill>
                  <a:schemeClr val="tx1">
                    <a:lumMod val="50000"/>
                  </a:schemeClr>
                </a:solidFill>
                <a:latin typeface="Times" panose="02020603050405020304" pitchFamily="18" charset="0"/>
                <a:cs typeface="Times" panose="02020603050405020304" pitchFamily="18" charset="0"/>
              </a:rPr>
              <a:t>Waste in healthcare spending as listed by </a:t>
            </a:r>
            <a:endParaRPr lang="en-US" sz="1050" dirty="0" smtClean="0">
              <a:solidFill>
                <a:schemeClr val="tx1">
                  <a:lumMod val="50000"/>
                </a:schemeClr>
              </a:solidFill>
              <a:latin typeface="Times" panose="02020603050405020304" pitchFamily="18" charset="0"/>
              <a:cs typeface="Times" panose="02020603050405020304" pitchFamily="18" charset="0"/>
            </a:endParaRPr>
          </a:p>
          <a:p>
            <a:pPr algn="ctr"/>
            <a:r>
              <a:rPr lang="en-US" sz="1050" dirty="0" smtClean="0">
                <a:solidFill>
                  <a:schemeClr val="tx1">
                    <a:lumMod val="50000"/>
                  </a:schemeClr>
                </a:solidFill>
                <a:latin typeface="Times" panose="02020603050405020304" pitchFamily="18" charset="0"/>
                <a:cs typeface="Times" panose="02020603050405020304" pitchFamily="18" charset="0"/>
              </a:rPr>
              <a:t>Price </a:t>
            </a:r>
            <a:r>
              <a:rPr lang="en-US" sz="1050" dirty="0">
                <a:solidFill>
                  <a:schemeClr val="tx1">
                    <a:lumMod val="50000"/>
                  </a:schemeClr>
                </a:solidFill>
                <a:latin typeface="Times" panose="02020603050405020304" pitchFamily="18" charset="0"/>
                <a:cs typeface="Times" panose="02020603050405020304" pitchFamily="18" charset="0"/>
              </a:rPr>
              <a:t>Waterhouse Coopers (</a:t>
            </a:r>
            <a:r>
              <a:rPr lang="en-US" sz="1050" dirty="0" smtClean="0">
                <a:solidFill>
                  <a:schemeClr val="tx1">
                    <a:lumMod val="50000"/>
                  </a:schemeClr>
                </a:solidFill>
                <a:latin typeface="Times" panose="02020603050405020304" pitchFamily="18" charset="0"/>
                <a:cs typeface="Times" panose="02020603050405020304" pitchFamily="18" charset="0"/>
              </a:rPr>
              <a:t>PWC) research institute</a:t>
            </a:r>
            <a:endParaRPr kumimoji="0" lang="en-US" sz="1050" b="0" i="0" u="none" strike="noStrike" cap="none" spc="0" normalizeH="0" baseline="0" dirty="0">
              <a:ln>
                <a:noFill/>
              </a:ln>
              <a:solidFill>
                <a:schemeClr val="tx1">
                  <a:lumMod val="50000"/>
                </a:schemeClr>
              </a:solidFill>
              <a:effectLst/>
              <a:uFillTx/>
              <a:latin typeface="Times" panose="02020603050405020304" pitchFamily="18" charset="0"/>
              <a:cs typeface="Times" panose="02020603050405020304" pitchFamily="18" charset="0"/>
              <a:sym typeface="Gill Sans"/>
            </a:endParaRPr>
          </a:p>
        </p:txBody>
      </p:sp>
      <p:sp>
        <p:nvSpPr>
          <p:cNvPr id="4" name="Slide Number Placeholder 3"/>
          <p:cNvSpPr>
            <a:spLocks noGrp="1"/>
          </p:cNvSpPr>
          <p:nvPr>
            <p:ph type="sldNum" sz="quarter" idx="12"/>
          </p:nvPr>
        </p:nvSpPr>
        <p:spPr>
          <a:xfrm>
            <a:off x="8400908" y="6338151"/>
            <a:ext cx="413483" cy="365125"/>
          </a:xfrm>
        </p:spPr>
        <p:txBody>
          <a:bodyPr/>
          <a:lstStyle/>
          <a:p>
            <a:fld id="{3E293B60-8D49-407B-B8DC-F7DDA3AB1C94}" type="slidenum">
              <a:rPr lang="en-US" smtClean="0"/>
              <a:t>2</a:t>
            </a:fld>
            <a:endParaRPr lang="en-US" dirty="0"/>
          </a:p>
        </p:txBody>
      </p:sp>
      <p:pic>
        <p:nvPicPr>
          <p:cNvPr id="8" name="figure01.png"/>
          <p:cNvPicPr>
            <a:picLocks noChangeAspect="1"/>
          </p:cNvPicPr>
          <p:nvPr/>
        </p:nvPicPr>
        <p:blipFill>
          <a:blip r:embed="rId2">
            <a:extLst/>
          </a:blip>
          <a:stretch>
            <a:fillRect/>
          </a:stretch>
        </p:blipFill>
        <p:spPr>
          <a:xfrm>
            <a:off x="5356164" y="2274681"/>
            <a:ext cx="3681510" cy="2675594"/>
          </a:xfrm>
          <a:prstGeom prst="rect">
            <a:avLst/>
          </a:prstGeom>
          <a:ln w="12700">
            <a:miter lim="400000"/>
          </a:ln>
        </p:spPr>
      </p:pic>
    </p:spTree>
    <p:extLst>
      <p:ext uri="{BB962C8B-B14F-4D97-AF65-F5344CB8AC3E}">
        <p14:creationId xmlns:p14="http://schemas.microsoft.com/office/powerpoint/2010/main" val="65819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41419" y="6254294"/>
            <a:ext cx="413483" cy="365125"/>
          </a:xfrm>
        </p:spPr>
        <p:txBody>
          <a:bodyPr/>
          <a:lstStyle/>
          <a:p>
            <a:fld id="{3E293B60-8D49-407B-B8DC-F7DDA3AB1C94}" type="slidenum">
              <a:rPr lang="en-US" smtClean="0"/>
              <a:t>20</a:t>
            </a:fld>
            <a:endParaRPr lang="en-US" dirty="0"/>
          </a:p>
        </p:txBody>
      </p:sp>
      <p:sp>
        <p:nvSpPr>
          <p:cNvPr id="3" name="Title 1"/>
          <p:cNvSpPr txBox="1">
            <a:spLocks/>
          </p:cNvSpPr>
          <p:nvPr/>
        </p:nvSpPr>
        <p:spPr>
          <a:xfrm>
            <a:off x="-589503" y="565433"/>
            <a:ext cx="10515600" cy="132556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panose="02020603050405020304" pitchFamily="18" charset="0"/>
                <a:cs typeface="Times" panose="02020603050405020304" pitchFamily="18" charset="0"/>
              </a:rPr>
              <a:t>Stable Features Clusters</a:t>
            </a:r>
            <a:endParaRPr lang="en-US" sz="2800" dirty="0">
              <a:latin typeface="Times" panose="02020603050405020304" pitchFamily="18" charset="0"/>
              <a:cs typeface="Times" panose="02020603050405020304"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4247893354"/>
              </p:ext>
            </p:extLst>
          </p:nvPr>
        </p:nvGraphicFramePr>
        <p:xfrm>
          <a:off x="873398" y="1884555"/>
          <a:ext cx="3085285" cy="2169846"/>
        </p:xfrm>
        <a:graphic>
          <a:graphicData uri="http://schemas.openxmlformats.org/drawingml/2006/table">
            <a:tbl>
              <a:tblPr firstRow="1">
                <a:tableStyleId>{5C22544A-7EE6-4342-B048-85BDC9FD1C3A}</a:tableStyleId>
              </a:tblPr>
              <a:tblGrid>
                <a:gridCol w="2169549">
                  <a:extLst>
                    <a:ext uri="{9D8B030D-6E8A-4147-A177-3AD203B41FA5}">
                      <a16:colId xmlns="" xmlns:a16="http://schemas.microsoft.com/office/drawing/2014/main" val="20000"/>
                    </a:ext>
                  </a:extLst>
                </a:gridCol>
                <a:gridCol w="915736">
                  <a:extLst>
                    <a:ext uri="{9D8B030D-6E8A-4147-A177-3AD203B41FA5}">
                      <a16:colId xmlns="" xmlns:a16="http://schemas.microsoft.com/office/drawing/2014/main" val="20001"/>
                    </a:ext>
                  </a:extLst>
                </a:gridCol>
              </a:tblGrid>
              <a:tr h="309978">
                <a:tc>
                  <a:txBody>
                    <a:bodyPr/>
                    <a:lstStyle/>
                    <a:p>
                      <a:pPr algn="ctr"/>
                      <a:r>
                        <a:rPr lang="en-US" sz="1400" dirty="0" smtClean="0">
                          <a:latin typeface="Times" panose="02020603050405020304" pitchFamily="18" charset="0"/>
                          <a:cs typeface="Times" panose="02020603050405020304" pitchFamily="18" charset="0"/>
                        </a:rPr>
                        <a:t>Race</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Code</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0"/>
                  </a:ext>
                </a:extLst>
              </a:tr>
              <a:tr h="309978">
                <a:tc>
                  <a:txBody>
                    <a:bodyPr/>
                    <a:lstStyle/>
                    <a:p>
                      <a:pPr algn="ctr"/>
                      <a:r>
                        <a:rPr lang="en-US" sz="1400" dirty="0" smtClean="0">
                          <a:latin typeface="Times" panose="02020603050405020304" pitchFamily="18" charset="0"/>
                          <a:cs typeface="Times" panose="02020603050405020304" pitchFamily="18" charset="0"/>
                        </a:rPr>
                        <a:t>White</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1</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1"/>
                  </a:ext>
                </a:extLst>
              </a:tr>
              <a:tr h="309978">
                <a:tc>
                  <a:txBody>
                    <a:bodyPr/>
                    <a:lstStyle/>
                    <a:p>
                      <a:pPr algn="ctr"/>
                      <a:r>
                        <a:rPr lang="en-US" sz="1400" dirty="0" smtClean="0">
                          <a:latin typeface="Times" panose="02020603050405020304" pitchFamily="18" charset="0"/>
                          <a:cs typeface="Times" panose="02020603050405020304" pitchFamily="18" charset="0"/>
                        </a:rPr>
                        <a:t>Black</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2</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2"/>
                  </a:ext>
                </a:extLst>
              </a:tr>
              <a:tr h="309978">
                <a:tc>
                  <a:txBody>
                    <a:bodyPr/>
                    <a:lstStyle/>
                    <a:p>
                      <a:pPr algn="ctr"/>
                      <a:r>
                        <a:rPr lang="en-US" sz="1400" dirty="0" smtClean="0">
                          <a:latin typeface="Times" panose="02020603050405020304" pitchFamily="18" charset="0"/>
                          <a:cs typeface="Times" panose="02020603050405020304" pitchFamily="18" charset="0"/>
                        </a:rPr>
                        <a:t>Hispanic</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3</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3"/>
                  </a:ext>
                </a:extLst>
              </a:tr>
              <a:tr h="309978">
                <a:tc>
                  <a:txBody>
                    <a:bodyPr/>
                    <a:lstStyle/>
                    <a:p>
                      <a:pPr algn="ctr"/>
                      <a:r>
                        <a:rPr lang="en-US" sz="1400" b="0" i="0" kern="1200" dirty="0" smtClean="0">
                          <a:solidFill>
                            <a:schemeClr val="dk1"/>
                          </a:solidFill>
                          <a:effectLst/>
                          <a:latin typeface="Times" panose="02020603050405020304" pitchFamily="18" charset="0"/>
                          <a:ea typeface="+mn-ea"/>
                          <a:cs typeface="Times" panose="02020603050405020304" pitchFamily="18" charset="0"/>
                        </a:rPr>
                        <a:t>Asian or Pacific Islander</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4</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4"/>
                  </a:ext>
                </a:extLst>
              </a:tr>
              <a:tr h="309978">
                <a:tc>
                  <a:txBody>
                    <a:bodyPr/>
                    <a:lstStyle/>
                    <a:p>
                      <a:pPr algn="ctr"/>
                      <a:r>
                        <a:rPr lang="en-US" sz="1400" b="0" i="0" kern="1200" dirty="0" smtClean="0">
                          <a:solidFill>
                            <a:schemeClr val="dk1"/>
                          </a:solidFill>
                          <a:effectLst/>
                          <a:latin typeface="Times" panose="02020603050405020304" pitchFamily="18" charset="0"/>
                          <a:ea typeface="+mn-ea"/>
                          <a:cs typeface="Times" panose="02020603050405020304" pitchFamily="18" charset="0"/>
                        </a:rPr>
                        <a:t>Native American</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5</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5"/>
                  </a:ext>
                </a:extLst>
              </a:tr>
              <a:tr h="309978">
                <a:tc>
                  <a:txBody>
                    <a:bodyPr/>
                    <a:lstStyle/>
                    <a:p>
                      <a:pPr algn="ctr"/>
                      <a:r>
                        <a:rPr lang="en-US" sz="1400" dirty="0" smtClean="0">
                          <a:latin typeface="Times" panose="02020603050405020304" pitchFamily="18" charset="0"/>
                          <a:cs typeface="Times" panose="02020603050405020304" pitchFamily="18" charset="0"/>
                        </a:rPr>
                        <a:t>Other</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6</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6"/>
                  </a:ext>
                </a:extLst>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1246883282"/>
              </p:ext>
            </p:extLst>
          </p:nvPr>
        </p:nvGraphicFramePr>
        <p:xfrm>
          <a:off x="6034924" y="2161793"/>
          <a:ext cx="2725291" cy="1524000"/>
        </p:xfrm>
        <a:graphic>
          <a:graphicData uri="http://schemas.openxmlformats.org/drawingml/2006/table">
            <a:tbl>
              <a:tblPr firstRow="1">
                <a:tableStyleId>{5C22544A-7EE6-4342-B048-85BDC9FD1C3A}</a:tableStyleId>
              </a:tblPr>
              <a:tblGrid>
                <a:gridCol w="1389363">
                  <a:extLst>
                    <a:ext uri="{9D8B030D-6E8A-4147-A177-3AD203B41FA5}">
                      <a16:colId xmlns="" xmlns:a16="http://schemas.microsoft.com/office/drawing/2014/main" val="20000"/>
                    </a:ext>
                  </a:extLst>
                </a:gridCol>
                <a:gridCol w="1335928">
                  <a:extLst>
                    <a:ext uri="{9D8B030D-6E8A-4147-A177-3AD203B41FA5}">
                      <a16:colId xmlns="" xmlns:a16="http://schemas.microsoft.com/office/drawing/2014/main" val="20001"/>
                    </a:ext>
                  </a:extLst>
                </a:gridCol>
              </a:tblGrid>
              <a:tr h="298122">
                <a:tc>
                  <a:txBody>
                    <a:bodyPr/>
                    <a:lstStyle/>
                    <a:p>
                      <a:pPr algn="ctr"/>
                      <a:r>
                        <a:rPr lang="en-US" sz="1400" dirty="0" smtClean="0">
                          <a:latin typeface="Times" panose="02020603050405020304" pitchFamily="18" charset="0"/>
                          <a:cs typeface="Times" panose="02020603050405020304" pitchFamily="18" charset="0"/>
                        </a:rPr>
                        <a:t>Age</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Range</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0"/>
                  </a:ext>
                </a:extLst>
              </a:tr>
              <a:tr h="298122">
                <a:tc>
                  <a:txBody>
                    <a:bodyPr/>
                    <a:lstStyle/>
                    <a:p>
                      <a:pPr algn="ctr"/>
                      <a:r>
                        <a:rPr lang="en-US" sz="1400" dirty="0" smtClean="0">
                          <a:latin typeface="Times" panose="02020603050405020304" pitchFamily="18" charset="0"/>
                          <a:cs typeface="Times" panose="02020603050405020304" pitchFamily="18" charset="0"/>
                        </a:rPr>
                        <a:t>Child</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[0 – 17]</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1"/>
                  </a:ext>
                </a:extLst>
              </a:tr>
              <a:tr h="298122">
                <a:tc>
                  <a:txBody>
                    <a:bodyPr/>
                    <a:lstStyle/>
                    <a:p>
                      <a:pPr algn="ctr"/>
                      <a:r>
                        <a:rPr lang="en-US" sz="1400" dirty="0" smtClean="0">
                          <a:latin typeface="Times" panose="02020603050405020304" pitchFamily="18" charset="0"/>
                          <a:cs typeface="Times" panose="02020603050405020304" pitchFamily="18" charset="0"/>
                        </a:rPr>
                        <a:t>Young</a:t>
                      </a:r>
                      <a:endParaRPr lang="en-US" sz="1400" dirty="0">
                        <a:latin typeface="Times" panose="02020603050405020304" pitchFamily="18" charset="0"/>
                        <a:cs typeface="Times"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panose="02020603050405020304" pitchFamily="18" charset="0"/>
                          <a:cs typeface="Times" panose="02020603050405020304" pitchFamily="18" charset="0"/>
                        </a:rPr>
                        <a:t>[18 – 44]</a:t>
                      </a:r>
                    </a:p>
                  </a:txBody>
                  <a:tcPr/>
                </a:tc>
                <a:extLst>
                  <a:ext uri="{0D108BD9-81ED-4DB2-BD59-A6C34878D82A}">
                    <a16:rowId xmlns="" xmlns:a16="http://schemas.microsoft.com/office/drawing/2014/main" val="10002"/>
                  </a:ext>
                </a:extLst>
              </a:tr>
              <a:tr h="298122">
                <a:tc>
                  <a:txBody>
                    <a:bodyPr/>
                    <a:lstStyle/>
                    <a:p>
                      <a:pPr algn="ctr"/>
                      <a:r>
                        <a:rPr lang="en-US" sz="1400" dirty="0" smtClean="0">
                          <a:latin typeface="Times" panose="02020603050405020304" pitchFamily="18" charset="0"/>
                          <a:cs typeface="Times" panose="02020603050405020304" pitchFamily="18" charset="0"/>
                        </a:rPr>
                        <a:t>Mature</a:t>
                      </a:r>
                      <a:endParaRPr lang="en-US" sz="1400" dirty="0">
                        <a:latin typeface="Times" panose="02020603050405020304" pitchFamily="18" charset="0"/>
                        <a:cs typeface="Times" panose="02020603050405020304" pitchFamily="18" charset="0"/>
                      </a:endParaRPr>
                    </a:p>
                  </a:txBody>
                  <a:tcPr/>
                </a:tc>
                <a:tc>
                  <a:txBody>
                    <a:bodyPr/>
                    <a:lstStyle/>
                    <a:p>
                      <a:pPr algn="ctr"/>
                      <a:r>
                        <a:rPr lang="en-US" sz="1400" dirty="0" smtClean="0">
                          <a:latin typeface="Times" panose="02020603050405020304" pitchFamily="18" charset="0"/>
                          <a:cs typeface="Times" panose="02020603050405020304" pitchFamily="18" charset="0"/>
                        </a:rPr>
                        <a:t>[45 – 65]</a:t>
                      </a:r>
                      <a:endParaRPr lang="en-US" sz="1400" dirty="0">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3"/>
                  </a:ext>
                </a:extLst>
              </a:tr>
              <a:tr h="298122">
                <a:tc>
                  <a:txBody>
                    <a:bodyPr/>
                    <a:lstStyle/>
                    <a:p>
                      <a:pPr algn="ctr"/>
                      <a:r>
                        <a:rPr lang="en-US" sz="1400" b="0" i="0" kern="1200" dirty="0" smtClean="0">
                          <a:solidFill>
                            <a:schemeClr val="dk1"/>
                          </a:solidFill>
                          <a:effectLst/>
                          <a:latin typeface="Times" panose="02020603050405020304" pitchFamily="18" charset="0"/>
                          <a:ea typeface="+mn-ea"/>
                          <a:cs typeface="Times" panose="02020603050405020304" pitchFamily="18" charset="0"/>
                        </a:rPr>
                        <a:t>Old</a:t>
                      </a:r>
                      <a:endParaRPr lang="en-US" sz="1400" dirty="0">
                        <a:latin typeface="Times" panose="02020603050405020304" pitchFamily="18" charset="0"/>
                        <a:cs typeface="Times"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panose="02020603050405020304" pitchFamily="18" charset="0"/>
                          <a:cs typeface="Times" panose="02020603050405020304" pitchFamily="18" charset="0"/>
                        </a:rPr>
                        <a:t>[65 – ]</a:t>
                      </a:r>
                    </a:p>
                  </a:txBody>
                  <a:tcPr/>
                </a:tc>
                <a:extLst>
                  <a:ext uri="{0D108BD9-81ED-4DB2-BD59-A6C34878D82A}">
                    <a16:rowId xmlns=""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3008630"/>
              </p:ext>
            </p:extLst>
          </p:nvPr>
        </p:nvGraphicFramePr>
        <p:xfrm>
          <a:off x="1010842" y="4588559"/>
          <a:ext cx="7779948" cy="1151632"/>
        </p:xfrm>
        <a:graphic>
          <a:graphicData uri="http://schemas.openxmlformats.org/drawingml/2006/table">
            <a:tbl>
              <a:tblPr firstRow="1">
                <a:tableStyleId>{69CF1AB2-1976-4502-BF36-3FF5EA218861}</a:tableStyleId>
              </a:tblPr>
              <a:tblGrid>
                <a:gridCol w="1296658">
                  <a:extLst>
                    <a:ext uri="{9D8B030D-6E8A-4147-A177-3AD203B41FA5}">
                      <a16:colId xmlns="" xmlns:a16="http://schemas.microsoft.com/office/drawing/2014/main" val="20000"/>
                    </a:ext>
                  </a:extLst>
                </a:gridCol>
                <a:gridCol w="1296658">
                  <a:extLst>
                    <a:ext uri="{9D8B030D-6E8A-4147-A177-3AD203B41FA5}">
                      <a16:colId xmlns="" xmlns:a16="http://schemas.microsoft.com/office/drawing/2014/main" val="20001"/>
                    </a:ext>
                  </a:extLst>
                </a:gridCol>
                <a:gridCol w="1296658">
                  <a:extLst>
                    <a:ext uri="{9D8B030D-6E8A-4147-A177-3AD203B41FA5}">
                      <a16:colId xmlns="" xmlns:a16="http://schemas.microsoft.com/office/drawing/2014/main" val="20002"/>
                    </a:ext>
                  </a:extLst>
                </a:gridCol>
                <a:gridCol w="1296658">
                  <a:extLst>
                    <a:ext uri="{9D8B030D-6E8A-4147-A177-3AD203B41FA5}">
                      <a16:colId xmlns="" xmlns:a16="http://schemas.microsoft.com/office/drawing/2014/main" val="20003"/>
                    </a:ext>
                  </a:extLst>
                </a:gridCol>
                <a:gridCol w="1296658">
                  <a:extLst>
                    <a:ext uri="{9D8B030D-6E8A-4147-A177-3AD203B41FA5}">
                      <a16:colId xmlns="" xmlns:a16="http://schemas.microsoft.com/office/drawing/2014/main" val="20004"/>
                    </a:ext>
                  </a:extLst>
                </a:gridCol>
                <a:gridCol w="1296658">
                  <a:extLst>
                    <a:ext uri="{9D8B030D-6E8A-4147-A177-3AD203B41FA5}">
                      <a16:colId xmlns="" xmlns:a16="http://schemas.microsoft.com/office/drawing/2014/main" val="20005"/>
                    </a:ext>
                  </a:extLst>
                </a:gridCol>
              </a:tblGrid>
              <a:tr h="287908">
                <a:tc>
                  <a:txBody>
                    <a:bodyPr/>
                    <a:lstStyle/>
                    <a:p>
                      <a:r>
                        <a:rPr lang="en-US" sz="1200" b="0" kern="1200" dirty="0" smtClean="0">
                          <a:solidFill>
                            <a:schemeClr val="dk1"/>
                          </a:solidFill>
                          <a:latin typeface="Times" panose="02020603050405020304" pitchFamily="18" charset="0"/>
                          <a:ea typeface="+mn-ea"/>
                          <a:cs typeface="Times" panose="02020603050405020304" pitchFamily="18" charset="0"/>
                        </a:rPr>
                        <a:t>White, Child</a:t>
                      </a:r>
                      <a:endParaRPr lang="en-US" sz="1200" b="0" kern="1200" dirty="0">
                        <a:solidFill>
                          <a:schemeClr val="dk1"/>
                        </a:solidFill>
                        <a:latin typeface="Times" panose="02020603050405020304" pitchFamily="18" charset="0"/>
                        <a:ea typeface="+mn-ea"/>
                        <a:cs typeface="Times" panose="02020603050405020304" pitchFamily="18" charset="0"/>
                      </a:endParaRPr>
                    </a:p>
                  </a:txBody>
                  <a:tcPr/>
                </a:tc>
                <a:tc>
                  <a:txBody>
                    <a:bodyPr/>
                    <a:lstStyle/>
                    <a:p>
                      <a:r>
                        <a:rPr lang="en-US" sz="1200" b="0" kern="1200" dirty="0" smtClean="0">
                          <a:solidFill>
                            <a:schemeClr val="dk1"/>
                          </a:solidFill>
                          <a:latin typeface="Times" panose="02020603050405020304" pitchFamily="18" charset="0"/>
                          <a:ea typeface="+mn-ea"/>
                          <a:cs typeface="Times" panose="02020603050405020304" pitchFamily="18" charset="0"/>
                        </a:rPr>
                        <a:t>Black, Child</a:t>
                      </a:r>
                      <a:endParaRPr lang="en-US" sz="1200" b="0" kern="1200" dirty="0">
                        <a:solidFill>
                          <a:schemeClr val="dk1"/>
                        </a:solidFill>
                        <a:latin typeface="Times" panose="02020603050405020304" pitchFamily="18" charset="0"/>
                        <a:ea typeface="+mn-ea"/>
                        <a:cs typeface="Times" panose="02020603050405020304" pitchFamily="18" charset="0"/>
                      </a:endParaRPr>
                    </a:p>
                  </a:txBody>
                  <a:tcPr/>
                </a:tc>
                <a:tc>
                  <a:txBody>
                    <a:bodyPr/>
                    <a:lstStyle/>
                    <a:p>
                      <a:r>
                        <a:rPr lang="en-US" sz="1200" b="0" kern="1200" dirty="0" smtClean="0">
                          <a:solidFill>
                            <a:schemeClr val="dk1"/>
                          </a:solidFill>
                          <a:latin typeface="Times" panose="02020603050405020304" pitchFamily="18" charset="0"/>
                          <a:ea typeface="+mn-ea"/>
                          <a:cs typeface="Times" panose="02020603050405020304" pitchFamily="18" charset="0"/>
                        </a:rPr>
                        <a:t>Hispanic, Child</a:t>
                      </a:r>
                      <a:endParaRPr lang="en-US" sz="1200" b="0" kern="1200" dirty="0">
                        <a:solidFill>
                          <a:schemeClr val="dk1"/>
                        </a:solidFill>
                        <a:latin typeface="Times" panose="02020603050405020304" pitchFamily="18" charset="0"/>
                        <a:ea typeface="+mn-ea"/>
                        <a:cs typeface="Times" panose="02020603050405020304" pitchFamily="18" charset="0"/>
                      </a:endParaRPr>
                    </a:p>
                  </a:txBody>
                  <a:tcPr/>
                </a:tc>
                <a:tc>
                  <a:txBody>
                    <a:bodyPr/>
                    <a:lstStyle/>
                    <a:p>
                      <a:r>
                        <a:rPr lang="en-US" sz="1200" b="0" kern="1200" dirty="0" smtClean="0">
                          <a:solidFill>
                            <a:schemeClr val="dk1"/>
                          </a:solidFill>
                          <a:latin typeface="Times" panose="02020603050405020304" pitchFamily="18" charset="0"/>
                          <a:ea typeface="+mn-ea"/>
                          <a:cs typeface="Times" panose="02020603050405020304" pitchFamily="18" charset="0"/>
                        </a:rPr>
                        <a:t>Asian, Child</a:t>
                      </a:r>
                      <a:endParaRPr lang="en-US" sz="1200" b="0" kern="1200" dirty="0">
                        <a:solidFill>
                          <a:schemeClr val="dk1"/>
                        </a:solidFill>
                        <a:latin typeface="Times" panose="02020603050405020304" pitchFamily="18" charset="0"/>
                        <a:ea typeface="+mn-ea"/>
                        <a:cs typeface="Times" panose="02020603050405020304" pitchFamily="18" charset="0"/>
                      </a:endParaRPr>
                    </a:p>
                  </a:txBody>
                  <a:tcPr/>
                </a:tc>
                <a:tc>
                  <a:txBody>
                    <a:bodyPr/>
                    <a:lstStyle/>
                    <a:p>
                      <a:r>
                        <a:rPr lang="en-US" sz="1200" b="0" kern="1200" dirty="0" smtClean="0">
                          <a:solidFill>
                            <a:schemeClr val="dk1"/>
                          </a:solidFill>
                          <a:latin typeface="Times" panose="02020603050405020304" pitchFamily="18" charset="0"/>
                          <a:ea typeface="+mn-ea"/>
                          <a:cs typeface="Times" panose="02020603050405020304" pitchFamily="18" charset="0"/>
                        </a:rPr>
                        <a:t>Native, Child</a:t>
                      </a:r>
                      <a:endParaRPr lang="en-US" sz="1200" b="0" kern="1200" dirty="0">
                        <a:solidFill>
                          <a:schemeClr val="dk1"/>
                        </a:solidFill>
                        <a:latin typeface="Times" panose="02020603050405020304" pitchFamily="18" charset="0"/>
                        <a:ea typeface="+mn-ea"/>
                        <a:cs typeface="Times" panose="02020603050405020304" pitchFamily="18" charset="0"/>
                      </a:endParaRPr>
                    </a:p>
                  </a:txBody>
                  <a:tcPr/>
                </a:tc>
                <a:tc>
                  <a:txBody>
                    <a:bodyPr/>
                    <a:lstStyle/>
                    <a:p>
                      <a:r>
                        <a:rPr lang="en-US" sz="1200" b="0" kern="1200" dirty="0" smtClean="0">
                          <a:solidFill>
                            <a:schemeClr val="dk1"/>
                          </a:solidFill>
                          <a:latin typeface="Times" panose="02020603050405020304" pitchFamily="18" charset="0"/>
                          <a:ea typeface="+mn-ea"/>
                          <a:cs typeface="Times" panose="02020603050405020304" pitchFamily="18" charset="0"/>
                        </a:rPr>
                        <a:t>Other, Child</a:t>
                      </a:r>
                      <a:endParaRPr lang="en-US" sz="1200" b="0" kern="1200" dirty="0">
                        <a:solidFill>
                          <a:schemeClr val="dk1"/>
                        </a:solidFill>
                        <a:latin typeface="Times" panose="02020603050405020304" pitchFamily="18" charset="0"/>
                        <a:ea typeface="+mn-ea"/>
                        <a:cs typeface="Times" panose="02020603050405020304" pitchFamily="18" charset="0"/>
                      </a:endParaRPr>
                    </a:p>
                  </a:txBody>
                  <a:tcPr/>
                </a:tc>
                <a:extLst>
                  <a:ext uri="{0D108BD9-81ED-4DB2-BD59-A6C34878D82A}">
                    <a16:rowId xmlns="" xmlns:a16="http://schemas.microsoft.com/office/drawing/2014/main" val="10000"/>
                  </a:ext>
                </a:extLst>
              </a:tr>
              <a:tr h="28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White, 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Black, 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Times" panose="02020603050405020304" pitchFamily="18" charset="0"/>
                          <a:ea typeface="+mn-ea"/>
                          <a:cs typeface="Times" panose="02020603050405020304" pitchFamily="18" charset="0"/>
                        </a:rPr>
                        <a:t>Hispanic</a:t>
                      </a:r>
                      <a:r>
                        <a:rPr lang="en-US" sz="1200" dirty="0" smtClean="0">
                          <a:latin typeface="Times" panose="02020603050405020304" pitchFamily="18" charset="0"/>
                          <a:cs typeface="Times" panose="02020603050405020304" pitchFamily="18" charset="0"/>
                        </a:rPr>
                        <a:t>, 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Asian, 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Native, Young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Other, Young</a:t>
                      </a:r>
                    </a:p>
                  </a:txBody>
                  <a:tcPr/>
                </a:tc>
                <a:extLst>
                  <a:ext uri="{0D108BD9-81ED-4DB2-BD59-A6C34878D82A}">
                    <a16:rowId xmlns="" xmlns:a16="http://schemas.microsoft.com/office/drawing/2014/main" val="10001"/>
                  </a:ext>
                </a:extLst>
              </a:tr>
              <a:tr h="28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White, Mature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Black, Mature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Times" panose="02020603050405020304" pitchFamily="18" charset="0"/>
                          <a:ea typeface="+mn-ea"/>
                          <a:cs typeface="Times" panose="02020603050405020304" pitchFamily="18" charset="0"/>
                        </a:rPr>
                        <a:t>Hispanic</a:t>
                      </a:r>
                      <a:r>
                        <a:rPr lang="en-US" sz="1200" dirty="0" smtClean="0">
                          <a:latin typeface="Times" panose="02020603050405020304" pitchFamily="18" charset="0"/>
                          <a:cs typeface="Times" panose="02020603050405020304" pitchFamily="18" charset="0"/>
                        </a:rPr>
                        <a:t>, Mature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Asian, Mature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Native, Mature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Other, Mature</a:t>
                      </a:r>
                    </a:p>
                  </a:txBody>
                  <a:tcPr/>
                </a:tc>
                <a:extLst>
                  <a:ext uri="{0D108BD9-81ED-4DB2-BD59-A6C34878D82A}">
                    <a16:rowId xmlns="" xmlns:a16="http://schemas.microsoft.com/office/drawing/2014/main" val="10002"/>
                  </a:ext>
                </a:extLst>
              </a:tr>
              <a:tr h="28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White, 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Black, 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Times" panose="02020603050405020304" pitchFamily="18" charset="0"/>
                          <a:ea typeface="+mn-ea"/>
                          <a:cs typeface="Times" panose="02020603050405020304" pitchFamily="18" charset="0"/>
                        </a:rPr>
                        <a:t>Hispanic</a:t>
                      </a:r>
                      <a:r>
                        <a:rPr lang="en-US" sz="1200" dirty="0" smtClean="0">
                          <a:latin typeface="Times" panose="02020603050405020304" pitchFamily="18" charset="0"/>
                          <a:cs typeface="Times" panose="02020603050405020304" pitchFamily="18" charset="0"/>
                        </a:rPr>
                        <a:t>, 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Asian, 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Native, 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panose="02020603050405020304" pitchFamily="18" charset="0"/>
                          <a:cs typeface="Times" panose="02020603050405020304" pitchFamily="18" charset="0"/>
                        </a:rPr>
                        <a:t>Other, Old</a:t>
                      </a:r>
                    </a:p>
                  </a:txBody>
                  <a:tcPr/>
                </a:tc>
                <a:extLst>
                  <a:ext uri="{0D108BD9-81ED-4DB2-BD59-A6C34878D82A}">
                    <a16:rowId xmlns="" xmlns:a16="http://schemas.microsoft.com/office/drawing/2014/main" val="10003"/>
                  </a:ext>
                </a:extLst>
              </a:tr>
            </a:tbl>
          </a:graphicData>
        </a:graphic>
      </p:graphicFrame>
      <p:cxnSp>
        <p:nvCxnSpPr>
          <p:cNvPr id="7" name="Straight Connector 6"/>
          <p:cNvCxnSpPr/>
          <p:nvPr/>
        </p:nvCxnSpPr>
        <p:spPr>
          <a:xfrm>
            <a:off x="4014256" y="2309724"/>
            <a:ext cx="2020668" cy="3751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1"/>
          </p:cNvCxnSpPr>
          <p:nvPr/>
        </p:nvCxnSpPr>
        <p:spPr>
          <a:xfrm>
            <a:off x="4001165" y="2314023"/>
            <a:ext cx="2033759" cy="609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88075" y="2309724"/>
            <a:ext cx="2046849" cy="9318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88075" y="2309724"/>
            <a:ext cx="2046849" cy="12293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87686" y="3077425"/>
            <a:ext cx="447626" cy="923330"/>
          </a:xfrm>
          <a:prstGeom prst="rect">
            <a:avLst/>
          </a:prstGeom>
          <a:noFill/>
        </p:spPr>
        <p:txBody>
          <a:bodyPr wrap="square" rtlCol="0">
            <a:spAutoFit/>
          </a:bodyPr>
          <a:lstStyle/>
          <a:p>
            <a:r>
              <a:rPr lang="en-US" b="1" dirty="0" smtClean="0">
                <a:solidFill>
                  <a:schemeClr val="tx2">
                    <a:lumMod val="75000"/>
                  </a:schemeClr>
                </a:solidFill>
              </a:rPr>
              <a:t>.</a:t>
            </a:r>
          </a:p>
          <a:p>
            <a:r>
              <a:rPr lang="en-US" b="1" dirty="0" smtClean="0">
                <a:solidFill>
                  <a:schemeClr val="tx2">
                    <a:lumMod val="75000"/>
                  </a:schemeClr>
                </a:solidFill>
              </a:rPr>
              <a:t>.</a:t>
            </a:r>
          </a:p>
          <a:p>
            <a:r>
              <a:rPr lang="en-US" b="1" dirty="0">
                <a:solidFill>
                  <a:schemeClr val="tx2">
                    <a:lumMod val="75000"/>
                  </a:schemeClr>
                </a:solidFill>
              </a:rPr>
              <a:t>.</a:t>
            </a:r>
          </a:p>
        </p:txBody>
      </p:sp>
      <p:cxnSp>
        <p:nvCxnSpPr>
          <p:cNvPr id="12" name="Straight Connector 11"/>
          <p:cNvCxnSpPr/>
          <p:nvPr/>
        </p:nvCxnSpPr>
        <p:spPr>
          <a:xfrm>
            <a:off x="3988075" y="2684863"/>
            <a:ext cx="20468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1"/>
          </p:cNvCxnSpPr>
          <p:nvPr/>
        </p:nvCxnSpPr>
        <p:spPr>
          <a:xfrm>
            <a:off x="3988075" y="2684863"/>
            <a:ext cx="2046849" cy="2389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01165" y="2684862"/>
            <a:ext cx="2033759" cy="550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8075" y="2682906"/>
            <a:ext cx="2046849" cy="85618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480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99442" y="5988591"/>
            <a:ext cx="413483" cy="365125"/>
          </a:xfrm>
        </p:spPr>
        <p:txBody>
          <a:bodyPr/>
          <a:lstStyle/>
          <a:p>
            <a:fld id="{3E293B60-8D49-407B-B8DC-F7DDA3AB1C94}" type="slidenum">
              <a:rPr lang="en-US" smtClean="0"/>
              <a:t>21</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466520635"/>
              </p:ext>
            </p:extLst>
          </p:nvPr>
        </p:nvGraphicFramePr>
        <p:xfrm>
          <a:off x="861569" y="1607208"/>
          <a:ext cx="8017728" cy="3132175"/>
        </p:xfrm>
        <a:graphic>
          <a:graphicData uri="http://schemas.openxmlformats.org/drawingml/2006/table">
            <a:tbl>
              <a:tblPr firstRow="1">
                <a:tableStyleId>{5C22544A-7EE6-4342-B048-85BDC9FD1C3A}</a:tableStyleId>
              </a:tblPr>
              <a:tblGrid>
                <a:gridCol w="1336288">
                  <a:extLst>
                    <a:ext uri="{9D8B030D-6E8A-4147-A177-3AD203B41FA5}">
                      <a16:colId xmlns="" xmlns:a16="http://schemas.microsoft.com/office/drawing/2014/main" val="20000"/>
                    </a:ext>
                  </a:extLst>
                </a:gridCol>
                <a:gridCol w="1336288">
                  <a:extLst>
                    <a:ext uri="{9D8B030D-6E8A-4147-A177-3AD203B41FA5}">
                      <a16:colId xmlns="" xmlns:a16="http://schemas.microsoft.com/office/drawing/2014/main" val="20001"/>
                    </a:ext>
                  </a:extLst>
                </a:gridCol>
                <a:gridCol w="1336288">
                  <a:extLst>
                    <a:ext uri="{9D8B030D-6E8A-4147-A177-3AD203B41FA5}">
                      <a16:colId xmlns="" xmlns:a16="http://schemas.microsoft.com/office/drawing/2014/main" val="20002"/>
                    </a:ext>
                  </a:extLst>
                </a:gridCol>
                <a:gridCol w="1336288">
                  <a:extLst>
                    <a:ext uri="{9D8B030D-6E8A-4147-A177-3AD203B41FA5}">
                      <a16:colId xmlns="" xmlns:a16="http://schemas.microsoft.com/office/drawing/2014/main" val="20003"/>
                    </a:ext>
                  </a:extLst>
                </a:gridCol>
                <a:gridCol w="1336288">
                  <a:extLst>
                    <a:ext uri="{9D8B030D-6E8A-4147-A177-3AD203B41FA5}">
                      <a16:colId xmlns="" xmlns:a16="http://schemas.microsoft.com/office/drawing/2014/main" val="20004"/>
                    </a:ext>
                  </a:extLst>
                </a:gridCol>
                <a:gridCol w="1336288">
                  <a:extLst>
                    <a:ext uri="{9D8B030D-6E8A-4147-A177-3AD203B41FA5}">
                      <a16:colId xmlns="" xmlns:a16="http://schemas.microsoft.com/office/drawing/2014/main" val="20005"/>
                    </a:ext>
                  </a:extLst>
                </a:gridCol>
              </a:tblGrid>
              <a:tr h="340951">
                <a:tc rowSpan="3">
                  <a:txBody>
                    <a:bodyPr/>
                    <a:lstStyle/>
                    <a:p>
                      <a:pPr algn="ctr"/>
                      <a:r>
                        <a:rPr lang="en-US" dirty="0" smtClean="0">
                          <a:latin typeface="Times" panose="02020603050405020304" pitchFamily="18" charset="0"/>
                          <a:cs typeface="Times" panose="02020603050405020304" pitchFamily="18" charset="0"/>
                        </a:rPr>
                        <a:t>Procedure Code</a:t>
                      </a:r>
                      <a:endParaRPr lang="en-US" dirty="0">
                        <a:solidFill>
                          <a:schemeClr val="tx1"/>
                        </a:solidFill>
                        <a:latin typeface="Times" panose="02020603050405020304" pitchFamily="18" charset="0"/>
                        <a:cs typeface="Times" panose="02020603050405020304" pitchFamily="18" charset="0"/>
                      </a:endParaRPr>
                    </a:p>
                  </a:txBody>
                  <a:tcPr>
                    <a:solidFill>
                      <a:schemeClr val="tx1">
                        <a:lumMod val="65000"/>
                        <a:lumOff val="35000"/>
                      </a:schemeClr>
                    </a:solidFill>
                  </a:tcPr>
                </a:tc>
                <a:tc rowSpan="3">
                  <a:txBody>
                    <a:bodyPr/>
                    <a:lstStyle/>
                    <a:p>
                      <a:pPr algn="ctr"/>
                      <a:r>
                        <a:rPr lang="en-US" dirty="0" smtClean="0">
                          <a:latin typeface="Times" panose="02020603050405020304" pitchFamily="18" charset="0"/>
                          <a:cs typeface="Times" panose="02020603050405020304" pitchFamily="18" charset="0"/>
                        </a:rPr>
                        <a:t>Number of Patients</a:t>
                      </a:r>
                      <a:endParaRPr lang="en-US" dirty="0">
                        <a:solidFill>
                          <a:schemeClr val="tx1"/>
                        </a:solidFill>
                        <a:latin typeface="Times" panose="02020603050405020304" pitchFamily="18" charset="0"/>
                        <a:cs typeface="Times" panose="02020603050405020304" pitchFamily="18" charset="0"/>
                      </a:endParaRPr>
                    </a:p>
                  </a:txBody>
                  <a:tcPr>
                    <a:solidFill>
                      <a:schemeClr val="tx1">
                        <a:lumMod val="65000"/>
                        <a:lumOff val="35000"/>
                      </a:schemeClr>
                    </a:solidFill>
                  </a:tcPr>
                </a:tc>
                <a:tc gridSpan="4">
                  <a:txBody>
                    <a:bodyPr/>
                    <a:lstStyle/>
                    <a:p>
                      <a:pPr algn="ctr"/>
                      <a:r>
                        <a:rPr lang="en-US" dirty="0" smtClean="0">
                          <a:latin typeface="Times" panose="02020603050405020304" pitchFamily="18" charset="0"/>
                          <a:cs typeface="Times" panose="02020603050405020304" pitchFamily="18" charset="0"/>
                        </a:rPr>
                        <a:t>Entropy</a:t>
                      </a:r>
                      <a:endParaRPr lang="en-US" dirty="0">
                        <a:solidFill>
                          <a:schemeClr val="tx1"/>
                        </a:solidFill>
                        <a:latin typeface="Times" panose="02020603050405020304" pitchFamily="18" charset="0"/>
                        <a:cs typeface="Times" panose="02020603050405020304" pitchFamily="18" charset="0"/>
                      </a:endParaRPr>
                    </a:p>
                  </a:txBody>
                  <a:tcPr>
                    <a:solidFill>
                      <a:schemeClr val="tx1">
                        <a:lumMod val="65000"/>
                        <a:lumOff val="35000"/>
                      </a:schemeClr>
                    </a:solidFill>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340951">
                <a:tc vMerge="1">
                  <a:txBody>
                    <a:bodyPr/>
                    <a:lstStyle/>
                    <a:p>
                      <a:endParaRPr lang="en-US"/>
                    </a:p>
                  </a:txBody>
                  <a:tcPr/>
                </a:tc>
                <a:tc vMerge="1">
                  <a:txBody>
                    <a:bodyPr/>
                    <a:lstStyle/>
                    <a:p>
                      <a:endParaRPr lang="en-US"/>
                    </a:p>
                  </a:txBody>
                  <a:tcPr/>
                </a:tc>
                <a:tc rowSpan="2">
                  <a:txBody>
                    <a:bodyPr/>
                    <a:lstStyle/>
                    <a:p>
                      <a:pPr marL="0" algn="ctr" defTabSz="457200" rtl="0" eaLnBrk="1" latinLnBrk="0" hangingPunct="1"/>
                      <a:r>
                        <a:rPr lang="en-US" sz="1400" b="1" kern="1200" dirty="0" smtClean="0">
                          <a:solidFill>
                            <a:schemeClr val="lt1"/>
                          </a:solidFill>
                          <a:latin typeface="Times" panose="02020603050405020304" pitchFamily="18" charset="0"/>
                          <a:ea typeface="+mn-ea"/>
                          <a:cs typeface="Times" panose="02020603050405020304" pitchFamily="18" charset="0"/>
                        </a:rPr>
                        <a:t>No Clustering</a:t>
                      </a:r>
                      <a:endParaRPr lang="en-US" sz="1400" b="1" kern="1200" dirty="0">
                        <a:solidFill>
                          <a:schemeClr val="lt1"/>
                        </a:solidFill>
                        <a:latin typeface="Times" panose="02020603050405020304" pitchFamily="18" charset="0"/>
                        <a:ea typeface="+mn-ea"/>
                        <a:cs typeface="Times" panose="02020603050405020304" pitchFamily="18" charset="0"/>
                      </a:endParaRPr>
                    </a:p>
                  </a:txBody>
                  <a:tcPr anchor="ctr">
                    <a:solidFill>
                      <a:schemeClr val="accent1"/>
                    </a:solidFill>
                  </a:tcPr>
                </a:tc>
                <a:tc gridSpan="3">
                  <a:txBody>
                    <a:bodyPr/>
                    <a:lstStyle/>
                    <a:p>
                      <a:pPr marL="0" algn="ctr" defTabSz="457200" rtl="0" eaLnBrk="1" latinLnBrk="0" hangingPunct="1"/>
                      <a:r>
                        <a:rPr lang="en-US" sz="1400" b="1" kern="1200" dirty="0" smtClean="0">
                          <a:solidFill>
                            <a:schemeClr val="lt1"/>
                          </a:solidFill>
                          <a:latin typeface="Times" panose="02020603050405020304" pitchFamily="18" charset="0"/>
                          <a:ea typeface="+mn-ea"/>
                          <a:cs typeface="Times" panose="02020603050405020304" pitchFamily="18" charset="0"/>
                        </a:rPr>
                        <a:t>Clustering based on</a:t>
                      </a:r>
                      <a:endParaRPr lang="en-US" sz="1400" b="1" kern="1200" dirty="0">
                        <a:solidFill>
                          <a:schemeClr val="lt1"/>
                        </a:solidFill>
                        <a:latin typeface="Times" panose="02020603050405020304" pitchFamily="18" charset="0"/>
                        <a:ea typeface="+mn-ea"/>
                        <a:cs typeface="Times" panose="02020603050405020304" pitchFamily="18" charset="0"/>
                      </a:endParaRPr>
                    </a:p>
                  </a:txBody>
                  <a:tcPr>
                    <a:solidFill>
                      <a:schemeClr val="accent1"/>
                    </a:solidFill>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solidFill>
                      <a:schemeClr val="tx2">
                        <a:lumMod val="75000"/>
                      </a:schemeClr>
                    </a:solidFill>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solidFill>
                      <a:schemeClr val="tx2">
                        <a:lumMod val="75000"/>
                      </a:schemeClr>
                    </a:solidFill>
                  </a:tcPr>
                </a:tc>
                <a:extLst>
                  <a:ext uri="{0D108BD9-81ED-4DB2-BD59-A6C34878D82A}">
                    <a16:rowId xmlns="" xmlns:a16="http://schemas.microsoft.com/office/drawing/2014/main" val="10001"/>
                  </a:ext>
                </a:extLst>
              </a:tr>
              <a:tr h="596664">
                <a:tc vMerge="1">
                  <a:txBody>
                    <a:bodyPr/>
                    <a:lstStyle/>
                    <a:p>
                      <a:pPr algn="ct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Times" panose="02020603050405020304" pitchFamily="18" charset="0"/>
                          <a:ea typeface="+mn-ea"/>
                          <a:cs typeface="Times" panose="02020603050405020304" pitchFamily="18" charset="0"/>
                        </a:rPr>
                        <a:t>Race only</a:t>
                      </a:r>
                      <a:endParaRPr lang="en-US" sz="1400" b="1" kern="1200" dirty="0">
                        <a:solidFill>
                          <a:schemeClr val="lt1"/>
                        </a:solidFill>
                        <a:latin typeface="Times" panose="02020603050405020304" pitchFamily="18" charset="0"/>
                        <a:ea typeface="+mn-ea"/>
                        <a:cs typeface="Times" panose="02020603050405020304" pitchFamily="18" charset="0"/>
                      </a:endParaRPr>
                    </a:p>
                  </a:txBody>
                  <a:tcPr>
                    <a:solidFill>
                      <a:schemeClr val="accent1"/>
                    </a:solidFill>
                  </a:tcPr>
                </a:tc>
                <a:tc>
                  <a:txBody>
                    <a:bodyPr/>
                    <a:lstStyle/>
                    <a:p>
                      <a:pPr marL="0" algn="ctr" defTabSz="457200" rtl="0" eaLnBrk="1" latinLnBrk="0" hangingPunct="1"/>
                      <a:r>
                        <a:rPr lang="en-US" sz="1400" b="1" kern="1200" dirty="0" smtClean="0">
                          <a:solidFill>
                            <a:schemeClr val="lt1"/>
                          </a:solidFill>
                          <a:latin typeface="Times" panose="02020603050405020304" pitchFamily="18" charset="0"/>
                          <a:ea typeface="+mn-ea"/>
                          <a:cs typeface="Times" panose="02020603050405020304" pitchFamily="18" charset="0"/>
                        </a:rPr>
                        <a:t>Age only</a:t>
                      </a:r>
                      <a:endParaRPr lang="en-US" sz="1400" b="1" kern="1200" dirty="0">
                        <a:solidFill>
                          <a:schemeClr val="lt1"/>
                        </a:solidFill>
                        <a:latin typeface="Times" panose="02020603050405020304" pitchFamily="18" charset="0"/>
                        <a:ea typeface="+mn-ea"/>
                        <a:cs typeface="Times" panose="02020603050405020304" pitchFamily="18" charset="0"/>
                      </a:endParaRPr>
                    </a:p>
                  </a:txBody>
                  <a:tcPr>
                    <a:solidFill>
                      <a:schemeClr val="accent1"/>
                    </a:solidFill>
                  </a:tcPr>
                </a:tc>
                <a:tc>
                  <a:txBody>
                    <a:bodyPr/>
                    <a:lstStyle/>
                    <a:p>
                      <a:pPr marL="0" algn="ctr" defTabSz="457200" rtl="0" eaLnBrk="1" latinLnBrk="0" hangingPunct="1"/>
                      <a:r>
                        <a:rPr lang="en-US" sz="1400" b="1" kern="1200" dirty="0" smtClean="0">
                          <a:solidFill>
                            <a:schemeClr val="lt1"/>
                          </a:solidFill>
                          <a:latin typeface="Times" panose="02020603050405020304" pitchFamily="18" charset="0"/>
                          <a:ea typeface="+mn-ea"/>
                          <a:cs typeface="Times" panose="02020603050405020304" pitchFamily="18" charset="0"/>
                        </a:rPr>
                        <a:t>Race and Age</a:t>
                      </a:r>
                      <a:endParaRPr lang="en-US" sz="1400" b="1" kern="1200" dirty="0">
                        <a:solidFill>
                          <a:schemeClr val="lt1"/>
                        </a:solidFill>
                        <a:latin typeface="Times" panose="02020603050405020304" pitchFamily="18" charset="0"/>
                        <a:ea typeface="+mn-ea"/>
                        <a:cs typeface="Times" panose="02020603050405020304" pitchFamily="18" charset="0"/>
                      </a:endParaRPr>
                    </a:p>
                  </a:txBody>
                  <a:tcPr>
                    <a:solidFill>
                      <a:schemeClr val="accent1"/>
                    </a:solidFill>
                  </a:tcPr>
                </a:tc>
                <a:extLst>
                  <a:ext uri="{0D108BD9-81ED-4DB2-BD59-A6C34878D82A}">
                    <a16:rowId xmlns="" xmlns:a16="http://schemas.microsoft.com/office/drawing/2014/main" val="10002"/>
                  </a:ext>
                </a:extLst>
              </a:tr>
              <a:tr h="340951">
                <a:tc>
                  <a:txBody>
                    <a:bodyPr/>
                    <a:lstStyle/>
                    <a:p>
                      <a:pPr algn="ctr"/>
                      <a:r>
                        <a:rPr lang="en-US" dirty="0" smtClean="0">
                          <a:latin typeface="Times" panose="02020603050405020304" pitchFamily="18" charset="0"/>
                          <a:cs typeface="Times" panose="02020603050405020304" pitchFamily="18" charset="0"/>
                        </a:rPr>
                        <a:t>48</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15139</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5.657</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5.608</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5.595</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5.518</a:t>
                      </a:r>
                      <a:endParaRPr lang="en-US" dirty="0">
                        <a:solidFill>
                          <a:srgbClr val="C0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3"/>
                  </a:ext>
                </a:extLst>
              </a:tr>
              <a:tr h="340951">
                <a:tc>
                  <a:txBody>
                    <a:bodyPr/>
                    <a:lstStyle/>
                    <a:p>
                      <a:pPr algn="ctr"/>
                      <a:r>
                        <a:rPr lang="en-US" dirty="0" smtClean="0">
                          <a:latin typeface="Times" panose="02020603050405020304" pitchFamily="18" charset="0"/>
                          <a:cs typeface="Times" panose="02020603050405020304" pitchFamily="18" charset="0"/>
                        </a:rPr>
                        <a:t>44</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7705</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5.684</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5.604</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5.615</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5.495</a:t>
                      </a:r>
                      <a:endParaRPr lang="en-US" dirty="0">
                        <a:solidFill>
                          <a:srgbClr val="C0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4"/>
                  </a:ext>
                </a:extLst>
              </a:tr>
              <a:tr h="340951">
                <a:tc>
                  <a:txBody>
                    <a:bodyPr/>
                    <a:lstStyle/>
                    <a:p>
                      <a:pPr algn="ctr"/>
                      <a:r>
                        <a:rPr lang="en-US" dirty="0" smtClean="0">
                          <a:latin typeface="Times" panose="02020603050405020304" pitchFamily="18" charset="0"/>
                          <a:cs typeface="Times" panose="02020603050405020304" pitchFamily="18" charset="0"/>
                        </a:rPr>
                        <a:t>58</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9187</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3.914</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3.855</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3.853</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3.748</a:t>
                      </a:r>
                      <a:endParaRPr lang="en-US" dirty="0">
                        <a:solidFill>
                          <a:srgbClr val="C0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5"/>
                  </a:ext>
                </a:extLst>
              </a:tr>
              <a:tr h="340951">
                <a:tc>
                  <a:txBody>
                    <a:bodyPr/>
                    <a:lstStyle/>
                    <a:p>
                      <a:pPr algn="ctr"/>
                      <a:r>
                        <a:rPr lang="en-US" dirty="0" smtClean="0">
                          <a:latin typeface="Times" panose="02020603050405020304" pitchFamily="18" charset="0"/>
                          <a:cs typeface="Times" panose="02020603050405020304" pitchFamily="18" charset="0"/>
                        </a:rPr>
                        <a:t>158</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17129</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 5.29</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5.249</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5.181</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5.103</a:t>
                      </a:r>
                      <a:endParaRPr lang="en-US" dirty="0">
                        <a:solidFill>
                          <a:srgbClr val="C0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6"/>
                  </a:ext>
                </a:extLst>
              </a:tr>
              <a:tr h="340951">
                <a:tc>
                  <a:txBody>
                    <a:bodyPr/>
                    <a:lstStyle/>
                    <a:p>
                      <a:pPr algn="ctr"/>
                      <a:r>
                        <a:rPr lang="en-US" dirty="0" smtClean="0">
                          <a:latin typeface="Times" panose="02020603050405020304" pitchFamily="18" charset="0"/>
                          <a:cs typeface="Times" panose="02020603050405020304" pitchFamily="18" charset="0"/>
                        </a:rPr>
                        <a:t>39</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8717</a:t>
                      </a:r>
                      <a:endParaRPr lang="en-US" dirty="0">
                        <a:latin typeface="Times" panose="02020603050405020304" pitchFamily="18" charset="0"/>
                        <a:cs typeface="Times" panose="02020603050405020304" pitchFamily="18" charset="0"/>
                      </a:endParaRPr>
                    </a:p>
                  </a:txBody>
                  <a:tcPr/>
                </a:tc>
                <a:tc>
                  <a:txBody>
                    <a:bodyPr/>
                    <a:lstStyle/>
                    <a:p>
                      <a:pPr algn="ctr"/>
                      <a:r>
                        <a:rPr lang="en-US" smtClean="0">
                          <a:latin typeface="Times" panose="02020603050405020304" pitchFamily="18" charset="0"/>
                          <a:cs typeface="Times" panose="02020603050405020304" pitchFamily="18" charset="0"/>
                        </a:rPr>
                        <a:t>4.993</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4.927</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4.866</a:t>
                      </a:r>
                      <a:endParaRPr lang="en-US" dirty="0">
                        <a:latin typeface="Times" panose="02020603050405020304" pitchFamily="18" charset="0"/>
                        <a:cs typeface="Times" panose="02020603050405020304" pitchFamily="18" charset="0"/>
                      </a:endParaRPr>
                    </a:p>
                  </a:txBody>
                  <a:tcPr/>
                </a:tc>
                <a:tc>
                  <a:txBody>
                    <a:bodyPr/>
                    <a:lstStyle/>
                    <a:p>
                      <a:pPr algn="ctr"/>
                      <a:r>
                        <a:rPr lang="en-US" dirty="0" smtClean="0">
                          <a:latin typeface="Times" panose="02020603050405020304" pitchFamily="18" charset="0"/>
                          <a:cs typeface="Times" panose="02020603050405020304" pitchFamily="18" charset="0"/>
                        </a:rPr>
                        <a:t>4.753</a:t>
                      </a:r>
                      <a:endParaRPr lang="en-US" dirty="0">
                        <a:solidFill>
                          <a:srgbClr val="C0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0007"/>
                  </a:ext>
                </a:extLst>
              </a:tr>
            </a:tbl>
          </a:graphicData>
        </a:graphic>
      </p:graphicFrame>
      <p:sp>
        <p:nvSpPr>
          <p:cNvPr id="7" name="TextBox 6"/>
          <p:cNvSpPr txBox="1"/>
          <p:nvPr/>
        </p:nvSpPr>
        <p:spPr>
          <a:xfrm>
            <a:off x="2030627" y="5434593"/>
            <a:ext cx="5877627" cy="553998"/>
          </a:xfrm>
          <a:prstGeom prst="rect">
            <a:avLst/>
          </a:prstGeom>
          <a:noFill/>
        </p:spPr>
        <p:txBody>
          <a:bodyPr wrap="square" rtlCol="0">
            <a:spAutoFit/>
          </a:bodyPr>
          <a:lstStyle/>
          <a:p>
            <a:r>
              <a:rPr lang="en-US" sz="1000" dirty="0">
                <a:latin typeface="Times" panose="02020603050405020304" pitchFamily="18" charset="0"/>
                <a:cs typeface="Times" panose="02020603050405020304" pitchFamily="18" charset="0"/>
              </a:rPr>
              <a:t>48: Insertion; revision; replacement; removal of cardiac pacemaker or </a:t>
            </a:r>
            <a:r>
              <a:rPr lang="en-US" sz="1000" dirty="0" smtClean="0">
                <a:latin typeface="Times" panose="02020603050405020304" pitchFamily="18" charset="0"/>
                <a:cs typeface="Times" panose="02020603050405020304" pitchFamily="18" charset="0"/>
              </a:rPr>
              <a:t>cardioverter/defibrillator, </a:t>
            </a:r>
          </a:p>
          <a:p>
            <a:r>
              <a:rPr lang="en-US" sz="1000" dirty="0" smtClean="0">
                <a:latin typeface="Times" panose="02020603050405020304" pitchFamily="18" charset="0"/>
                <a:cs typeface="Times" panose="02020603050405020304" pitchFamily="18" charset="0"/>
              </a:rPr>
              <a:t>44</a:t>
            </a:r>
            <a:r>
              <a:rPr lang="en-US" sz="1000" dirty="0">
                <a:latin typeface="Times" panose="02020603050405020304" pitchFamily="18" charset="0"/>
                <a:cs typeface="Times" panose="02020603050405020304" pitchFamily="18" charset="0"/>
              </a:rPr>
              <a:t>: Coronary artery bypass graft (CABG</a:t>
            </a:r>
            <a:r>
              <a:rPr lang="en-US" sz="1000" dirty="0" smtClean="0">
                <a:latin typeface="Times" panose="02020603050405020304" pitchFamily="18" charset="0"/>
                <a:cs typeface="Times" panose="02020603050405020304" pitchFamily="18" charset="0"/>
              </a:rPr>
              <a:t>)</a:t>
            </a:r>
          </a:p>
          <a:p>
            <a:r>
              <a:rPr lang="en-US" sz="1000" dirty="0">
                <a:latin typeface="Times" panose="02020603050405020304" pitchFamily="18" charset="0"/>
                <a:cs typeface="Times" panose="02020603050405020304" pitchFamily="18" charset="0"/>
              </a:rPr>
              <a:t>58: </a:t>
            </a:r>
            <a:r>
              <a:rPr lang="en-US" sz="1000" dirty="0" smtClean="0">
                <a:latin typeface="Times" panose="02020603050405020304" pitchFamily="18" charset="0"/>
                <a:cs typeface="Times" panose="02020603050405020304" pitchFamily="18" charset="0"/>
              </a:rPr>
              <a:t>Hemodialysis, 158</a:t>
            </a:r>
            <a:r>
              <a:rPr lang="en-US" sz="1000" dirty="0">
                <a:latin typeface="Times" panose="02020603050405020304" pitchFamily="18" charset="0"/>
                <a:cs typeface="Times" panose="02020603050405020304" pitchFamily="18" charset="0"/>
              </a:rPr>
              <a:t>: Spinal </a:t>
            </a:r>
            <a:r>
              <a:rPr lang="en-US" sz="1000" dirty="0" smtClean="0">
                <a:latin typeface="Times" panose="02020603050405020304" pitchFamily="18" charset="0"/>
                <a:cs typeface="Times" panose="02020603050405020304" pitchFamily="18" charset="0"/>
              </a:rPr>
              <a:t>fusion, 39</a:t>
            </a:r>
            <a:r>
              <a:rPr lang="en-US" sz="1000" dirty="0">
                <a:latin typeface="Times" panose="02020603050405020304" pitchFamily="18" charset="0"/>
                <a:cs typeface="Times" panose="02020603050405020304" pitchFamily="18" charset="0"/>
              </a:rPr>
              <a:t>: Incision of pleura; thoracentesis; chest </a:t>
            </a:r>
            <a:r>
              <a:rPr lang="en-US" sz="1000" dirty="0" smtClean="0">
                <a:latin typeface="Times" panose="02020603050405020304" pitchFamily="18" charset="0"/>
                <a:cs typeface="Times" panose="02020603050405020304" pitchFamily="18" charset="0"/>
              </a:rPr>
              <a:t>drainage</a:t>
            </a:r>
          </a:p>
        </p:txBody>
      </p:sp>
      <p:sp>
        <p:nvSpPr>
          <p:cNvPr id="8" name="Rectangle 7"/>
          <p:cNvSpPr/>
          <p:nvPr/>
        </p:nvSpPr>
        <p:spPr>
          <a:xfrm>
            <a:off x="1842796" y="569375"/>
            <a:ext cx="5733549" cy="523220"/>
          </a:xfrm>
          <a:prstGeom prst="rect">
            <a:avLst/>
          </a:prstGeom>
        </p:spPr>
        <p:txBody>
          <a:bodyPr wrap="square">
            <a:spAutoFit/>
          </a:bodyPr>
          <a:lstStyle/>
          <a:p>
            <a:r>
              <a:rPr lang="en-US" sz="2800" dirty="0">
                <a:latin typeface="Times" panose="02020603050405020304" pitchFamily="18" charset="0"/>
                <a:cs typeface="Times" panose="02020603050405020304" pitchFamily="18" charset="0"/>
              </a:rPr>
              <a:t>Personalization Using Stable </a:t>
            </a:r>
            <a:r>
              <a:rPr lang="en-US" sz="2800" dirty="0" smtClean="0">
                <a:latin typeface="Times" panose="02020603050405020304" pitchFamily="18" charset="0"/>
                <a:cs typeface="Times" panose="02020603050405020304" pitchFamily="18" charset="0"/>
              </a:rPr>
              <a:t>Features</a:t>
            </a:r>
            <a:endParaRPr lang="en-US" sz="2800" dirty="0">
              <a:latin typeface="Times" panose="02020603050405020304" pitchFamily="18" charset="0"/>
              <a:cs typeface="Times" panose="02020603050405020304" pitchFamily="18" charset="0"/>
            </a:endParaRPr>
          </a:p>
        </p:txBody>
      </p:sp>
      <p:sp>
        <p:nvSpPr>
          <p:cNvPr id="9" name="Right Arrow 8"/>
          <p:cNvSpPr/>
          <p:nvPr/>
        </p:nvSpPr>
        <p:spPr>
          <a:xfrm>
            <a:off x="3794620" y="4812554"/>
            <a:ext cx="4611564" cy="236189"/>
          </a:xfrm>
          <a:prstGeom prst="right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
        <p:nvSpPr>
          <p:cNvPr id="10" name="TextBox 9"/>
          <p:cNvSpPr txBox="1"/>
          <p:nvPr/>
        </p:nvSpPr>
        <p:spPr>
          <a:xfrm>
            <a:off x="4784150" y="5004208"/>
            <a:ext cx="2596800"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smtClean="0">
                <a:solidFill>
                  <a:schemeClr val="tx1">
                    <a:lumMod val="95000"/>
                    <a:lumOff val="5000"/>
                  </a:schemeClr>
                </a:solidFill>
                <a:latin typeface="Times" panose="02020603050405020304" pitchFamily="18" charset="0"/>
                <a:cs typeface="Times" panose="02020603050405020304" pitchFamily="18" charset="0"/>
                <a:sym typeface="Gill Sans"/>
              </a:rPr>
              <a:t>Slight decrease in entropy</a:t>
            </a:r>
            <a:endParaRPr lang="en-US" sz="1266" kern="0" dirty="0">
              <a:solidFill>
                <a:schemeClr val="tx1">
                  <a:lumMod val="95000"/>
                  <a:lumOff val="5000"/>
                </a:schemeClr>
              </a:solidFill>
              <a:latin typeface="Times" panose="02020603050405020304" pitchFamily="18" charset="0"/>
              <a:cs typeface="Times" panose="02020603050405020304" pitchFamily="18" charset="0"/>
              <a:sym typeface="Gill Sans"/>
            </a:endParaRPr>
          </a:p>
        </p:txBody>
      </p:sp>
    </p:spTree>
    <p:extLst>
      <p:ext uri="{BB962C8B-B14F-4D97-AF65-F5344CB8AC3E}">
        <p14:creationId xmlns:p14="http://schemas.microsoft.com/office/powerpoint/2010/main" val="254458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82133" y="1264950"/>
            <a:ext cx="7704667" cy="91214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lumMod val="95000"/>
                    <a:lumOff val="5000"/>
                  </a:schemeClr>
                </a:solidFill>
                <a:latin typeface="Times" panose="02020603050405020304" pitchFamily="18" charset="0"/>
                <a:cs typeface="Times" panose="02020603050405020304" pitchFamily="18" charset="0"/>
              </a:rPr>
              <a:t>Rough Clustering</a:t>
            </a:r>
            <a:endParaRPr lang="en-US" sz="28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15" name="AutoShape 2" descr="http://image005.flaticon.com/1/svg/32/32441.svg"/>
          <p:cNvSpPr>
            <a:spLocks noChangeAspect="1" noChangeArrowheads="1"/>
          </p:cNvSpPr>
          <p:nvPr/>
        </p:nvSpPr>
        <p:spPr bwMode="auto">
          <a:xfrm>
            <a:off x="109388" y="-101575"/>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6" name="AutoShape 4" descr="http://image005.flaticon.com/1/svg/32/32441.svg"/>
          <p:cNvSpPr>
            <a:spLocks noChangeAspect="1" noChangeArrowheads="1"/>
          </p:cNvSpPr>
          <p:nvPr/>
        </p:nvSpPr>
        <p:spPr bwMode="auto">
          <a:xfrm>
            <a:off x="216545" y="5581"/>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7" name="AutoShape 6" descr="http://image005.flaticon.com/1/svg/32/32441.svg"/>
          <p:cNvSpPr>
            <a:spLocks noChangeAspect="1" noChangeArrowheads="1"/>
          </p:cNvSpPr>
          <p:nvPr/>
        </p:nvSpPr>
        <p:spPr bwMode="auto">
          <a:xfrm>
            <a:off x="323701" y="112737"/>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8" name="AutoShape 8" descr="http://image005.flaticon.com/1/svg/32/32441.svg"/>
          <p:cNvSpPr>
            <a:spLocks noChangeAspect="1" noChangeArrowheads="1"/>
          </p:cNvSpPr>
          <p:nvPr/>
        </p:nvSpPr>
        <p:spPr bwMode="auto">
          <a:xfrm>
            <a:off x="430857" y="21989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34" name="Slide Number Placeholder 10"/>
          <p:cNvSpPr>
            <a:spLocks noGrp="1"/>
          </p:cNvSpPr>
          <p:nvPr>
            <p:ph type="sldNum" sz="quarter" idx="4294967295"/>
          </p:nvPr>
        </p:nvSpPr>
        <p:spPr>
          <a:xfrm>
            <a:off x="8273317" y="6116070"/>
            <a:ext cx="413483" cy="365125"/>
          </a:xfrm>
          <a:prstGeom prst="rect">
            <a:avLst/>
          </a:prstGeom>
        </p:spPr>
        <p:txBody>
          <a:bodyPr/>
          <a:lstStyle/>
          <a:p>
            <a:pPr algn="ctr" defTabSz="410751" hangingPunct="0"/>
            <a:fld id="{86CB4B4D-7CA3-9044-876B-883B54F8677D}" type="slidenum">
              <a:rPr lang="en-US" kern="0" smtClean="0">
                <a:solidFill>
                  <a:srgbClr val="606060"/>
                </a:solidFill>
                <a:sym typeface="Gill Sans"/>
              </a:rPr>
              <a:pPr algn="ctr" defTabSz="410751" hangingPunct="0"/>
              <a:t>22</a:t>
            </a:fld>
            <a:endParaRPr lang="en-US" kern="0">
              <a:solidFill>
                <a:srgbClr val="606060"/>
              </a:solidFill>
              <a:sym typeface="Gill Sans"/>
            </a:endParaRPr>
          </a:p>
        </p:txBody>
      </p:sp>
      <p:sp>
        <p:nvSpPr>
          <p:cNvPr id="36" name="Shape 874"/>
          <p:cNvSpPr txBox="1">
            <a:spLocks/>
          </p:cNvSpPr>
          <p:nvPr/>
        </p:nvSpPr>
        <p:spPr>
          <a:xfrm>
            <a:off x="619653" y="2717910"/>
            <a:ext cx="8429625" cy="402728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buFont typeface="Arial" panose="020B0604020202020204" pitchFamily="34" charset="0"/>
              <a:buChar char="•"/>
              <a:defRPr>
                <a:solidFill>
                  <a:srgbClr val="000000"/>
                </a:solidFill>
                <a:latin typeface="Helvetica"/>
                <a:ea typeface="Helvetica"/>
                <a:cs typeface="Helvetica"/>
                <a:sym typeface="Helvetica"/>
              </a:defRPr>
            </a:pPr>
            <a:r>
              <a:rPr lang="en-US" sz="2100" dirty="0" smtClean="0">
                <a:solidFill>
                  <a:schemeClr val="tx1">
                    <a:lumMod val="95000"/>
                    <a:lumOff val="5000"/>
                  </a:schemeClr>
                </a:solidFill>
                <a:latin typeface="Times" panose="02020603050405020304" pitchFamily="18" charset="0"/>
                <a:ea typeface="Helvetica"/>
                <a:cs typeface="Times" panose="02020603050405020304" pitchFamily="18" charset="0"/>
                <a:sym typeface="Helvetica"/>
              </a:rPr>
              <a:t>Patients are clustered based on diagnoses.</a:t>
            </a:r>
          </a:p>
          <a:p>
            <a:pPr algn="just">
              <a:buFont typeface="Arial" panose="020B0604020202020204" pitchFamily="34" charset="0"/>
              <a:buChar char="•"/>
              <a:defRPr>
                <a:solidFill>
                  <a:srgbClr val="000000"/>
                </a:solidFill>
                <a:latin typeface="Helvetica"/>
                <a:ea typeface="Helvetica"/>
                <a:cs typeface="Helvetica"/>
                <a:sym typeface="Helvetica"/>
              </a:defRPr>
            </a:pPr>
            <a:r>
              <a:rPr lang="en-US" sz="2100" dirty="0" smtClean="0">
                <a:solidFill>
                  <a:schemeClr val="tx1">
                    <a:lumMod val="95000"/>
                    <a:lumOff val="5000"/>
                  </a:schemeClr>
                </a:solidFill>
                <a:latin typeface="Times" panose="02020603050405020304" pitchFamily="18" charset="0"/>
                <a:ea typeface="Helvetica"/>
                <a:cs typeface="Times" panose="02020603050405020304" pitchFamily="18" charset="0"/>
                <a:sym typeface="Helvetica"/>
              </a:rPr>
              <a:t>We define two sets of diagnoses that will determine whether a patient belongs to a particular cluster or not:</a:t>
            </a:r>
          </a:p>
          <a:p>
            <a:pPr lvl="1" algn="just">
              <a:buFont typeface="Arial" panose="020B0604020202020204" pitchFamily="34" charset="0"/>
              <a:buChar char="•"/>
              <a:defRPr>
                <a:solidFill>
                  <a:srgbClr val="000000"/>
                </a:solidFill>
                <a:latin typeface="Helvetica"/>
                <a:ea typeface="Helvetica"/>
                <a:cs typeface="Helvetica"/>
                <a:sym typeface="Helvetica"/>
              </a:defRPr>
            </a:pPr>
            <a:r>
              <a:rPr lang="en-US" sz="2100" i="1" dirty="0" smtClean="0">
                <a:solidFill>
                  <a:schemeClr val="accent1">
                    <a:lumMod val="75000"/>
                  </a:schemeClr>
                </a:solidFill>
                <a:latin typeface="Times" panose="02020603050405020304" pitchFamily="18" charset="0"/>
                <a:ea typeface="Helvetica"/>
                <a:cs typeface="Times" panose="02020603050405020304" pitchFamily="18" charset="0"/>
                <a:sym typeface="Helvetica"/>
              </a:rPr>
              <a:t>Included set:</a:t>
            </a:r>
            <a:r>
              <a:rPr lang="en-US" sz="2100" dirty="0" smtClean="0">
                <a:solidFill>
                  <a:schemeClr val="accent1">
                    <a:lumMod val="75000"/>
                  </a:schemeClr>
                </a:solidFill>
                <a:latin typeface="Times" panose="02020603050405020304" pitchFamily="18" charset="0"/>
                <a:ea typeface="Helvetica"/>
                <a:cs typeface="Times" panose="02020603050405020304" pitchFamily="18" charset="0"/>
                <a:sym typeface="Helvetica"/>
              </a:rPr>
              <a:t> </a:t>
            </a:r>
            <a:r>
              <a:rPr lang="en-US" sz="2100" dirty="0" smtClean="0">
                <a:solidFill>
                  <a:srgbClr val="000000"/>
                </a:solidFill>
                <a:latin typeface="Times" panose="02020603050405020304" pitchFamily="18" charset="0"/>
                <a:ea typeface="Helvetica"/>
                <a:cs typeface="Times" panose="02020603050405020304" pitchFamily="18" charset="0"/>
                <a:sym typeface="Helvetica"/>
              </a:rPr>
              <a:t>describes the set of diagnoses that a patient has to exhibit to belong to a given cluster.</a:t>
            </a:r>
          </a:p>
          <a:p>
            <a:pPr lvl="1" algn="just">
              <a:buFont typeface="Arial" panose="020B0604020202020204" pitchFamily="34" charset="0"/>
              <a:buChar char="•"/>
              <a:defRPr>
                <a:solidFill>
                  <a:srgbClr val="000000"/>
                </a:solidFill>
                <a:latin typeface="Helvetica"/>
                <a:ea typeface="Helvetica"/>
                <a:cs typeface="Helvetica"/>
                <a:sym typeface="Helvetica"/>
              </a:defRPr>
            </a:pPr>
            <a:r>
              <a:rPr lang="en-US" sz="2100" i="1" dirty="0" smtClean="0">
                <a:solidFill>
                  <a:srgbClr val="C00000"/>
                </a:solidFill>
                <a:latin typeface="Times" panose="02020603050405020304" pitchFamily="18" charset="0"/>
                <a:ea typeface="Helvetica"/>
                <a:cs typeface="Times" panose="02020603050405020304" pitchFamily="18" charset="0"/>
                <a:sym typeface="Helvetica"/>
              </a:rPr>
              <a:t>Excluded set:</a:t>
            </a:r>
            <a:r>
              <a:rPr lang="en-US" sz="2100" dirty="0" smtClean="0">
                <a:solidFill>
                  <a:srgbClr val="C00000"/>
                </a:solidFill>
                <a:latin typeface="Times" panose="02020603050405020304" pitchFamily="18" charset="0"/>
                <a:ea typeface="Helvetica"/>
                <a:cs typeface="Times" panose="02020603050405020304" pitchFamily="18" charset="0"/>
                <a:sym typeface="Helvetica"/>
              </a:rPr>
              <a:t> </a:t>
            </a:r>
            <a:r>
              <a:rPr lang="en-US" sz="2100" dirty="0" smtClean="0">
                <a:solidFill>
                  <a:srgbClr val="000000"/>
                </a:solidFill>
                <a:latin typeface="Times" panose="02020603050405020304" pitchFamily="18" charset="0"/>
                <a:ea typeface="Helvetica"/>
                <a:cs typeface="Times" panose="02020603050405020304" pitchFamily="18" charset="0"/>
                <a:sym typeface="Helvetica"/>
              </a:rPr>
              <a:t>describes the set of diagnoses that a patient cannot exhibit to belong to a given cluster. </a:t>
            </a:r>
            <a:endParaRPr lang="en-US" sz="2100" dirty="0">
              <a:solidFill>
                <a:srgbClr val="000000"/>
              </a:solidFill>
              <a:latin typeface="Times" panose="02020603050405020304" pitchFamily="18" charset="0"/>
              <a:ea typeface="Helvetica"/>
              <a:cs typeface="Times" panose="02020603050405020304" pitchFamily="18" charset="0"/>
              <a:sym typeface="Helvetica"/>
            </a:endParaRPr>
          </a:p>
        </p:txBody>
      </p:sp>
    </p:spTree>
    <p:extLst>
      <p:ext uri="{BB962C8B-B14F-4D97-AF65-F5344CB8AC3E}">
        <p14:creationId xmlns:p14="http://schemas.microsoft.com/office/powerpoint/2010/main" val="101012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82133" y="1119987"/>
            <a:ext cx="7704667" cy="91214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lumMod val="95000"/>
                    <a:lumOff val="5000"/>
                  </a:schemeClr>
                </a:solidFill>
                <a:latin typeface="Times" panose="02020603050405020304" pitchFamily="18" charset="0"/>
                <a:cs typeface="Times" panose="02020603050405020304" pitchFamily="18" charset="0"/>
              </a:rPr>
              <a:t>Rough Clustering - Example</a:t>
            </a:r>
            <a:endParaRPr lang="en-US" sz="28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15" name="AutoShape 2" descr="http://image005.flaticon.com/1/svg/32/32441.svg"/>
          <p:cNvSpPr>
            <a:spLocks noChangeAspect="1" noChangeArrowheads="1"/>
          </p:cNvSpPr>
          <p:nvPr/>
        </p:nvSpPr>
        <p:spPr bwMode="auto">
          <a:xfrm>
            <a:off x="109388" y="-101575"/>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6" name="AutoShape 4" descr="http://image005.flaticon.com/1/svg/32/32441.svg"/>
          <p:cNvSpPr>
            <a:spLocks noChangeAspect="1" noChangeArrowheads="1"/>
          </p:cNvSpPr>
          <p:nvPr/>
        </p:nvSpPr>
        <p:spPr bwMode="auto">
          <a:xfrm>
            <a:off x="216545" y="5581"/>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7" name="AutoShape 6" descr="http://image005.flaticon.com/1/svg/32/32441.svg"/>
          <p:cNvSpPr>
            <a:spLocks noChangeAspect="1" noChangeArrowheads="1"/>
          </p:cNvSpPr>
          <p:nvPr/>
        </p:nvSpPr>
        <p:spPr bwMode="auto">
          <a:xfrm>
            <a:off x="323701" y="112737"/>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8" name="AutoShape 8" descr="http://image005.flaticon.com/1/svg/32/32441.svg"/>
          <p:cNvSpPr>
            <a:spLocks noChangeAspect="1" noChangeArrowheads="1"/>
          </p:cNvSpPr>
          <p:nvPr/>
        </p:nvSpPr>
        <p:spPr bwMode="auto">
          <a:xfrm>
            <a:off x="430857" y="21989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34" name="Slide Number Placeholder 10"/>
          <p:cNvSpPr>
            <a:spLocks noGrp="1"/>
          </p:cNvSpPr>
          <p:nvPr>
            <p:ph type="sldNum" sz="quarter" idx="4294967295"/>
          </p:nvPr>
        </p:nvSpPr>
        <p:spPr>
          <a:xfrm>
            <a:off x="8273317" y="6116070"/>
            <a:ext cx="413483" cy="365125"/>
          </a:xfrm>
          <a:prstGeom prst="rect">
            <a:avLst/>
          </a:prstGeom>
        </p:spPr>
        <p:txBody>
          <a:bodyPr/>
          <a:lstStyle/>
          <a:p>
            <a:pPr algn="ctr" defTabSz="410751" hangingPunct="0"/>
            <a:fld id="{86CB4B4D-7CA3-9044-876B-883B54F8677D}" type="slidenum">
              <a:rPr lang="en-US" kern="0" smtClean="0">
                <a:solidFill>
                  <a:srgbClr val="606060"/>
                </a:solidFill>
                <a:sym typeface="Gill Sans"/>
              </a:rPr>
              <a:pPr algn="ctr" defTabSz="410751" hangingPunct="0"/>
              <a:t>23</a:t>
            </a:fld>
            <a:endParaRPr lang="en-US" kern="0">
              <a:solidFill>
                <a:srgbClr val="606060"/>
              </a:solidFill>
              <a:sym typeface="Gill Sans"/>
            </a:endParaRPr>
          </a:p>
        </p:txBody>
      </p:sp>
      <p:pic>
        <p:nvPicPr>
          <p:cNvPr id="9" name="Picture 9" descr="C:\Users\malmardi\Dropbox\UNCC\Spring 2016\Database Systems\project details\33887.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852" y="493893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malmardi\Dropbox\UNCC\Spring 2016\Database Systems\project details\33887.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852" y="180085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malmardi\Dropbox\UNCC\Spring 2016\Database Systems\project details\33887.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852" y="339925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755353" y="2160605"/>
            <a:ext cx="2352210"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{40391, 2749}</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a:t>
            </a:r>
          </a:p>
        </p:txBody>
      </p:sp>
      <p:sp>
        <p:nvSpPr>
          <p:cNvPr id="14" name="TextBox 13"/>
          <p:cNvSpPr txBox="1"/>
          <p:nvPr/>
        </p:nvSpPr>
        <p:spPr>
          <a:xfrm>
            <a:off x="6755353" y="3763915"/>
            <a:ext cx="2352210"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{2749}</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 -32723}</a:t>
            </a:r>
          </a:p>
        </p:txBody>
      </p:sp>
      <p:sp>
        <p:nvSpPr>
          <p:cNvPr id="19" name="TextBox 18"/>
          <p:cNvSpPr txBox="1"/>
          <p:nvPr/>
        </p:nvSpPr>
        <p:spPr>
          <a:xfrm>
            <a:off x="6755352" y="5200733"/>
            <a:ext cx="2352210" cy="1041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 -32723, </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-2749}</a:t>
            </a:r>
          </a:p>
        </p:txBody>
      </p:sp>
      <p:pic>
        <p:nvPicPr>
          <p:cNvPr id="20" name="Picture 2" descr="http://image005.flaticon.com/1/png/128/48/4879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366" y="3155967"/>
            <a:ext cx="1782970" cy="17829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58492" y="5224756"/>
            <a:ext cx="2352210"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{40391, 2749}</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 -32723}</a:t>
            </a:r>
          </a:p>
        </p:txBody>
      </p:sp>
    </p:spTree>
    <p:extLst>
      <p:ext uri="{BB962C8B-B14F-4D97-AF65-F5344CB8AC3E}">
        <p14:creationId xmlns:p14="http://schemas.microsoft.com/office/powerpoint/2010/main" val="332314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82133" y="1119987"/>
            <a:ext cx="7704667" cy="91214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lumMod val="95000"/>
                    <a:lumOff val="5000"/>
                  </a:schemeClr>
                </a:solidFill>
                <a:latin typeface="Times" panose="02020603050405020304" pitchFamily="18" charset="0"/>
                <a:cs typeface="Times" panose="02020603050405020304" pitchFamily="18" charset="0"/>
              </a:rPr>
              <a:t>Rough Clustering - Example</a:t>
            </a:r>
            <a:endParaRPr lang="en-US" sz="28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15" name="AutoShape 2" descr="http://image005.flaticon.com/1/svg/32/32441.svg"/>
          <p:cNvSpPr>
            <a:spLocks noChangeAspect="1" noChangeArrowheads="1"/>
          </p:cNvSpPr>
          <p:nvPr/>
        </p:nvSpPr>
        <p:spPr bwMode="auto">
          <a:xfrm>
            <a:off x="109388" y="-101575"/>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6" name="AutoShape 4" descr="http://image005.flaticon.com/1/svg/32/32441.svg"/>
          <p:cNvSpPr>
            <a:spLocks noChangeAspect="1" noChangeArrowheads="1"/>
          </p:cNvSpPr>
          <p:nvPr/>
        </p:nvSpPr>
        <p:spPr bwMode="auto">
          <a:xfrm>
            <a:off x="216545" y="5581"/>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7" name="AutoShape 6" descr="http://image005.flaticon.com/1/svg/32/32441.svg"/>
          <p:cNvSpPr>
            <a:spLocks noChangeAspect="1" noChangeArrowheads="1"/>
          </p:cNvSpPr>
          <p:nvPr/>
        </p:nvSpPr>
        <p:spPr bwMode="auto">
          <a:xfrm>
            <a:off x="323701" y="112737"/>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18" name="AutoShape 8" descr="http://image005.flaticon.com/1/svg/32/32441.svg"/>
          <p:cNvSpPr>
            <a:spLocks noChangeAspect="1" noChangeArrowheads="1"/>
          </p:cNvSpPr>
          <p:nvPr/>
        </p:nvSpPr>
        <p:spPr bwMode="auto">
          <a:xfrm>
            <a:off x="430857" y="21989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algn="ctr" defTabSz="410751" hangingPunct="0"/>
            <a:endParaRPr lang="en-US" sz="2531" kern="0">
              <a:solidFill>
                <a:srgbClr val="606060"/>
              </a:solidFill>
              <a:latin typeface="Gill Sans"/>
              <a:sym typeface="Gill Sans"/>
            </a:endParaRPr>
          </a:p>
        </p:txBody>
      </p:sp>
      <p:sp>
        <p:nvSpPr>
          <p:cNvPr id="34" name="Slide Number Placeholder 10"/>
          <p:cNvSpPr>
            <a:spLocks noGrp="1"/>
          </p:cNvSpPr>
          <p:nvPr>
            <p:ph type="sldNum" sz="quarter" idx="4294967295"/>
          </p:nvPr>
        </p:nvSpPr>
        <p:spPr>
          <a:xfrm>
            <a:off x="8273317" y="6116070"/>
            <a:ext cx="413483" cy="365125"/>
          </a:xfrm>
          <a:prstGeom prst="rect">
            <a:avLst/>
          </a:prstGeom>
        </p:spPr>
        <p:txBody>
          <a:bodyPr/>
          <a:lstStyle/>
          <a:p>
            <a:pPr algn="ctr" defTabSz="410751" hangingPunct="0"/>
            <a:fld id="{86CB4B4D-7CA3-9044-876B-883B54F8677D}" type="slidenum">
              <a:rPr lang="en-US" kern="0" smtClean="0">
                <a:solidFill>
                  <a:srgbClr val="606060"/>
                </a:solidFill>
                <a:sym typeface="Gill Sans"/>
              </a:rPr>
              <a:pPr algn="ctr" defTabSz="410751" hangingPunct="0"/>
              <a:t>24</a:t>
            </a:fld>
            <a:endParaRPr lang="en-US" kern="0">
              <a:solidFill>
                <a:srgbClr val="606060"/>
              </a:solidFill>
              <a:sym typeface="Gill Sans"/>
            </a:endParaRPr>
          </a:p>
        </p:txBody>
      </p:sp>
      <p:pic>
        <p:nvPicPr>
          <p:cNvPr id="9" name="Picture 9" descr="C:\Users\malmardi\Dropbox\UNCC\Spring 2016\Database Systems\project details\33887.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852" y="493893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malmardi\Dropbox\UNCC\Spring 2016\Database Systems\project details\33887.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852" y="180085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malmardi\Dropbox\UNCC\Spring 2016\Database Systems\project details\33887.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852" y="339925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755353" y="2160605"/>
            <a:ext cx="2352210"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{40391, 2749}</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a:t>
            </a:r>
          </a:p>
        </p:txBody>
      </p:sp>
      <p:sp>
        <p:nvSpPr>
          <p:cNvPr id="14" name="TextBox 13"/>
          <p:cNvSpPr txBox="1"/>
          <p:nvPr/>
        </p:nvSpPr>
        <p:spPr>
          <a:xfrm>
            <a:off x="6755353" y="3763915"/>
            <a:ext cx="2352210"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{2749}</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 -32723}</a:t>
            </a:r>
          </a:p>
        </p:txBody>
      </p:sp>
      <p:sp>
        <p:nvSpPr>
          <p:cNvPr id="19" name="TextBox 18"/>
          <p:cNvSpPr txBox="1"/>
          <p:nvPr/>
        </p:nvSpPr>
        <p:spPr>
          <a:xfrm>
            <a:off x="6755352" y="5200733"/>
            <a:ext cx="2352210" cy="1041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 -32723, </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-2749}</a:t>
            </a:r>
          </a:p>
        </p:txBody>
      </p:sp>
      <p:pic>
        <p:nvPicPr>
          <p:cNvPr id="20" name="Picture 2" descr="http://image005.flaticon.com/1/png/128/48/4879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587" y="3155967"/>
            <a:ext cx="1782970" cy="17829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79713" y="5224756"/>
            <a:ext cx="2352210"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100" kern="0" dirty="0">
                <a:solidFill>
                  <a:schemeClr val="accent1">
                    <a:lumMod val="75000"/>
                  </a:schemeClr>
                </a:solidFill>
                <a:latin typeface="Arial" panose="020B0604020202020204" pitchFamily="34" charset="0"/>
                <a:cs typeface="Arial" panose="020B0604020202020204" pitchFamily="34" charset="0"/>
                <a:sym typeface="Gill Sans"/>
              </a:rPr>
              <a:t>{40391, 2749}</a:t>
            </a:r>
          </a:p>
          <a:p>
            <a:pPr algn="ctr" defTabSz="410751" hangingPunct="0"/>
            <a:r>
              <a:rPr lang="en-US" sz="2100" kern="0" dirty="0">
                <a:solidFill>
                  <a:srgbClr val="C00000"/>
                </a:solidFill>
                <a:latin typeface="Arial" panose="020B0604020202020204" pitchFamily="34" charset="0"/>
                <a:cs typeface="Arial" panose="020B0604020202020204" pitchFamily="34" charset="0"/>
                <a:sym typeface="Gill Sans"/>
              </a:rPr>
              <a:t>{-2859, -32723}</a:t>
            </a:r>
          </a:p>
        </p:txBody>
      </p:sp>
      <p:sp>
        <p:nvSpPr>
          <p:cNvPr id="22" name="Rectangle 21"/>
          <p:cNvSpPr/>
          <p:nvPr/>
        </p:nvSpPr>
        <p:spPr>
          <a:xfrm>
            <a:off x="4476866" y="1931682"/>
            <a:ext cx="4514239" cy="1459882"/>
          </a:xfrm>
          <a:prstGeom prst="rect">
            <a:avLst/>
          </a:prstGeom>
          <a:noFill/>
          <a:ln w="57150" cap="flat">
            <a:solidFill>
              <a:schemeClr val="accent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cxnSp>
        <p:nvCxnSpPr>
          <p:cNvPr id="23" name="Straight Arrow Connector 22"/>
          <p:cNvCxnSpPr/>
          <p:nvPr/>
        </p:nvCxnSpPr>
        <p:spPr>
          <a:xfrm>
            <a:off x="2401894" y="3528736"/>
            <a:ext cx="1784017" cy="14952"/>
          </a:xfrm>
          <a:prstGeom prst="straightConnector1">
            <a:avLst/>
          </a:prstGeom>
          <a:noFill/>
          <a:ln w="57150" cap="flat">
            <a:solidFill>
              <a:schemeClr val="accent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Rectangle 23"/>
          <p:cNvSpPr/>
          <p:nvPr/>
        </p:nvSpPr>
        <p:spPr>
          <a:xfrm>
            <a:off x="4476866" y="3543688"/>
            <a:ext cx="4514239" cy="1387564"/>
          </a:xfrm>
          <a:prstGeom prst="rect">
            <a:avLst/>
          </a:prstGeom>
          <a:noFill/>
          <a:ln w="57150" cap="flat">
            <a:solidFill>
              <a:schemeClr val="accent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4228955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25</a:t>
            </a:fld>
            <a:endParaRPr lang="en-US"/>
          </a:p>
        </p:txBody>
      </p:sp>
      <p:pic>
        <p:nvPicPr>
          <p:cNvPr id="3" name="page11image18040.png"/>
          <p:cNvPicPr>
            <a:picLocks noChangeAspect="1"/>
          </p:cNvPicPr>
          <p:nvPr/>
        </p:nvPicPr>
        <p:blipFill>
          <a:blip r:embed="rId3">
            <a:extLst/>
          </a:blip>
          <a:stretch>
            <a:fillRect/>
          </a:stretch>
        </p:blipFill>
        <p:spPr>
          <a:xfrm>
            <a:off x="691116" y="2269447"/>
            <a:ext cx="8323195" cy="3038155"/>
          </a:xfrm>
          <a:prstGeom prst="rect">
            <a:avLst/>
          </a:prstGeom>
          <a:ln w="12700">
            <a:miter lim="400000"/>
          </a:ln>
        </p:spPr>
      </p:pic>
      <p:sp>
        <p:nvSpPr>
          <p:cNvPr id="4" name="TextBox 3"/>
          <p:cNvSpPr txBox="1"/>
          <p:nvPr/>
        </p:nvSpPr>
        <p:spPr>
          <a:xfrm>
            <a:off x="4661297" y="5307602"/>
            <a:ext cx="236872" cy="721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406" b="1" kern="0" dirty="0">
                <a:solidFill>
                  <a:srgbClr val="606060">
                    <a:lumMod val="50000"/>
                  </a:srgbClr>
                </a:solidFill>
                <a:latin typeface="Gill Sans"/>
                <a:sym typeface="Gill Sans"/>
              </a:rPr>
              <a:t>.</a:t>
            </a:r>
          </a:p>
          <a:p>
            <a:pPr algn="ctr" defTabSz="410751" hangingPunct="0"/>
            <a:r>
              <a:rPr lang="en-US" sz="1406" b="1" kern="0" dirty="0">
                <a:solidFill>
                  <a:srgbClr val="606060">
                    <a:lumMod val="50000"/>
                  </a:srgbClr>
                </a:solidFill>
                <a:latin typeface="Gill Sans"/>
                <a:sym typeface="Gill Sans"/>
              </a:rPr>
              <a:t>.</a:t>
            </a:r>
          </a:p>
          <a:p>
            <a:pPr algn="ctr" defTabSz="410751" hangingPunct="0"/>
            <a:r>
              <a:rPr lang="en-US" sz="1406" b="1" kern="0" dirty="0">
                <a:solidFill>
                  <a:srgbClr val="606060">
                    <a:lumMod val="50000"/>
                  </a:srgbClr>
                </a:solidFill>
                <a:latin typeface="Gill Sans"/>
                <a:sym typeface="Gill Sans"/>
              </a:rPr>
              <a:t>.</a:t>
            </a:r>
          </a:p>
        </p:txBody>
      </p:sp>
      <p:sp>
        <p:nvSpPr>
          <p:cNvPr id="5" name="Shape 883"/>
          <p:cNvSpPr txBox="1">
            <a:spLocks/>
          </p:cNvSpPr>
          <p:nvPr/>
        </p:nvSpPr>
        <p:spPr>
          <a:xfrm>
            <a:off x="1000379" y="839973"/>
            <a:ext cx="7704667" cy="786808"/>
          </a:xfrm>
          <a:prstGeom prst="rect">
            <a:avLst/>
          </a:prstGeom>
        </p:spPr>
        <p:txBody>
          <a:bodyPr>
            <a:normAutofit/>
          </a:bodyPr>
          <a:lstStyle>
            <a:lvl1pPr algn="ctr" defTabSz="549148" rtl="0" eaLnBrk="1" latinLnBrk="0" hangingPunct="1">
              <a:spcBef>
                <a:spcPct val="0"/>
              </a:spcBef>
              <a:buNone/>
              <a:defRPr sz="6016"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tx2">
                    <a:lumMod val="50000"/>
                  </a:schemeClr>
                </a:solidFill>
                <a:latin typeface="Arial" panose="020B0604020202020204" pitchFamily="34" charset="0"/>
                <a:cs typeface="Arial" panose="020B0604020202020204" pitchFamily="34" charset="0"/>
              </a:rPr>
              <a:t>Rough Clustering - Implementation</a:t>
            </a:r>
            <a:endParaRPr lang="en-US" sz="24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874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7985" y="5705278"/>
            <a:ext cx="413483" cy="365125"/>
          </a:xfrm>
        </p:spPr>
        <p:txBody>
          <a:bodyPr/>
          <a:lstStyle/>
          <a:p>
            <a:fld id="{3E293B60-8D49-407B-B8DC-F7DDA3AB1C94}" type="slidenum">
              <a:rPr lang="en-US" smtClean="0"/>
              <a:t>26</a:t>
            </a:fld>
            <a:endParaRPr lang="en-US" dirty="0"/>
          </a:p>
        </p:txBody>
      </p:sp>
      <p:grpSp>
        <p:nvGrpSpPr>
          <p:cNvPr id="3" name="Group 891"/>
          <p:cNvGrpSpPr/>
          <p:nvPr/>
        </p:nvGrpSpPr>
        <p:grpSpPr>
          <a:xfrm>
            <a:off x="1606758" y="3491741"/>
            <a:ext cx="6924181" cy="1769968"/>
            <a:chOff x="0" y="0"/>
            <a:chExt cx="9847723" cy="2517287"/>
          </a:xfrm>
        </p:grpSpPr>
        <p:pic>
          <p:nvPicPr>
            <p:cNvPr id="4" name="Screen Shot 2016-04-11 at 2.38.03 AM.png"/>
            <p:cNvPicPr>
              <a:picLocks noChangeAspect="1"/>
            </p:cNvPicPr>
            <p:nvPr/>
          </p:nvPicPr>
          <p:blipFill>
            <a:blip r:embed="rId3">
              <a:extLst/>
            </a:blip>
            <a:stretch>
              <a:fillRect/>
            </a:stretch>
          </p:blipFill>
          <p:spPr>
            <a:xfrm>
              <a:off x="19050" y="19050"/>
              <a:ext cx="9809624" cy="2479188"/>
            </a:xfrm>
            <a:prstGeom prst="rect">
              <a:avLst/>
            </a:prstGeom>
            <a:ln>
              <a:noFill/>
            </a:ln>
            <a:effectLst/>
          </p:spPr>
        </p:pic>
        <p:pic>
          <p:nvPicPr>
            <p:cNvPr id="5" name="Picture 4"/>
            <p:cNvPicPr>
              <a:picLocks/>
            </p:cNvPicPr>
            <p:nvPr/>
          </p:nvPicPr>
          <p:blipFill>
            <a:blip r:embed="rId4">
              <a:extLst/>
            </a:blip>
            <a:stretch>
              <a:fillRect/>
            </a:stretch>
          </p:blipFill>
          <p:spPr>
            <a:xfrm>
              <a:off x="0" y="0"/>
              <a:ext cx="9847724" cy="2517288"/>
            </a:xfrm>
            <a:prstGeom prst="rect">
              <a:avLst/>
            </a:prstGeom>
            <a:effectLst/>
          </p:spPr>
        </p:pic>
      </p:grpSp>
      <p:sp>
        <p:nvSpPr>
          <p:cNvPr id="6" name="Right Arrow 5"/>
          <p:cNvSpPr/>
          <p:nvPr/>
        </p:nvSpPr>
        <p:spPr>
          <a:xfrm>
            <a:off x="2956572" y="3212246"/>
            <a:ext cx="4611564" cy="236189"/>
          </a:xfrm>
          <a:prstGeom prst="right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
        <p:nvSpPr>
          <p:cNvPr id="7" name="TextBox 6"/>
          <p:cNvSpPr txBox="1"/>
          <p:nvPr/>
        </p:nvSpPr>
        <p:spPr>
          <a:xfrm>
            <a:off x="3963954" y="3005892"/>
            <a:ext cx="2596800"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a:solidFill>
                  <a:schemeClr val="tx1">
                    <a:lumMod val="95000"/>
                    <a:lumOff val="5000"/>
                  </a:schemeClr>
                </a:solidFill>
                <a:latin typeface="Times" panose="02020603050405020304" pitchFamily="18" charset="0"/>
                <a:cs typeface="Times" panose="02020603050405020304" pitchFamily="18" charset="0"/>
                <a:sym typeface="Gill Sans"/>
              </a:rPr>
              <a:t>Number of clusters increases</a:t>
            </a:r>
          </a:p>
        </p:txBody>
      </p:sp>
      <p:sp>
        <p:nvSpPr>
          <p:cNvPr id="8" name="Content Placeholder 2"/>
          <p:cNvSpPr txBox="1">
            <a:spLocks/>
          </p:cNvSpPr>
          <p:nvPr/>
        </p:nvSpPr>
        <p:spPr>
          <a:xfrm>
            <a:off x="1117138" y="5288649"/>
            <a:ext cx="7648598" cy="29254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fontScale="47500" lnSpcReduction="20000"/>
          </a:bodyPr>
          <a:lstStyle>
            <a:lvl1pPr marL="4191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5"/>
              </a:buBlip>
              <a:tabLst/>
              <a:defRPr sz="3400" b="0" i="0" u="none" strike="noStrike" cap="none" spc="0" baseline="0">
                <a:ln>
                  <a:noFill/>
                </a:ln>
                <a:solidFill>
                  <a:srgbClr val="606060"/>
                </a:solidFill>
                <a:uFillTx/>
                <a:latin typeface="+mn-lt"/>
                <a:ea typeface="+mn-ea"/>
                <a:cs typeface="+mn-cs"/>
                <a:sym typeface="Gill Sans"/>
              </a:defRPr>
            </a:lvl9pPr>
          </a:lstStyle>
          <a:p>
            <a:pPr marL="0" indent="0" defTabSz="410751" hangingPunct="0">
              <a:spcBef>
                <a:spcPts val="2953"/>
              </a:spcBef>
              <a:buNone/>
            </a:pPr>
            <a:r>
              <a:rPr lang="en-US" sz="2391" kern="0" dirty="0" smtClean="0">
                <a:solidFill>
                  <a:schemeClr val="tx1">
                    <a:lumMod val="95000"/>
                    <a:lumOff val="5000"/>
                  </a:schemeClr>
                </a:solidFill>
                <a:latin typeface="Arial" panose="020B0604020202020204" pitchFamily="34" charset="0"/>
                <a:cs typeface="Arial" panose="020B0604020202020204" pitchFamily="34" charset="0"/>
              </a:rPr>
              <a:t>Table 1. Number </a:t>
            </a:r>
            <a:r>
              <a:rPr lang="en-US" sz="2391" kern="0" dirty="0">
                <a:solidFill>
                  <a:schemeClr val="tx1">
                    <a:lumMod val="95000"/>
                    <a:lumOff val="5000"/>
                  </a:schemeClr>
                </a:solidFill>
                <a:latin typeface="Arial" panose="020B0604020202020204" pitchFamily="34" charset="0"/>
                <a:cs typeface="Arial" panose="020B0604020202020204" pitchFamily="34" charset="0"/>
              </a:rPr>
              <a:t>of clusters and entropy for different element sets and different ranges for procedure 158 (spinal fusion)</a:t>
            </a:r>
          </a:p>
        </p:txBody>
      </p:sp>
      <p:sp>
        <p:nvSpPr>
          <p:cNvPr id="10" name="TextBox 9"/>
          <p:cNvSpPr txBox="1"/>
          <p:nvPr/>
        </p:nvSpPr>
        <p:spPr>
          <a:xfrm rot="16200000">
            <a:off x="-205944" y="4153932"/>
            <a:ext cx="1928180" cy="243785"/>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ENTROPY</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INCREASES</a:t>
            </a:r>
          </a:p>
        </p:txBody>
      </p:sp>
      <p:sp>
        <p:nvSpPr>
          <p:cNvPr id="11" name="TextBox 10"/>
          <p:cNvSpPr txBox="1"/>
          <p:nvPr/>
        </p:nvSpPr>
        <p:spPr>
          <a:xfrm rot="16200000">
            <a:off x="156177" y="4179106"/>
            <a:ext cx="2431347" cy="395236"/>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NUMBER</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OF CLUSTERS</a:t>
            </a:r>
          </a:p>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 INCREASES</a:t>
            </a:r>
          </a:p>
        </p:txBody>
      </p:sp>
      <p:sp>
        <p:nvSpPr>
          <p:cNvPr id="13" name="Rectangle 12"/>
          <p:cNvSpPr/>
          <p:nvPr/>
        </p:nvSpPr>
        <p:spPr>
          <a:xfrm>
            <a:off x="1018265" y="1479734"/>
            <a:ext cx="7747471" cy="1938992"/>
          </a:xfrm>
          <a:prstGeom prst="rect">
            <a:avLst/>
          </a:prstGeom>
        </p:spPr>
        <p:txBody>
          <a:bodyPr wrap="square">
            <a:spAutoFit/>
          </a:bodyPr>
          <a:lstStyle/>
          <a:p>
            <a:pPr marL="285750" indent="-285750">
              <a:buClr>
                <a:schemeClr val="accent1">
                  <a:lumMod val="75000"/>
                </a:schemeClr>
              </a:buClr>
              <a:buFont typeface="Arial" panose="020B0604020202020204" pitchFamily="34" charset="0"/>
              <a:buChar char="•"/>
            </a:pPr>
            <a:r>
              <a:rPr lang="en-US" sz="1600" dirty="0" smtClean="0">
                <a:solidFill>
                  <a:schemeClr val="tx1">
                    <a:lumMod val="95000"/>
                    <a:lumOff val="5000"/>
                  </a:schemeClr>
                </a:solidFill>
                <a:latin typeface="Arial" panose="020B0604020202020204" pitchFamily="34" charset="0"/>
                <a:cs typeface="Arial" panose="020B0604020202020204" pitchFamily="34" charset="0"/>
              </a:rPr>
              <a:t>Rough clustering generates a large number of clusters</a:t>
            </a:r>
          </a:p>
          <a:p>
            <a:pPr marL="742950" lvl="1" indent="-285750">
              <a:buClr>
                <a:schemeClr val="accent1">
                  <a:lumMod val="75000"/>
                </a:schemeClr>
              </a:buClr>
              <a:buFont typeface="Arial" panose="020B0604020202020204" pitchFamily="34" charset="0"/>
              <a:buChar char="•"/>
            </a:pPr>
            <a:r>
              <a:rPr lang="en-US" sz="1600" dirty="0" smtClean="0">
                <a:solidFill>
                  <a:schemeClr val="tx1">
                    <a:lumMod val="95000"/>
                    <a:lumOff val="5000"/>
                  </a:schemeClr>
                </a:solidFill>
                <a:latin typeface="Arial" panose="020B0604020202020204" pitchFamily="34" charset="0"/>
                <a:cs typeface="Arial" panose="020B0604020202020204" pitchFamily="34" charset="0"/>
              </a:rPr>
              <a:t>Number </a:t>
            </a:r>
            <a:r>
              <a:rPr lang="en-US" sz="1600" dirty="0">
                <a:solidFill>
                  <a:schemeClr val="tx1">
                    <a:lumMod val="95000"/>
                    <a:lumOff val="5000"/>
                  </a:schemeClr>
                </a:solidFill>
                <a:latin typeface="Arial" panose="020B0604020202020204" pitchFamily="34" charset="0"/>
                <a:cs typeface="Arial" panose="020B0604020202020204" pitchFamily="34" charset="0"/>
              </a:rPr>
              <a:t>of diagnoses = 283</a:t>
            </a:r>
          </a:p>
          <a:p>
            <a:pPr marL="742950" lvl="1" indent="-28575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Number of </a:t>
            </a:r>
            <a:r>
              <a:rPr lang="en-US" sz="1600" dirty="0" smtClean="0">
                <a:solidFill>
                  <a:schemeClr val="tx1">
                    <a:lumMod val="95000"/>
                    <a:lumOff val="5000"/>
                  </a:schemeClr>
                </a:solidFill>
                <a:latin typeface="Arial" panose="020B0604020202020204" pitchFamily="34" charset="0"/>
                <a:cs typeface="Arial" panose="020B0604020202020204" pitchFamily="34" charset="0"/>
              </a:rPr>
              <a:t>1-element </a:t>
            </a:r>
            <a:r>
              <a:rPr lang="en-US" sz="1600" dirty="0">
                <a:solidFill>
                  <a:schemeClr val="tx1">
                    <a:lumMod val="95000"/>
                    <a:lumOff val="5000"/>
                  </a:schemeClr>
                </a:solidFill>
                <a:latin typeface="Arial" panose="020B0604020202020204" pitchFamily="34" charset="0"/>
                <a:cs typeface="Arial" panose="020B0604020202020204" pitchFamily="34" charset="0"/>
              </a:rPr>
              <a:t>sets = 566</a:t>
            </a:r>
          </a:p>
          <a:p>
            <a:pPr marL="742950" lvl="1" indent="-28575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Number of </a:t>
            </a:r>
            <a:r>
              <a:rPr lang="en-US" sz="1600" dirty="0" smtClean="0">
                <a:solidFill>
                  <a:schemeClr val="tx1">
                    <a:lumMod val="95000"/>
                    <a:lumOff val="5000"/>
                  </a:schemeClr>
                </a:solidFill>
                <a:latin typeface="Arial" panose="020B0604020202020204" pitchFamily="34" charset="0"/>
                <a:cs typeface="Arial" panose="020B0604020202020204" pitchFamily="34" charset="0"/>
              </a:rPr>
              <a:t>2-element </a:t>
            </a:r>
            <a:r>
              <a:rPr lang="en-US" sz="1600" dirty="0">
                <a:solidFill>
                  <a:schemeClr val="tx1">
                    <a:lumMod val="95000"/>
                    <a:lumOff val="5000"/>
                  </a:schemeClr>
                </a:solidFill>
                <a:latin typeface="Arial" panose="020B0604020202020204" pitchFamily="34" charset="0"/>
                <a:cs typeface="Arial" panose="020B0604020202020204" pitchFamily="34" charset="0"/>
              </a:rPr>
              <a:t>sets = 159,612</a:t>
            </a:r>
          </a:p>
          <a:p>
            <a:pPr marL="742950" lvl="1" indent="-28575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Number of </a:t>
            </a:r>
            <a:r>
              <a:rPr lang="en-US" sz="1600" dirty="0" smtClean="0">
                <a:solidFill>
                  <a:schemeClr val="tx1">
                    <a:lumMod val="95000"/>
                    <a:lumOff val="5000"/>
                  </a:schemeClr>
                </a:solidFill>
                <a:latin typeface="Arial" panose="020B0604020202020204" pitchFamily="34" charset="0"/>
                <a:cs typeface="Arial" panose="020B0604020202020204" pitchFamily="34" charset="0"/>
              </a:rPr>
              <a:t>3-element </a:t>
            </a:r>
            <a:r>
              <a:rPr lang="en-US" sz="1600" dirty="0">
                <a:solidFill>
                  <a:schemeClr val="tx1">
                    <a:lumMod val="95000"/>
                    <a:lumOff val="5000"/>
                  </a:schemeClr>
                </a:solidFill>
                <a:latin typeface="Arial" panose="020B0604020202020204" pitchFamily="34" charset="0"/>
                <a:cs typeface="Arial" panose="020B0604020202020204" pitchFamily="34" charset="0"/>
              </a:rPr>
              <a:t>sets = </a:t>
            </a:r>
            <a:r>
              <a:rPr lang="en-US" sz="1600" dirty="0" smtClean="0">
                <a:solidFill>
                  <a:schemeClr val="tx1">
                    <a:lumMod val="95000"/>
                    <a:lumOff val="5000"/>
                  </a:schemeClr>
                </a:solidFill>
                <a:latin typeface="Arial" panose="020B0604020202020204" pitchFamily="34" charset="0"/>
                <a:cs typeface="Arial" panose="020B0604020202020204" pitchFamily="34" charset="0"/>
              </a:rPr>
              <a:t>29,980,454</a:t>
            </a:r>
          </a:p>
          <a:p>
            <a:pPr marL="742950" lvl="1" indent="-285750">
              <a:buClr>
                <a:schemeClr val="accent1">
                  <a:lumMod val="75000"/>
                </a:schemeClr>
              </a:buClr>
              <a:buFont typeface="Arial" panose="020B0604020202020204" pitchFamily="34" charset="0"/>
              <a:buChar char="•"/>
            </a:pPr>
            <a:endParaRPr lang="en-US" sz="2000" dirty="0" smtClean="0">
              <a:solidFill>
                <a:schemeClr val="tx1">
                  <a:lumMod val="95000"/>
                  <a:lumOff val="5000"/>
                </a:schemeClr>
              </a:solidFill>
              <a:latin typeface="Times" panose="02020603050405020304" pitchFamily="18" charset="0"/>
              <a:cs typeface="Times" panose="02020603050405020304" pitchFamily="18" charset="0"/>
            </a:endParaRPr>
          </a:p>
          <a:p>
            <a:pPr marL="285750" indent="-285750">
              <a:buClr>
                <a:schemeClr val="accent1">
                  <a:lumMod val="75000"/>
                </a:schemeClr>
              </a:buClr>
              <a:buFont typeface="Arial" panose="020B0604020202020204" pitchFamily="34" charset="0"/>
              <a:buChar char="•"/>
            </a:pPr>
            <a:endParaRPr lang="en-US" sz="20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14" name="Shape 883"/>
          <p:cNvSpPr txBox="1">
            <a:spLocks/>
          </p:cNvSpPr>
          <p:nvPr/>
        </p:nvSpPr>
        <p:spPr>
          <a:xfrm>
            <a:off x="883431" y="839973"/>
            <a:ext cx="7704667" cy="786808"/>
          </a:xfrm>
          <a:prstGeom prst="rect">
            <a:avLst/>
          </a:prstGeom>
        </p:spPr>
        <p:txBody>
          <a:bodyPr>
            <a:normAutofit/>
          </a:bodyPr>
          <a:lstStyle>
            <a:lvl1pPr algn="ctr" defTabSz="549148" rtl="0" eaLnBrk="1" latinLnBrk="0" hangingPunct="1">
              <a:spcBef>
                <a:spcPct val="0"/>
              </a:spcBef>
              <a:buNone/>
              <a:defRPr sz="6016"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tx2">
                    <a:lumMod val="50000"/>
                  </a:schemeClr>
                </a:solidFill>
                <a:latin typeface="Arial" panose="020B0604020202020204" pitchFamily="34" charset="0"/>
                <a:cs typeface="Arial" panose="020B0604020202020204" pitchFamily="34" charset="0"/>
              </a:rPr>
              <a:t>Rough Clustering - Filtering</a:t>
            </a:r>
            <a:endParaRPr lang="en-US" sz="2400" dirty="0">
              <a:solidFill>
                <a:schemeClr val="tx2">
                  <a:lumMod val="50000"/>
                </a:schemeClr>
              </a:solidFill>
              <a:latin typeface="Arial" panose="020B0604020202020204" pitchFamily="34" charset="0"/>
              <a:cs typeface="Arial" panose="020B0604020202020204" pitchFamily="34" charset="0"/>
            </a:endParaRPr>
          </a:p>
        </p:txBody>
      </p:sp>
      <p:sp>
        <p:nvSpPr>
          <p:cNvPr id="16" name="Down Arrow 15"/>
          <p:cNvSpPr/>
          <p:nvPr/>
        </p:nvSpPr>
        <p:spPr>
          <a:xfrm>
            <a:off x="919393" y="3406461"/>
            <a:ext cx="197748" cy="1725052"/>
          </a:xfrm>
          <a:prstGeom prst="down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
        <p:nvSpPr>
          <p:cNvPr id="17" name="TextBox 16"/>
          <p:cNvSpPr txBox="1"/>
          <p:nvPr/>
        </p:nvSpPr>
        <p:spPr>
          <a:xfrm rot="16200000">
            <a:off x="-205943" y="4153932"/>
            <a:ext cx="1928180" cy="243785"/>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ENTROPY</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INCREASES</a:t>
            </a:r>
          </a:p>
        </p:txBody>
      </p:sp>
      <p:sp>
        <p:nvSpPr>
          <p:cNvPr id="18" name="Down Arrow 17"/>
          <p:cNvSpPr/>
          <p:nvPr/>
        </p:nvSpPr>
        <p:spPr>
          <a:xfrm>
            <a:off x="919394" y="3406461"/>
            <a:ext cx="197748" cy="1725052"/>
          </a:xfrm>
          <a:prstGeom prst="down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
        <p:nvSpPr>
          <p:cNvPr id="19" name="TextBox 18"/>
          <p:cNvSpPr txBox="1"/>
          <p:nvPr/>
        </p:nvSpPr>
        <p:spPr>
          <a:xfrm rot="16200000">
            <a:off x="156178" y="4179106"/>
            <a:ext cx="2431347" cy="395236"/>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NUMBER</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OF CLUSTERS</a:t>
            </a:r>
          </a:p>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 INCREASES</a:t>
            </a:r>
          </a:p>
        </p:txBody>
      </p:sp>
      <p:sp>
        <p:nvSpPr>
          <p:cNvPr id="20" name="TextBox 19"/>
          <p:cNvSpPr txBox="1"/>
          <p:nvPr/>
        </p:nvSpPr>
        <p:spPr>
          <a:xfrm rot="16200000">
            <a:off x="-205942" y="4153932"/>
            <a:ext cx="1928180" cy="243785"/>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ENTROPY</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INCREASES</a:t>
            </a:r>
          </a:p>
        </p:txBody>
      </p:sp>
      <p:sp>
        <p:nvSpPr>
          <p:cNvPr id="21" name="Down Arrow 20"/>
          <p:cNvSpPr/>
          <p:nvPr/>
        </p:nvSpPr>
        <p:spPr>
          <a:xfrm>
            <a:off x="919395" y="3406461"/>
            <a:ext cx="197748" cy="1725052"/>
          </a:xfrm>
          <a:prstGeom prst="down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1683208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31471" y="5466198"/>
            <a:ext cx="413483" cy="365125"/>
          </a:xfrm>
        </p:spPr>
        <p:txBody>
          <a:bodyPr/>
          <a:lstStyle/>
          <a:p>
            <a:fld id="{3E293B60-8D49-407B-B8DC-F7DDA3AB1C94}" type="slidenum">
              <a:rPr lang="en-US" smtClean="0"/>
              <a:t>27</a:t>
            </a:fld>
            <a:endParaRPr lang="en-US"/>
          </a:p>
        </p:txBody>
      </p:sp>
      <p:sp>
        <p:nvSpPr>
          <p:cNvPr id="3" name="Rectangle 2"/>
          <p:cNvSpPr/>
          <p:nvPr/>
        </p:nvSpPr>
        <p:spPr>
          <a:xfrm>
            <a:off x="967914" y="1156145"/>
            <a:ext cx="7895063" cy="2554545"/>
          </a:xfrm>
          <a:prstGeom prst="rect">
            <a:avLst/>
          </a:prstGeom>
        </p:spPr>
        <p:txBody>
          <a:bodyPr wrap="square">
            <a:spAutoFit/>
          </a:bodyPr>
          <a:lstStyle/>
          <a:p>
            <a:pPr marL="285750" indent="-28575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If all patients have a common diagnosis, then this diagnosis will not play any role in determining the state for which patients end up in.</a:t>
            </a:r>
          </a:p>
          <a:p>
            <a:pPr marL="285750" indent="-285750">
              <a:buClr>
                <a:schemeClr val="accent1">
                  <a:lumMod val="75000"/>
                </a:schemeClr>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We only considered diagnostic codes that lie within a specific </a:t>
            </a:r>
            <a:r>
              <a:rPr lang="en-US" sz="1600" dirty="0" smtClean="0">
                <a:solidFill>
                  <a:schemeClr val="tx1">
                    <a:lumMod val="95000"/>
                    <a:lumOff val="5000"/>
                  </a:schemeClr>
                </a:solidFill>
                <a:latin typeface="Arial" panose="020B0604020202020204" pitchFamily="34" charset="0"/>
                <a:cs typeface="Arial" panose="020B0604020202020204" pitchFamily="34" charset="0"/>
              </a:rPr>
              <a:t>range. </a:t>
            </a:r>
            <a:r>
              <a:rPr lang="en-US" sz="1600" i="1" dirty="0" smtClean="0">
                <a:solidFill>
                  <a:schemeClr val="tx1">
                    <a:lumMod val="95000"/>
                    <a:lumOff val="5000"/>
                  </a:schemeClr>
                </a:solidFill>
                <a:latin typeface="Arial" panose="020B0604020202020204" pitchFamily="34" charset="0"/>
                <a:cs typeface="Arial" panose="020B0604020202020204" pitchFamily="34" charset="0"/>
              </a:rPr>
              <a:t>For </a:t>
            </a:r>
            <a:r>
              <a:rPr lang="en-US" sz="1600" i="1" dirty="0">
                <a:solidFill>
                  <a:schemeClr val="tx1">
                    <a:lumMod val="95000"/>
                    <a:lumOff val="5000"/>
                  </a:schemeClr>
                </a:solidFill>
                <a:latin typeface="Arial" panose="020B0604020202020204" pitchFamily="34" charset="0"/>
                <a:cs typeface="Arial" panose="020B0604020202020204" pitchFamily="34" charset="0"/>
              </a:rPr>
              <a:t>example, </a:t>
            </a:r>
            <a:r>
              <a:rPr lang="en-US" sz="1600" dirty="0">
                <a:solidFill>
                  <a:schemeClr val="tx1">
                    <a:lumMod val="95000"/>
                    <a:lumOff val="5000"/>
                  </a:schemeClr>
                </a:solidFill>
                <a:latin typeface="Arial" panose="020B0604020202020204" pitchFamily="34" charset="0"/>
                <a:cs typeface="Arial" panose="020B0604020202020204" pitchFamily="34" charset="0"/>
              </a:rPr>
              <a:t>when we choose the allowed range to be between 20% and 80</a:t>
            </a:r>
            <a:r>
              <a:rPr lang="en-US" sz="1600" dirty="0" smtClean="0">
                <a:solidFill>
                  <a:schemeClr val="tx1">
                    <a:lumMod val="95000"/>
                    <a:lumOff val="5000"/>
                  </a:schemeClr>
                </a:solidFill>
                <a:latin typeface="Arial" panose="020B0604020202020204" pitchFamily="34" charset="0"/>
                <a:cs typeface="Arial" panose="020B0604020202020204" pitchFamily="34" charset="0"/>
              </a:rPr>
              <a:t>%, this </a:t>
            </a:r>
            <a:r>
              <a:rPr lang="en-US" sz="1600" dirty="0">
                <a:solidFill>
                  <a:schemeClr val="tx1">
                    <a:lumMod val="95000"/>
                    <a:lumOff val="5000"/>
                  </a:schemeClr>
                </a:solidFill>
                <a:latin typeface="Arial" panose="020B0604020202020204" pitchFamily="34" charset="0"/>
                <a:cs typeface="Arial" panose="020B0604020202020204" pitchFamily="34" charset="0"/>
              </a:rPr>
              <a:t>means that we only consider diagnoses for which the number of patients that </a:t>
            </a:r>
            <a:r>
              <a:rPr lang="en-US" sz="1600" dirty="0" smtClean="0">
                <a:solidFill>
                  <a:schemeClr val="tx1">
                    <a:lumMod val="95000"/>
                    <a:lumOff val="5000"/>
                  </a:schemeClr>
                </a:solidFill>
                <a:latin typeface="Arial" panose="020B0604020202020204" pitchFamily="34" charset="0"/>
                <a:cs typeface="Arial" panose="020B0604020202020204" pitchFamily="34" charset="0"/>
              </a:rPr>
              <a:t>exhibit </a:t>
            </a:r>
            <a:r>
              <a:rPr lang="en-US" sz="1600" dirty="0">
                <a:solidFill>
                  <a:schemeClr val="tx1">
                    <a:lumMod val="95000"/>
                    <a:lumOff val="5000"/>
                  </a:schemeClr>
                </a:solidFill>
                <a:latin typeface="Arial" panose="020B0604020202020204" pitchFamily="34" charset="0"/>
                <a:cs typeface="Arial" panose="020B0604020202020204" pitchFamily="34" charset="0"/>
              </a:rPr>
              <a:t>that diagnosis is between 20% and 80</a:t>
            </a:r>
            <a:r>
              <a:rPr lang="en-US" sz="1600" dirty="0" smtClean="0">
                <a:solidFill>
                  <a:schemeClr val="tx1">
                    <a:lumMod val="95000"/>
                    <a:lumOff val="5000"/>
                  </a:schemeClr>
                </a:solidFill>
                <a:latin typeface="Arial" panose="020B0604020202020204" pitchFamily="34" charset="0"/>
                <a:cs typeface="Arial" panose="020B0604020202020204" pitchFamily="34" charset="0"/>
              </a:rPr>
              <a:t>%.</a:t>
            </a:r>
          </a:p>
          <a:p>
            <a:pPr marL="285750" indent="-285750">
              <a:buClr>
                <a:schemeClr val="accent1">
                  <a:lumMod val="75000"/>
                </a:schemeClr>
              </a:buClr>
              <a:buFont typeface="Arial" panose="020B0604020202020204" pitchFamily="34" charset="0"/>
              <a:buChar char="•"/>
            </a:pPr>
            <a:endParaRPr lang="en-US" sz="16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This procedure is also applied to the excluded set, meaning that we </a:t>
            </a:r>
            <a:r>
              <a:rPr lang="en-US" sz="1600" dirty="0" smtClean="0">
                <a:solidFill>
                  <a:schemeClr val="tx1">
                    <a:lumMod val="95000"/>
                    <a:lumOff val="5000"/>
                  </a:schemeClr>
                </a:solidFill>
                <a:latin typeface="Arial" panose="020B0604020202020204" pitchFamily="34" charset="0"/>
                <a:cs typeface="Arial" panose="020B0604020202020204" pitchFamily="34" charset="0"/>
              </a:rPr>
              <a:t>only </a:t>
            </a:r>
            <a:r>
              <a:rPr lang="en-US" sz="1600" dirty="0">
                <a:solidFill>
                  <a:schemeClr val="tx1">
                    <a:lumMod val="95000"/>
                    <a:lumOff val="5000"/>
                  </a:schemeClr>
                </a:solidFill>
                <a:latin typeface="Arial" panose="020B0604020202020204" pitchFamily="34" charset="0"/>
                <a:cs typeface="Arial" panose="020B0604020202020204" pitchFamily="34" charset="0"/>
              </a:rPr>
              <a:t>consider diagnoses that were missing from 20% to 80% of the total number of patients.</a:t>
            </a:r>
          </a:p>
        </p:txBody>
      </p:sp>
      <p:grpSp>
        <p:nvGrpSpPr>
          <p:cNvPr id="4" name="Group 891"/>
          <p:cNvGrpSpPr/>
          <p:nvPr/>
        </p:nvGrpSpPr>
        <p:grpSpPr>
          <a:xfrm>
            <a:off x="1832037" y="4196539"/>
            <a:ext cx="6924181" cy="1769968"/>
            <a:chOff x="0" y="0"/>
            <a:chExt cx="9847723" cy="2517287"/>
          </a:xfrm>
        </p:grpSpPr>
        <p:pic>
          <p:nvPicPr>
            <p:cNvPr id="5" name="Screen Shot 2016-04-11 at 2.38.03 AM.png"/>
            <p:cNvPicPr>
              <a:picLocks noChangeAspect="1"/>
            </p:cNvPicPr>
            <p:nvPr/>
          </p:nvPicPr>
          <p:blipFill>
            <a:blip r:embed="rId2">
              <a:extLst/>
            </a:blip>
            <a:stretch>
              <a:fillRect/>
            </a:stretch>
          </p:blipFill>
          <p:spPr>
            <a:xfrm>
              <a:off x="19050" y="19050"/>
              <a:ext cx="9809624" cy="2479188"/>
            </a:xfrm>
            <a:prstGeom prst="rect">
              <a:avLst/>
            </a:prstGeom>
            <a:ln>
              <a:noFill/>
            </a:ln>
            <a:effectLst/>
          </p:spPr>
        </p:pic>
        <p:pic>
          <p:nvPicPr>
            <p:cNvPr id="6" name="Picture 5"/>
            <p:cNvPicPr>
              <a:picLocks/>
            </p:cNvPicPr>
            <p:nvPr/>
          </p:nvPicPr>
          <p:blipFill>
            <a:blip r:embed="rId3">
              <a:extLst/>
            </a:blip>
            <a:stretch>
              <a:fillRect/>
            </a:stretch>
          </p:blipFill>
          <p:spPr>
            <a:xfrm>
              <a:off x="0" y="0"/>
              <a:ext cx="9847724" cy="2517288"/>
            </a:xfrm>
            <a:prstGeom prst="rect">
              <a:avLst/>
            </a:prstGeom>
            <a:effectLst/>
          </p:spPr>
        </p:pic>
      </p:grpSp>
      <p:sp>
        <p:nvSpPr>
          <p:cNvPr id="7" name="Right Arrow 6"/>
          <p:cNvSpPr/>
          <p:nvPr/>
        </p:nvSpPr>
        <p:spPr>
          <a:xfrm>
            <a:off x="3181851" y="3917044"/>
            <a:ext cx="4611564" cy="236189"/>
          </a:xfrm>
          <a:prstGeom prst="right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
        <p:nvSpPr>
          <p:cNvPr id="8" name="TextBox 7"/>
          <p:cNvSpPr txBox="1"/>
          <p:nvPr/>
        </p:nvSpPr>
        <p:spPr>
          <a:xfrm>
            <a:off x="4189233" y="3710690"/>
            <a:ext cx="2596800"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a:solidFill>
                  <a:schemeClr val="tx1">
                    <a:lumMod val="95000"/>
                    <a:lumOff val="5000"/>
                  </a:schemeClr>
                </a:solidFill>
                <a:latin typeface="Times" panose="02020603050405020304" pitchFamily="18" charset="0"/>
                <a:cs typeface="Times" panose="02020603050405020304" pitchFamily="18" charset="0"/>
                <a:sym typeface="Gill Sans"/>
              </a:rPr>
              <a:t>Number of clusters increases</a:t>
            </a:r>
          </a:p>
        </p:txBody>
      </p:sp>
      <p:sp>
        <p:nvSpPr>
          <p:cNvPr id="10" name="TextBox 9"/>
          <p:cNvSpPr txBox="1"/>
          <p:nvPr/>
        </p:nvSpPr>
        <p:spPr>
          <a:xfrm rot="16200000">
            <a:off x="381457" y="4883904"/>
            <a:ext cx="2431347" cy="395236"/>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NUMBER</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OF CLUSTERS</a:t>
            </a:r>
          </a:p>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 INCREASES</a:t>
            </a:r>
          </a:p>
        </p:txBody>
      </p:sp>
      <p:sp>
        <p:nvSpPr>
          <p:cNvPr id="11" name="TextBox 10"/>
          <p:cNvSpPr txBox="1"/>
          <p:nvPr/>
        </p:nvSpPr>
        <p:spPr>
          <a:xfrm rot="16200000">
            <a:off x="19337" y="4858730"/>
            <a:ext cx="1928180" cy="243785"/>
          </a:xfrm>
          <a:prstGeom prst="rect">
            <a:avLst/>
          </a:prstGeom>
          <a:noFill/>
        </p:spPr>
        <p:txBody>
          <a:bodyPr wrap="square" rtlCol="0">
            <a:spAutoFit/>
          </a:bodyPr>
          <a:lstStyle/>
          <a:p>
            <a:pPr algn="ctr" defTabSz="410751" hangingPunct="0"/>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ENTROPY</a:t>
            </a:r>
            <a:r>
              <a:rPr lang="en-US" sz="844" kern="0" dirty="0">
                <a:solidFill>
                  <a:schemeClr val="tx1">
                    <a:lumMod val="95000"/>
                    <a:lumOff val="5000"/>
                  </a:schemeClr>
                </a:solidFill>
                <a:latin typeface="Times" panose="02020603050405020304" pitchFamily="18" charset="0"/>
                <a:cs typeface="Times" panose="02020603050405020304" pitchFamily="18" charset="0"/>
                <a:sym typeface="Gill Sans"/>
              </a:rPr>
              <a:t> </a:t>
            </a:r>
            <a:r>
              <a:rPr lang="en-US" sz="984" kern="0" dirty="0">
                <a:solidFill>
                  <a:schemeClr val="tx1">
                    <a:lumMod val="95000"/>
                    <a:lumOff val="5000"/>
                  </a:schemeClr>
                </a:solidFill>
                <a:latin typeface="Times" panose="02020603050405020304" pitchFamily="18" charset="0"/>
                <a:cs typeface="Times" panose="02020603050405020304" pitchFamily="18" charset="0"/>
                <a:sym typeface="Gill Sans"/>
              </a:rPr>
              <a:t>INCREASES</a:t>
            </a:r>
          </a:p>
        </p:txBody>
      </p:sp>
      <p:sp>
        <p:nvSpPr>
          <p:cNvPr id="12" name="Down Arrow 11"/>
          <p:cNvSpPr/>
          <p:nvPr/>
        </p:nvSpPr>
        <p:spPr>
          <a:xfrm>
            <a:off x="1144674" y="4111259"/>
            <a:ext cx="197748" cy="1725052"/>
          </a:xfrm>
          <a:prstGeom prst="downArrow">
            <a:avLst/>
          </a:prstGeom>
          <a:solidFill>
            <a:schemeClr val="tx1">
              <a:lumMod val="95000"/>
              <a:lumOff val="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109" kern="0">
              <a:solidFill>
                <a:srgbClr val="FFFFFF"/>
              </a:solidFill>
              <a:effectLst>
                <a:outerShdw blurRad="25400" dist="12700" dir="5400000" rotWithShape="0">
                  <a:srgbClr val="000000">
                    <a:alpha val="50000"/>
                  </a:srgbClr>
                </a:outerShdw>
              </a:effectLst>
              <a:latin typeface="Gill Sans"/>
              <a:sym typeface="Gill Sans"/>
            </a:endParaRPr>
          </a:p>
        </p:txBody>
      </p:sp>
      <p:sp>
        <p:nvSpPr>
          <p:cNvPr id="13" name="Shape 883"/>
          <p:cNvSpPr txBox="1">
            <a:spLocks/>
          </p:cNvSpPr>
          <p:nvPr/>
        </p:nvSpPr>
        <p:spPr>
          <a:xfrm>
            <a:off x="866521" y="541184"/>
            <a:ext cx="7704667" cy="786808"/>
          </a:xfrm>
          <a:prstGeom prst="rect">
            <a:avLst/>
          </a:prstGeom>
        </p:spPr>
        <p:txBody>
          <a:bodyPr>
            <a:normAutofit/>
          </a:bodyPr>
          <a:lstStyle>
            <a:lvl1pPr algn="ctr" defTabSz="549148" rtl="0" eaLnBrk="1" latinLnBrk="0" hangingPunct="1">
              <a:spcBef>
                <a:spcPct val="0"/>
              </a:spcBef>
              <a:buNone/>
              <a:defRPr sz="6016"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tx2">
                    <a:lumMod val="50000"/>
                  </a:schemeClr>
                </a:solidFill>
                <a:latin typeface="Arial" panose="020B0604020202020204" pitchFamily="34" charset="0"/>
                <a:cs typeface="Arial" panose="020B0604020202020204" pitchFamily="34" charset="0"/>
              </a:rPr>
              <a:t>Rough Clustering - Filtering</a:t>
            </a:r>
            <a:endParaRPr lang="en-US" sz="24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232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28</a:t>
            </a:fld>
            <a:endParaRPr lang="en-US"/>
          </a:p>
        </p:txBody>
      </p:sp>
      <p:pic>
        <p:nvPicPr>
          <p:cNvPr id="3" name="Picture 2"/>
          <p:cNvPicPr>
            <a:picLocks noChangeAspect="1"/>
          </p:cNvPicPr>
          <p:nvPr/>
        </p:nvPicPr>
        <p:blipFill>
          <a:blip r:embed="rId3"/>
          <a:stretch>
            <a:fillRect/>
          </a:stretch>
        </p:blipFill>
        <p:spPr>
          <a:xfrm>
            <a:off x="2432274" y="1616396"/>
            <a:ext cx="4543289" cy="4299463"/>
          </a:xfrm>
          <a:prstGeom prst="rect">
            <a:avLst/>
          </a:prstGeom>
        </p:spPr>
      </p:pic>
      <p:sp>
        <p:nvSpPr>
          <p:cNvPr id="4" name="Shape 883"/>
          <p:cNvSpPr txBox="1">
            <a:spLocks/>
          </p:cNvSpPr>
          <p:nvPr/>
        </p:nvSpPr>
        <p:spPr>
          <a:xfrm>
            <a:off x="879914" y="839973"/>
            <a:ext cx="7704667" cy="786808"/>
          </a:xfrm>
          <a:prstGeom prst="rect">
            <a:avLst/>
          </a:prstGeom>
        </p:spPr>
        <p:txBody>
          <a:bodyPr>
            <a:normAutofit/>
          </a:bodyPr>
          <a:lstStyle>
            <a:lvl1pPr algn="ctr" defTabSz="549148" rtl="0" eaLnBrk="1" latinLnBrk="0" hangingPunct="1">
              <a:spcBef>
                <a:spcPct val="0"/>
              </a:spcBef>
              <a:buNone/>
              <a:defRPr sz="6016"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bg2">
                    <a:lumMod val="10000"/>
                  </a:schemeClr>
                </a:solidFill>
                <a:latin typeface="Arial" panose="020B0604020202020204" pitchFamily="34" charset="0"/>
                <a:cs typeface="Arial" panose="020B0604020202020204" pitchFamily="34" charset="0"/>
              </a:rPr>
              <a:t>Rough Clustering – Procedure </a:t>
            </a:r>
            <a:r>
              <a:rPr lang="en-US" sz="2400" dirty="0">
                <a:solidFill>
                  <a:schemeClr val="bg2">
                    <a:lumMod val="10000"/>
                  </a:schemeClr>
                </a:solidFill>
                <a:latin typeface="Arial" panose="020B0604020202020204" pitchFamily="34" charset="0"/>
                <a:cs typeface="Arial" panose="020B0604020202020204" pitchFamily="34" charset="0"/>
              </a:rPr>
              <a:t>G</a:t>
            </a:r>
            <a:r>
              <a:rPr lang="en-US" sz="2400" dirty="0" smtClean="0">
                <a:solidFill>
                  <a:schemeClr val="bg2">
                    <a:lumMod val="10000"/>
                  </a:schemeClr>
                </a:solidFill>
                <a:latin typeface="Arial" panose="020B0604020202020204" pitchFamily="34" charset="0"/>
                <a:cs typeface="Arial" panose="020B0604020202020204" pitchFamily="34" charset="0"/>
              </a:rPr>
              <a:t>raph</a:t>
            </a:r>
            <a:endParaRPr lang="en-US" sz="2400" dirty="0">
              <a:solidFill>
                <a:schemeClr val="bg2">
                  <a:lumMod val="10000"/>
                </a:schemeClr>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2916936" y="3822192"/>
            <a:ext cx="292608" cy="914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3784" y="3554337"/>
            <a:ext cx="438912" cy="276999"/>
          </a:xfrm>
          <a:prstGeom prst="rect">
            <a:avLst/>
          </a:prstGeom>
          <a:noFill/>
        </p:spPr>
        <p:txBody>
          <a:bodyPr wrap="square" rtlCol="0">
            <a:spAutoFit/>
          </a:bodyPr>
          <a:lstStyle/>
          <a:p>
            <a:r>
              <a:rPr lang="en-US" sz="1200" b="1" dirty="0" smtClean="0">
                <a:latin typeface="Times" panose="02020603050405020304" pitchFamily="18" charset="0"/>
                <a:cs typeface="Times" panose="02020603050405020304" pitchFamily="18" charset="0"/>
              </a:rPr>
              <a:t>223</a:t>
            </a:r>
            <a:endParaRPr lang="en-US" sz="12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04661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29</a:t>
            </a:fld>
            <a:endParaRPr lang="en-US"/>
          </a:p>
        </p:txBody>
      </p:sp>
      <p:sp>
        <p:nvSpPr>
          <p:cNvPr id="3" name="Rectangle 2"/>
          <p:cNvSpPr/>
          <p:nvPr/>
        </p:nvSpPr>
        <p:spPr>
          <a:xfrm>
            <a:off x="2241932" y="2267655"/>
            <a:ext cx="4572000" cy="461665"/>
          </a:xfrm>
          <a:prstGeom prst="rect">
            <a:avLst/>
          </a:prstGeom>
        </p:spPr>
        <p:txBody>
          <a:bodyPr>
            <a:spAutoFit/>
          </a:bodyPr>
          <a:lstStyle/>
          <a:p>
            <a:pPr algn="ctr"/>
            <a:r>
              <a:rPr lang="en-US" sz="2400" dirty="0" smtClean="0">
                <a:latin typeface="Arial" panose="020B0604020202020204" pitchFamily="34" charset="0"/>
                <a:cs typeface="Arial" panose="020B0604020202020204" pitchFamily="34" charset="0"/>
              </a:rPr>
              <a:t>Scoring Function</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079653" y="2828836"/>
            <a:ext cx="7689774" cy="2354491"/>
          </a:xfrm>
          <a:prstGeom prst="rect">
            <a:avLst/>
          </a:prstGeom>
        </p:spPr>
        <p:txBody>
          <a:bodyPr wrap="square">
            <a:spAutoFit/>
          </a:bodyPr>
          <a:lstStyle/>
          <a:p>
            <a:pPr>
              <a:buClr>
                <a:schemeClr val="accent1">
                  <a:lumMod val="75000"/>
                </a:schemeClr>
              </a:buClr>
            </a:pPr>
            <a:endParaRPr lang="en-US" sz="2100" dirty="0">
              <a:latin typeface="Times" panose="02020603050405020304" pitchFamily="18" charset="0"/>
              <a:cs typeface="Times" panose="02020603050405020304" pitchFamily="18" charset="0"/>
            </a:endParaRPr>
          </a:p>
          <a:p>
            <a:pPr marL="342900" indent="-342900">
              <a:buClr>
                <a:schemeClr val="accent1">
                  <a:lumMod val="75000"/>
                </a:schemeClr>
              </a:buClr>
              <a:buFont typeface="Arial" panose="020B0604020202020204" pitchFamily="34" charset="0"/>
              <a:buChar char="•"/>
            </a:pPr>
            <a:r>
              <a:rPr lang="en-US" sz="2100" dirty="0" smtClean="0">
                <a:latin typeface="Times" panose="02020603050405020304" pitchFamily="18" charset="0"/>
                <a:cs typeface="Times" panose="02020603050405020304" pitchFamily="18" charset="0"/>
              </a:rPr>
              <a:t>We need a metric (score) system to evaluate the clusters that the patients belong to.</a:t>
            </a:r>
          </a:p>
          <a:p>
            <a:pPr marL="800100" lvl="1" indent="-342900">
              <a:buClr>
                <a:schemeClr val="accent1">
                  <a:lumMod val="75000"/>
                </a:schemeClr>
              </a:buClr>
              <a:buFont typeface="Arial" panose="020B0604020202020204" pitchFamily="34" charset="0"/>
              <a:buChar char="•"/>
            </a:pPr>
            <a:r>
              <a:rPr lang="en-US" sz="2100" dirty="0" smtClean="0">
                <a:latin typeface="Times" panose="02020603050405020304" pitchFamily="18" charset="0"/>
                <a:cs typeface="Times" panose="02020603050405020304" pitchFamily="18" charset="0"/>
              </a:rPr>
              <a:t>First: evaluate the procedures in the procedure graph</a:t>
            </a:r>
          </a:p>
          <a:p>
            <a:pPr marL="800100" lvl="1" indent="-342900">
              <a:buClr>
                <a:schemeClr val="accent1">
                  <a:lumMod val="75000"/>
                </a:schemeClr>
              </a:buClr>
              <a:buFont typeface="Arial" panose="020B0604020202020204" pitchFamily="34" charset="0"/>
              <a:buChar char="•"/>
            </a:pPr>
            <a:r>
              <a:rPr lang="en-US" sz="2100" dirty="0" smtClean="0">
                <a:latin typeface="Times" panose="02020603050405020304" pitchFamily="18" charset="0"/>
                <a:cs typeface="Times" panose="02020603050405020304" pitchFamily="18" charset="0"/>
              </a:rPr>
              <a:t>Second: evaluate the clusters</a:t>
            </a:r>
          </a:p>
          <a:p>
            <a:endParaRPr lang="en-US" sz="2100" dirty="0">
              <a:latin typeface="Times" panose="02020603050405020304" pitchFamily="18" charset="0"/>
              <a:cs typeface="Times" panose="02020603050405020304" pitchFamily="18" charset="0"/>
            </a:endParaRPr>
          </a:p>
          <a:p>
            <a:endParaRPr lang="en-US" sz="21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00598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3</a:t>
            </a:fld>
            <a:endParaRPr lang="en-US"/>
          </a:p>
        </p:txBody>
      </p:sp>
      <p:sp>
        <p:nvSpPr>
          <p:cNvPr id="3" name="Rectangle 2"/>
          <p:cNvSpPr/>
          <p:nvPr/>
        </p:nvSpPr>
        <p:spPr>
          <a:xfrm>
            <a:off x="2644048" y="1463578"/>
            <a:ext cx="3365653" cy="646331"/>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HCUP </a:t>
            </a:r>
            <a:r>
              <a:rPr lang="en-US" sz="3600" dirty="0" smtClean="0">
                <a:latin typeface="Arial" panose="020B0604020202020204" pitchFamily="34" charset="0"/>
                <a:cs typeface="Arial" panose="020B0604020202020204" pitchFamily="34" charset="0"/>
              </a:rPr>
              <a:t>Dataset</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1414131" y="2313985"/>
            <a:ext cx="5875326"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largest collection of </a:t>
            </a:r>
            <a:r>
              <a:rPr lang="en-US" sz="1600" dirty="0" smtClean="0">
                <a:latin typeface="Arial" panose="020B0604020202020204" pitchFamily="34" charset="0"/>
                <a:cs typeface="Arial" panose="020B0604020202020204" pitchFamily="34" charset="0"/>
              </a:rPr>
              <a:t>hospital </a:t>
            </a:r>
            <a:r>
              <a:rPr lang="en-US" sz="1600" dirty="0">
                <a:latin typeface="Arial" panose="020B0604020202020204" pitchFamily="34" charset="0"/>
                <a:cs typeface="Arial" panose="020B0604020202020204" pitchFamily="34" charset="0"/>
              </a:rPr>
              <a:t>care data in the United </a:t>
            </a:r>
            <a:r>
              <a:rPr lang="en-US" sz="1600" dirty="0" smtClean="0">
                <a:latin typeface="Arial" panose="020B0604020202020204" pitchFamily="34" charset="0"/>
                <a:cs typeface="Arial" panose="020B0604020202020204" pitchFamily="34" charset="0"/>
              </a:rPr>
              <a:t>States</a:t>
            </a:r>
          </a:p>
          <a:p>
            <a:r>
              <a:rPr lang="en-US" sz="1600" dirty="0" smtClean="0">
                <a:latin typeface="Arial" panose="020B0604020202020204" pitchFamily="34" charset="0"/>
                <a:cs typeface="Arial" panose="020B0604020202020204" pitchFamily="34" charset="0"/>
              </a:rPr>
              <a:t>(200+ million surgeries).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162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59923" y="5789500"/>
            <a:ext cx="413483" cy="365125"/>
          </a:xfrm>
        </p:spPr>
        <p:txBody>
          <a:bodyPr/>
          <a:lstStyle/>
          <a:p>
            <a:fld id="{3E293B60-8D49-407B-B8DC-F7DDA3AB1C94}" type="slidenum">
              <a:rPr lang="en-US" smtClean="0"/>
              <a:t>30</a:t>
            </a:fld>
            <a:endParaRPr lang="en-US"/>
          </a:p>
        </p:txBody>
      </p:sp>
      <p:sp>
        <p:nvSpPr>
          <p:cNvPr id="3" name="Shape 902"/>
          <p:cNvSpPr txBox="1">
            <a:spLocks/>
          </p:cNvSpPr>
          <p:nvPr/>
        </p:nvSpPr>
        <p:spPr>
          <a:xfrm>
            <a:off x="1121140" y="751640"/>
            <a:ext cx="7310480" cy="619698"/>
          </a:xfrm>
          <a:prstGeom prst="rect">
            <a:avLst/>
          </a:prstGeom>
        </p:spPr>
        <p:txBody>
          <a:bodyPr>
            <a:normAutofit/>
          </a:bodyPr>
          <a:lstStyle>
            <a:lvl1pPr algn="ctr" defTabSz="572516" rtl="0" eaLnBrk="1" latinLnBrk="0" hangingPunct="1">
              <a:spcBef>
                <a:spcPct val="0"/>
              </a:spcBef>
              <a:buNone/>
              <a:defRPr sz="6272"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bg2">
                    <a:lumMod val="10000"/>
                  </a:schemeClr>
                </a:solidFill>
                <a:latin typeface="Arial" panose="020B0604020202020204" pitchFamily="34" charset="0"/>
                <a:cs typeface="Arial" panose="020B0604020202020204" pitchFamily="34" charset="0"/>
              </a:rPr>
              <a:t>Calculating Procedure Graph Score</a:t>
            </a:r>
            <a:endParaRPr lang="en-US" sz="2400" dirty="0">
              <a:solidFill>
                <a:schemeClr val="bg2">
                  <a:lumMod val="10000"/>
                </a:schemeClr>
              </a:solidFill>
              <a:latin typeface="Arial" panose="020B0604020202020204" pitchFamily="34" charset="0"/>
              <a:cs typeface="Arial" panose="020B0604020202020204" pitchFamily="34" charset="0"/>
            </a:endParaRPr>
          </a:p>
        </p:txBody>
      </p:sp>
      <p:grpSp>
        <p:nvGrpSpPr>
          <p:cNvPr id="4" name="Group 906"/>
          <p:cNvGrpSpPr/>
          <p:nvPr/>
        </p:nvGrpSpPr>
        <p:grpSpPr>
          <a:xfrm>
            <a:off x="4835073" y="4040865"/>
            <a:ext cx="4125516" cy="2116337"/>
            <a:chOff x="0" y="0"/>
            <a:chExt cx="5867400" cy="3009900"/>
          </a:xfrm>
        </p:grpSpPr>
        <p:pic>
          <p:nvPicPr>
            <p:cNvPr id="5" name="Screen Shot 2016-04-11 at 3.09.35 AM.png"/>
            <p:cNvPicPr>
              <a:picLocks noChangeAspect="1"/>
            </p:cNvPicPr>
            <p:nvPr/>
          </p:nvPicPr>
          <p:blipFill>
            <a:blip r:embed="rId3">
              <a:extLst/>
            </a:blip>
            <a:stretch>
              <a:fillRect/>
            </a:stretch>
          </p:blipFill>
          <p:spPr>
            <a:xfrm>
              <a:off x="19050" y="19050"/>
              <a:ext cx="5829300" cy="2971800"/>
            </a:xfrm>
            <a:prstGeom prst="rect">
              <a:avLst/>
            </a:prstGeom>
            <a:ln>
              <a:noFill/>
            </a:ln>
            <a:effectLst/>
          </p:spPr>
        </p:pic>
        <p:pic>
          <p:nvPicPr>
            <p:cNvPr id="6" name="Picture 5"/>
            <p:cNvPicPr>
              <a:picLocks/>
            </p:cNvPicPr>
            <p:nvPr/>
          </p:nvPicPr>
          <p:blipFill>
            <a:blip r:embed="rId4">
              <a:extLst/>
            </a:blip>
            <a:stretch>
              <a:fillRect/>
            </a:stretch>
          </p:blipFill>
          <p:spPr>
            <a:xfrm>
              <a:off x="0" y="0"/>
              <a:ext cx="5867400" cy="3009900"/>
            </a:xfrm>
            <a:prstGeom prst="rect">
              <a:avLst/>
            </a:prstGeom>
            <a:effectLst/>
          </p:spPr>
        </p:pic>
      </p:grpSp>
      <p:pic>
        <p:nvPicPr>
          <p:cNvPr id="7" name="Picture 2" descr="C:\Users\malmardi\Dropbox\SAS Project\Papers\Paper 1\submitted version\paperExtension\Untitled_updated_fo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24" y="1832458"/>
            <a:ext cx="4888497" cy="3983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2112" y="3835459"/>
            <a:ext cx="438912" cy="276999"/>
          </a:xfrm>
          <a:prstGeom prst="rect">
            <a:avLst/>
          </a:prstGeom>
          <a:noFill/>
        </p:spPr>
        <p:txBody>
          <a:bodyPr wrap="square" rtlCol="0">
            <a:spAutoFit/>
          </a:bodyPr>
          <a:lstStyle/>
          <a:p>
            <a:r>
              <a:rPr lang="en-US" sz="1200" b="1" dirty="0" smtClean="0">
                <a:latin typeface="Times" panose="02020603050405020304" pitchFamily="18" charset="0"/>
                <a:cs typeface="Times" panose="02020603050405020304" pitchFamily="18" charset="0"/>
              </a:rPr>
              <a:t>223</a:t>
            </a:r>
            <a:endParaRPr lang="en-US" sz="1200" b="1" dirty="0">
              <a:latin typeface="Times" panose="02020603050405020304" pitchFamily="18" charset="0"/>
              <a:cs typeface="Times" panose="02020603050405020304" pitchFamily="18" charset="0"/>
            </a:endParaRPr>
          </a:p>
        </p:txBody>
      </p:sp>
      <p:cxnSp>
        <p:nvCxnSpPr>
          <p:cNvPr id="10" name="Straight Arrow Connector 9"/>
          <p:cNvCxnSpPr/>
          <p:nvPr/>
        </p:nvCxnSpPr>
        <p:spPr>
          <a:xfrm>
            <a:off x="555022" y="4092163"/>
            <a:ext cx="292608" cy="914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917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38391" y="2105475"/>
            <a:ext cx="5386388" cy="3458977"/>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859746" y="2738744"/>
                <a:ext cx="998853" cy="300082"/>
              </a:xfrm>
              <a:prstGeom prst="rect">
                <a:avLst/>
              </a:prstGeom>
              <a:noFill/>
              <a:ln w="28575">
                <a:solidFill>
                  <a:schemeClr val="accent1">
                    <a:lumMod val="75000"/>
                  </a:schemeClr>
                </a:solid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1350" b="0" i="0" u="none" strike="noStrike" kern="1200" cap="none" spc="0" normalizeH="0" baseline="0" noProof="0" smtClean="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Score</m:t>
                    </m:r>
                    <m:r>
                      <a:rPr kumimoji="0" lang="en-US" sz="1350" b="0" i="0" u="none" strike="noStrike" kern="1200" cap="none" spc="0" normalizeH="0" baseline="0" noProof="0" smtClean="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 </m:t>
                    </m:r>
                  </m:oMath>
                </a14:m>
                <a: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a:t>= 0</a:t>
                </a:r>
                <a:endParaRPr kumimoji="0" lang="en-US" sz="1350" b="0" i="0" u="none" strike="noStrike" kern="1200" cap="none" spc="0" normalizeH="0" baseline="0" noProof="0" dirty="0">
                  <a:ln>
                    <a:noFill/>
                  </a:ln>
                  <a:solidFill>
                    <a:schemeClr val="tx2">
                      <a:lumMod val="50000"/>
                    </a:schemeClr>
                  </a:solidFill>
                  <a:effectLst/>
                  <a:uLnTx/>
                  <a:uFillTx/>
                  <a:latin typeface="Corbel" panose="020B050302020402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859746" y="2738744"/>
                <a:ext cx="998853" cy="300082"/>
              </a:xfrm>
              <a:prstGeom prst="rect">
                <a:avLst/>
              </a:prstGeom>
              <a:blipFill rotWithShape="1">
                <a:blip r:embed="rId3"/>
                <a:stretch>
                  <a:fillRect b="-12963"/>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41492" y="3249891"/>
                <a:ext cx="4479306" cy="818750"/>
              </a:xfrm>
              <a:prstGeom prst="rect">
                <a:avLst/>
              </a:prstGeom>
              <a:noFill/>
              <a:ln w="28575">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1350" b="0" i="0" u="none" strike="noStrike" kern="1200" cap="none" spc="0" normalizeH="0" baseline="0" noProof="0" smtClean="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Score</m:t>
                    </m:r>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r>
                          <a:rPr kumimoji="0" lang="en-US" sz="1350" b="0" i="1"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𝑝</m:t>
                        </m:r>
                        <m:r>
                          <a:rPr kumimoji="0" lang="en-US" sz="1350" b="0" i="1" u="none" strike="noStrike" kern="1200" cap="none" spc="0" normalizeH="0" baseline="-2500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(2,1)</m:t>
                        </m:r>
                      </m:e>
                    </m:d>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f>
                          <m:f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fPr>
                          <m:num>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20</m:t>
                            </m:r>
                          </m:num>
                          <m:den>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35</m:t>
                            </m:r>
                          </m:den>
                        </m:f>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∗0</m:t>
                        </m:r>
                      </m:e>
                    </m:d>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f>
                          <m:f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fPr>
                          <m:num>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15</m:t>
                            </m:r>
                          </m:num>
                          <m:den>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35</m:t>
                            </m:r>
                          </m:den>
                        </m:f>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cost</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P</m:t>
                        </m:r>
                        <m:r>
                          <a:rPr kumimoji="0" lang="en-US" sz="1350" b="0" i="0" u="none" strike="noStrike" kern="1200" cap="none" spc="0" normalizeH="0" baseline="-2500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(3,1))</m:t>
                        </m:r>
                        <m:r>
                          <a:rPr kumimoji="0" lang="en-US" sz="1350" b="0" i="1"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e>
                    </m:d>
                  </m:oMath>
                </a14:m>
                <a: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a:t> = </a:t>
                </a:r>
                <a14:m>
                  <m:oMath xmlns:m="http://schemas.openxmlformats.org/officeDocument/2006/math">
                    <m:f>
                      <m:f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fPr>
                      <m:num>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15</m:t>
                        </m:r>
                      </m:num>
                      <m:den>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35</m:t>
                        </m:r>
                      </m:den>
                    </m:f>
                  </m:oMath>
                </a14:m>
                <a: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a:t> * (1+0)=0.43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2">
                      <a:lumMod val="50000"/>
                    </a:schemeClr>
                  </a:solidFill>
                  <a:effectLst/>
                  <a:uLnTx/>
                  <a:uFillTx/>
                  <a:latin typeface="Corbel" panose="020B050302020402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41492" y="3249891"/>
                <a:ext cx="4479306" cy="818750"/>
              </a:xfrm>
              <a:prstGeom prst="rect">
                <a:avLst/>
              </a:prstGeom>
              <a:blipFill rotWithShape="1">
                <a:blip r:embed="rId4"/>
                <a:stretch>
                  <a:fillRect l="-135"/>
                </a:stretch>
              </a:blipFill>
              <a:ln w="28575">
                <a:solidFill>
                  <a:schemeClr val="accent1">
                    <a:lumMod val="75000"/>
                  </a:schemeClr>
                </a:solidFill>
              </a:ln>
            </p:spPr>
            <p:txBody>
              <a:bodyPr/>
              <a:lstStyle/>
              <a:p>
                <a:r>
                  <a:rPr lang="en-US">
                    <a:noFill/>
                  </a:rPr>
                  <a:t> </a:t>
                </a:r>
              </a:p>
            </p:txBody>
          </p:sp>
        </mc:Fallback>
      </mc:AlternateContent>
      <p:sp>
        <p:nvSpPr>
          <p:cNvPr id="27" name="Oval 26"/>
          <p:cNvSpPr/>
          <p:nvPr/>
        </p:nvSpPr>
        <p:spPr>
          <a:xfrm>
            <a:off x="5001065" y="2631282"/>
            <a:ext cx="713163" cy="538089"/>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8" name="Oval 27"/>
          <p:cNvSpPr/>
          <p:nvPr/>
        </p:nvSpPr>
        <p:spPr>
          <a:xfrm>
            <a:off x="3597734" y="2631282"/>
            <a:ext cx="713163" cy="538089"/>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rbel" panose="020B0503020204020204"/>
              <a:ea typeface="+mn-ea"/>
              <a:cs typeface="+mn-cs"/>
            </a:endParaRPr>
          </a:p>
        </p:txBody>
      </p:sp>
      <mc:AlternateContent xmlns:mc="http://schemas.openxmlformats.org/markup-compatibility/2006" xmlns:a14="http://schemas.microsoft.com/office/drawing/2010/main">
        <mc:Choice Requires="a14">
          <p:sp>
            <p:nvSpPr>
              <p:cNvPr id="29" name="TextBox 28"/>
              <p:cNvSpPr txBox="1"/>
              <p:nvPr/>
            </p:nvSpPr>
            <p:spPr>
              <a:xfrm>
                <a:off x="4561449" y="4215909"/>
                <a:ext cx="4122056" cy="1077796"/>
              </a:xfrm>
              <a:prstGeom prst="rect">
                <a:avLst/>
              </a:prstGeom>
              <a:noFill/>
              <a:ln w="28575">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1350" b="0" i="0" u="none" strike="noStrike" kern="1200" cap="none" spc="0" normalizeH="0" baseline="0" noProof="0" smtClean="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Score</m:t>
                      </m:r>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r>
                            <a:rPr kumimoji="0" lang="en-US" sz="1350" b="0" i="1"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𝑝</m:t>
                          </m:r>
                          <m:r>
                            <a:rPr kumimoji="0" lang="en-US" sz="1350" b="0" i="1" u="none" strike="noStrike" kern="1200" cap="none" spc="0" normalizeH="0" baseline="-2500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(1,2)</m:t>
                          </m:r>
                        </m:e>
                      </m:d>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f>
                            <m:f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fPr>
                            <m:num>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35</m:t>
                              </m:r>
                            </m:num>
                            <m:den>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50</m:t>
                              </m:r>
                            </m:den>
                          </m:f>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∗0</m:t>
                          </m:r>
                        </m:e>
                      </m:d>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f>
                            <m:f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fPr>
                            <m:num>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m:t>
                              </m:r>
                              <m:r>
                                <a:rPr kumimoji="0" lang="en-US" sz="1350" b="0" i="1"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0</m:t>
                              </m:r>
                            </m:num>
                            <m:den>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50</m:t>
                              </m:r>
                            </m:den>
                          </m:f>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cost</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P</m:t>
                          </m:r>
                          <m:r>
                            <a:rPr kumimoji="0" lang="en-US" sz="1350" b="0" i="0" u="none" strike="noStrike" kern="1200" cap="none" spc="0" normalizeH="0" baseline="-2500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(2,1)))</m:t>
                          </m:r>
                        </m:e>
                      </m:d>
                      <m:r>
                        <a:rPr kumimoji="0" lang="en-US" sz="1350" b="0" i="1"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oMath>
                  </m:oMathPara>
                </a14:m>
                <a:endParaRPr kumimoji="0" lang="en-US" sz="1350" b="0" i="1"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2">
                        <a:lumMod val="50000"/>
                      </a:schemeClr>
                    </a:solidFill>
                    <a:effectLst/>
                    <a:uLnTx/>
                    <a:uFillTx/>
                    <a:latin typeface="Corbel" panose="020B0503020204020204"/>
                    <a:ea typeface="Cambria Math" panose="02040503050406030204" pitchFamily="18" charset="0"/>
                    <a:cs typeface="+mn-cs"/>
                  </a:rPr>
                  <a:t>	        </a:t>
                </a:r>
                <a14:m>
                  <m:oMath xmlns:m="http://schemas.openxmlformats.org/officeDocument/2006/math">
                    <m:d>
                      <m:d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dPr>
                      <m:e>
                        <m:f>
                          <m:fPr>
                            <m:ctrlPr>
                              <a:rPr kumimoji="0" lang="en-US" sz="1350" b="0" i="1" u="none" strike="noStrike" kern="1200" cap="none" spc="0" normalizeH="0" baseline="0" noProof="0">
                                <a:ln>
                                  <a:noFill/>
                                </a:ln>
                                <a:solidFill>
                                  <a:schemeClr val="tx2">
                                    <a:lumMod val="50000"/>
                                  </a:schemeClr>
                                </a:solidFill>
                                <a:effectLst/>
                                <a:uLnTx/>
                                <a:uFillTx/>
                                <a:latin typeface="Cambria Math"/>
                                <a:ea typeface="Cambria Math" panose="02040503050406030204" pitchFamily="18" charset="0"/>
                                <a:cs typeface="+mn-cs"/>
                              </a:rPr>
                            </m:ctrlPr>
                          </m:fPr>
                          <m:num>
                            <m:r>
                              <a:rPr kumimoji="0" lang="en-US" sz="1350" b="0" i="1"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5</m:t>
                            </m:r>
                          </m:num>
                          <m:den>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50</m:t>
                            </m:r>
                          </m:den>
                        </m:f>
                        <m: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1+</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cost</m:t>
                        </m:r>
                        <m:r>
                          <m:rPr>
                            <m:nor/>
                          </m:rP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P</m:t>
                        </m:r>
                        <m:r>
                          <a:rPr kumimoji="0" lang="en-US" sz="1350" b="0" i="0" u="none" strike="noStrike" kern="1200" cap="none" spc="0" normalizeH="0" baseline="-25000" noProof="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m:t>(2,2)))</m:t>
                        </m:r>
                      </m:e>
                    </m:d>
                  </m:oMath>
                </a14:m>
                <a:r>
                  <a:rPr kumimoji="0" lang="en-US" sz="1350" b="0" i="0" u="none" strike="noStrike" kern="1200" cap="none" spc="0" normalizeH="0" baseline="0" noProof="0" dirty="0">
                    <a:ln>
                      <a:noFill/>
                    </a:ln>
                    <a:solidFill>
                      <a:schemeClr val="tx2">
                        <a:lumMod val="50000"/>
                      </a:schemeClr>
                    </a:solidFill>
                    <a:effectLst/>
                    <a:uLnTx/>
                    <a:uFillTx/>
                    <a:latin typeface="Cambria Math" panose="02040503050406030204" pitchFamily="18" charset="0"/>
                    <a:ea typeface="Cambria Math" panose="02040503050406030204" pitchFamily="18" charset="0"/>
                    <a:cs typeface="+mn-cs"/>
                  </a:rPr>
                  <a:t>= 0.386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2">
                      <a:lumMod val="50000"/>
                    </a:schemeClr>
                  </a:solidFill>
                  <a:effectLst/>
                  <a:uLnTx/>
                  <a:uFillTx/>
                  <a:latin typeface="Corbel" panose="020B050302020402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561449" y="4215909"/>
                <a:ext cx="4122056" cy="1077796"/>
              </a:xfrm>
              <a:prstGeom prst="rect">
                <a:avLst/>
              </a:prstGeom>
              <a:blipFill rotWithShape="1">
                <a:blip r:embed="rId5"/>
                <a:stretch>
                  <a:fillRect/>
                </a:stretch>
              </a:blipFill>
              <a:ln w="28575">
                <a:solidFill>
                  <a:schemeClr val="accent1">
                    <a:lumMod val="75000"/>
                  </a:schemeClr>
                </a:solidFill>
              </a:ln>
            </p:spPr>
            <p:txBody>
              <a:bodyPr/>
              <a:lstStyle/>
              <a:p>
                <a:r>
                  <a:rPr lang="en-US">
                    <a:noFill/>
                  </a:rPr>
                  <a:t> </a:t>
                </a:r>
              </a:p>
            </p:txBody>
          </p:sp>
        </mc:Fallback>
      </mc:AlternateContent>
      <p:sp>
        <p:nvSpPr>
          <p:cNvPr id="30" name="Oval 29"/>
          <p:cNvSpPr/>
          <p:nvPr/>
        </p:nvSpPr>
        <p:spPr>
          <a:xfrm>
            <a:off x="2033360" y="3814491"/>
            <a:ext cx="713163" cy="538089"/>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Slide Number Placeholder 2"/>
          <p:cNvSpPr>
            <a:spLocks noGrp="1"/>
          </p:cNvSpPr>
          <p:nvPr>
            <p:ph type="sldNum" sz="quarter" idx="12"/>
          </p:nvPr>
        </p:nvSpPr>
        <p:spPr>
          <a:xfrm>
            <a:off x="8255672" y="6325517"/>
            <a:ext cx="427833" cy="365125"/>
          </a:xfrm>
        </p:spPr>
        <p:txBody>
          <a:bodyPr/>
          <a:lstStyle/>
          <a:p>
            <a:fld id="{3E293B60-8D49-407B-B8DC-F7DDA3AB1C94}" type="slidenum">
              <a:rPr lang="en-US" smtClean="0"/>
              <a:t>31</a:t>
            </a:fld>
            <a:endParaRPr lang="en-US" dirty="0"/>
          </a:p>
        </p:txBody>
      </p:sp>
      <p:sp>
        <p:nvSpPr>
          <p:cNvPr id="18" name="Shape 902"/>
          <p:cNvSpPr txBox="1">
            <a:spLocks/>
          </p:cNvSpPr>
          <p:nvPr/>
        </p:nvSpPr>
        <p:spPr>
          <a:xfrm>
            <a:off x="1107932" y="1057465"/>
            <a:ext cx="7786265" cy="619698"/>
          </a:xfrm>
          <a:prstGeom prst="rect">
            <a:avLst/>
          </a:prstGeom>
        </p:spPr>
        <p:txBody>
          <a:bodyPr>
            <a:normAutofit/>
          </a:bodyPr>
          <a:lstStyle>
            <a:lvl1pPr algn="ctr" defTabSz="572516" rtl="0" eaLnBrk="1" latinLnBrk="0" hangingPunct="1">
              <a:spcBef>
                <a:spcPct val="0"/>
              </a:spcBef>
              <a:buNone/>
              <a:defRPr sz="6272"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2">
                    <a:lumMod val="10000"/>
                  </a:schemeClr>
                </a:solidFill>
                <a:latin typeface="Times" panose="02020603050405020304" pitchFamily="18" charset="0"/>
                <a:cs typeface="Times" panose="02020603050405020304" pitchFamily="18" charset="0"/>
              </a:rPr>
              <a:t>Calculating Procedure Graph Score</a:t>
            </a:r>
            <a:endParaRPr lang="en-US" sz="2800" dirty="0">
              <a:solidFill>
                <a:schemeClr val="bg2">
                  <a:lumMod val="1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410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7" grpId="0" animBg="1"/>
      <p:bldP spid="27" grpId="1" animBg="1"/>
      <p:bldP spid="28" grpId="0" animBg="1"/>
      <p:bldP spid="28" grpId="1"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58966" y="5753019"/>
            <a:ext cx="427833" cy="365125"/>
          </a:xfrm>
        </p:spPr>
        <p:txBody>
          <a:bodyPr/>
          <a:lstStyle/>
          <a:p>
            <a:fld id="{3E293B60-8D49-407B-B8DC-F7DDA3AB1C94}" type="slidenum">
              <a:rPr lang="en-US" smtClean="0"/>
              <a:t>32</a:t>
            </a:fld>
            <a:endParaRPr lang="en-US"/>
          </a:p>
        </p:txBody>
      </p:sp>
      <p:sp>
        <p:nvSpPr>
          <p:cNvPr id="5" name="Shape 902"/>
          <p:cNvSpPr txBox="1">
            <a:spLocks/>
          </p:cNvSpPr>
          <p:nvPr/>
        </p:nvSpPr>
        <p:spPr>
          <a:xfrm>
            <a:off x="1134532" y="254448"/>
            <a:ext cx="7704667" cy="619698"/>
          </a:xfrm>
          <a:prstGeom prst="rect">
            <a:avLst/>
          </a:prstGeom>
        </p:spPr>
        <p:txBody>
          <a:bodyPr>
            <a:normAutofit/>
          </a:bodyPr>
          <a:lstStyle>
            <a:lvl1pPr algn="ctr" defTabSz="572516" rtl="0" eaLnBrk="1" latinLnBrk="0" hangingPunct="1">
              <a:spcBef>
                <a:spcPct val="0"/>
              </a:spcBef>
              <a:buNone/>
              <a:defRPr sz="6272" kern="1200" cap="none">
                <a:ln w="3175" cmpd="sng">
                  <a:noFill/>
                </a:ln>
                <a:solidFill>
                  <a:srgbClr val="000000"/>
                </a:solidFill>
                <a:effectLst/>
                <a:latin typeface="Helvetica"/>
                <a:ea typeface="Helvetica"/>
                <a:cs typeface="Helvetica"/>
                <a:sym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2">
                    <a:lumMod val="10000"/>
                  </a:schemeClr>
                </a:solidFill>
                <a:latin typeface="Arial" panose="020B0604020202020204" pitchFamily="34" charset="0"/>
                <a:cs typeface="Arial" panose="020B0604020202020204" pitchFamily="34" charset="0"/>
              </a:rPr>
              <a:t>Calculating Clusters’ Score</a:t>
            </a:r>
            <a:endParaRPr lang="en-US" sz="2800" dirty="0">
              <a:solidFill>
                <a:schemeClr val="bg2">
                  <a:lumMod val="10000"/>
                </a:schemeClr>
              </a:solidFill>
              <a:latin typeface="Arial" panose="020B0604020202020204" pitchFamily="34" charset="0"/>
              <a:cs typeface="Arial" panose="020B0604020202020204" pitchFamily="34" charset="0"/>
            </a:endParaRPr>
          </a:p>
        </p:txBody>
      </p:sp>
      <p:grpSp>
        <p:nvGrpSpPr>
          <p:cNvPr id="23" name="Group 22"/>
          <p:cNvGrpSpPr/>
          <p:nvPr/>
        </p:nvGrpSpPr>
        <p:grpSpPr>
          <a:xfrm>
            <a:off x="784227" y="1020500"/>
            <a:ext cx="4731231" cy="4930786"/>
            <a:chOff x="2116139" y="2638079"/>
            <a:chExt cx="6728861" cy="7012673"/>
          </a:xfrm>
        </p:grpSpPr>
        <p:pic>
          <p:nvPicPr>
            <p:cNvPr id="24" name="Picture 2" descr="C:\Users\malmardi\Dropbox\SAS Project\Papers\Paper 1\submitted version\paperExtension\figure04_updated_fo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9" y="2638079"/>
              <a:ext cx="6647852" cy="630138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2289959" y="3252230"/>
              <a:ext cx="6555041" cy="6398522"/>
              <a:chOff x="2289959" y="3252230"/>
              <a:chExt cx="6555041" cy="6398522"/>
            </a:xfrm>
          </p:grpSpPr>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992" y="4840397"/>
                <a:ext cx="980409" cy="35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837" y="4873459"/>
                <a:ext cx="960706" cy="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0773" y="3265537"/>
                <a:ext cx="931085" cy="3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063" y="3253662"/>
                <a:ext cx="943467" cy="35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6152" y="3252230"/>
                <a:ext cx="908848" cy="35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063" y="4863922"/>
                <a:ext cx="908848" cy="35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063" y="6456588"/>
                <a:ext cx="908848" cy="35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315" y="6456588"/>
                <a:ext cx="954623" cy="34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4169754" y="9271114"/>
                <a:ext cx="1451120" cy="379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smtClean="0">
                    <a:solidFill>
                      <a:srgbClr val="606060">
                        <a:lumMod val="50000"/>
                      </a:srgbClr>
                    </a:solidFill>
                    <a:latin typeface="Times" pitchFamily="18" charset="0"/>
                    <a:cs typeface="Times" pitchFamily="18" charset="0"/>
                    <a:sym typeface="Gill Sans"/>
                  </a:rPr>
                  <a:t>Cluster Score</a:t>
                </a:r>
                <a:endParaRPr lang="en-US" sz="1266" kern="0" dirty="0">
                  <a:solidFill>
                    <a:srgbClr val="606060">
                      <a:lumMod val="50000"/>
                    </a:srgbClr>
                  </a:solidFill>
                  <a:latin typeface="Times" pitchFamily="18" charset="0"/>
                  <a:cs typeface="Times" pitchFamily="18" charset="0"/>
                  <a:sym typeface="Gill Sans"/>
                </a:endParaRPr>
              </a:p>
            </p:txBody>
          </p:sp>
          <p:sp>
            <p:nvSpPr>
              <p:cNvPr id="35" name="TextBox 34"/>
              <p:cNvSpPr txBox="1"/>
              <p:nvPr/>
            </p:nvSpPr>
            <p:spPr>
              <a:xfrm>
                <a:off x="2289959" y="8895012"/>
                <a:ext cx="1217877" cy="379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a:solidFill>
                      <a:srgbClr val="606060">
                        <a:lumMod val="50000"/>
                      </a:srgbClr>
                    </a:solidFill>
                    <a:latin typeface="Times" pitchFamily="18" charset="0"/>
                    <a:cs typeface="Times" pitchFamily="18" charset="0"/>
                    <a:sym typeface="Gill Sans"/>
                  </a:rPr>
                  <a:t>0.4055</a:t>
                </a:r>
              </a:p>
            </p:txBody>
          </p:sp>
          <p:sp>
            <p:nvSpPr>
              <p:cNvPr id="36" name="TextBox 35"/>
              <p:cNvSpPr txBox="1"/>
              <p:nvPr/>
            </p:nvSpPr>
            <p:spPr>
              <a:xfrm>
                <a:off x="4234959" y="8915691"/>
                <a:ext cx="1217877" cy="379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a:solidFill>
                      <a:srgbClr val="606060">
                        <a:lumMod val="50000"/>
                      </a:srgbClr>
                    </a:solidFill>
                    <a:latin typeface="Times" pitchFamily="18" charset="0"/>
                    <a:cs typeface="Times" pitchFamily="18" charset="0"/>
                    <a:sym typeface="Gill Sans"/>
                  </a:rPr>
                  <a:t>0.4744</a:t>
                </a:r>
              </a:p>
            </p:txBody>
          </p:sp>
          <p:sp>
            <p:nvSpPr>
              <p:cNvPr id="37" name="TextBox 36"/>
              <p:cNvSpPr txBox="1"/>
              <p:nvPr/>
            </p:nvSpPr>
            <p:spPr>
              <a:xfrm>
                <a:off x="6121154" y="8915690"/>
                <a:ext cx="1217877" cy="379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kern="0" dirty="0">
                    <a:solidFill>
                      <a:srgbClr val="606060">
                        <a:lumMod val="50000"/>
                      </a:srgbClr>
                    </a:solidFill>
                    <a:latin typeface="Times" pitchFamily="18" charset="0"/>
                    <a:cs typeface="Times" pitchFamily="18" charset="0"/>
                    <a:sym typeface="Gill Sans"/>
                  </a:rPr>
                  <a:t>0.4394</a:t>
                </a:r>
              </a:p>
            </p:txBody>
          </p:sp>
        </p:grpSp>
      </p:grpSp>
      <p:grpSp>
        <p:nvGrpSpPr>
          <p:cNvPr id="38" name="Group 912"/>
          <p:cNvGrpSpPr/>
          <p:nvPr/>
        </p:nvGrpSpPr>
        <p:grpSpPr>
          <a:xfrm>
            <a:off x="5143043" y="2144585"/>
            <a:ext cx="3833198" cy="1064901"/>
            <a:chOff x="0" y="0"/>
            <a:chExt cx="5451658" cy="1514525"/>
          </a:xfrm>
        </p:grpSpPr>
        <p:pic>
          <p:nvPicPr>
            <p:cNvPr id="39" name="Screen Shot 2016-04-11 at 11.40.47 PM.png"/>
            <p:cNvPicPr>
              <a:picLocks noChangeAspect="1"/>
            </p:cNvPicPr>
            <p:nvPr/>
          </p:nvPicPr>
          <p:blipFill>
            <a:blip r:embed="rId10">
              <a:extLst/>
            </a:blip>
            <a:stretch>
              <a:fillRect/>
            </a:stretch>
          </p:blipFill>
          <p:spPr>
            <a:xfrm>
              <a:off x="19050" y="19050"/>
              <a:ext cx="5413559" cy="1476426"/>
            </a:xfrm>
            <a:prstGeom prst="rect">
              <a:avLst/>
            </a:prstGeom>
            <a:ln>
              <a:noFill/>
            </a:ln>
            <a:effectLst/>
          </p:spPr>
        </p:pic>
        <p:pic>
          <p:nvPicPr>
            <p:cNvPr id="40" name="Picture 39"/>
            <p:cNvPicPr>
              <a:picLocks/>
            </p:cNvPicPr>
            <p:nvPr/>
          </p:nvPicPr>
          <p:blipFill>
            <a:blip r:embed="rId11">
              <a:extLst/>
            </a:blip>
            <a:stretch>
              <a:fillRect/>
            </a:stretch>
          </p:blipFill>
          <p:spPr>
            <a:xfrm>
              <a:off x="0" y="0"/>
              <a:ext cx="5451659" cy="1514526"/>
            </a:xfrm>
            <a:prstGeom prst="rect">
              <a:avLst/>
            </a:prstGeom>
            <a:effectLst/>
          </p:spPr>
        </p:pic>
      </p:grpSp>
      <mc:AlternateContent xmlns:mc="http://schemas.openxmlformats.org/markup-compatibility/2006" xmlns:a14="http://schemas.microsoft.com/office/drawing/2010/main">
        <mc:Choice Requires="a14">
          <p:sp>
            <p:nvSpPr>
              <p:cNvPr id="41" name="Content Placeholder 2"/>
              <p:cNvSpPr txBox="1">
                <a:spLocks/>
              </p:cNvSpPr>
              <p:nvPr/>
            </p:nvSpPr>
            <p:spPr>
              <a:xfrm>
                <a:off x="5436170" y="3885578"/>
                <a:ext cx="4220511" cy="196979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lvl1pPr marL="4191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2"/>
                  </a:buBlip>
                  <a:tabLst/>
                  <a:defRPr sz="3400" b="0" i="0" u="none" strike="noStrike" cap="none" spc="0" baseline="0">
                    <a:ln>
                      <a:noFill/>
                    </a:ln>
                    <a:solidFill>
                      <a:srgbClr val="606060"/>
                    </a:solidFill>
                    <a:uFillTx/>
                    <a:latin typeface="+mn-lt"/>
                    <a:ea typeface="+mn-ea"/>
                    <a:cs typeface="+mn-cs"/>
                    <a:sym typeface="Gill Sans"/>
                  </a:defRPr>
                </a:lvl9pPr>
              </a:lstStyle>
              <a:p>
                <a:pPr marL="0" indent="0" defTabSz="410751" hangingPunct="0">
                  <a:spcBef>
                    <a:spcPts val="2953"/>
                  </a:spcBef>
                  <a:buNone/>
                </a:pPr>
                <a:r>
                  <a:rPr lang="en-US" sz="1200" kern="0" dirty="0" smtClean="0">
                    <a:solidFill>
                      <a:schemeClr val="tx2">
                        <a:lumMod val="50000"/>
                      </a:schemeClr>
                    </a:solidFill>
                    <a:latin typeface="Times" panose="02020603050405020304" pitchFamily="18" charset="0"/>
                    <a:ea typeface="Cambria Math" panose="02040503050406030204" pitchFamily="18" charset="0"/>
                    <a:cs typeface="Times" panose="02020603050405020304" pitchFamily="18" charset="0"/>
                  </a:rPr>
                  <a:t>Cluster 1</a:t>
                </a:r>
                <a14:m>
                  <m:oMath xmlns:m="http://schemas.openxmlformats.org/officeDocument/2006/math">
                    <m:r>
                      <a:rPr lang="en-US" sz="1200" i="1" kern="0">
                        <a:solidFill>
                          <a:schemeClr val="tx2">
                            <a:lumMod val="50000"/>
                          </a:schemeClr>
                        </a:solidFill>
                        <a:latin typeface="Cambria Math" panose="02040503050406030204" pitchFamily="18" charset="0"/>
                      </a:rPr>
                      <m:t>=</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10</m:t>
                        </m:r>
                      </m:num>
                      <m:den>
                        <m:r>
                          <a:rPr lang="en-US" sz="1200" i="1" kern="0">
                            <a:solidFill>
                              <a:schemeClr val="tx2">
                                <a:lumMod val="50000"/>
                              </a:schemeClr>
                            </a:solidFill>
                            <a:latin typeface="Cambria Math" panose="02040503050406030204" pitchFamily="18" charset="0"/>
                          </a:rPr>
                          <m:t>60</m:t>
                        </m:r>
                      </m:den>
                    </m:f>
                    <m:r>
                      <a:rPr lang="en-US" sz="1200" i="1" kern="0">
                        <a:solidFill>
                          <a:schemeClr val="tx2">
                            <a:lumMod val="50000"/>
                          </a:schemeClr>
                        </a:solidFill>
                        <a:latin typeface="Cambria Math" panose="02040503050406030204" pitchFamily="18" charset="0"/>
                      </a:rPr>
                      <m:t>∗0.477+</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45</m:t>
                        </m:r>
                      </m:num>
                      <m:den>
                        <m:r>
                          <a:rPr lang="en-US" sz="1200" i="1" kern="0">
                            <a:solidFill>
                              <a:schemeClr val="tx2">
                                <a:lumMod val="50000"/>
                              </a:schemeClr>
                            </a:solidFill>
                            <a:latin typeface="Cambria Math" panose="02040503050406030204" pitchFamily="18" charset="0"/>
                          </a:rPr>
                          <m:t>60</m:t>
                        </m:r>
                      </m:den>
                    </m:f>
                    <m:r>
                      <a:rPr lang="en-US" sz="1200" i="1" kern="0">
                        <a:solidFill>
                          <a:schemeClr val="tx2">
                            <a:lumMod val="50000"/>
                          </a:schemeClr>
                        </a:solidFill>
                        <a:latin typeface="Cambria Math" panose="02040503050406030204" pitchFamily="18" charset="0"/>
                      </a:rPr>
                      <m:t>∗0.386+</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5</m:t>
                        </m:r>
                      </m:num>
                      <m:den>
                        <m:r>
                          <a:rPr lang="en-US" sz="1200" i="1" kern="0">
                            <a:solidFill>
                              <a:schemeClr val="tx2">
                                <a:lumMod val="50000"/>
                              </a:schemeClr>
                            </a:solidFill>
                            <a:latin typeface="Cambria Math" panose="02040503050406030204" pitchFamily="18" charset="0"/>
                          </a:rPr>
                          <m:t>60</m:t>
                        </m:r>
                      </m:den>
                    </m:f>
                    <m:r>
                      <a:rPr lang="en-US" sz="1200" i="1" kern="0">
                        <a:solidFill>
                          <a:schemeClr val="tx2">
                            <a:lumMod val="50000"/>
                          </a:schemeClr>
                        </a:solidFill>
                        <a:latin typeface="Cambria Math" panose="02040503050406030204" pitchFamily="18" charset="0"/>
                      </a:rPr>
                      <m:t>∗0.438=0.406</m:t>
                    </m:r>
                  </m:oMath>
                </a14:m>
                <a:endParaRPr lang="en-US" sz="1200" kern="0" dirty="0">
                  <a:solidFill>
                    <a:schemeClr val="tx2">
                      <a:lumMod val="50000"/>
                    </a:schemeClr>
                  </a:solidFill>
                  <a:latin typeface="Times" panose="02020603050405020304" pitchFamily="18" charset="0"/>
                  <a:cs typeface="Times" panose="02020603050405020304" pitchFamily="18" charset="0"/>
                </a:endParaRPr>
              </a:p>
              <a:p>
                <a:pPr marL="0" indent="0" defTabSz="410751" hangingPunct="0">
                  <a:spcBef>
                    <a:spcPts val="2953"/>
                  </a:spcBef>
                  <a:buNone/>
                </a:pPr>
                <a:r>
                  <a:rPr lang="en-US" sz="1200" kern="0" dirty="0">
                    <a:solidFill>
                      <a:schemeClr val="tx2">
                        <a:lumMod val="50000"/>
                      </a:schemeClr>
                    </a:solidFill>
                    <a:latin typeface="Times" panose="02020603050405020304" pitchFamily="18" charset="0"/>
                    <a:ea typeface="Cambria Math" panose="02040503050406030204" pitchFamily="18" charset="0"/>
                    <a:cs typeface="Times" panose="02020603050405020304" pitchFamily="18" charset="0"/>
                  </a:rPr>
                  <a:t>Cluster 2</a:t>
                </a:r>
                <a14:m>
                  <m:oMath xmlns:m="http://schemas.openxmlformats.org/officeDocument/2006/math">
                    <m:r>
                      <a:rPr lang="en-US" sz="1200" i="1" kern="0">
                        <a:solidFill>
                          <a:schemeClr val="tx2">
                            <a:lumMod val="50000"/>
                          </a:schemeClr>
                        </a:solidFill>
                        <a:latin typeface="Cambria Math" panose="02040503050406030204" pitchFamily="18" charset="0"/>
                      </a:rPr>
                      <m:t>=</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70</m:t>
                        </m:r>
                      </m:num>
                      <m:den>
                        <m:r>
                          <a:rPr lang="en-US" sz="1200" i="1" kern="0">
                            <a:solidFill>
                              <a:schemeClr val="tx2">
                                <a:lumMod val="50000"/>
                              </a:schemeClr>
                            </a:solidFill>
                            <a:latin typeface="Cambria Math" panose="02040503050406030204" pitchFamily="18" charset="0"/>
                          </a:rPr>
                          <m:t>75</m:t>
                        </m:r>
                      </m:den>
                    </m:f>
                    <m:r>
                      <a:rPr lang="en-US" sz="1200" i="1" kern="0">
                        <a:solidFill>
                          <a:schemeClr val="tx2">
                            <a:lumMod val="50000"/>
                          </a:schemeClr>
                        </a:solidFill>
                        <a:latin typeface="Cambria Math" panose="02040503050406030204" pitchFamily="18" charset="0"/>
                      </a:rPr>
                      <m:t>∗0.477+</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0</m:t>
                        </m:r>
                      </m:num>
                      <m:den>
                        <m:r>
                          <a:rPr lang="en-US" sz="1200" i="1" kern="0">
                            <a:solidFill>
                              <a:schemeClr val="tx2">
                                <a:lumMod val="50000"/>
                              </a:schemeClr>
                            </a:solidFill>
                            <a:latin typeface="Cambria Math" panose="02040503050406030204" pitchFamily="18" charset="0"/>
                          </a:rPr>
                          <m:t>75</m:t>
                        </m:r>
                      </m:den>
                    </m:f>
                    <m:r>
                      <a:rPr lang="en-US" sz="1200" i="1" kern="0">
                        <a:solidFill>
                          <a:schemeClr val="tx2">
                            <a:lumMod val="50000"/>
                          </a:schemeClr>
                        </a:solidFill>
                        <a:latin typeface="Cambria Math" panose="02040503050406030204" pitchFamily="18" charset="0"/>
                      </a:rPr>
                      <m:t>∗0.386+</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5</m:t>
                        </m:r>
                      </m:num>
                      <m:den>
                        <m:r>
                          <a:rPr lang="en-US" sz="1200" i="1" kern="0">
                            <a:solidFill>
                              <a:schemeClr val="tx2">
                                <a:lumMod val="50000"/>
                              </a:schemeClr>
                            </a:solidFill>
                            <a:latin typeface="Cambria Math" panose="02040503050406030204" pitchFamily="18" charset="0"/>
                          </a:rPr>
                          <m:t>75</m:t>
                        </m:r>
                      </m:den>
                    </m:f>
                    <m:r>
                      <a:rPr lang="en-US" sz="1200" i="1" kern="0">
                        <a:solidFill>
                          <a:schemeClr val="tx2">
                            <a:lumMod val="50000"/>
                          </a:schemeClr>
                        </a:solidFill>
                        <a:latin typeface="Cambria Math" panose="02040503050406030204" pitchFamily="18" charset="0"/>
                      </a:rPr>
                      <m:t>∗0.438=0.474</m:t>
                    </m:r>
                  </m:oMath>
                </a14:m>
                <a:endParaRPr lang="en-US" sz="1200" kern="0" dirty="0">
                  <a:solidFill>
                    <a:schemeClr val="tx2">
                      <a:lumMod val="50000"/>
                    </a:schemeClr>
                  </a:solidFill>
                  <a:latin typeface="Times" panose="02020603050405020304" pitchFamily="18" charset="0"/>
                  <a:cs typeface="Times" panose="02020603050405020304" pitchFamily="18" charset="0"/>
                </a:endParaRPr>
              </a:p>
              <a:p>
                <a:pPr marL="0" indent="0" defTabSz="410751" hangingPunct="0">
                  <a:spcBef>
                    <a:spcPts val="2953"/>
                  </a:spcBef>
                  <a:buNone/>
                </a:pPr>
                <a:r>
                  <a:rPr lang="en-US" sz="1200" kern="0" dirty="0">
                    <a:solidFill>
                      <a:schemeClr val="tx2">
                        <a:lumMod val="50000"/>
                      </a:schemeClr>
                    </a:solidFill>
                    <a:latin typeface="Times" panose="02020603050405020304" pitchFamily="18" charset="0"/>
                    <a:ea typeface="Cambria Math" panose="02040503050406030204" pitchFamily="18" charset="0"/>
                    <a:cs typeface="Times" panose="02020603050405020304" pitchFamily="18" charset="0"/>
                  </a:rPr>
                  <a:t>Cluster 3</a:t>
                </a:r>
                <a14:m>
                  <m:oMath xmlns:m="http://schemas.openxmlformats.org/officeDocument/2006/math">
                    <m:r>
                      <a:rPr lang="en-US" sz="1200" i="1" kern="0">
                        <a:solidFill>
                          <a:schemeClr val="tx2">
                            <a:lumMod val="50000"/>
                          </a:schemeClr>
                        </a:solidFill>
                        <a:latin typeface="Cambria Math" panose="02040503050406030204" pitchFamily="18" charset="0"/>
                      </a:rPr>
                      <m:t>=</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10</m:t>
                        </m:r>
                      </m:num>
                      <m:den>
                        <m:r>
                          <a:rPr lang="en-US" sz="1200" i="1" kern="0">
                            <a:solidFill>
                              <a:schemeClr val="tx2">
                                <a:lumMod val="50000"/>
                              </a:schemeClr>
                            </a:solidFill>
                            <a:latin typeface="Cambria Math" panose="02040503050406030204" pitchFamily="18" charset="0"/>
                          </a:rPr>
                          <m:t>90</m:t>
                        </m:r>
                      </m:den>
                    </m:f>
                    <m:r>
                      <a:rPr lang="en-US" sz="1200" i="1" kern="0">
                        <a:solidFill>
                          <a:schemeClr val="tx2">
                            <a:lumMod val="50000"/>
                          </a:schemeClr>
                        </a:solidFill>
                        <a:latin typeface="Cambria Math" panose="02040503050406030204" pitchFamily="18" charset="0"/>
                      </a:rPr>
                      <m:t>∗0.477+</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5</m:t>
                        </m:r>
                      </m:num>
                      <m:den>
                        <m:r>
                          <a:rPr lang="en-US" sz="1200" i="1" kern="0">
                            <a:solidFill>
                              <a:schemeClr val="tx2">
                                <a:lumMod val="50000"/>
                              </a:schemeClr>
                            </a:solidFill>
                            <a:latin typeface="Cambria Math" panose="02040503050406030204" pitchFamily="18" charset="0"/>
                          </a:rPr>
                          <m:t>90</m:t>
                        </m:r>
                      </m:den>
                    </m:f>
                    <m:r>
                      <a:rPr lang="en-US" sz="1200" i="1" kern="0">
                        <a:solidFill>
                          <a:schemeClr val="tx2">
                            <a:lumMod val="50000"/>
                          </a:schemeClr>
                        </a:solidFill>
                        <a:latin typeface="Cambria Math" panose="02040503050406030204" pitchFamily="18" charset="0"/>
                      </a:rPr>
                      <m:t>∗0.386+</m:t>
                    </m:r>
                    <m:f>
                      <m:fPr>
                        <m:ctrlPr>
                          <a:rPr lang="en-US" sz="1200" i="1" kern="0">
                            <a:solidFill>
                              <a:schemeClr val="tx2">
                                <a:lumMod val="50000"/>
                              </a:schemeClr>
                            </a:solidFill>
                            <a:latin typeface="Cambria Math"/>
                          </a:rPr>
                        </m:ctrlPr>
                      </m:fPr>
                      <m:num>
                        <m:r>
                          <a:rPr lang="en-US" sz="1200" i="1" kern="0">
                            <a:solidFill>
                              <a:schemeClr val="tx2">
                                <a:lumMod val="50000"/>
                              </a:schemeClr>
                            </a:solidFill>
                            <a:latin typeface="Cambria Math" panose="02040503050406030204" pitchFamily="18" charset="0"/>
                          </a:rPr>
                          <m:t>75</m:t>
                        </m:r>
                      </m:num>
                      <m:den>
                        <m:r>
                          <a:rPr lang="en-US" sz="1200" i="1" kern="0">
                            <a:solidFill>
                              <a:schemeClr val="tx2">
                                <a:lumMod val="50000"/>
                              </a:schemeClr>
                            </a:solidFill>
                            <a:latin typeface="Cambria Math" panose="02040503050406030204" pitchFamily="18" charset="0"/>
                          </a:rPr>
                          <m:t>90</m:t>
                        </m:r>
                      </m:den>
                    </m:f>
                    <m:r>
                      <a:rPr lang="en-US" sz="1200" i="1" kern="0">
                        <a:solidFill>
                          <a:schemeClr val="tx2">
                            <a:lumMod val="50000"/>
                          </a:schemeClr>
                        </a:solidFill>
                        <a:latin typeface="Cambria Math" panose="02040503050406030204" pitchFamily="18" charset="0"/>
                      </a:rPr>
                      <m:t>∗0.438=0.439</m:t>
                    </m:r>
                  </m:oMath>
                </a14:m>
                <a:endParaRPr lang="en-US" sz="1200" kern="0" dirty="0">
                  <a:solidFill>
                    <a:schemeClr val="tx2">
                      <a:lumMod val="50000"/>
                    </a:schemeClr>
                  </a:solidFill>
                  <a:latin typeface="Times" panose="02020603050405020304" pitchFamily="18" charset="0"/>
                  <a:cs typeface="Times" panose="02020603050405020304" pitchFamily="18" charset="0"/>
                </a:endParaRPr>
              </a:p>
              <a:p>
                <a:pPr marL="294669" indent="-294669" defTabSz="410751" hangingPunct="0">
                  <a:spcBef>
                    <a:spcPts val="2953"/>
                  </a:spcBef>
                  <a:buFont typeface="Arial" pitchFamily="34" charset="0"/>
                  <a:buChar char="•"/>
                </a:pPr>
                <a:endParaRPr lang="en-US" sz="1200" kern="0" dirty="0">
                  <a:solidFill>
                    <a:schemeClr val="tx2">
                      <a:lumMod val="50000"/>
                    </a:schemeClr>
                  </a:solidFill>
                  <a:latin typeface="Times" panose="02020603050405020304" pitchFamily="18" charset="0"/>
                  <a:cs typeface="Times" panose="02020603050405020304" pitchFamily="18" charset="0"/>
                </a:endParaRPr>
              </a:p>
              <a:p>
                <a:pPr marL="0" indent="0" defTabSz="410751" hangingPunct="0">
                  <a:spcBef>
                    <a:spcPts val="2953"/>
                  </a:spcBef>
                  <a:buNone/>
                </a:pPr>
                <a:endParaRPr lang="en-US" sz="1600" kern="0" dirty="0">
                  <a:solidFill>
                    <a:schemeClr val="tx2">
                      <a:lumMod val="50000"/>
                    </a:schemeClr>
                  </a:solidFill>
                  <a:latin typeface="Times" panose="02020603050405020304" pitchFamily="18" charset="0"/>
                  <a:cs typeface="Times" panose="02020603050405020304" pitchFamily="18" charset="0"/>
                </a:endParaRPr>
              </a:p>
            </p:txBody>
          </p:sp>
        </mc:Choice>
        <mc:Fallback xmlns="">
          <p:sp>
            <p:nvSpPr>
              <p:cNvPr id="41" name="Content Placeholder 2"/>
              <p:cNvSpPr txBox="1">
                <a:spLocks noRot="1" noChangeAspect="1" noMove="1" noResize="1" noEditPoints="1" noAdjustHandles="1" noChangeArrowheads="1" noChangeShapeType="1" noTextEdit="1"/>
              </p:cNvSpPr>
              <p:nvPr/>
            </p:nvSpPr>
            <p:spPr>
              <a:xfrm>
                <a:off x="5436170" y="3885578"/>
                <a:ext cx="4220511" cy="1969793"/>
              </a:xfrm>
              <a:prstGeom prst="rect">
                <a:avLst/>
              </a:prstGeom>
              <a:blipFill rotWithShape="1">
                <a:blip r:embed="rId13"/>
                <a:stretch>
                  <a:fillRect l="-1445" t="-19753"/>
                </a:stretch>
              </a:blipFill>
              <a:ln w="12700">
                <a:miter lim="400000"/>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2" name="TextBox 1"/>
          <p:cNvSpPr txBox="1"/>
          <p:nvPr/>
        </p:nvSpPr>
        <p:spPr>
          <a:xfrm>
            <a:off x="2274023" y="6057044"/>
            <a:ext cx="5286504" cy="307777"/>
          </a:xfrm>
          <a:prstGeom prst="rect">
            <a:avLst/>
          </a:prstGeom>
          <a:noFill/>
          <a:ln>
            <a:solidFill>
              <a:schemeClr val="tx1"/>
            </a:solidFill>
            <a:prstDash val="dash"/>
          </a:ln>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Note: Lower score </a:t>
            </a:r>
            <a:r>
              <a:rPr lang="en-US" sz="1400" dirty="0" smtClean="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 more desired less readmission</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649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59691" y="5769466"/>
            <a:ext cx="427833" cy="365125"/>
          </a:xfrm>
        </p:spPr>
        <p:txBody>
          <a:bodyPr/>
          <a:lstStyle/>
          <a:p>
            <a:fld id="{3E293B60-8D49-407B-B8DC-F7DDA3AB1C94}" type="slidenum">
              <a:rPr lang="en-US" smtClean="0"/>
              <a:t>33</a:t>
            </a:fld>
            <a:endParaRPr lang="en-US" dirty="0"/>
          </a:p>
        </p:txBody>
      </p:sp>
      <p:sp>
        <p:nvSpPr>
          <p:cNvPr id="5" name="Title 1"/>
          <p:cNvSpPr>
            <a:spLocks noGrp="1"/>
          </p:cNvSpPr>
          <p:nvPr>
            <p:ph type="title"/>
          </p:nvPr>
        </p:nvSpPr>
        <p:spPr>
          <a:xfrm>
            <a:off x="960180" y="783954"/>
            <a:ext cx="7704667" cy="572973"/>
          </a:xfrm>
        </p:spPr>
        <p:txBody>
          <a:bodyPr>
            <a:noAutofit/>
          </a:bodyPr>
          <a:lstStyle/>
          <a:p>
            <a:r>
              <a:rPr lang="en-US" sz="2400" cap="none" dirty="0" smtClean="0">
                <a:solidFill>
                  <a:schemeClr val="tx2">
                    <a:lumMod val="50000"/>
                  </a:schemeClr>
                </a:solidFill>
                <a:latin typeface="Arial" panose="020B0604020202020204" pitchFamily="34" charset="0"/>
                <a:cs typeface="Arial" panose="020B0604020202020204" pitchFamily="34" charset="0"/>
              </a:rPr>
              <a:t>Extracting Recommendations - </a:t>
            </a:r>
            <a:r>
              <a:rPr lang="en-US" sz="2400" cap="none" dirty="0" smtClean="0">
                <a:solidFill>
                  <a:srgbClr val="000000"/>
                </a:solidFill>
                <a:latin typeface="Arial" panose="020B0604020202020204" pitchFamily="34" charset="0"/>
                <a:ea typeface="Helvetica"/>
                <a:cs typeface="Arial" panose="020B0604020202020204" pitchFamily="34" charset="0"/>
                <a:sym typeface="Gill Sans"/>
              </a:rPr>
              <a:t>Kidney Transplant</a:t>
            </a:r>
            <a:endParaRPr lang="en-US" sz="2400" cap="none" dirty="0">
              <a:solidFill>
                <a:schemeClr val="tx2">
                  <a:lumMod val="50000"/>
                </a:schemeClr>
              </a:solidFill>
              <a:latin typeface="Arial" panose="020B0604020202020204" pitchFamily="34" charset="0"/>
              <a:cs typeface="Arial" panose="020B0604020202020204" pitchFamily="34" charset="0"/>
            </a:endParaRPr>
          </a:p>
        </p:txBody>
      </p:sp>
      <p:pic>
        <p:nvPicPr>
          <p:cNvPr id="6" name="Picture 9" descr="C:\Users\malmardi\Dropbox\UNCC\Spring 2016\Database Systems\project details\33887.pn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262940" y="1992451"/>
            <a:ext cx="1041079" cy="1041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malmardi\Dropbox\UNCC\Spring 2016\Database Systems\project details\33887.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2987" y="2067758"/>
            <a:ext cx="1041079" cy="952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67604" y="3168510"/>
            <a:ext cx="1881507"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00" kern="0" dirty="0" smtClean="0">
                <a:solidFill>
                  <a:schemeClr val="accent1">
                    <a:lumMod val="75000"/>
                  </a:schemeClr>
                </a:solidFill>
                <a:latin typeface="Arial" panose="020B0604020202020204" pitchFamily="34" charset="0"/>
                <a:cs typeface="Arial" panose="020B0604020202020204" pitchFamily="34" charset="0"/>
                <a:sym typeface="Gill Sans"/>
              </a:rPr>
              <a:t>{53, 106}</a:t>
            </a:r>
          </a:p>
          <a:p>
            <a:pPr algn="ctr" defTabSz="410751" hangingPunct="0"/>
            <a:r>
              <a:rPr lang="en-US" sz="1600" kern="0" dirty="0" smtClean="0">
                <a:solidFill>
                  <a:srgbClr val="C00000"/>
                </a:solidFill>
                <a:latin typeface="Arial" panose="020B0604020202020204" pitchFamily="34" charset="0"/>
                <a:cs typeface="Arial" panose="020B0604020202020204" pitchFamily="34" charset="0"/>
                <a:sym typeface="Gill Sans"/>
              </a:rPr>
              <a:t>{-</a:t>
            </a:r>
            <a:r>
              <a:rPr lang="en-US" sz="1600" kern="0" dirty="0">
                <a:solidFill>
                  <a:srgbClr val="C00000"/>
                </a:solidFill>
                <a:latin typeface="Arial" panose="020B0604020202020204" pitchFamily="34" charset="0"/>
                <a:cs typeface="Arial" panose="020B0604020202020204" pitchFamily="34" charset="0"/>
                <a:sym typeface="Gill Sans"/>
              </a:rPr>
              <a:t>3</a:t>
            </a:r>
            <a:r>
              <a:rPr lang="en-US" sz="1600" kern="0" dirty="0" smtClean="0">
                <a:solidFill>
                  <a:srgbClr val="C00000"/>
                </a:solidFill>
                <a:latin typeface="Arial" panose="020B0604020202020204" pitchFamily="34" charset="0"/>
                <a:cs typeface="Arial" panose="020B0604020202020204" pitchFamily="34" charset="0"/>
                <a:sym typeface="Gill Sans"/>
              </a:rPr>
              <a:t>}</a:t>
            </a:r>
            <a:endParaRPr lang="en-US" sz="1600" kern="0" dirty="0">
              <a:solidFill>
                <a:srgbClr val="C00000"/>
              </a:solidFill>
              <a:latin typeface="Arial" panose="020B0604020202020204" pitchFamily="34" charset="0"/>
              <a:cs typeface="Arial" panose="020B0604020202020204" pitchFamily="34" charset="0"/>
              <a:sym typeface="Gill Sans"/>
            </a:endParaRPr>
          </a:p>
        </p:txBody>
      </p:sp>
      <p:sp>
        <p:nvSpPr>
          <p:cNvPr id="9" name="TextBox 8"/>
          <p:cNvSpPr txBox="1"/>
          <p:nvPr/>
        </p:nvSpPr>
        <p:spPr>
          <a:xfrm>
            <a:off x="2817422" y="3168510"/>
            <a:ext cx="2352210"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00" kern="0" dirty="0" smtClean="0">
                <a:solidFill>
                  <a:schemeClr val="accent1">
                    <a:lumMod val="75000"/>
                  </a:schemeClr>
                </a:solidFill>
                <a:latin typeface="Arial" panose="020B0604020202020204" pitchFamily="34" charset="0"/>
                <a:cs typeface="Arial" panose="020B0604020202020204" pitchFamily="34" charset="0"/>
                <a:sym typeface="Gill Sans"/>
              </a:rPr>
              <a:t>{157}</a:t>
            </a:r>
            <a:endParaRPr lang="en-US" sz="1600" kern="0" dirty="0">
              <a:solidFill>
                <a:schemeClr val="accent1">
                  <a:lumMod val="75000"/>
                </a:schemeClr>
              </a:solidFill>
              <a:latin typeface="Arial" panose="020B0604020202020204" pitchFamily="34" charset="0"/>
              <a:cs typeface="Arial" panose="020B0604020202020204" pitchFamily="34" charset="0"/>
              <a:sym typeface="Gill Sans"/>
            </a:endParaRPr>
          </a:p>
          <a:p>
            <a:pPr algn="ctr" defTabSz="410751" hangingPunct="0"/>
            <a:r>
              <a:rPr lang="en-US" sz="1600" kern="0" dirty="0" smtClean="0">
                <a:solidFill>
                  <a:srgbClr val="C00000"/>
                </a:solidFill>
                <a:latin typeface="Arial" panose="020B0604020202020204" pitchFamily="34" charset="0"/>
                <a:cs typeface="Arial" panose="020B0604020202020204" pitchFamily="34" charset="0"/>
                <a:sym typeface="Gill Sans"/>
              </a:rPr>
              <a:t>{-3, -48}</a:t>
            </a:r>
            <a:endParaRPr lang="en-US" sz="1600" kern="0" dirty="0">
              <a:solidFill>
                <a:srgbClr val="C00000"/>
              </a:solidFill>
              <a:latin typeface="Arial" panose="020B0604020202020204" pitchFamily="34" charset="0"/>
              <a:cs typeface="Arial" panose="020B0604020202020204" pitchFamily="34" charset="0"/>
              <a:sym typeface="Gill Sans"/>
            </a:endParaRPr>
          </a:p>
        </p:txBody>
      </p:sp>
      <p:sp>
        <p:nvSpPr>
          <p:cNvPr id="10" name="TextBox 9"/>
          <p:cNvSpPr txBox="1"/>
          <p:nvPr/>
        </p:nvSpPr>
        <p:spPr>
          <a:xfrm>
            <a:off x="720042" y="3184390"/>
            <a:ext cx="2352210"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00" kern="0" dirty="0" smtClean="0">
                <a:solidFill>
                  <a:schemeClr val="accent1">
                    <a:lumMod val="75000"/>
                  </a:schemeClr>
                </a:solidFill>
                <a:latin typeface="Arial" panose="020B0604020202020204" pitchFamily="34" charset="0"/>
                <a:cs typeface="Arial" panose="020B0604020202020204" pitchFamily="34" charset="0"/>
                <a:sym typeface="Gill Sans"/>
              </a:rPr>
              <a:t>{106}</a:t>
            </a:r>
            <a:endParaRPr lang="en-US" sz="1600" kern="0" dirty="0">
              <a:solidFill>
                <a:schemeClr val="accent1">
                  <a:lumMod val="75000"/>
                </a:schemeClr>
              </a:solidFill>
              <a:latin typeface="Arial" panose="020B0604020202020204" pitchFamily="34" charset="0"/>
              <a:cs typeface="Arial" panose="020B0604020202020204" pitchFamily="34" charset="0"/>
              <a:sym typeface="Gill Sans"/>
            </a:endParaRPr>
          </a:p>
          <a:p>
            <a:pPr algn="ctr" defTabSz="410751" hangingPunct="0"/>
            <a:r>
              <a:rPr lang="en-US" sz="1600" kern="0" dirty="0" smtClean="0">
                <a:solidFill>
                  <a:srgbClr val="C00000"/>
                </a:solidFill>
                <a:latin typeface="Arial" panose="020B0604020202020204" pitchFamily="34" charset="0"/>
                <a:cs typeface="Arial" panose="020B0604020202020204" pitchFamily="34" charset="0"/>
                <a:sym typeface="Gill Sans"/>
              </a:rPr>
              <a:t>{-53, -156}</a:t>
            </a:r>
            <a:endParaRPr lang="en-US" sz="1600" kern="0" dirty="0">
              <a:solidFill>
                <a:srgbClr val="C00000"/>
              </a:solidFill>
              <a:latin typeface="Arial" panose="020B0604020202020204" pitchFamily="34" charset="0"/>
              <a:cs typeface="Arial" panose="020B0604020202020204" pitchFamily="34" charset="0"/>
              <a:sym typeface="Gill Sans"/>
            </a:endParaRPr>
          </a:p>
        </p:txBody>
      </p:sp>
      <p:pic>
        <p:nvPicPr>
          <p:cNvPr id="14" name="Picture 9" descr="C:\Users\malmardi\Dropbox\UNCC\Spring 2016\Database Systems\project details\33887.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214" y="2067758"/>
            <a:ext cx="1041079" cy="9520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63354" y="1696463"/>
            <a:ext cx="116803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0.6149</a:t>
            </a:r>
            <a:endParaRPr kumimoji="0" lang="en-US" sz="1200" b="0"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17" name="TextBox 16"/>
          <p:cNvSpPr txBox="1"/>
          <p:nvPr/>
        </p:nvSpPr>
        <p:spPr>
          <a:xfrm>
            <a:off x="1219141" y="1696748"/>
            <a:ext cx="116803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1200" dirty="0" smtClean="0">
                <a:solidFill>
                  <a:schemeClr val="tx1">
                    <a:lumMod val="95000"/>
                    <a:lumOff val="5000"/>
                  </a:schemeClr>
                </a:solidFill>
                <a:latin typeface="Times" panose="02020603050405020304" pitchFamily="18" charset="0"/>
                <a:cs typeface="Times" panose="02020603050405020304" pitchFamily="18" charset="0"/>
              </a:rPr>
              <a:t>0.1136</a:t>
            </a:r>
            <a:endParaRPr kumimoji="0" lang="en-US" sz="1200" b="0"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18" name="TextBox 17"/>
          <p:cNvSpPr txBox="1"/>
          <p:nvPr/>
        </p:nvSpPr>
        <p:spPr>
          <a:xfrm>
            <a:off x="3409508" y="1696463"/>
            <a:ext cx="116803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0.5397</a:t>
            </a:r>
            <a:endParaRPr kumimoji="0" lang="en-US" sz="1200" b="0"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23" name="TextBox 22"/>
          <p:cNvSpPr txBox="1"/>
          <p:nvPr/>
        </p:nvSpPr>
        <p:spPr>
          <a:xfrm>
            <a:off x="1439239" y="5702341"/>
            <a:ext cx="698066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283418" hangingPunct="0">
              <a:defRPr sz="2346">
                <a:solidFill>
                  <a:srgbClr val="000000"/>
                </a:solidFill>
                <a:latin typeface="Helvetica"/>
                <a:ea typeface="Helvetica"/>
                <a:cs typeface="Helvetica"/>
                <a:sym typeface="Helvetica"/>
              </a:defRPr>
            </a:pPr>
            <a:r>
              <a:rPr lang="en-US" sz="1200" dirty="0">
                <a:solidFill>
                  <a:schemeClr val="tx1">
                    <a:lumMod val="75000"/>
                    <a:lumOff val="25000"/>
                  </a:schemeClr>
                </a:solidFill>
                <a:latin typeface="Times" panose="02020603050405020304" pitchFamily="18" charset="0"/>
                <a:cs typeface="Times" panose="02020603050405020304" pitchFamily="18" charset="0"/>
                <a:sym typeface="Helvetica"/>
              </a:rPr>
              <a:t>3: Bacterial infection, 48: Thyroid disorders, 53: Disorders of lipid metabolism, 106: Cardiac </a:t>
            </a:r>
            <a:r>
              <a:rPr lang="en-US" sz="1200" dirty="0" smtClean="0">
                <a:solidFill>
                  <a:schemeClr val="tx1">
                    <a:lumMod val="75000"/>
                    <a:lumOff val="25000"/>
                  </a:schemeClr>
                </a:solidFill>
                <a:latin typeface="Times" panose="02020603050405020304" pitchFamily="18" charset="0"/>
                <a:cs typeface="Times" panose="02020603050405020304" pitchFamily="18" charset="0"/>
                <a:sym typeface="Helvetica"/>
              </a:rPr>
              <a:t>dysrhythmias</a:t>
            </a:r>
            <a:r>
              <a:rPr lang="en-US" sz="1200" dirty="0">
                <a:solidFill>
                  <a:schemeClr val="tx1">
                    <a:lumMod val="75000"/>
                    <a:lumOff val="25000"/>
                  </a:schemeClr>
                </a:solidFill>
                <a:latin typeface="Times" panose="02020603050405020304" pitchFamily="18" charset="0"/>
                <a:cs typeface="Times" panose="02020603050405020304" pitchFamily="18" charset="0"/>
                <a:sym typeface="Helvetica"/>
              </a:rPr>
              <a:t>, 156: Nephritis, </a:t>
            </a:r>
            <a:r>
              <a:rPr lang="en-US" sz="1200" dirty="0" err="1">
                <a:solidFill>
                  <a:schemeClr val="tx1">
                    <a:lumMod val="75000"/>
                    <a:lumOff val="25000"/>
                  </a:schemeClr>
                </a:solidFill>
                <a:latin typeface="Times" panose="02020603050405020304" pitchFamily="18" charset="0"/>
                <a:cs typeface="Times" panose="02020603050405020304" pitchFamily="18" charset="0"/>
                <a:sym typeface="Helvetica"/>
              </a:rPr>
              <a:t>nephrosis</a:t>
            </a:r>
            <a:r>
              <a:rPr lang="en-US" sz="1200" dirty="0">
                <a:solidFill>
                  <a:schemeClr val="tx1">
                    <a:lumMod val="75000"/>
                    <a:lumOff val="25000"/>
                  </a:schemeClr>
                </a:solidFill>
                <a:latin typeface="Times" panose="02020603050405020304" pitchFamily="18" charset="0"/>
                <a:cs typeface="Times" panose="02020603050405020304" pitchFamily="18" charset="0"/>
                <a:sym typeface="Helvetica"/>
              </a:rPr>
              <a:t>, renal </a:t>
            </a:r>
            <a:r>
              <a:rPr lang="en-US" sz="1200" dirty="0" smtClean="0">
                <a:solidFill>
                  <a:schemeClr val="tx1">
                    <a:lumMod val="75000"/>
                    <a:lumOff val="25000"/>
                  </a:schemeClr>
                </a:solidFill>
                <a:latin typeface="Times" panose="02020603050405020304" pitchFamily="18" charset="0"/>
                <a:cs typeface="Times" panose="02020603050405020304" pitchFamily="18" charset="0"/>
                <a:sym typeface="Helvetica"/>
              </a:rPr>
              <a:t>sclerosis</a:t>
            </a:r>
            <a:r>
              <a:rPr lang="en-US" sz="1200" dirty="0">
                <a:solidFill>
                  <a:schemeClr val="tx1">
                    <a:lumMod val="75000"/>
                    <a:lumOff val="25000"/>
                  </a:schemeClr>
                </a:solidFill>
                <a:latin typeface="Times" panose="02020603050405020304" pitchFamily="18" charset="0"/>
                <a:cs typeface="Times" panose="02020603050405020304" pitchFamily="18" charset="0"/>
                <a:sym typeface="Helvetica"/>
              </a:rPr>
              <a:t>, 157: Acute and </a:t>
            </a:r>
            <a:r>
              <a:rPr lang="en-US" sz="1200" dirty="0" smtClean="0">
                <a:solidFill>
                  <a:schemeClr val="tx1">
                    <a:lumMod val="75000"/>
                    <a:lumOff val="25000"/>
                  </a:schemeClr>
                </a:solidFill>
                <a:latin typeface="Times" panose="02020603050405020304" pitchFamily="18" charset="0"/>
                <a:cs typeface="Times" panose="02020603050405020304" pitchFamily="18" charset="0"/>
                <a:sym typeface="Helvetica"/>
              </a:rPr>
              <a:t>unspecified </a:t>
            </a:r>
            <a:r>
              <a:rPr lang="en-US" sz="1200" dirty="0">
                <a:solidFill>
                  <a:schemeClr val="tx1">
                    <a:lumMod val="75000"/>
                    <a:lumOff val="25000"/>
                  </a:schemeClr>
                </a:solidFill>
                <a:latin typeface="Times" panose="02020603050405020304" pitchFamily="18" charset="0"/>
                <a:cs typeface="Times" panose="02020603050405020304" pitchFamily="18" charset="0"/>
                <a:sym typeface="Helvetica"/>
              </a:rPr>
              <a:t>renal failure</a:t>
            </a:r>
            <a:endParaRPr lang="en-US" sz="1200" dirty="0">
              <a:solidFill>
                <a:schemeClr val="tx1">
                  <a:lumMod val="75000"/>
                  <a:lumOff val="25000"/>
                </a:schemeClr>
              </a:solidFill>
              <a:latin typeface="Times" panose="02020603050405020304" pitchFamily="18" charset="0"/>
              <a:cs typeface="Times" panose="02020603050405020304" pitchFamily="18" charset="0"/>
              <a:sym typeface="Gill Sans"/>
            </a:endParaRPr>
          </a:p>
        </p:txBody>
      </p:sp>
      <p:sp>
        <p:nvSpPr>
          <p:cNvPr id="28" name="TextBox 27"/>
          <p:cNvSpPr txBox="1"/>
          <p:nvPr/>
        </p:nvSpPr>
        <p:spPr>
          <a:xfrm>
            <a:off x="1054540" y="3968344"/>
            <a:ext cx="1404827" cy="646331"/>
          </a:xfrm>
          <a:prstGeom prst="rect">
            <a:avLst/>
          </a:prstGeom>
          <a:noFill/>
        </p:spPr>
        <p:txBody>
          <a:bodyPr wrap="square" rtlCol="0">
            <a:spAutoFit/>
          </a:bodyPr>
          <a:lstStyle/>
          <a:p>
            <a:pPr algn="ctr"/>
            <a:r>
              <a:rPr lang="en-US" sz="1200" dirty="0" smtClean="0">
                <a:latin typeface="Times" panose="02020603050405020304" pitchFamily="18" charset="0"/>
                <a:cs typeface="Times" panose="02020603050405020304" pitchFamily="18" charset="0"/>
              </a:rPr>
              <a:t>No Recommendations</a:t>
            </a:r>
          </a:p>
          <a:p>
            <a:pPr algn="ctr"/>
            <a:endParaRPr lang="en-US" sz="1200" dirty="0">
              <a:latin typeface="Times" panose="02020603050405020304" pitchFamily="18" charset="0"/>
              <a:cs typeface="Times" panose="02020603050405020304" pitchFamily="18" charset="0"/>
            </a:endParaRPr>
          </a:p>
        </p:txBody>
      </p:sp>
      <p:sp>
        <p:nvSpPr>
          <p:cNvPr id="32" name="TextBox 31"/>
          <p:cNvSpPr txBox="1"/>
          <p:nvPr/>
        </p:nvSpPr>
        <p:spPr>
          <a:xfrm>
            <a:off x="5742508" y="3968342"/>
            <a:ext cx="996260" cy="646331"/>
          </a:xfrm>
          <a:prstGeom prst="rect">
            <a:avLst/>
          </a:prstGeom>
          <a:noFill/>
        </p:spPr>
        <p:txBody>
          <a:bodyPr wrap="square" rtlCol="0">
            <a:spAutoFit/>
          </a:bodyPr>
          <a:lstStyle/>
          <a:p>
            <a:r>
              <a:rPr lang="en-US" sz="1200" dirty="0" smtClean="0">
                <a:latin typeface="Times" panose="02020603050405020304" pitchFamily="18" charset="0"/>
                <a:cs typeface="Times" panose="02020603050405020304" pitchFamily="18" charset="0"/>
              </a:rPr>
              <a:t>53 </a:t>
            </a:r>
            <a:r>
              <a:rPr lang="en-US" sz="1200" dirty="0" smtClean="0">
                <a:latin typeface="Times" panose="02020603050405020304" pitchFamily="18" charset="0"/>
                <a:cs typeface="Times" panose="02020603050405020304" pitchFamily="18" charset="0"/>
                <a:sym typeface="Wingdings" panose="05000000000000000000" pitchFamily="2" charset="2"/>
              </a:rPr>
              <a:t> -53</a:t>
            </a:r>
          </a:p>
          <a:p>
            <a:r>
              <a:rPr lang="en-US" sz="1200" dirty="0" smtClean="0">
                <a:latin typeface="Times" panose="02020603050405020304" pitchFamily="18" charset="0"/>
                <a:cs typeface="Times" panose="02020603050405020304" pitchFamily="18" charset="0"/>
                <a:sym typeface="Wingdings" panose="05000000000000000000" pitchFamily="2" charset="2"/>
              </a:rPr>
              <a:t>~ </a:t>
            </a:r>
            <a:r>
              <a:rPr lang="en-US" sz="1200" dirty="0" smtClean="0">
                <a:latin typeface="Times" panose="02020603050405020304" pitchFamily="18" charset="0"/>
                <a:cs typeface="Times" panose="02020603050405020304" pitchFamily="18" charset="0"/>
                <a:sym typeface="Wingdings" panose="05000000000000000000" pitchFamily="2" charset="2"/>
              </a:rPr>
              <a:t> -156</a:t>
            </a:r>
          </a:p>
          <a:p>
            <a:r>
              <a:rPr lang="en-US" sz="1200" dirty="0" smtClean="0">
                <a:latin typeface="Times" panose="02020603050405020304" pitchFamily="18" charset="0"/>
                <a:cs typeface="Times" panose="02020603050405020304" pitchFamily="18" charset="0"/>
                <a:sym typeface="Wingdings" panose="05000000000000000000" pitchFamily="2" charset="2"/>
              </a:rPr>
              <a:t>106  106</a:t>
            </a:r>
            <a:endParaRPr lang="en-US" sz="1200" dirty="0">
              <a:latin typeface="Times" panose="02020603050405020304" pitchFamily="18" charset="0"/>
              <a:cs typeface="Times" panose="02020603050405020304" pitchFamily="18" charset="0"/>
            </a:endParaRPr>
          </a:p>
        </p:txBody>
      </p:sp>
      <p:sp>
        <p:nvSpPr>
          <p:cNvPr id="33" name="TextBox 32"/>
          <p:cNvSpPr txBox="1"/>
          <p:nvPr/>
        </p:nvSpPr>
        <p:spPr>
          <a:xfrm>
            <a:off x="3581286" y="3968342"/>
            <a:ext cx="996260" cy="646331"/>
          </a:xfrm>
          <a:prstGeom prst="rect">
            <a:avLst/>
          </a:prstGeom>
          <a:noFill/>
        </p:spPr>
        <p:txBody>
          <a:bodyPr wrap="square" rtlCol="0">
            <a:spAutoFit/>
          </a:bodyPr>
          <a:lstStyle/>
          <a:p>
            <a:r>
              <a:rPr lang="en-US" sz="1200" dirty="0">
                <a:latin typeface="Times" panose="02020603050405020304" pitchFamily="18" charset="0"/>
                <a:cs typeface="Times" panose="02020603050405020304" pitchFamily="18" charset="0"/>
              </a:rPr>
              <a:t>~</a:t>
            </a:r>
            <a:r>
              <a:rPr lang="en-US" sz="1200" dirty="0" smtClean="0">
                <a:latin typeface="Times" panose="02020603050405020304" pitchFamily="18" charset="0"/>
                <a:cs typeface="Times" panose="02020603050405020304" pitchFamily="18" charset="0"/>
              </a:rPr>
              <a:t> </a:t>
            </a:r>
            <a:r>
              <a:rPr lang="en-US" sz="1200" dirty="0" smtClean="0">
                <a:latin typeface="Times" panose="02020603050405020304" pitchFamily="18" charset="0"/>
                <a:cs typeface="Times" panose="02020603050405020304" pitchFamily="18" charset="0"/>
                <a:sym typeface="Wingdings" panose="05000000000000000000" pitchFamily="2" charset="2"/>
              </a:rPr>
              <a:t> 106</a:t>
            </a:r>
          </a:p>
          <a:p>
            <a:r>
              <a:rPr lang="en-US" sz="1200" dirty="0" smtClean="0">
                <a:latin typeface="Times" panose="02020603050405020304" pitchFamily="18" charset="0"/>
                <a:cs typeface="Times" panose="02020603050405020304" pitchFamily="18" charset="0"/>
                <a:sym typeface="Wingdings" panose="05000000000000000000" pitchFamily="2" charset="2"/>
              </a:rPr>
              <a:t>~  -53</a:t>
            </a:r>
          </a:p>
          <a:p>
            <a:r>
              <a:rPr lang="en-US" sz="1200" dirty="0">
                <a:latin typeface="Times" panose="02020603050405020304" pitchFamily="18" charset="0"/>
                <a:cs typeface="Times" panose="02020603050405020304" pitchFamily="18" charset="0"/>
                <a:sym typeface="Wingdings" panose="05000000000000000000" pitchFamily="2" charset="2"/>
              </a:rPr>
              <a:t>~</a:t>
            </a:r>
            <a:r>
              <a:rPr lang="en-US" sz="1200" dirty="0" smtClean="0">
                <a:latin typeface="Times" panose="02020603050405020304" pitchFamily="18" charset="0"/>
                <a:cs typeface="Times" panose="02020603050405020304" pitchFamily="18" charset="0"/>
                <a:sym typeface="Wingdings" panose="05000000000000000000" pitchFamily="2" charset="2"/>
              </a:rPr>
              <a:t>  -156</a:t>
            </a:r>
            <a:endParaRPr lang="en-US" sz="1200" dirty="0">
              <a:latin typeface="Times" panose="02020603050405020304" pitchFamily="18" charset="0"/>
              <a:cs typeface="Times" panose="02020603050405020304" pitchFamily="18" charset="0"/>
            </a:endParaRPr>
          </a:p>
        </p:txBody>
      </p:sp>
      <p:sp>
        <p:nvSpPr>
          <p:cNvPr id="34" name="TextBox 33"/>
          <p:cNvSpPr txBox="1"/>
          <p:nvPr/>
        </p:nvSpPr>
        <p:spPr>
          <a:xfrm>
            <a:off x="5781793" y="5121120"/>
            <a:ext cx="1470070" cy="369332"/>
          </a:xfrm>
          <a:prstGeom prst="rect">
            <a:avLst/>
          </a:prstGeom>
          <a:noFill/>
        </p:spPr>
        <p:txBody>
          <a:bodyPr wrap="square" rtlCol="0">
            <a:spAutoFit/>
          </a:bodyPr>
          <a:lstStyle/>
          <a:p>
            <a:r>
              <a:rPr lang="en-US" dirty="0" smtClean="0">
                <a:latin typeface="Times" panose="02020603050405020304" pitchFamily="18" charset="0"/>
                <a:cs typeface="Times" panose="02020603050405020304" pitchFamily="18" charset="0"/>
              </a:rPr>
              <a:t>0.5</a:t>
            </a:r>
            <a:endParaRPr lang="en-US" dirty="0">
              <a:latin typeface="Times" panose="02020603050405020304" pitchFamily="18" charset="0"/>
              <a:cs typeface="Times" panose="02020603050405020304" pitchFamily="18" charset="0"/>
            </a:endParaRPr>
          </a:p>
        </p:txBody>
      </p:sp>
      <p:sp>
        <p:nvSpPr>
          <p:cNvPr id="35" name="TextBox 34"/>
          <p:cNvSpPr txBox="1"/>
          <p:nvPr/>
        </p:nvSpPr>
        <p:spPr>
          <a:xfrm>
            <a:off x="3627150" y="5129713"/>
            <a:ext cx="1740681" cy="379453"/>
          </a:xfrm>
          <a:prstGeom prst="rect">
            <a:avLst/>
          </a:prstGeom>
          <a:noFill/>
        </p:spPr>
        <p:txBody>
          <a:bodyPr wrap="square" rtlCol="0">
            <a:spAutoFit/>
          </a:bodyPr>
          <a:lstStyle/>
          <a:p>
            <a:r>
              <a:rPr lang="en-US" dirty="0" smtClean="0">
                <a:latin typeface="Times" panose="02020603050405020304" pitchFamily="18" charset="0"/>
                <a:cs typeface="Times" panose="02020603050405020304" pitchFamily="18" charset="0"/>
              </a:rPr>
              <a:t>0.43</a:t>
            </a:r>
            <a:endParaRPr lang="en-US" dirty="0">
              <a:latin typeface="Times" panose="02020603050405020304" pitchFamily="18" charset="0"/>
              <a:cs typeface="Times" panose="02020603050405020304" pitchFamily="18" charset="0"/>
            </a:endParaRPr>
          </a:p>
        </p:txBody>
      </p:sp>
      <p:sp>
        <p:nvSpPr>
          <p:cNvPr id="36" name="TextBox 35"/>
          <p:cNvSpPr txBox="1"/>
          <p:nvPr/>
        </p:nvSpPr>
        <p:spPr>
          <a:xfrm>
            <a:off x="7251863" y="1696463"/>
            <a:ext cx="116803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Score</a:t>
            </a:r>
            <a:endParaRPr kumimoji="0" lang="en-US" sz="1200" b="1"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37" name="TextBox 36"/>
          <p:cNvSpPr txBox="1"/>
          <p:nvPr/>
        </p:nvSpPr>
        <p:spPr>
          <a:xfrm>
            <a:off x="7261190" y="2375429"/>
            <a:ext cx="116803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Clusters</a:t>
            </a:r>
            <a:endParaRPr kumimoji="0" lang="en-US" sz="1200" b="1"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38" name="TextBox 37"/>
          <p:cNvSpPr txBox="1"/>
          <p:nvPr/>
        </p:nvSpPr>
        <p:spPr>
          <a:xfrm>
            <a:off x="7261190" y="3226913"/>
            <a:ext cx="14178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Included/Excluded sets</a:t>
            </a:r>
            <a:endParaRPr kumimoji="0" lang="en-US" sz="1200" b="1"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39" name="TextBox 38"/>
          <p:cNvSpPr txBox="1"/>
          <p:nvPr/>
        </p:nvSpPr>
        <p:spPr>
          <a:xfrm>
            <a:off x="7234664" y="4133588"/>
            <a:ext cx="141789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Recommendations</a:t>
            </a:r>
            <a:endParaRPr kumimoji="0" lang="en-US" sz="1200" b="1"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sp>
        <p:nvSpPr>
          <p:cNvPr id="40" name="TextBox 39"/>
          <p:cNvSpPr txBox="1"/>
          <p:nvPr/>
        </p:nvSpPr>
        <p:spPr>
          <a:xfrm>
            <a:off x="7285317" y="5053200"/>
            <a:ext cx="11680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rPr>
              <a:t>Readmission</a:t>
            </a:r>
          </a:p>
          <a:p>
            <a:pPr marL="0" marR="0" indent="0" algn="ctr" defTabSz="584200" rtl="0" fontAlgn="auto" latinLnBrk="0" hangingPunct="0">
              <a:lnSpc>
                <a:spcPct val="100000"/>
              </a:lnSpc>
              <a:spcBef>
                <a:spcPts val="0"/>
              </a:spcBef>
              <a:spcAft>
                <a:spcPts val="0"/>
              </a:spcAft>
              <a:buClrTx/>
              <a:buSzTx/>
              <a:buFontTx/>
              <a:buNone/>
              <a:tabLst/>
            </a:pPr>
            <a:r>
              <a:rPr lang="en-US" sz="1200" b="1" dirty="0" smtClean="0">
                <a:solidFill>
                  <a:schemeClr val="tx1">
                    <a:lumMod val="95000"/>
                    <a:lumOff val="5000"/>
                  </a:schemeClr>
                </a:solidFill>
                <a:latin typeface="Times" panose="02020603050405020304" pitchFamily="18" charset="0"/>
                <a:cs typeface="Times" panose="02020603050405020304" pitchFamily="18" charset="0"/>
                <a:sym typeface="Gill Sans"/>
              </a:rPr>
              <a:t>Reduction</a:t>
            </a:r>
            <a:endParaRPr kumimoji="0" lang="en-US" sz="1200" b="1" i="0" u="none" strike="noStrike" cap="none" spc="0" normalizeH="0" baseline="0" dirty="0">
              <a:ln>
                <a:noFill/>
              </a:ln>
              <a:solidFill>
                <a:schemeClr val="tx1">
                  <a:lumMod val="95000"/>
                  <a:lumOff val="5000"/>
                </a:schemeClr>
              </a:solidFill>
              <a:effectLst/>
              <a:uFillTx/>
              <a:latin typeface="Times" panose="02020603050405020304" pitchFamily="18" charset="0"/>
              <a:cs typeface="Times" panose="02020603050405020304" pitchFamily="18" charset="0"/>
              <a:sym typeface="Gill Sans"/>
            </a:endParaRPr>
          </a:p>
        </p:txBody>
      </p:sp>
      <p:cxnSp>
        <p:nvCxnSpPr>
          <p:cNvPr id="3" name="Straight Connector 2"/>
          <p:cNvCxnSpPr/>
          <p:nvPr/>
        </p:nvCxnSpPr>
        <p:spPr>
          <a:xfrm>
            <a:off x="850925" y="2061778"/>
            <a:ext cx="766999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83720" y="3019835"/>
            <a:ext cx="766999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83720" y="3931466"/>
            <a:ext cx="766999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9627" y="4988709"/>
            <a:ext cx="766999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87179" y="4614672"/>
            <a:ext cx="6343403"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Fix diagnostic code 53 in patients from Green cluster who do not diagnostic code have 156</a:t>
            </a:r>
            <a:endParaRPr lang="en-US" sz="1200" dirty="0">
              <a:latin typeface="Arial" panose="020B0604020202020204" pitchFamily="34" charset="0"/>
              <a:cs typeface="Arial" panose="020B0604020202020204" pitchFamily="34" charset="0"/>
            </a:endParaRPr>
          </a:p>
        </p:txBody>
      </p:sp>
      <p:sp>
        <p:nvSpPr>
          <p:cNvPr id="20" name="Curved Down Arrow 19"/>
          <p:cNvSpPr/>
          <p:nvPr/>
        </p:nvSpPr>
        <p:spPr>
          <a:xfrm>
            <a:off x="1756953" y="1339702"/>
            <a:ext cx="4483685" cy="2764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82149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outhernwestchester-uc.com/Portals/833/web-content/content-images/LP_Content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353" y="2352818"/>
            <a:ext cx="1674316" cy="1915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61523" y="2970692"/>
            <a:ext cx="2930598" cy="7861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4640" dirty="0">
                <a:ln w="0"/>
                <a:solidFill>
                  <a:schemeClr val="tx2">
                    <a:lumMod val="50000"/>
                  </a:schemeClr>
                </a:solidFill>
                <a:effectLst>
                  <a:reflection blurRad="6350" stA="53000" endA="300" endPos="35500" dir="5400000" sy="-90000" algn="bl" rotWithShape="0"/>
                </a:effectLst>
                <a:sym typeface="Gill Sans"/>
              </a:rPr>
              <a:t>Thank you</a:t>
            </a:r>
          </a:p>
        </p:txBody>
      </p:sp>
      <p:sp>
        <p:nvSpPr>
          <p:cNvPr id="2" name="Slide Number Placeholder 1"/>
          <p:cNvSpPr>
            <a:spLocks noGrp="1"/>
          </p:cNvSpPr>
          <p:nvPr>
            <p:ph type="sldNum" sz="quarter" idx="2"/>
          </p:nvPr>
        </p:nvSpPr>
        <p:spPr/>
        <p:txBody>
          <a:bodyPr/>
          <a:lstStyle/>
          <a:p>
            <a:pPr algn="ctr" defTabSz="410751" hangingPunct="0"/>
            <a:fld id="{86CB4B4D-7CA3-9044-876B-883B54F8677D}" type="slidenum">
              <a:rPr lang="en-US" kern="0" smtClean="0">
                <a:solidFill>
                  <a:srgbClr val="606060"/>
                </a:solidFill>
                <a:sym typeface="Gill Sans"/>
              </a:rPr>
              <a:pPr algn="ctr" defTabSz="410751" hangingPunct="0"/>
              <a:t>34</a:t>
            </a:fld>
            <a:endParaRPr lang="en-US" kern="0">
              <a:solidFill>
                <a:srgbClr val="606060"/>
              </a:solidFill>
              <a:sym typeface="Gill Sans"/>
            </a:endParaRPr>
          </a:p>
        </p:txBody>
      </p:sp>
    </p:spTree>
    <p:extLst>
      <p:ext uri="{BB962C8B-B14F-4D97-AF65-F5344CB8AC3E}">
        <p14:creationId xmlns:p14="http://schemas.microsoft.com/office/powerpoint/2010/main" val="82977755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431" y="1450443"/>
            <a:ext cx="3561666" cy="615553"/>
          </a:xfrm>
          <a:prstGeom prst="rect">
            <a:avLst/>
          </a:prstGeom>
          <a:noFill/>
        </p:spPr>
        <p:txBody>
          <a:bodyPr wrap="square" rtlCol="0">
            <a:spAutoFit/>
          </a:bodyPr>
          <a:lstStyle/>
          <a:p>
            <a:r>
              <a:rPr lang="en-US" sz="3400" dirty="0" smtClean="0">
                <a:latin typeface="Times" panose="02020603050405020304" pitchFamily="18" charset="0"/>
                <a:cs typeface="Times" panose="02020603050405020304" pitchFamily="18" charset="0"/>
              </a:rPr>
              <a:t>Problem Statement</a:t>
            </a:r>
            <a:endParaRPr lang="en-US" sz="3400" dirty="0">
              <a:latin typeface="Times" panose="02020603050405020304" pitchFamily="18" charset="0"/>
              <a:cs typeface="Times" panose="02020603050405020304" pitchFamily="18" charset="0"/>
            </a:endParaRPr>
          </a:p>
        </p:txBody>
      </p:sp>
      <p:sp>
        <p:nvSpPr>
          <p:cNvPr id="5" name="TextBox 4"/>
          <p:cNvSpPr txBox="1"/>
          <p:nvPr/>
        </p:nvSpPr>
        <p:spPr>
          <a:xfrm>
            <a:off x="858537" y="2714698"/>
            <a:ext cx="7687454" cy="2123658"/>
          </a:xfrm>
          <a:prstGeom prst="rect">
            <a:avLst/>
          </a:prstGeom>
          <a:noFill/>
        </p:spPr>
        <p:txBody>
          <a:bodyPr wrap="square" rtlCol="0">
            <a:spAutoFit/>
          </a:bodyPr>
          <a:lstStyle/>
          <a:p>
            <a:r>
              <a:rPr lang="en-US" dirty="0" smtClean="0">
                <a:solidFill>
                  <a:schemeClr val="tx1">
                    <a:lumMod val="95000"/>
                    <a:lumOff val="5000"/>
                  </a:schemeClr>
                </a:solidFill>
                <a:latin typeface="Arial" panose="020B0604020202020204" pitchFamily="34" charset="0"/>
                <a:cs typeface="Arial" panose="020B0604020202020204" pitchFamily="34" charset="0"/>
              </a:rPr>
              <a:t>Can we use data </a:t>
            </a:r>
            <a:r>
              <a:rPr lang="en-US" dirty="0">
                <a:solidFill>
                  <a:schemeClr val="tx1">
                    <a:lumMod val="95000"/>
                    <a:lumOff val="5000"/>
                  </a:schemeClr>
                </a:solidFill>
                <a:latin typeface="Arial" panose="020B0604020202020204" pitchFamily="34" charset="0"/>
                <a:cs typeface="Arial" panose="020B0604020202020204" pitchFamily="34" charset="0"/>
              </a:rPr>
              <a:t>mining techniques on patients’ </a:t>
            </a:r>
            <a:r>
              <a:rPr lang="en-US" dirty="0" smtClean="0">
                <a:solidFill>
                  <a:schemeClr val="tx1">
                    <a:lumMod val="95000"/>
                    <a:lumOff val="5000"/>
                  </a:schemeClr>
                </a:solidFill>
                <a:latin typeface="Arial" panose="020B0604020202020204" pitchFamily="34" charset="0"/>
                <a:cs typeface="Arial" panose="020B0604020202020204" pitchFamily="34" charset="0"/>
              </a:rPr>
              <a:t>records in HCUP  Database to reduce </a:t>
            </a:r>
            <a:r>
              <a:rPr lang="en-US" dirty="0">
                <a:solidFill>
                  <a:schemeClr val="tx1">
                    <a:lumMod val="95000"/>
                    <a:lumOff val="5000"/>
                  </a:schemeClr>
                </a:solidFill>
                <a:latin typeface="Arial" panose="020B0604020202020204" pitchFamily="34" charset="0"/>
                <a:cs typeface="Arial" panose="020B0604020202020204" pitchFamily="34" charset="0"/>
              </a:rPr>
              <a:t>the number of </a:t>
            </a:r>
            <a:r>
              <a:rPr lang="en-US" dirty="0" smtClean="0">
                <a:solidFill>
                  <a:schemeClr val="tx1">
                    <a:lumMod val="95000"/>
                    <a:lumOff val="5000"/>
                  </a:schemeClr>
                </a:solidFill>
                <a:latin typeface="Arial" panose="020B0604020202020204" pitchFamily="34" charset="0"/>
                <a:cs typeface="Arial" panose="020B0604020202020204" pitchFamily="34" charset="0"/>
              </a:rPr>
              <a:t>readmissions &amp; reduce </a:t>
            </a:r>
            <a:r>
              <a:rPr lang="en-US" dirty="0" smtClean="0">
                <a:latin typeface="Arial" panose="020B0604020202020204" pitchFamily="34" charset="0"/>
                <a:cs typeface="Arial" panose="020B0604020202020204" pitchFamily="34" charset="0"/>
              </a:rPr>
              <a:t>risk of mortality </a:t>
            </a:r>
            <a:r>
              <a:rPr lang="en-US" dirty="0" smtClean="0">
                <a:solidFill>
                  <a:schemeClr val="tx1">
                    <a:lumMod val="95000"/>
                    <a:lumOff val="5000"/>
                  </a:schemeClr>
                </a:solidFill>
                <a:latin typeface="Arial" panose="020B0604020202020204" pitchFamily="34" charset="0"/>
                <a:cs typeface="Arial" panose="020B0604020202020204" pitchFamily="34" charset="0"/>
              </a:rPr>
              <a:t>in hospitals?</a:t>
            </a:r>
          </a:p>
          <a:p>
            <a:pPr marL="342900" indent="-342900" algn="just">
              <a:buClr>
                <a:schemeClr val="accent1">
                  <a:lumMod val="75000"/>
                </a:schemeClr>
              </a:buClr>
              <a:buFont typeface="Arial" panose="020B0604020202020204" pitchFamily="34" charset="0"/>
              <a:buChar char="•"/>
            </a:pPr>
            <a:endParaRPr lang="en-US" sz="2400" dirty="0" smtClean="0">
              <a:solidFill>
                <a:schemeClr val="tx1">
                  <a:lumMod val="95000"/>
                  <a:lumOff val="5000"/>
                </a:schemeClr>
              </a:solidFill>
              <a:latin typeface="Times" panose="02020603050405020304" pitchFamily="18" charset="0"/>
              <a:cs typeface="Times" panose="02020603050405020304" pitchFamily="18" charset="0"/>
            </a:endParaRPr>
          </a:p>
          <a:p>
            <a:pPr algn="just">
              <a:buClr>
                <a:schemeClr val="accent1">
                  <a:lumMod val="75000"/>
                </a:schemeClr>
              </a:buClr>
            </a:pPr>
            <a:r>
              <a:rPr lang="en-US" dirty="0" smtClean="0">
                <a:solidFill>
                  <a:schemeClr val="tx1">
                    <a:lumMod val="95000"/>
                    <a:lumOff val="5000"/>
                  </a:schemeClr>
                </a:solidFill>
                <a:latin typeface="Arial" panose="020B0604020202020204" pitchFamily="34" charset="0"/>
                <a:cs typeface="Arial" panose="020B0604020202020204" pitchFamily="34" charset="0"/>
              </a:rPr>
              <a:t>Provide </a:t>
            </a:r>
            <a:r>
              <a:rPr lang="en-US" dirty="0">
                <a:solidFill>
                  <a:schemeClr val="tx1">
                    <a:lumMod val="95000"/>
                    <a:lumOff val="5000"/>
                  </a:schemeClr>
                </a:solidFill>
                <a:latin typeface="Arial" panose="020B0604020202020204" pitchFamily="34" charset="0"/>
                <a:cs typeface="Arial" panose="020B0604020202020204" pitchFamily="34" charset="0"/>
              </a:rPr>
              <a:t>treatment recommendations (</a:t>
            </a:r>
            <a:r>
              <a:rPr lang="en-US" dirty="0" smtClean="0">
                <a:solidFill>
                  <a:schemeClr val="tx1">
                    <a:lumMod val="95000"/>
                    <a:lumOff val="5000"/>
                  </a:schemeClr>
                </a:solidFill>
                <a:latin typeface="Arial" panose="020B0604020202020204" pitchFamily="34" charset="0"/>
                <a:cs typeface="Arial" panose="020B0604020202020204" pitchFamily="34" charset="0"/>
              </a:rPr>
              <a:t>actionable knowledge</a:t>
            </a:r>
            <a:r>
              <a:rPr lang="en-US" dirty="0">
                <a:solidFill>
                  <a:schemeClr val="tx1">
                    <a:lumMod val="95000"/>
                    <a:lumOff val="5000"/>
                  </a:schemeClr>
                </a:solidFill>
                <a:latin typeface="Arial" panose="020B0604020202020204" pitchFamily="34" charset="0"/>
                <a:cs typeface="Arial" panose="020B0604020202020204" pitchFamily="34" charset="0"/>
              </a:rPr>
              <a:t>) to the physicians that can eventually minimize the anticipated number </a:t>
            </a:r>
            <a:r>
              <a:rPr lang="en-US" dirty="0" smtClean="0">
                <a:solidFill>
                  <a:schemeClr val="tx1">
                    <a:lumMod val="95000"/>
                    <a:lumOff val="5000"/>
                  </a:schemeClr>
                </a:solidFill>
                <a:latin typeface="Arial" panose="020B0604020202020204" pitchFamily="34" charset="0"/>
                <a:cs typeface="Arial" panose="020B0604020202020204" pitchFamily="34" charset="0"/>
              </a:rPr>
              <a:t>of hospital </a:t>
            </a:r>
            <a:r>
              <a:rPr lang="en-US" dirty="0">
                <a:solidFill>
                  <a:schemeClr val="tx1">
                    <a:lumMod val="95000"/>
                    <a:lumOff val="5000"/>
                  </a:schemeClr>
                </a:solidFill>
                <a:latin typeface="Arial" panose="020B0604020202020204" pitchFamily="34" charset="0"/>
                <a:cs typeface="Arial" panose="020B0604020202020204" pitchFamily="34" charset="0"/>
              </a:rPr>
              <a:t>readmissions.</a:t>
            </a:r>
          </a:p>
        </p:txBody>
      </p:sp>
      <p:sp>
        <p:nvSpPr>
          <p:cNvPr id="3" name="Slide Number Placeholder 2"/>
          <p:cNvSpPr>
            <a:spLocks noGrp="1"/>
          </p:cNvSpPr>
          <p:nvPr>
            <p:ph type="sldNum" sz="quarter" idx="12"/>
          </p:nvPr>
        </p:nvSpPr>
        <p:spPr/>
        <p:txBody>
          <a:bodyPr/>
          <a:lstStyle/>
          <a:p>
            <a:fld id="{3E293B60-8D49-407B-B8DC-F7DDA3AB1C94}" type="slidenum">
              <a:rPr lang="en-US" smtClean="0"/>
              <a:t>4</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8787" y="329059"/>
            <a:ext cx="2046029" cy="183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617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230" y="1147841"/>
            <a:ext cx="4861603" cy="615553"/>
          </a:xfrm>
          <a:prstGeom prst="rect">
            <a:avLst/>
          </a:prstGeom>
          <a:noFill/>
        </p:spPr>
        <p:txBody>
          <a:bodyPr wrap="square" rtlCol="0">
            <a:spAutoFit/>
          </a:bodyPr>
          <a:lstStyle/>
          <a:p>
            <a:r>
              <a:rPr lang="en-US" sz="3400" dirty="0">
                <a:latin typeface="Times" panose="02020603050405020304" pitchFamily="18" charset="0"/>
                <a:cs typeface="Times" panose="02020603050405020304" pitchFamily="18" charset="0"/>
              </a:rPr>
              <a:t>Hospital Readmissions</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2920" y="2557602"/>
            <a:ext cx="3130779" cy="281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82287" y="2838381"/>
            <a:ext cx="3771131" cy="2031325"/>
          </a:xfrm>
          <a:prstGeom prst="rect">
            <a:avLst/>
          </a:prstGeom>
          <a:noFill/>
        </p:spPr>
        <p:txBody>
          <a:bodyPr wrap="square" rtlCol="0">
            <a:spAutoFit/>
          </a:bodyPr>
          <a:lstStyle/>
          <a:p>
            <a:pPr algn="just"/>
            <a:r>
              <a:rPr lang="en-US" sz="2100" dirty="0">
                <a:latin typeface="Times" panose="02020603050405020304" pitchFamily="18" charset="0"/>
                <a:cs typeface="Times" panose="02020603050405020304" pitchFamily="18" charset="0"/>
              </a:rPr>
              <a:t>Hospital Readmission is defined as a re-hospitalization of a patient after being discharged from a hospital within a short period of time. The period in average is 30 days</a:t>
            </a:r>
          </a:p>
        </p:txBody>
      </p:sp>
      <p:sp>
        <p:nvSpPr>
          <p:cNvPr id="5" name="Slide Number Placeholder 4"/>
          <p:cNvSpPr>
            <a:spLocks noGrp="1"/>
          </p:cNvSpPr>
          <p:nvPr>
            <p:ph type="sldNum" sz="quarter" idx="12"/>
          </p:nvPr>
        </p:nvSpPr>
        <p:spPr/>
        <p:txBody>
          <a:bodyPr/>
          <a:lstStyle/>
          <a:p>
            <a:fld id="{3E293B60-8D49-407B-B8DC-F7DDA3AB1C94}" type="slidenum">
              <a:rPr lang="en-US" smtClean="0"/>
              <a:t>5</a:t>
            </a:fld>
            <a:endParaRPr lang="en-US"/>
          </a:p>
        </p:txBody>
      </p:sp>
    </p:spTree>
    <p:extLst>
      <p:ext uri="{BB962C8B-B14F-4D97-AF65-F5344CB8AC3E}">
        <p14:creationId xmlns:p14="http://schemas.microsoft.com/office/powerpoint/2010/main" val="281281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539" y="298546"/>
            <a:ext cx="4507187"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Our Medical Dataset  </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788566" y="1276245"/>
            <a:ext cx="7981672" cy="3954929"/>
          </a:xfrm>
          <a:prstGeom prst="rect">
            <a:avLst/>
          </a:prstGeom>
          <a:noFill/>
        </p:spPr>
        <p:txBody>
          <a:bodyPr wrap="none" rtlCol="0">
            <a:spAutoFit/>
          </a:bodyPr>
          <a:lstStyle/>
          <a:p>
            <a:pPr marL="342900" indent="-342900">
              <a:buClr>
                <a:schemeClr val="accent1">
                  <a:lumMod val="75000"/>
                </a:schemeClr>
              </a:buClr>
              <a:buFont typeface="Arial" panose="020B0604020202020204" pitchFamily="34"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Part of the Healthcare Cost and Utilization Project (HCUP).</a:t>
            </a:r>
          </a:p>
          <a:p>
            <a:pPr marL="342900" indent="-342900">
              <a:buClr>
                <a:schemeClr val="accent1">
                  <a:lumMod val="75000"/>
                </a:schemeClr>
              </a:buClr>
              <a:buFont typeface="Arial" panose="020B0604020202020204" pitchFamily="34" charset="0"/>
              <a:buChar char="•"/>
            </a:pPr>
            <a:endParaRPr lang="en-US" sz="1600" dirty="0" smtClean="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chemeClr val="accent1">
                  <a:lumMod val="75000"/>
                </a:schemeClr>
              </a:buClr>
              <a:buFont typeface="Arial" panose="020B0604020202020204" pitchFamily="34" charset="0"/>
              <a:buChar char="•"/>
            </a:pPr>
            <a:r>
              <a:rPr lang="en-US" sz="1600" dirty="0" smtClean="0">
                <a:solidFill>
                  <a:schemeClr val="tx1">
                    <a:lumMod val="95000"/>
                    <a:lumOff val="5000"/>
                  </a:schemeClr>
                </a:solidFill>
                <a:latin typeface="Arial" panose="020B0604020202020204" pitchFamily="34" charset="0"/>
                <a:cs typeface="Arial" panose="020B0604020202020204" pitchFamily="34" charset="0"/>
              </a:rPr>
              <a:t>A </a:t>
            </a:r>
            <a:r>
              <a:rPr lang="en-US" sz="1600" dirty="0">
                <a:solidFill>
                  <a:schemeClr val="tx1">
                    <a:lumMod val="95000"/>
                    <a:lumOff val="5000"/>
                  </a:schemeClr>
                </a:solidFill>
                <a:latin typeface="Arial" panose="020B0604020202020204" pitchFamily="34" charset="0"/>
                <a:cs typeface="Arial" panose="020B0604020202020204" pitchFamily="34" charset="0"/>
              </a:rPr>
              <a:t>total of over 7.8 million visit discharges for over 3.6 million </a:t>
            </a:r>
          </a:p>
          <a:p>
            <a:pPr>
              <a:buClr>
                <a:schemeClr val="accent1">
                  <a:lumMod val="75000"/>
                </a:schemeClr>
              </a:buClr>
            </a:pP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dirty="0" smtClean="0">
                <a:solidFill>
                  <a:schemeClr val="tx1">
                    <a:lumMod val="95000"/>
                    <a:lumOff val="5000"/>
                  </a:schemeClr>
                </a:solidFill>
                <a:latin typeface="Arial" panose="020B0604020202020204" pitchFamily="34" charset="0"/>
                <a:cs typeface="Arial" panose="020B0604020202020204" pitchFamily="34" charset="0"/>
              </a:rPr>
              <a:t>    patients </a:t>
            </a:r>
            <a:r>
              <a:rPr lang="en-US" sz="1600" dirty="0">
                <a:solidFill>
                  <a:schemeClr val="tx1">
                    <a:lumMod val="95000"/>
                    <a:lumOff val="5000"/>
                  </a:schemeClr>
                </a:solidFill>
                <a:latin typeface="Arial" panose="020B0604020202020204" pitchFamily="34" charset="0"/>
                <a:cs typeface="Arial" panose="020B0604020202020204" pitchFamily="34" charset="0"/>
              </a:rPr>
              <a:t>in </a:t>
            </a:r>
            <a:r>
              <a:rPr lang="en-US" sz="1600" dirty="0" smtClean="0">
                <a:solidFill>
                  <a:schemeClr val="tx1">
                    <a:lumMod val="95000"/>
                    <a:lumOff val="5000"/>
                  </a:schemeClr>
                </a:solidFill>
                <a:latin typeface="Arial" panose="020B0604020202020204" pitchFamily="34" charset="0"/>
                <a:cs typeface="Arial" panose="020B0604020202020204" pitchFamily="34" charset="0"/>
              </a:rPr>
              <a:t>Florida.</a:t>
            </a:r>
          </a:p>
          <a:p>
            <a:pPr marL="342900" indent="-342900">
              <a:buClr>
                <a:schemeClr val="accent1">
                  <a:lumMod val="75000"/>
                </a:schemeClr>
              </a:buClr>
              <a:buFont typeface="Arial" panose="020B0604020202020204" pitchFamily="34" charset="0"/>
              <a:buChar char="•"/>
            </a:pPr>
            <a:endParaRPr lang="ar-JO" sz="1600" dirty="0" smtClean="0">
              <a:solidFill>
                <a:schemeClr val="tx1">
                  <a:lumMod val="95000"/>
                  <a:lumOff val="5000"/>
                </a:schemeClr>
              </a:solidFill>
              <a:latin typeface="Arial" panose="020B0604020202020204" pitchFamily="34" charset="0"/>
              <a:cs typeface="Arial" panose="020B0604020202020204" pitchFamily="34" charset="0"/>
            </a:endParaRPr>
          </a:p>
          <a:p>
            <a:pPr>
              <a:buClr>
                <a:schemeClr val="accent1">
                  <a:lumMod val="75000"/>
                </a:schemeClr>
              </a:buClr>
            </a:pPr>
            <a:endParaRPr lang="en-US" sz="1600" dirty="0" smtClean="0">
              <a:solidFill>
                <a:schemeClr val="tx1">
                  <a:lumMod val="95000"/>
                  <a:lumOff val="5000"/>
                </a:schemeClr>
              </a:solidFill>
              <a:latin typeface="Arial" panose="020B0604020202020204" pitchFamily="34" charset="0"/>
              <a:cs typeface="Arial" panose="020B0604020202020204" pitchFamily="34" charset="0"/>
            </a:endParaRPr>
          </a:p>
          <a:p>
            <a:pPr>
              <a:buClr>
                <a:schemeClr val="accent1">
                  <a:lumMod val="75000"/>
                </a:schemeClr>
              </a:buClr>
            </a:pPr>
            <a:r>
              <a:rPr lang="en-US" sz="1600" dirty="0" smtClean="0">
                <a:solidFill>
                  <a:schemeClr val="tx1">
                    <a:lumMod val="95000"/>
                    <a:lumOff val="5000"/>
                  </a:schemeClr>
                </a:solidFill>
                <a:latin typeface="Arial" panose="020B0604020202020204" pitchFamily="34" charset="0"/>
                <a:cs typeface="Arial" panose="020B0604020202020204" pitchFamily="34" charset="0"/>
              </a:rPr>
              <a:t>.</a:t>
            </a:r>
          </a:p>
          <a:p>
            <a:pPr>
              <a:buClr>
                <a:schemeClr val="accent1">
                  <a:lumMod val="75000"/>
                </a:schemeClr>
              </a:buClr>
            </a:pPr>
            <a:endParaRPr lang="en-US" sz="16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chemeClr val="accent1">
                  <a:lumMod val="75000"/>
                </a:schemeClr>
              </a:buClr>
              <a:buFont typeface="Arial" panose="020B0604020202020204" pitchFamily="34" charset="0"/>
              <a:buChar char="•"/>
            </a:pPr>
            <a:endParaRPr lang="en-US" sz="1600" dirty="0" smtClean="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chemeClr val="accent1">
                  <a:lumMod val="75000"/>
                </a:schemeClr>
              </a:buClr>
              <a:buFont typeface="Arial" panose="020B0604020202020204" pitchFamily="34" charset="0"/>
              <a:buChar char="•"/>
            </a:pPr>
            <a:r>
              <a:rPr lang="en-US" sz="1600" dirty="0" smtClean="0">
                <a:solidFill>
                  <a:schemeClr val="tx1">
                    <a:lumMod val="95000"/>
                    <a:lumOff val="5000"/>
                  </a:schemeClr>
                </a:solidFill>
                <a:latin typeface="Arial" panose="020B0604020202020204" pitchFamily="34" charset="0"/>
                <a:cs typeface="Arial" panose="020B0604020202020204" pitchFamily="34" charset="0"/>
              </a:rPr>
              <a:t>Each </a:t>
            </a:r>
            <a:r>
              <a:rPr lang="en-US" sz="1600" dirty="0">
                <a:solidFill>
                  <a:schemeClr val="tx1">
                    <a:lumMod val="95000"/>
                    <a:lumOff val="5000"/>
                  </a:schemeClr>
                </a:solidFill>
                <a:latin typeface="Arial" panose="020B0604020202020204" pitchFamily="34" charset="0"/>
                <a:cs typeface="Arial" panose="020B0604020202020204" pitchFamily="34" charset="0"/>
              </a:rPr>
              <a:t>patient can exhibit up to 31 diagnoses </a:t>
            </a:r>
            <a:r>
              <a:rPr lang="en-US" sz="1600" dirty="0" smtClean="0">
                <a:solidFill>
                  <a:schemeClr val="tx1">
                    <a:lumMod val="95000"/>
                    <a:lumOff val="5000"/>
                  </a:schemeClr>
                </a:solidFill>
                <a:latin typeface="Arial" panose="020B0604020202020204" pitchFamily="34" charset="0"/>
                <a:cs typeface="Arial" panose="020B0604020202020204" pitchFamily="34" charset="0"/>
              </a:rPr>
              <a:t>and up to 31 procedures. </a:t>
            </a:r>
          </a:p>
          <a:p>
            <a:pPr>
              <a:buClr>
                <a:schemeClr val="accent1">
                  <a:lumMod val="75000"/>
                </a:schemeClr>
              </a:buClr>
            </a:pP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dirty="0" smtClean="0">
                <a:solidFill>
                  <a:schemeClr val="tx1">
                    <a:lumMod val="95000"/>
                    <a:lumOff val="5000"/>
                  </a:schemeClr>
                </a:solidFill>
                <a:latin typeface="Arial" panose="020B0604020202020204" pitchFamily="34" charset="0"/>
                <a:cs typeface="Arial" panose="020B0604020202020204" pitchFamily="34" charset="0"/>
              </a:rPr>
              <a:t>    (The first procedure is considered the main procedure).</a:t>
            </a:r>
          </a:p>
          <a:p>
            <a:pPr marL="342900" indent="-342900">
              <a:buClr>
                <a:schemeClr val="accent1">
                  <a:lumMod val="75000"/>
                </a:schemeClr>
              </a:buClr>
              <a:buFont typeface="Arial" panose="020B0604020202020204" pitchFamily="34" charset="0"/>
              <a:buChar char="•"/>
            </a:pPr>
            <a:endParaRPr lang="en-US" sz="1600" dirty="0" smtClean="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chemeClr val="accent1">
                  <a:lumMod val="75000"/>
                </a:schemeClr>
              </a:buClr>
              <a:buFont typeface="Arial" panose="020B0604020202020204" pitchFamily="34" charset="0"/>
              <a:buChar char="•"/>
            </a:pPr>
            <a:r>
              <a:rPr lang="en-US" sz="1600" dirty="0" smtClean="0">
                <a:solidFill>
                  <a:schemeClr val="tx1">
                    <a:lumMod val="95000"/>
                    <a:lumOff val="5000"/>
                  </a:schemeClr>
                </a:solidFill>
                <a:latin typeface="Arial" panose="020B0604020202020204" pitchFamily="34" charset="0"/>
                <a:cs typeface="Arial" panose="020B0604020202020204" pitchFamily="34" charset="0"/>
              </a:rPr>
              <a:t>Diagnoses/Procedures codes:</a:t>
            </a:r>
          </a:p>
          <a:p>
            <a:pPr marL="800100" lvl="1" indent="-342900">
              <a:buClr>
                <a:schemeClr val="accent1">
                  <a:lumMod val="75000"/>
                </a:schemeClr>
              </a:buClr>
              <a:buFont typeface="Arial" panose="020B0604020202020204" pitchFamily="34" charset="0"/>
              <a:buChar char="•"/>
            </a:pPr>
            <a:r>
              <a:rPr lang="en-US" sz="1400" dirty="0" smtClean="0">
                <a:solidFill>
                  <a:schemeClr val="tx1">
                    <a:lumMod val="95000"/>
                    <a:lumOff val="5000"/>
                  </a:schemeClr>
                </a:solidFill>
                <a:latin typeface="Arial" panose="020B0604020202020204" pitchFamily="34" charset="0"/>
                <a:cs typeface="Arial" panose="020B0604020202020204" pitchFamily="34" charset="0"/>
              </a:rPr>
              <a:t>International </a:t>
            </a:r>
            <a:r>
              <a:rPr lang="en-US" sz="1400" dirty="0">
                <a:solidFill>
                  <a:schemeClr val="tx1">
                    <a:lumMod val="95000"/>
                    <a:lumOff val="5000"/>
                  </a:schemeClr>
                </a:solidFill>
                <a:latin typeface="Arial" panose="020B0604020202020204" pitchFamily="34" charset="0"/>
                <a:cs typeface="Arial" panose="020B0604020202020204" pitchFamily="34" charset="0"/>
              </a:rPr>
              <a:t>Classification of Diseases, Ninth </a:t>
            </a:r>
            <a:r>
              <a:rPr lang="en-US" sz="1400" dirty="0" smtClean="0">
                <a:solidFill>
                  <a:schemeClr val="tx1">
                    <a:lumMod val="95000"/>
                    <a:lumOff val="5000"/>
                  </a:schemeClr>
                </a:solidFill>
                <a:latin typeface="Arial" panose="020B0604020202020204" pitchFamily="34" charset="0"/>
                <a:cs typeface="Arial" panose="020B0604020202020204" pitchFamily="34" charset="0"/>
              </a:rPr>
              <a:t>Revision, Clinical Modification (ICD-9-CM)</a:t>
            </a:r>
          </a:p>
          <a:p>
            <a:pPr marL="800100" lvl="1" indent="-342900">
              <a:buClr>
                <a:schemeClr val="accent1">
                  <a:lumMod val="75000"/>
                </a:schemeClr>
              </a:buClr>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Clinical </a:t>
            </a:r>
            <a:r>
              <a:rPr lang="en-US" sz="1400" dirty="0" smtClean="0">
                <a:solidFill>
                  <a:schemeClr val="tx1">
                    <a:lumMod val="95000"/>
                    <a:lumOff val="5000"/>
                  </a:schemeClr>
                </a:solidFill>
                <a:latin typeface="Arial" panose="020B0604020202020204" pitchFamily="34" charset="0"/>
                <a:cs typeface="Arial" panose="020B0604020202020204" pitchFamily="34" charset="0"/>
              </a:rPr>
              <a:t>Classifications Software (CCS)</a:t>
            </a:r>
          </a:p>
          <a:p>
            <a:pPr marL="800100" lvl="1" indent="-342900">
              <a:buClr>
                <a:schemeClr val="accent1">
                  <a:lumMod val="75000"/>
                </a:schemeClr>
              </a:buClr>
              <a:buFont typeface="Arial" panose="020B0604020202020204" pitchFamily="34" charset="0"/>
              <a:buChar char="•"/>
            </a:pPr>
            <a:endParaRPr lang="en-US" sz="1500"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3" name="TextBox 2"/>
          <p:cNvSpPr txBox="1"/>
          <p:nvPr/>
        </p:nvSpPr>
        <p:spPr>
          <a:xfrm>
            <a:off x="2349230" y="5231174"/>
            <a:ext cx="6355080" cy="86177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Diagnoses: ~15k (</a:t>
            </a:r>
            <a:r>
              <a:rPr lang="en-US" sz="1600" dirty="0">
                <a:solidFill>
                  <a:schemeClr val="accent1">
                    <a:lumMod val="75000"/>
                  </a:schemeClr>
                </a:solidFill>
                <a:latin typeface="Arial" panose="020B0604020202020204" pitchFamily="34" charset="0"/>
                <a:cs typeface="Arial" panose="020B0604020202020204" pitchFamily="34" charset="0"/>
              </a:rPr>
              <a:t>ICD-9-CM</a:t>
            </a:r>
            <a:r>
              <a:rPr lang="en-US" sz="1600" dirty="0">
                <a:latin typeface="Arial" panose="020B0604020202020204" pitchFamily="34" charset="0"/>
                <a:cs typeface="Arial" panose="020B0604020202020204" pitchFamily="34" charset="0"/>
              </a:rPr>
              <a:t>), ~300 (</a:t>
            </a:r>
            <a:r>
              <a:rPr lang="en-US" sz="1600" dirty="0">
                <a:solidFill>
                  <a:schemeClr val="accent1">
                    <a:lumMod val="75000"/>
                  </a:schemeClr>
                </a:solidFill>
                <a:latin typeface="Arial" panose="020B0604020202020204" pitchFamily="34" charset="0"/>
                <a:cs typeface="Arial" panose="020B0604020202020204" pitchFamily="34" charset="0"/>
              </a:rPr>
              <a:t>CCS</a:t>
            </a:r>
            <a:r>
              <a:rPr lang="en-US" sz="1600" dirty="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Procedure </a:t>
            </a:r>
            <a:r>
              <a:rPr lang="en-US" sz="1600" dirty="0">
                <a:latin typeface="Arial" panose="020B0604020202020204" pitchFamily="34" charset="0"/>
                <a:cs typeface="Arial" panose="020B0604020202020204" pitchFamily="34" charset="0"/>
              </a:rPr>
              <a:t>codes: ~4k (</a:t>
            </a:r>
            <a:r>
              <a:rPr lang="en-US" sz="1600" dirty="0">
                <a:solidFill>
                  <a:schemeClr val="accent1">
                    <a:lumMod val="75000"/>
                  </a:schemeClr>
                </a:solidFill>
                <a:latin typeface="Arial" panose="020B0604020202020204" pitchFamily="34" charset="0"/>
                <a:cs typeface="Arial" panose="020B0604020202020204" pitchFamily="34" charset="0"/>
              </a:rPr>
              <a:t>ICD-9-CM</a:t>
            </a:r>
            <a:r>
              <a:rPr lang="en-US" sz="1600" dirty="0">
                <a:latin typeface="Arial" panose="020B0604020202020204" pitchFamily="34" charset="0"/>
                <a:cs typeface="Arial" panose="020B0604020202020204" pitchFamily="34" charset="0"/>
              </a:rPr>
              <a:t>), 231 (</a:t>
            </a:r>
            <a:r>
              <a:rPr lang="en-US" sz="1600" dirty="0">
                <a:solidFill>
                  <a:schemeClr val="accent1">
                    <a:lumMod val="75000"/>
                  </a:schemeClr>
                </a:solidFill>
                <a:latin typeface="Arial" panose="020B0604020202020204" pitchFamily="34" charset="0"/>
                <a:cs typeface="Arial" panose="020B0604020202020204" pitchFamily="34" charset="0"/>
              </a:rPr>
              <a:t>CCS</a:t>
            </a:r>
            <a:r>
              <a:rPr lang="en-US" sz="16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2"/>
          </p:nvPr>
        </p:nvSpPr>
        <p:spPr>
          <a:xfrm>
            <a:off x="8294582" y="6387528"/>
            <a:ext cx="413483" cy="365125"/>
          </a:xfrm>
        </p:spPr>
        <p:txBody>
          <a:bodyPr/>
          <a:lstStyle/>
          <a:p>
            <a:fld id="{3E293B60-8D49-407B-B8DC-F7DDA3AB1C94}" type="slidenum">
              <a:rPr lang="en-US" smtClean="0"/>
              <a:t>6</a:t>
            </a:fld>
            <a:endParaRPr lang="en-US" dirty="0"/>
          </a:p>
        </p:txBody>
      </p:sp>
      <p:cxnSp>
        <p:nvCxnSpPr>
          <p:cNvPr id="6" name="Straight Arrow Connector 5"/>
          <p:cNvCxnSpPr/>
          <p:nvPr/>
        </p:nvCxnSpPr>
        <p:spPr>
          <a:xfrm flipH="1">
            <a:off x="6934660" y="2835532"/>
            <a:ext cx="648586" cy="682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1860" y="2563800"/>
            <a:ext cx="869149" cy="338554"/>
          </a:xfrm>
          <a:prstGeom prst="rect">
            <a:avLst/>
          </a:prstGeom>
          <a:noFill/>
        </p:spPr>
        <p:txBody>
          <a:bodyPr wrap="none" rtlCol="0">
            <a:spAutoFit/>
          </a:bodyPr>
          <a:lstStyle/>
          <a:p>
            <a:r>
              <a:rPr lang="en-US" sz="1600" dirty="0" smtClean="0">
                <a:solidFill>
                  <a:srgbClr val="FF0000"/>
                </a:solidFill>
                <a:latin typeface="Arial" panose="020B0604020202020204" pitchFamily="34" charset="0"/>
                <a:cs typeface="Arial" panose="020B0604020202020204" pitchFamily="34" charset="0"/>
              </a:rPr>
              <a:t>surgery</a:t>
            </a:r>
            <a:endParaRPr lang="en-US" sz="1600" dirty="0">
              <a:solidFill>
                <a:srgbClr val="FF0000"/>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899449" y="2973902"/>
            <a:ext cx="924114" cy="554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26770" y="2666255"/>
            <a:ext cx="1608133" cy="338554"/>
          </a:xfrm>
          <a:prstGeom prst="rect">
            <a:avLst/>
          </a:prstGeom>
          <a:noFill/>
        </p:spPr>
        <p:txBody>
          <a:bodyPr wrap="none" rtlCol="0">
            <a:spAutoFit/>
          </a:bodyPr>
          <a:lstStyle/>
          <a:p>
            <a:r>
              <a:rPr lang="en-US" sz="1600" dirty="0">
                <a:solidFill>
                  <a:srgbClr val="FF0000"/>
                </a:solidFill>
                <a:latin typeface="Arial" panose="020B0604020202020204" pitchFamily="34" charset="0"/>
                <a:cs typeface="Arial" panose="020B0604020202020204" pitchFamily="34" charset="0"/>
              </a:rPr>
              <a:t>d</a:t>
            </a:r>
            <a:r>
              <a:rPr lang="en-US" sz="1600" dirty="0" smtClean="0">
                <a:solidFill>
                  <a:srgbClr val="FF0000"/>
                </a:solidFill>
                <a:latin typeface="Arial" panose="020B0604020202020204" pitchFamily="34" charset="0"/>
                <a:cs typeface="Arial" panose="020B0604020202020204" pitchFamily="34" charset="0"/>
              </a:rPr>
              <a:t>iagnostic code</a:t>
            </a:r>
            <a:endParaRPr lang="en-US" sz="1600" dirty="0">
              <a:solidFill>
                <a:srgbClr val="FF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597" y="2450007"/>
            <a:ext cx="3983665" cy="10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85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49322549"/>
              </p:ext>
            </p:extLst>
          </p:nvPr>
        </p:nvGraphicFramePr>
        <p:xfrm>
          <a:off x="1603512" y="2748722"/>
          <a:ext cx="6377608" cy="2804160"/>
        </p:xfrm>
        <a:graphic>
          <a:graphicData uri="http://schemas.openxmlformats.org/drawingml/2006/table">
            <a:tbl>
              <a:tblPr firstRow="1" bandRow="1">
                <a:tableStyleId>{69012ECD-51FC-41F1-AA8D-1B2483CD663E}</a:tableStyleId>
              </a:tblPr>
              <a:tblGrid>
                <a:gridCol w="3188804">
                  <a:extLst>
                    <a:ext uri="{9D8B030D-6E8A-4147-A177-3AD203B41FA5}">
                      <a16:colId xmlns="" xmlns:a16="http://schemas.microsoft.com/office/drawing/2014/main" val="990831456"/>
                    </a:ext>
                  </a:extLst>
                </a:gridCol>
                <a:gridCol w="3188804">
                  <a:extLst>
                    <a:ext uri="{9D8B030D-6E8A-4147-A177-3AD203B41FA5}">
                      <a16:colId xmlns="" xmlns:a16="http://schemas.microsoft.com/office/drawing/2014/main" val="2961181487"/>
                    </a:ext>
                  </a:extLst>
                </a:gridCol>
              </a:tblGrid>
              <a:tr h="370840">
                <a:tc>
                  <a:txBody>
                    <a:bodyPr/>
                    <a:lstStyle/>
                    <a:p>
                      <a:r>
                        <a:rPr lang="en-US" dirty="0" smtClean="0">
                          <a:latin typeface="Times" panose="02020603050405020304" pitchFamily="18" charset="0"/>
                          <a:cs typeface="Times" panose="02020603050405020304" pitchFamily="18" charset="0"/>
                        </a:rPr>
                        <a:t>Features</a:t>
                      </a:r>
                      <a:endParaRPr lang="en-US" dirty="0">
                        <a:latin typeface="Times" panose="02020603050405020304" pitchFamily="18" charset="0"/>
                        <a:cs typeface="Times" panose="02020603050405020304"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r>
                        <a:rPr lang="en-US" dirty="0" smtClean="0">
                          <a:latin typeface="Times" panose="02020603050405020304" pitchFamily="18" charset="0"/>
                          <a:cs typeface="Times" panose="02020603050405020304" pitchFamily="18" charset="0"/>
                        </a:rPr>
                        <a:t>Description</a:t>
                      </a:r>
                      <a:endParaRPr lang="en-US" dirty="0">
                        <a:latin typeface="Times" panose="02020603050405020304" pitchFamily="18" charset="0"/>
                        <a:cs typeface="Times" panose="02020603050405020304"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4290338465"/>
                  </a:ext>
                </a:extLst>
              </a:tr>
              <a:tr h="370840">
                <a:tc>
                  <a:txBody>
                    <a:bodyPr/>
                    <a:lstStyle/>
                    <a:p>
                      <a:r>
                        <a:rPr lang="en-US" sz="1600" dirty="0" err="1" smtClean="0">
                          <a:latin typeface="Arial" panose="020B0604020202020204" pitchFamily="34" charset="0"/>
                          <a:cs typeface="Arial" panose="020B0604020202020204" pitchFamily="34" charset="0"/>
                        </a:rPr>
                        <a:t>VisitLink</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Patient’s</a:t>
                      </a:r>
                      <a:r>
                        <a:rPr lang="en-US" sz="1600" baseline="0" dirty="0" smtClean="0">
                          <a:latin typeface="Arial" panose="020B0604020202020204" pitchFamily="34" charset="0"/>
                          <a:cs typeface="Arial" panose="020B0604020202020204" pitchFamily="34" charset="0"/>
                        </a:rPr>
                        <a:t> identifier</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3731531816"/>
                  </a:ext>
                </a:extLst>
              </a:tr>
              <a:tr h="370840">
                <a:tc>
                  <a:txBody>
                    <a:bodyPr/>
                    <a:lstStyle/>
                    <a:p>
                      <a:r>
                        <a:rPr lang="en-US" sz="1600" dirty="0" err="1" smtClean="0">
                          <a:latin typeface="Arial" panose="020B0604020202020204" pitchFamily="34" charset="0"/>
                          <a:cs typeface="Arial" panose="020B0604020202020204" pitchFamily="34" charset="0"/>
                        </a:rPr>
                        <a:t>DaysToEvent</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days between two consecutive visits</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222239432"/>
                  </a:ext>
                </a:extLst>
              </a:tr>
              <a:tr h="370840">
                <a:tc>
                  <a:txBody>
                    <a:bodyPr/>
                    <a:lstStyle/>
                    <a:p>
                      <a:r>
                        <a:rPr lang="en-US" sz="1600" dirty="0" smtClean="0">
                          <a:latin typeface="Arial" panose="020B0604020202020204" pitchFamily="34" charset="0"/>
                          <a:cs typeface="Arial" panose="020B0604020202020204" pitchFamily="34" charset="0"/>
                        </a:rPr>
                        <a:t>LOS</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Length of Stay</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920957460"/>
                  </a:ext>
                </a:extLst>
              </a:tr>
              <a:tr h="370840">
                <a:tc>
                  <a:txBody>
                    <a:bodyPr/>
                    <a:lstStyle/>
                    <a:p>
                      <a:r>
                        <a:rPr lang="en-US" sz="1600" dirty="0" err="1" smtClean="0">
                          <a:latin typeface="Arial" panose="020B0604020202020204" pitchFamily="34" charset="0"/>
                          <a:cs typeface="Arial" panose="020B0604020202020204" pitchFamily="34" charset="0"/>
                        </a:rPr>
                        <a:t>DXCCSn</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Diagnoses (up to 31)</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2204414100"/>
                  </a:ext>
                </a:extLst>
              </a:tr>
              <a:tr h="370840">
                <a:tc>
                  <a:txBody>
                    <a:bodyPr/>
                    <a:lstStyle/>
                    <a:p>
                      <a:r>
                        <a:rPr lang="en-US" sz="1600" dirty="0" err="1" smtClean="0">
                          <a:latin typeface="Arial" panose="020B0604020202020204" pitchFamily="34" charset="0"/>
                          <a:cs typeface="Arial" panose="020B0604020202020204" pitchFamily="34" charset="0"/>
                        </a:rPr>
                        <a:t>PRCCSn</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Procedures (up to 31)</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92872717"/>
                  </a:ext>
                </a:extLst>
              </a:tr>
              <a:tr h="370840">
                <a:tc>
                  <a:txBody>
                    <a:bodyPr/>
                    <a:lstStyle/>
                    <a:p>
                      <a:r>
                        <a:rPr lang="en-US" sz="1600" dirty="0" err="1" smtClean="0">
                          <a:latin typeface="Arial" panose="020B0604020202020204" pitchFamily="34" charset="0"/>
                          <a:cs typeface="Arial" panose="020B0604020202020204" pitchFamily="34" charset="0"/>
                        </a:rPr>
                        <a:t>DXPOAn</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Present on admission indicator</a:t>
                      </a:r>
                      <a:endParaRPr lang="en-US" sz="16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2233464318"/>
                  </a:ext>
                </a:extLst>
              </a:tr>
            </a:tbl>
          </a:graphicData>
        </a:graphic>
      </p:graphicFrame>
      <p:sp>
        <p:nvSpPr>
          <p:cNvPr id="22" name="TextBox 21"/>
          <p:cNvSpPr txBox="1"/>
          <p:nvPr/>
        </p:nvSpPr>
        <p:spPr>
          <a:xfrm>
            <a:off x="1603511" y="1697766"/>
            <a:ext cx="5936389"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HCUP Dataset - Features Used</a:t>
            </a:r>
            <a:endParaRPr lang="en-US" sz="2400" dirty="0">
              <a:latin typeface="Arial" panose="020B0604020202020204" pitchFamily="34" charset="0"/>
              <a:cs typeface="Arial" panose="020B0604020202020204" pitchFamily="34" charset="0"/>
            </a:endParaRPr>
          </a:p>
        </p:txBody>
      </p:sp>
      <p:sp>
        <p:nvSpPr>
          <p:cNvPr id="23" name="Slide Number Placeholder 22"/>
          <p:cNvSpPr>
            <a:spLocks noGrp="1"/>
          </p:cNvSpPr>
          <p:nvPr>
            <p:ph type="sldNum" sz="quarter" idx="12"/>
          </p:nvPr>
        </p:nvSpPr>
        <p:spPr/>
        <p:txBody>
          <a:bodyPr/>
          <a:lstStyle/>
          <a:p>
            <a:fld id="{3E293B60-8D49-407B-B8DC-F7DDA3AB1C94}" type="slidenum">
              <a:rPr lang="en-US" smtClean="0"/>
              <a:t>7</a:t>
            </a:fld>
            <a:endParaRPr lang="en-US"/>
          </a:p>
        </p:txBody>
      </p:sp>
    </p:spTree>
    <p:extLst>
      <p:ext uri="{BB962C8B-B14F-4D97-AF65-F5344CB8AC3E}">
        <p14:creationId xmlns:p14="http://schemas.microsoft.com/office/powerpoint/2010/main" val="214507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858" y="1634957"/>
            <a:ext cx="1172818" cy="25841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panose="02020603050405020304" pitchFamily="18" charset="0"/>
                <a:cs typeface="Times" panose="02020603050405020304" pitchFamily="18" charset="0"/>
              </a:rPr>
              <a:t>V1</a:t>
            </a:r>
            <a:endParaRPr lang="en-US" dirty="0">
              <a:latin typeface="Times" panose="02020603050405020304" pitchFamily="18" charset="0"/>
              <a:cs typeface="Times" panose="02020603050405020304" pitchFamily="18" charset="0"/>
            </a:endParaRPr>
          </a:p>
        </p:txBody>
      </p:sp>
      <p:sp>
        <p:nvSpPr>
          <p:cNvPr id="3" name="Rectangle 2"/>
          <p:cNvSpPr/>
          <p:nvPr/>
        </p:nvSpPr>
        <p:spPr>
          <a:xfrm>
            <a:off x="4601849" y="1634956"/>
            <a:ext cx="1888835" cy="25841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panose="02020603050405020304" pitchFamily="18" charset="0"/>
                <a:cs typeface="Times" panose="02020603050405020304" pitchFamily="18" charset="0"/>
              </a:rPr>
              <a:t>V2</a:t>
            </a:r>
            <a:endParaRPr lang="en-US" dirty="0">
              <a:latin typeface="Times" panose="02020603050405020304" pitchFamily="18" charset="0"/>
              <a:cs typeface="Times" panose="02020603050405020304" pitchFamily="18" charset="0"/>
            </a:endParaRPr>
          </a:p>
        </p:txBody>
      </p:sp>
      <p:cxnSp>
        <p:nvCxnSpPr>
          <p:cNvPr id="4" name="Straight Arrow Connector 3"/>
          <p:cNvCxnSpPr/>
          <p:nvPr/>
        </p:nvCxnSpPr>
        <p:spPr>
          <a:xfrm flipV="1">
            <a:off x="1520919" y="2689183"/>
            <a:ext cx="0" cy="285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94630" y="2845329"/>
            <a:ext cx="1328131" cy="4896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latin typeface="Times" panose="02020603050405020304" pitchFamily="18" charset="0"/>
                <a:cs typeface="Times" panose="02020603050405020304" pitchFamily="18" charset="0"/>
              </a:rPr>
              <a:t>DaysToEvent</a:t>
            </a:r>
            <a:r>
              <a:rPr lang="en-US" sz="1400" baseline="-25000" dirty="0" smtClean="0">
                <a:solidFill>
                  <a:schemeClr val="tx1"/>
                </a:solidFill>
                <a:latin typeface="Times" panose="02020603050405020304" pitchFamily="18" charset="0"/>
                <a:cs typeface="Times" panose="02020603050405020304" pitchFamily="18" charset="0"/>
              </a:rPr>
              <a:t>1</a:t>
            </a:r>
            <a:endParaRPr lang="en-US" sz="1400" baseline="-25000" dirty="0">
              <a:solidFill>
                <a:schemeClr val="tx1"/>
              </a:solidFill>
              <a:latin typeface="Times" panose="02020603050405020304" pitchFamily="18" charset="0"/>
              <a:cs typeface="Times" panose="02020603050405020304" pitchFamily="18" charset="0"/>
            </a:endParaRPr>
          </a:p>
        </p:txBody>
      </p:sp>
      <p:cxnSp>
        <p:nvCxnSpPr>
          <p:cNvPr id="7" name="Straight Arrow Connector 6"/>
          <p:cNvCxnSpPr/>
          <p:nvPr/>
        </p:nvCxnSpPr>
        <p:spPr>
          <a:xfrm flipV="1">
            <a:off x="4588469" y="2669304"/>
            <a:ext cx="0" cy="285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353481" y="2046157"/>
            <a:ext cx="351528"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19701" y="1913631"/>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Times" panose="02020603050405020304" pitchFamily="18" charset="0"/>
                <a:cs typeface="Times" panose="02020603050405020304" pitchFamily="18" charset="0"/>
              </a:rPr>
              <a:t>LOS1</a:t>
            </a:r>
            <a:endParaRPr lang="en-US" dirty="0">
              <a:solidFill>
                <a:schemeClr val="tx1"/>
              </a:solidFill>
              <a:latin typeface="Times" panose="02020603050405020304" pitchFamily="18" charset="0"/>
              <a:cs typeface="Times" panose="02020603050405020304" pitchFamily="18" charset="0"/>
            </a:endParaRPr>
          </a:p>
        </p:txBody>
      </p:sp>
      <p:cxnSp>
        <p:nvCxnSpPr>
          <p:cNvPr id="10" name="Straight Arrow Connector 9"/>
          <p:cNvCxnSpPr/>
          <p:nvPr/>
        </p:nvCxnSpPr>
        <p:spPr>
          <a:xfrm flipH="1">
            <a:off x="2957235" y="1764163"/>
            <a:ext cx="13349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74888" y="3810754"/>
            <a:ext cx="7115100" cy="2987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600" dirty="0" err="1" smtClean="0">
                <a:solidFill>
                  <a:schemeClr val="tx1"/>
                </a:solidFill>
                <a:latin typeface="Arial" panose="020B0604020202020204" pitchFamily="34" charset="0"/>
                <a:cs typeface="Arial" panose="020B0604020202020204" pitchFamily="34" charset="0"/>
              </a:rPr>
              <a:t>DischargeToReadmission</a:t>
            </a:r>
            <a:r>
              <a:rPr lang="en-US" sz="1600" dirty="0" smtClean="0">
                <a:solidFill>
                  <a:schemeClr val="tx1"/>
                </a:solidFill>
                <a:latin typeface="Arial" panose="020B0604020202020204" pitchFamily="34" charset="0"/>
                <a:cs typeface="Arial" panose="020B0604020202020204" pitchFamily="34" charset="0"/>
              </a:rPr>
              <a:t> = DaysToEvent</a:t>
            </a:r>
            <a:r>
              <a:rPr lang="en-US" sz="1600" baseline="-25000" dirty="0">
                <a:solidFill>
                  <a:schemeClr val="tx1"/>
                </a:solidFill>
                <a:latin typeface="Arial" panose="020B0604020202020204" pitchFamily="34" charset="0"/>
                <a:cs typeface="Arial" panose="020B0604020202020204" pitchFamily="34" charset="0"/>
              </a:rPr>
              <a:t>2</a:t>
            </a:r>
            <a:r>
              <a:rPr lang="en-US" sz="1600" dirty="0" smtClean="0">
                <a:solidFill>
                  <a:schemeClr val="tx1"/>
                </a:solidFill>
                <a:latin typeface="Arial" panose="020B0604020202020204" pitchFamily="34" charset="0"/>
                <a:cs typeface="Arial" panose="020B0604020202020204" pitchFamily="34" charset="0"/>
              </a:rPr>
              <a:t> – DaysToEvent</a:t>
            </a:r>
            <a:r>
              <a:rPr lang="en-US" sz="1600" baseline="-25000" dirty="0">
                <a:solidFill>
                  <a:schemeClr val="tx1"/>
                </a:solidFill>
                <a:latin typeface="Arial" panose="020B0604020202020204" pitchFamily="34" charset="0"/>
                <a:cs typeface="Arial" panose="020B0604020202020204" pitchFamily="34" charset="0"/>
              </a:rPr>
              <a:t>1</a:t>
            </a:r>
            <a:r>
              <a:rPr lang="en-US" sz="1600" dirty="0" smtClean="0">
                <a:solidFill>
                  <a:schemeClr val="tx1"/>
                </a:solidFill>
                <a:latin typeface="Arial" panose="020B0604020202020204" pitchFamily="34" charset="0"/>
                <a:cs typeface="Arial" panose="020B0604020202020204" pitchFamily="34" charset="0"/>
              </a:rPr>
              <a:t> – LOS</a:t>
            </a:r>
            <a:r>
              <a:rPr lang="en-US" sz="1600" baseline="-25000" dirty="0" smtClean="0">
                <a:solidFill>
                  <a:schemeClr val="tx1"/>
                </a:solidFill>
                <a:latin typeface="Arial" panose="020B0604020202020204" pitchFamily="34" charset="0"/>
                <a:cs typeface="Arial" panose="020B0604020202020204" pitchFamily="34" charset="0"/>
              </a:rPr>
              <a:t>1</a:t>
            </a:r>
          </a:p>
          <a:p>
            <a:endParaRPr lang="en-US" sz="16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H="1" flipV="1">
            <a:off x="1235356" y="2222149"/>
            <a:ext cx="6736059" cy="5963"/>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0919" y="2214858"/>
            <a:ext cx="0" cy="84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06990" y="2228112"/>
            <a:ext cx="0" cy="84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23353" y="2345389"/>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panose="02020603050405020304" pitchFamily="18" charset="0"/>
                <a:cs typeface="Times" panose="02020603050405020304" pitchFamily="18" charset="0"/>
              </a:rPr>
              <a:t>t</a:t>
            </a:r>
            <a:r>
              <a:rPr lang="en-US" baseline="-25000" dirty="0" smtClean="0">
                <a:latin typeface="Times" panose="02020603050405020304" pitchFamily="18" charset="0"/>
                <a:cs typeface="Times" panose="02020603050405020304" pitchFamily="18" charset="0"/>
              </a:rPr>
              <a:t>0</a:t>
            </a:r>
            <a:endParaRPr lang="en-US" baseline="-25000" dirty="0">
              <a:latin typeface="Times" panose="02020603050405020304" pitchFamily="18" charset="0"/>
              <a:cs typeface="Times" panose="02020603050405020304" pitchFamily="18" charset="0"/>
            </a:endParaRPr>
          </a:p>
        </p:txBody>
      </p:sp>
      <p:sp>
        <p:nvSpPr>
          <p:cNvPr id="18" name="Rectangle 17"/>
          <p:cNvSpPr/>
          <p:nvPr/>
        </p:nvSpPr>
        <p:spPr>
          <a:xfrm>
            <a:off x="2332287" y="2345389"/>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panose="02020603050405020304" pitchFamily="18" charset="0"/>
                <a:cs typeface="Times" panose="02020603050405020304" pitchFamily="18" charset="0"/>
              </a:rPr>
              <a:t>t</a:t>
            </a:r>
            <a:r>
              <a:rPr lang="en-US" baseline="-25000" dirty="0">
                <a:latin typeface="Times" panose="02020603050405020304" pitchFamily="18" charset="0"/>
                <a:cs typeface="Times" panose="02020603050405020304" pitchFamily="18" charset="0"/>
              </a:rPr>
              <a:t>1</a:t>
            </a:r>
          </a:p>
        </p:txBody>
      </p:sp>
      <p:sp>
        <p:nvSpPr>
          <p:cNvPr id="19" name="Rectangle 18"/>
          <p:cNvSpPr/>
          <p:nvPr/>
        </p:nvSpPr>
        <p:spPr>
          <a:xfrm>
            <a:off x="6968779" y="1634955"/>
            <a:ext cx="801050" cy="25841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panose="02020603050405020304" pitchFamily="18" charset="0"/>
                <a:cs typeface="Times" panose="02020603050405020304" pitchFamily="18" charset="0"/>
              </a:rPr>
              <a:t>V3</a:t>
            </a:r>
            <a:endParaRPr lang="en-US" dirty="0">
              <a:latin typeface="Times" panose="02020603050405020304" pitchFamily="18" charset="0"/>
              <a:cs typeface="Times" panose="02020603050405020304" pitchFamily="18" charset="0"/>
            </a:endParaRPr>
          </a:p>
        </p:txBody>
      </p:sp>
      <p:cxnSp>
        <p:nvCxnSpPr>
          <p:cNvPr id="22" name="Straight Connector 21"/>
          <p:cNvCxnSpPr/>
          <p:nvPr/>
        </p:nvCxnSpPr>
        <p:spPr>
          <a:xfrm>
            <a:off x="4598739" y="2231427"/>
            <a:ext cx="0" cy="84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01173" y="2346707"/>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panose="02020603050405020304" pitchFamily="18" charset="0"/>
                <a:cs typeface="Times" panose="02020603050405020304" pitchFamily="18" charset="0"/>
              </a:rPr>
              <a:t>t</a:t>
            </a:r>
            <a:r>
              <a:rPr lang="en-US" baseline="-25000" dirty="0" smtClean="0">
                <a:latin typeface="Times" panose="02020603050405020304" pitchFamily="18" charset="0"/>
                <a:cs typeface="Times" panose="02020603050405020304" pitchFamily="18" charset="0"/>
              </a:rPr>
              <a:t>2</a:t>
            </a:r>
            <a:endParaRPr lang="en-US" baseline="-25000" dirty="0">
              <a:latin typeface="Times" panose="02020603050405020304" pitchFamily="18" charset="0"/>
              <a:cs typeface="Times" panose="02020603050405020304" pitchFamily="18" charset="0"/>
            </a:endParaRPr>
          </a:p>
        </p:txBody>
      </p:sp>
      <p:cxnSp>
        <p:nvCxnSpPr>
          <p:cNvPr id="24" name="Straight Arrow Connector 23"/>
          <p:cNvCxnSpPr/>
          <p:nvPr/>
        </p:nvCxnSpPr>
        <p:spPr>
          <a:xfrm flipH="1">
            <a:off x="1530858" y="2046157"/>
            <a:ext cx="35152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58897" y="2078892"/>
            <a:ext cx="62275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52010" y="1936824"/>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latin typeface="Times" panose="02020603050405020304" pitchFamily="18" charset="0"/>
                <a:cs typeface="Times" panose="02020603050405020304" pitchFamily="18" charset="0"/>
              </a:rPr>
              <a:t>LOS2</a:t>
            </a:r>
            <a:endParaRPr lang="en-US" dirty="0">
              <a:latin typeface="Times" panose="02020603050405020304" pitchFamily="18" charset="0"/>
              <a:cs typeface="Times" panose="02020603050405020304" pitchFamily="18" charset="0"/>
            </a:endParaRPr>
          </a:p>
        </p:txBody>
      </p:sp>
      <p:cxnSp>
        <p:nvCxnSpPr>
          <p:cNvPr id="27" name="Straight Arrow Connector 26"/>
          <p:cNvCxnSpPr/>
          <p:nvPr/>
        </p:nvCxnSpPr>
        <p:spPr>
          <a:xfrm flipH="1">
            <a:off x="4638714" y="2069350"/>
            <a:ext cx="62275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74647" y="2845329"/>
            <a:ext cx="1328133" cy="4896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latin typeface="Times" panose="02020603050405020304" pitchFamily="18" charset="0"/>
                <a:cs typeface="Times" panose="02020603050405020304" pitchFamily="18" charset="0"/>
              </a:rPr>
              <a:t>DaysToEvent</a:t>
            </a:r>
            <a:r>
              <a:rPr lang="en-US" sz="1400" baseline="-25000" dirty="0">
                <a:solidFill>
                  <a:schemeClr val="tx1"/>
                </a:solidFill>
                <a:latin typeface="Times" panose="02020603050405020304" pitchFamily="18" charset="0"/>
                <a:cs typeface="Times" panose="02020603050405020304" pitchFamily="18" charset="0"/>
              </a:rPr>
              <a:t>2</a:t>
            </a:r>
          </a:p>
        </p:txBody>
      </p:sp>
      <p:sp>
        <p:nvSpPr>
          <p:cNvPr id="32" name="Left Brace 31"/>
          <p:cNvSpPr/>
          <p:nvPr/>
        </p:nvSpPr>
        <p:spPr>
          <a:xfrm>
            <a:off x="3682631" y="4208936"/>
            <a:ext cx="208721" cy="13616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3" name="Rectangle 32"/>
          <p:cNvSpPr/>
          <p:nvPr/>
        </p:nvSpPr>
        <p:spPr>
          <a:xfrm>
            <a:off x="1299509" y="4954370"/>
            <a:ext cx="2532207" cy="1279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600" dirty="0" err="1" smtClean="0">
                <a:solidFill>
                  <a:schemeClr val="tx1"/>
                </a:solidFill>
                <a:latin typeface="Arial" panose="020B0604020202020204" pitchFamily="34" charset="0"/>
                <a:cs typeface="Arial" panose="020B0604020202020204" pitchFamily="34" charset="0"/>
              </a:rPr>
              <a:t>ReadmissionIndicator</a:t>
            </a:r>
            <a:r>
              <a:rPr lang="en-US" sz="1600" dirty="0" smtClean="0">
                <a:solidFill>
                  <a:schemeClr val="tx1"/>
                </a:solidFill>
                <a:latin typeface="Arial" panose="020B0604020202020204" pitchFamily="34" charset="0"/>
                <a:cs typeface="Arial" panose="020B0604020202020204" pitchFamily="34" charset="0"/>
              </a:rPr>
              <a:t> =</a:t>
            </a:r>
            <a:endParaRPr lang="en-US" sz="1600" baseline="-25000" dirty="0" smtClean="0">
              <a:solidFill>
                <a:schemeClr val="tx1"/>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34" name="Rectangle 33"/>
          <p:cNvSpPr/>
          <p:nvPr/>
        </p:nvSpPr>
        <p:spPr>
          <a:xfrm>
            <a:off x="3831716" y="3965893"/>
            <a:ext cx="3658000" cy="1828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latin typeface="Arial" panose="020B0604020202020204" pitchFamily="34" charset="0"/>
                <a:cs typeface="Arial" panose="020B0604020202020204" pitchFamily="34" charset="0"/>
              </a:rPr>
              <a:t>Yes,	 </a:t>
            </a:r>
            <a:r>
              <a:rPr lang="en-US" sz="1600" dirty="0" err="1">
                <a:solidFill>
                  <a:schemeClr val="tx1"/>
                </a:solidFill>
                <a:latin typeface="Arial" panose="020B0604020202020204" pitchFamily="34" charset="0"/>
                <a:cs typeface="Arial" panose="020B0604020202020204" pitchFamily="34" charset="0"/>
              </a:rPr>
              <a:t>DischargeToReadmission</a:t>
            </a:r>
            <a:r>
              <a:rPr lang="en-US" sz="1600" dirty="0" smtClean="0">
                <a:latin typeface="Arial" panose="020B0604020202020204" pitchFamily="34" charset="0"/>
                <a:cs typeface="Arial" panose="020B0604020202020204" pitchFamily="34" charset="0"/>
              </a:rPr>
              <a:t>  ≤ 30</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No,	 </a:t>
            </a:r>
            <a:r>
              <a:rPr lang="en-US" sz="1600" dirty="0" err="1">
                <a:solidFill>
                  <a:schemeClr val="tx1"/>
                </a:solidFill>
                <a:latin typeface="Arial" panose="020B0604020202020204" pitchFamily="34" charset="0"/>
                <a:cs typeface="Arial" panose="020B0604020202020204" pitchFamily="34" charset="0"/>
              </a:rPr>
              <a:t>DischargeToReadmission</a:t>
            </a:r>
            <a:r>
              <a:rPr lang="en-US" sz="1600" dirty="0" smtClean="0">
                <a:latin typeface="Arial" panose="020B0604020202020204" pitchFamily="34" charset="0"/>
                <a:cs typeface="Arial" panose="020B0604020202020204" pitchFamily="34" charset="0"/>
              </a:rPr>
              <a:t> &gt; 30</a:t>
            </a:r>
            <a:endParaRPr lang="en-US" sz="1600" dirty="0">
              <a:latin typeface="Arial" panose="020B0604020202020204" pitchFamily="34" charset="0"/>
              <a:cs typeface="Arial" panose="020B0604020202020204" pitchFamily="34" charset="0"/>
            </a:endParaRPr>
          </a:p>
        </p:txBody>
      </p:sp>
      <p:sp>
        <p:nvSpPr>
          <p:cNvPr id="35" name="Rectangle 34"/>
          <p:cNvSpPr/>
          <p:nvPr/>
        </p:nvSpPr>
        <p:spPr>
          <a:xfrm>
            <a:off x="7864612" y="2068951"/>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Times" panose="02020603050405020304" pitchFamily="18" charset="0"/>
                <a:cs typeface="Times" panose="02020603050405020304" pitchFamily="18" charset="0"/>
              </a:rPr>
              <a:t>Time</a:t>
            </a:r>
            <a:endParaRPr lang="en-US" dirty="0">
              <a:solidFill>
                <a:schemeClr val="tx1"/>
              </a:solidFill>
              <a:latin typeface="Times" panose="02020603050405020304" pitchFamily="18" charset="0"/>
              <a:cs typeface="Times" panose="02020603050405020304" pitchFamily="18" charset="0"/>
            </a:endParaRPr>
          </a:p>
        </p:txBody>
      </p:sp>
      <p:sp>
        <p:nvSpPr>
          <p:cNvPr id="36" name="TextBox 35"/>
          <p:cNvSpPr txBox="1"/>
          <p:nvPr/>
        </p:nvSpPr>
        <p:spPr>
          <a:xfrm>
            <a:off x="2375286" y="766148"/>
            <a:ext cx="4920039"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How readmission is </a:t>
            </a:r>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etected</a:t>
            </a:r>
            <a:endParaRPr lang="en-US" sz="2400" dirty="0">
              <a:latin typeface="Arial" panose="020B0604020202020204" pitchFamily="34" charset="0"/>
              <a:cs typeface="Arial" panose="020B0604020202020204" pitchFamily="34" charset="0"/>
            </a:endParaRPr>
          </a:p>
        </p:txBody>
      </p:sp>
      <p:cxnSp>
        <p:nvCxnSpPr>
          <p:cNvPr id="37" name="Straight Arrow Connector 36"/>
          <p:cNvCxnSpPr/>
          <p:nvPr/>
        </p:nvCxnSpPr>
        <p:spPr>
          <a:xfrm flipH="1">
            <a:off x="6520501" y="1764163"/>
            <a:ext cx="38668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638977" y="2062027"/>
            <a:ext cx="14908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972035" y="1924960"/>
            <a:ext cx="795132" cy="2650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latin typeface="Times" panose="02020603050405020304" pitchFamily="18" charset="0"/>
                <a:cs typeface="Times" panose="02020603050405020304" pitchFamily="18" charset="0"/>
              </a:rPr>
              <a:t>LOS3</a:t>
            </a:r>
            <a:endParaRPr lang="en-US" dirty="0">
              <a:latin typeface="Times" panose="02020603050405020304" pitchFamily="18" charset="0"/>
              <a:cs typeface="Times" panose="02020603050405020304" pitchFamily="18" charset="0"/>
            </a:endParaRPr>
          </a:p>
        </p:txBody>
      </p:sp>
      <p:cxnSp>
        <p:nvCxnSpPr>
          <p:cNvPr id="40" name="Straight Arrow Connector 39"/>
          <p:cNvCxnSpPr/>
          <p:nvPr/>
        </p:nvCxnSpPr>
        <p:spPr>
          <a:xfrm flipH="1">
            <a:off x="6921141" y="2046643"/>
            <a:ext cx="176823" cy="29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Slide Number Placeholder 43"/>
          <p:cNvSpPr>
            <a:spLocks noGrp="1"/>
          </p:cNvSpPr>
          <p:nvPr>
            <p:ph type="sldNum" sz="quarter" idx="12"/>
          </p:nvPr>
        </p:nvSpPr>
        <p:spPr>
          <a:xfrm>
            <a:off x="8246261" y="6105437"/>
            <a:ext cx="413483" cy="365125"/>
          </a:xfrm>
        </p:spPr>
        <p:txBody>
          <a:bodyPr/>
          <a:lstStyle/>
          <a:p>
            <a:fld id="{3E293B60-8D49-407B-B8DC-F7DDA3AB1C94}" type="slidenum">
              <a:rPr lang="en-US" smtClean="0"/>
              <a:t>8</a:t>
            </a:fld>
            <a:endParaRPr lang="en-US"/>
          </a:p>
        </p:txBody>
      </p:sp>
    </p:spTree>
    <p:extLst>
      <p:ext uri="{BB962C8B-B14F-4D97-AF65-F5344CB8AC3E}">
        <p14:creationId xmlns:p14="http://schemas.microsoft.com/office/powerpoint/2010/main" val="315816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293B60-8D49-407B-B8DC-F7DDA3AB1C94}" type="slidenum">
              <a:rPr lang="en-US" smtClean="0"/>
              <a:t>9</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58" y="989885"/>
            <a:ext cx="7234487" cy="547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86540" y="5209953"/>
            <a:ext cx="3614836"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Comorbid Conditions</a:t>
            </a:r>
          </a:p>
          <a:p>
            <a:r>
              <a:rPr lang="en-US" sz="1400" dirty="0" smtClean="0">
                <a:latin typeface="Arial" panose="020B0604020202020204" pitchFamily="34" charset="0"/>
                <a:cs typeface="Arial" panose="020B0604020202020204" pitchFamily="34" charset="0"/>
              </a:rPr>
              <a:t>(arthritis, diabetes, heart disease, cancer,..)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145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7149</TotalTime>
  <Words>2375</Words>
  <Application>Microsoft Office PowerPoint</Application>
  <PresentationFormat>On-screen Show (4:3)</PresentationFormat>
  <Paragraphs>438</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Parallax</vt:lpstr>
      <vt:lpstr>Supervised Model for Predicting the Risk of Mortality and Hospital Readmissions for Newly Admitted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Extracting Recommendations - Kidney Transplant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Extracting and Visualizing Procedures Paths</dc:title>
  <dc:creator>Mardini</dc:creator>
  <cp:lastModifiedBy>test</cp:lastModifiedBy>
  <cp:revision>272</cp:revision>
  <dcterms:created xsi:type="dcterms:W3CDTF">2016-01-10T19:45:13Z</dcterms:created>
  <dcterms:modified xsi:type="dcterms:W3CDTF">2017-06-26T22:03:34Z</dcterms:modified>
</cp:coreProperties>
</file>