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32918400" cy="21945600"/>
  <p:notesSz cx="6858000" cy="9144000"/>
  <p:defaultTextStyle>
    <a:defPPr>
      <a:defRPr lang="en-US"/>
    </a:defPPr>
    <a:lvl1pPr marL="0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4180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8359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72539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6718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20898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45079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69257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93437" algn="l" defTabSz="3448359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658" autoAdjust="0"/>
    <p:restoredTop sz="97952" autoAdjust="0"/>
  </p:normalViewPr>
  <p:slideViewPr>
    <p:cSldViewPr snapToGrid="0" snapToObjects="1" showGuides="1">
      <p:cViewPr>
        <p:scale>
          <a:sx n="33" d="100"/>
          <a:sy n="33" d="100"/>
        </p:scale>
        <p:origin x="-2120" y="528"/>
      </p:cViewPr>
      <p:guideLst>
        <p:guide orient="horz" pos="2212"/>
        <p:guide orient="horz" pos="192"/>
        <p:guide orient="horz" pos="13440"/>
        <p:guide orient="horz"/>
        <p:guide pos="436"/>
        <p:guide pos="20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0A59B-B282-4423-8261-D74D1BAEF3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AD4A4E5-A252-45E6-9826-3D3DFDE9B0B9}">
      <dgm:prSet phldrT="[Text]"/>
      <dgm:spPr/>
      <dgm:t>
        <a:bodyPr/>
        <a:lstStyle/>
        <a:p>
          <a:r>
            <a:rPr lang="en-US" dirty="0" smtClean="0"/>
            <a:t>Take a Picture </a:t>
          </a:r>
          <a:endParaRPr lang="en-US" dirty="0"/>
        </a:p>
      </dgm:t>
    </dgm:pt>
    <dgm:pt modelId="{8C12CBE2-AA5A-4C3A-A6D5-BAEA1F069796}" type="parTrans" cxnId="{569090CA-F399-4CBA-B8CD-68E1EA147B6D}">
      <dgm:prSet/>
      <dgm:spPr/>
      <dgm:t>
        <a:bodyPr/>
        <a:lstStyle/>
        <a:p>
          <a:endParaRPr lang="en-US"/>
        </a:p>
      </dgm:t>
    </dgm:pt>
    <dgm:pt modelId="{3F4EAEFD-1365-43C4-862B-712EACD455A9}" type="sibTrans" cxnId="{569090CA-F399-4CBA-B8CD-68E1EA147B6D}">
      <dgm:prSet/>
      <dgm:spPr/>
      <dgm:t>
        <a:bodyPr/>
        <a:lstStyle/>
        <a:p>
          <a:endParaRPr lang="en-US"/>
        </a:p>
      </dgm:t>
    </dgm:pt>
    <dgm:pt modelId="{7AAEA9C3-3B40-4D2D-8354-0E1CF29D2E4F}">
      <dgm:prSet phldrT="[Text]"/>
      <dgm:spPr/>
      <dgm:t>
        <a:bodyPr/>
        <a:lstStyle/>
        <a:p>
          <a:r>
            <a:rPr lang="en-US" dirty="0" smtClean="0"/>
            <a:t>Upload the picture to the server and Facebook</a:t>
          </a:r>
          <a:endParaRPr lang="en-US" dirty="0"/>
        </a:p>
      </dgm:t>
    </dgm:pt>
    <dgm:pt modelId="{E1DA36E0-CBA3-4CA9-8B70-5ACC986310BE}" type="parTrans" cxnId="{B16C3915-9023-4271-9B73-3B1BB1716E4D}">
      <dgm:prSet/>
      <dgm:spPr/>
      <dgm:t>
        <a:bodyPr/>
        <a:lstStyle/>
        <a:p>
          <a:endParaRPr lang="en-US"/>
        </a:p>
      </dgm:t>
    </dgm:pt>
    <dgm:pt modelId="{DF2B6252-9B9A-4280-8168-251C604F1B00}" type="sibTrans" cxnId="{B16C3915-9023-4271-9B73-3B1BB1716E4D}">
      <dgm:prSet/>
      <dgm:spPr/>
      <dgm:t>
        <a:bodyPr/>
        <a:lstStyle/>
        <a:p>
          <a:endParaRPr lang="en-US"/>
        </a:p>
      </dgm:t>
    </dgm:pt>
    <dgm:pt modelId="{E13F1ABE-2D1B-462E-9FE7-C484BD948C42}">
      <dgm:prSet phldrT="[Text]"/>
      <dgm:spPr/>
      <dgm:t>
        <a:bodyPr/>
        <a:lstStyle/>
        <a:p>
          <a:r>
            <a:rPr lang="en-US" dirty="0" smtClean="0"/>
            <a:t>Invite other users to download the app and view the corresponding Facebook group page</a:t>
          </a:r>
          <a:endParaRPr lang="en-US" dirty="0"/>
        </a:p>
      </dgm:t>
    </dgm:pt>
    <dgm:pt modelId="{84CA92CE-79D7-4C41-ACD8-5D6963666683}" type="parTrans" cxnId="{E0C37972-5A6F-4585-A48E-8199E675B144}">
      <dgm:prSet/>
      <dgm:spPr/>
      <dgm:t>
        <a:bodyPr/>
        <a:lstStyle/>
        <a:p>
          <a:endParaRPr lang="en-US"/>
        </a:p>
      </dgm:t>
    </dgm:pt>
    <dgm:pt modelId="{44566DA9-0FCD-4630-990E-312EFB9B0204}" type="sibTrans" cxnId="{E0C37972-5A6F-4585-A48E-8199E675B144}">
      <dgm:prSet/>
      <dgm:spPr/>
      <dgm:t>
        <a:bodyPr/>
        <a:lstStyle/>
        <a:p>
          <a:endParaRPr lang="en-US"/>
        </a:p>
      </dgm:t>
    </dgm:pt>
    <dgm:pt modelId="{8232ADA4-FCC1-4166-A90E-4352148C70D5}" type="pres">
      <dgm:prSet presAssocID="{1410A59B-B282-4423-8261-D74D1BAEF319}" presName="CompostProcess" presStyleCnt="0">
        <dgm:presLayoutVars>
          <dgm:dir/>
          <dgm:resizeHandles val="exact"/>
        </dgm:presLayoutVars>
      </dgm:prSet>
      <dgm:spPr/>
    </dgm:pt>
    <dgm:pt modelId="{61C28279-0AD7-4943-BA3F-286D37AFD08F}" type="pres">
      <dgm:prSet presAssocID="{1410A59B-B282-4423-8261-D74D1BAEF319}" presName="arrow" presStyleLbl="bgShp" presStyleIdx="0" presStyleCnt="1"/>
      <dgm:spPr/>
    </dgm:pt>
    <dgm:pt modelId="{E6207CAA-A739-4D7B-BE02-7BDF4B91FDFD}" type="pres">
      <dgm:prSet presAssocID="{1410A59B-B282-4423-8261-D74D1BAEF319}" presName="linearProcess" presStyleCnt="0"/>
      <dgm:spPr/>
    </dgm:pt>
    <dgm:pt modelId="{81A5BCCB-4FAA-411E-9034-74024827DDA1}" type="pres">
      <dgm:prSet presAssocID="{EAD4A4E5-A252-45E6-9826-3D3DFDE9B0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8DBB1-E997-4989-B2E2-E0A663B1560F}" type="pres">
      <dgm:prSet presAssocID="{3F4EAEFD-1365-43C4-862B-712EACD455A9}" presName="sibTrans" presStyleCnt="0"/>
      <dgm:spPr/>
    </dgm:pt>
    <dgm:pt modelId="{8A837C72-3194-4FB8-91A8-44FE985E0AA9}" type="pres">
      <dgm:prSet presAssocID="{7AAEA9C3-3B40-4D2D-8354-0E1CF29D2E4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569A5-6BEF-42F1-B5F5-95E273669A40}" type="pres">
      <dgm:prSet presAssocID="{DF2B6252-9B9A-4280-8168-251C604F1B00}" presName="sibTrans" presStyleCnt="0"/>
      <dgm:spPr/>
    </dgm:pt>
    <dgm:pt modelId="{98FF95BE-73AE-4952-AF56-5D435BBDF7D1}" type="pres">
      <dgm:prSet presAssocID="{E13F1ABE-2D1B-462E-9FE7-C484BD948C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C3915-9023-4271-9B73-3B1BB1716E4D}" srcId="{1410A59B-B282-4423-8261-D74D1BAEF319}" destId="{7AAEA9C3-3B40-4D2D-8354-0E1CF29D2E4F}" srcOrd="1" destOrd="0" parTransId="{E1DA36E0-CBA3-4CA9-8B70-5ACC986310BE}" sibTransId="{DF2B6252-9B9A-4280-8168-251C604F1B00}"/>
    <dgm:cxn modelId="{117AE0EF-9BD0-489B-BE01-C8EFB6C72A58}" type="presOf" srcId="{7AAEA9C3-3B40-4D2D-8354-0E1CF29D2E4F}" destId="{8A837C72-3194-4FB8-91A8-44FE985E0AA9}" srcOrd="0" destOrd="0" presId="urn:microsoft.com/office/officeart/2005/8/layout/hProcess9"/>
    <dgm:cxn modelId="{7A53B41B-C0C1-42D2-B7C7-B06476B04365}" type="presOf" srcId="{E13F1ABE-2D1B-462E-9FE7-C484BD948C42}" destId="{98FF95BE-73AE-4952-AF56-5D435BBDF7D1}" srcOrd="0" destOrd="0" presId="urn:microsoft.com/office/officeart/2005/8/layout/hProcess9"/>
    <dgm:cxn modelId="{569090CA-F399-4CBA-B8CD-68E1EA147B6D}" srcId="{1410A59B-B282-4423-8261-D74D1BAEF319}" destId="{EAD4A4E5-A252-45E6-9826-3D3DFDE9B0B9}" srcOrd="0" destOrd="0" parTransId="{8C12CBE2-AA5A-4C3A-A6D5-BAEA1F069796}" sibTransId="{3F4EAEFD-1365-43C4-862B-712EACD455A9}"/>
    <dgm:cxn modelId="{E0C37972-5A6F-4585-A48E-8199E675B144}" srcId="{1410A59B-B282-4423-8261-D74D1BAEF319}" destId="{E13F1ABE-2D1B-462E-9FE7-C484BD948C42}" srcOrd="2" destOrd="0" parTransId="{84CA92CE-79D7-4C41-ACD8-5D6963666683}" sibTransId="{44566DA9-0FCD-4630-990E-312EFB9B0204}"/>
    <dgm:cxn modelId="{D707A22B-6EB4-4128-A27B-9363641CE031}" type="presOf" srcId="{1410A59B-B282-4423-8261-D74D1BAEF319}" destId="{8232ADA4-FCC1-4166-A90E-4352148C70D5}" srcOrd="0" destOrd="0" presId="urn:microsoft.com/office/officeart/2005/8/layout/hProcess9"/>
    <dgm:cxn modelId="{7D3E948B-534C-4C44-8201-3C48CBD29F5E}" type="presOf" srcId="{EAD4A4E5-A252-45E6-9826-3D3DFDE9B0B9}" destId="{81A5BCCB-4FAA-411E-9034-74024827DDA1}" srcOrd="0" destOrd="0" presId="urn:microsoft.com/office/officeart/2005/8/layout/hProcess9"/>
    <dgm:cxn modelId="{1C1EE975-4097-4398-907E-9D12EC9B52E8}" type="presParOf" srcId="{8232ADA4-FCC1-4166-A90E-4352148C70D5}" destId="{61C28279-0AD7-4943-BA3F-286D37AFD08F}" srcOrd="0" destOrd="0" presId="urn:microsoft.com/office/officeart/2005/8/layout/hProcess9"/>
    <dgm:cxn modelId="{2B5C0909-EE37-48EC-87F8-24FE0CF524D0}" type="presParOf" srcId="{8232ADA4-FCC1-4166-A90E-4352148C70D5}" destId="{E6207CAA-A739-4D7B-BE02-7BDF4B91FDFD}" srcOrd="1" destOrd="0" presId="urn:microsoft.com/office/officeart/2005/8/layout/hProcess9"/>
    <dgm:cxn modelId="{74398A5E-E288-48F6-B518-96B709AB6A8B}" type="presParOf" srcId="{E6207CAA-A739-4D7B-BE02-7BDF4B91FDFD}" destId="{81A5BCCB-4FAA-411E-9034-74024827DDA1}" srcOrd="0" destOrd="0" presId="urn:microsoft.com/office/officeart/2005/8/layout/hProcess9"/>
    <dgm:cxn modelId="{28C91E2C-890F-4F4C-842F-36B311DE2747}" type="presParOf" srcId="{E6207CAA-A739-4D7B-BE02-7BDF4B91FDFD}" destId="{0088DBB1-E997-4989-B2E2-E0A663B1560F}" srcOrd="1" destOrd="0" presId="urn:microsoft.com/office/officeart/2005/8/layout/hProcess9"/>
    <dgm:cxn modelId="{45E8D864-5805-4293-8067-6E12BC086959}" type="presParOf" srcId="{E6207CAA-A739-4D7B-BE02-7BDF4B91FDFD}" destId="{8A837C72-3194-4FB8-91A8-44FE985E0AA9}" srcOrd="2" destOrd="0" presId="urn:microsoft.com/office/officeart/2005/8/layout/hProcess9"/>
    <dgm:cxn modelId="{567872F0-8FB3-42FA-B721-6E214815FE93}" type="presParOf" srcId="{E6207CAA-A739-4D7B-BE02-7BDF4B91FDFD}" destId="{DEA569A5-6BEF-42F1-B5F5-95E273669A40}" srcOrd="3" destOrd="0" presId="urn:microsoft.com/office/officeart/2005/8/layout/hProcess9"/>
    <dgm:cxn modelId="{006CA953-EB36-4871-97EA-5D747B101BB2}" type="presParOf" srcId="{E6207CAA-A739-4D7B-BE02-7BDF4B91FDFD}" destId="{98FF95BE-73AE-4952-AF56-5D435BBDF7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28279-0AD7-4943-BA3F-286D37AFD08F}">
      <dsp:nvSpPr>
        <dsp:cNvPr id="0" name=""/>
        <dsp:cNvSpPr/>
      </dsp:nvSpPr>
      <dsp:spPr>
        <a:xfrm>
          <a:off x="444877" y="0"/>
          <a:ext cx="5041939" cy="32268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5BCCB-4FAA-411E-9034-74024827DDA1}">
      <dsp:nvSpPr>
        <dsp:cNvPr id="0" name=""/>
        <dsp:cNvSpPr/>
      </dsp:nvSpPr>
      <dsp:spPr>
        <a:xfrm>
          <a:off x="6371" y="968057"/>
          <a:ext cx="1909264" cy="129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Take a Picture </a:t>
          </a:r>
          <a:endParaRPr lang="en-US" sz="1500" kern="1200" dirty="0"/>
        </a:p>
      </dsp:txBody>
      <dsp:txXfrm>
        <a:off x="69380" y="1031066"/>
        <a:ext cx="1783246" cy="1164725"/>
      </dsp:txXfrm>
    </dsp:sp>
    <dsp:sp modelId="{8A837C72-3194-4FB8-91A8-44FE985E0AA9}">
      <dsp:nvSpPr>
        <dsp:cNvPr id="0" name=""/>
        <dsp:cNvSpPr/>
      </dsp:nvSpPr>
      <dsp:spPr>
        <a:xfrm>
          <a:off x="2011214" y="968057"/>
          <a:ext cx="1909264" cy="129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Upload the picture to the server and Facebook</a:t>
          </a:r>
          <a:endParaRPr lang="en-US" sz="1500" kern="1200" dirty="0"/>
        </a:p>
      </dsp:txBody>
      <dsp:txXfrm>
        <a:off x="2074223" y="1031066"/>
        <a:ext cx="1783246" cy="1164725"/>
      </dsp:txXfrm>
    </dsp:sp>
    <dsp:sp modelId="{98FF95BE-73AE-4952-AF56-5D435BBDF7D1}">
      <dsp:nvSpPr>
        <dsp:cNvPr id="0" name=""/>
        <dsp:cNvSpPr/>
      </dsp:nvSpPr>
      <dsp:spPr>
        <a:xfrm>
          <a:off x="4016058" y="968057"/>
          <a:ext cx="1909264" cy="129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Invite other users to download the app and view the corresponding Facebook group page</a:t>
          </a:r>
          <a:endParaRPr lang="en-US" sz="1500" kern="1200" dirty="0"/>
        </a:p>
      </dsp:txBody>
      <dsp:txXfrm>
        <a:off x="4079067" y="1031066"/>
        <a:ext cx="1783246" cy="116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24180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48359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172539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896718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620898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345079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069257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793437" algn="l" defTabSz="344835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1" y="425232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6" y="3654835"/>
            <a:ext cx="7536656" cy="591361"/>
          </a:xfrm>
          <a:prstGeom prst="rect">
            <a:avLst/>
          </a:prstGeom>
          <a:noFill/>
        </p:spPr>
        <p:txBody>
          <a:bodyPr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7620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8128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755" y="9430677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690374" y="4252321"/>
            <a:ext cx="753665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690375" y="3654835"/>
            <a:ext cx="7536656" cy="591361"/>
          </a:xfrm>
          <a:prstGeom prst="rect">
            <a:avLst/>
          </a:prstGeom>
          <a:noFill/>
        </p:spPr>
        <p:txBody>
          <a:bodyPr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693754" y="4252321"/>
            <a:ext cx="753665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87800" y="3654835"/>
            <a:ext cx="7543800" cy="591361"/>
          </a:xfrm>
          <a:prstGeom prst="rect">
            <a:avLst/>
          </a:prstGeom>
          <a:noFill/>
        </p:spPr>
        <p:txBody>
          <a:bodyPr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685520" y="3654835"/>
            <a:ext cx="7535264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4685520" y="4252321"/>
            <a:ext cx="7535264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685520" y="9470828"/>
            <a:ext cx="7535264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685520" y="10007602"/>
            <a:ext cx="753903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685520" y="16852132"/>
            <a:ext cx="7535264" cy="1037637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685520" y="17622298"/>
            <a:ext cx="753903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78141" y="9967702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2255965"/>
            <a:ext cx="23999226" cy="853440"/>
          </a:xfrm>
          <a:prstGeom prst="rect">
            <a:avLst/>
          </a:prstGeom>
        </p:spPr>
        <p:txBody>
          <a:bodyPr lIns="71844" tIns="35922" rIns="71844" bIns="35922">
            <a:normAutofit/>
          </a:bodyPr>
          <a:lstStyle>
            <a:lvl1pPr algn="ctr">
              <a:buFontTx/>
              <a:buNone/>
              <a:defRPr sz="4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402525"/>
            <a:ext cx="23999226" cy="853440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6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449445" y="310543"/>
            <a:ext cx="23999226" cy="1091982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0" y="4196902"/>
            <a:ext cx="1019345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4" y="3576999"/>
            <a:ext cx="10179845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7620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8128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1754" y="12160319"/>
            <a:ext cx="1019464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06560" y="11561821"/>
            <a:ext cx="10179844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365708" y="14396722"/>
            <a:ext cx="10178651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365708" y="13782111"/>
            <a:ext cx="10178651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371662" y="4196902"/>
            <a:ext cx="10178651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365708" y="3576999"/>
            <a:ext cx="10184606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46806" y="3576999"/>
            <a:ext cx="1018202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2046806" y="4196902"/>
            <a:ext cx="10182022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2046806" y="11540416"/>
            <a:ext cx="1018202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2043033" y="12104900"/>
            <a:ext cx="1018579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2046806" y="17186107"/>
            <a:ext cx="1018202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2046807" y="17750591"/>
            <a:ext cx="1018579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30144" y="11310472"/>
            <a:ext cx="1017727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2255965"/>
            <a:ext cx="23999226" cy="853440"/>
          </a:xfrm>
          <a:prstGeom prst="rect">
            <a:avLst/>
          </a:prstGeom>
        </p:spPr>
        <p:txBody>
          <a:bodyPr lIns="71844" tIns="35922" rIns="71844" bIns="35922">
            <a:normAutofit/>
          </a:bodyPr>
          <a:lstStyle>
            <a:lvl1pPr algn="ctr">
              <a:buFontTx/>
              <a:buNone/>
              <a:defRPr sz="4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402525"/>
            <a:ext cx="23999226" cy="853440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6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449445" y="310543"/>
            <a:ext cx="23999226" cy="1091982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0" y="4196902"/>
            <a:ext cx="1019345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4" y="3576999"/>
            <a:ext cx="10179845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7620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8128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1754" y="12160319"/>
            <a:ext cx="1019464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06560" y="11561821"/>
            <a:ext cx="10179844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365708" y="14396722"/>
            <a:ext cx="10178651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365708" y="13782111"/>
            <a:ext cx="10178651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371662" y="4196902"/>
            <a:ext cx="10178651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365708" y="3576999"/>
            <a:ext cx="10184606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46806" y="3576999"/>
            <a:ext cx="1018202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2046806" y="4196902"/>
            <a:ext cx="10182022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2046806" y="11540416"/>
            <a:ext cx="1018202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2043033" y="12104900"/>
            <a:ext cx="1018579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2046806" y="17186107"/>
            <a:ext cx="1018202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2046807" y="17750591"/>
            <a:ext cx="1018579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47733" y="13592201"/>
            <a:ext cx="1018413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8187855" y="16709225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30143" y="11310472"/>
            <a:ext cx="10166540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30144" y="11310472"/>
            <a:ext cx="10177272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2255965"/>
            <a:ext cx="23999226" cy="853440"/>
          </a:xfrm>
          <a:prstGeom prst="rect">
            <a:avLst/>
          </a:prstGeom>
        </p:spPr>
        <p:txBody>
          <a:bodyPr lIns="71844" tIns="35922" rIns="71844" bIns="35922">
            <a:normAutofit/>
          </a:bodyPr>
          <a:lstStyle>
            <a:lvl1pPr algn="ctr">
              <a:buFontTx/>
              <a:buNone/>
              <a:defRPr sz="4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402525"/>
            <a:ext cx="23999226" cy="853440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6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449445" y="310543"/>
            <a:ext cx="23999226" cy="1091982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1" y="4141483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6" y="3521580"/>
            <a:ext cx="7536656" cy="591361"/>
          </a:xfrm>
          <a:prstGeom prst="rect">
            <a:avLst/>
          </a:prstGeom>
          <a:noFill/>
        </p:spPr>
        <p:txBody>
          <a:bodyPr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7620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812800"/>
            <a:ext cx="3314700" cy="1676400"/>
          </a:xfrm>
          <a:prstGeom prst="rect">
            <a:avLst/>
          </a:prstGeom>
        </p:spPr>
        <p:txBody>
          <a:bodyPr lIns="71841" tIns="35920" rIns="71841" bIns="35920" anchor="ctr"/>
          <a:lstStyle>
            <a:lvl1pPr algn="ctr">
              <a:buNone/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76949" y="10029175"/>
            <a:ext cx="754380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755" y="9430677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690372" y="4136191"/>
            <a:ext cx="15540036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690373" y="3521580"/>
            <a:ext cx="15540038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690373" y="14597692"/>
            <a:ext cx="1554003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690371" y="14005500"/>
            <a:ext cx="15540038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679152" y="3521580"/>
            <a:ext cx="7535264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4679152" y="4141483"/>
            <a:ext cx="7535264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679152" y="9470828"/>
            <a:ext cx="7535264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679152" y="10007602"/>
            <a:ext cx="753903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679152" y="16845782"/>
            <a:ext cx="7535264" cy="1037637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679152" y="17624516"/>
            <a:ext cx="7539038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269403" indent="-269403">
              <a:buNone/>
              <a:defRPr sz="200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7806212" y="14173201"/>
            <a:ext cx="7542610" cy="670488"/>
          </a:xfrm>
          <a:prstGeom prst="rect">
            <a:avLst/>
          </a:prstGeom>
        </p:spPr>
        <p:txBody>
          <a:bodyPr wrap="square" lIns="179602" tIns="179602" rIns="179602" bIns="179602">
            <a:spAutoFit/>
          </a:bodyPr>
          <a:lstStyle>
            <a:lvl1pPr marL="0" indent="0">
              <a:buNone/>
              <a:defRPr sz="2000" baseline="0">
                <a:latin typeface="Trebuchet MS" pitchFamily="34" charset="0"/>
              </a:defRPr>
            </a:lvl1pPr>
            <a:lvl2pPr marL="1167413" indent="-449005">
              <a:defRPr sz="2000">
                <a:latin typeface="Trebuchet MS" pitchFamily="34" charset="0"/>
              </a:defRPr>
            </a:lvl2pPr>
            <a:lvl3pPr marL="1616418" indent="-449005">
              <a:defRPr sz="2000">
                <a:latin typeface="Trebuchet MS" pitchFamily="34" charset="0"/>
              </a:defRPr>
            </a:lvl3pPr>
            <a:lvl4pPr marL="2110324" indent="-493906">
              <a:defRPr sz="2000">
                <a:latin typeface="Trebuchet MS" pitchFamily="34" charset="0"/>
              </a:defRPr>
            </a:lvl4pPr>
            <a:lvl5pPr marL="2469528" indent="-359204"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6995160" y="16875760"/>
            <a:ext cx="5932169" cy="3226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41" tIns="35920" rIns="71841" bIns="35920" anchor="ctr"/>
          <a:lstStyle>
            <a:lvl1pPr marL="0" indent="0" algn="ctr">
              <a:buNone/>
              <a:defRPr sz="3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7806213" y="12147669"/>
            <a:ext cx="7537847" cy="591361"/>
          </a:xfrm>
          <a:prstGeom prst="rect">
            <a:avLst/>
          </a:prstGeom>
          <a:noFill/>
        </p:spPr>
        <p:txBody>
          <a:bodyPr wrap="square" lIns="71841" tIns="71841" rIns="71841" bIns="71841" anchor="ctr" anchorCtr="0">
            <a:spAutoFit/>
          </a:bodyPr>
          <a:lstStyle>
            <a:lvl1pPr algn="ctr">
              <a:buNone/>
              <a:defRPr sz="29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2255965"/>
            <a:ext cx="23999226" cy="853440"/>
          </a:xfrm>
          <a:prstGeom prst="rect">
            <a:avLst/>
          </a:prstGeom>
        </p:spPr>
        <p:txBody>
          <a:bodyPr lIns="71844" tIns="35922" rIns="71844" bIns="35922">
            <a:normAutofit/>
          </a:bodyPr>
          <a:lstStyle>
            <a:lvl1pPr algn="ctr">
              <a:buFontTx/>
              <a:buNone/>
              <a:defRPr sz="4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402525"/>
            <a:ext cx="23999226" cy="853440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6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449445" y="310543"/>
            <a:ext cx="23999226" cy="1091982"/>
          </a:xfrm>
          <a:prstGeom prst="rect">
            <a:avLst/>
          </a:prstGeom>
        </p:spPr>
        <p:txBody>
          <a:bodyPr lIns="71844" tIns="35922" rIns="71844" bIns="35922" anchor="t" anchorCtr="1">
            <a:normAutofit/>
          </a:bodyPr>
          <a:lstStyle>
            <a:lvl1pPr algn="ctr">
              <a:buFontTx/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700"/>
            </a:lvl2pPr>
            <a:lvl3pPr>
              <a:buFontTx/>
              <a:buNone/>
              <a:defRPr sz="5700"/>
            </a:lvl3pPr>
            <a:lvl4pPr>
              <a:buFontTx/>
              <a:buNone/>
              <a:defRPr sz="5700"/>
            </a:lvl4pPr>
            <a:lvl5pPr>
              <a:buFontTx/>
              <a:buNone/>
              <a:defRPr sz="57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facebook.com/pages/PosterPresentationscom/217914411419?v=app_4949752878&amp;ref=ts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3166595" y="0"/>
            <a:ext cx="7537847" cy="2194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83" tIns="287363" rIns="143683" bIns="143683" rtlCol="0" anchor="t" anchorCtr="0"/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1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1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500" b="1" dirty="0" smtClean="0">
              <a:latin typeface="Trebuchet MS" pitchFamily="34" charset="0"/>
            </a:endParaRP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This PowerPoint</a:t>
            </a:r>
            <a:r>
              <a:rPr lang="en-US" sz="25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500" baseline="0" dirty="0" smtClean="0">
                <a:latin typeface="Trebuchet MS" pitchFamily="34" charset="0"/>
              </a:rPr>
            </a:br>
            <a:r>
              <a:rPr lang="en-US" sz="25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462997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1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Go to the </a:t>
            </a:r>
            <a:r>
              <a:rPr lang="en-US" sz="25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500" baseline="0" dirty="0" smtClean="0">
                <a:latin typeface="Trebuchet MS" pitchFamily="34" charset="0"/>
              </a:rPr>
            </a:b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500" u="sng" baseline="0" dirty="0" smtClean="0">
                <a:latin typeface="Trebuchet MS" pitchFamily="34" charset="0"/>
              </a:rPr>
              <a:t>once</a:t>
            </a:r>
            <a:r>
              <a:rPr lang="en-US" sz="25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500" u="sng" baseline="0" dirty="0" smtClean="0">
                <a:latin typeface="Trebuchet MS" pitchFamily="34" charset="0"/>
              </a:rPr>
              <a:t>once</a:t>
            </a:r>
            <a:r>
              <a:rPr lang="en-US" sz="25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2462997"/>
            <a:endParaRPr lang="en-US" sz="25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This template has four</a:t>
            </a: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different column layouts. </a:t>
            </a:r>
          </a:p>
          <a:p>
            <a:pPr defTabSz="2462997"/>
            <a:r>
              <a:rPr lang="en-US" sz="2500" u="sng" baseline="0" dirty="0" smtClean="0">
                <a:latin typeface="Trebuchet MS" pitchFamily="34" charset="0"/>
              </a:rPr>
              <a:t>Right-click</a:t>
            </a:r>
            <a:r>
              <a:rPr lang="en-US" sz="2500" baseline="0" dirty="0" smtClean="0">
                <a:latin typeface="Trebuchet MS" pitchFamily="34" charset="0"/>
              </a:rPr>
              <a:t> your mouse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on the background and 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the layout options.</a:t>
            </a:r>
            <a:endParaRPr lang="en-US" sz="2500" dirty="0" smtClean="0">
              <a:latin typeface="Trebuchet MS" pitchFamily="34" charset="0"/>
            </a:endParaRP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TEXT: </a:t>
            </a:r>
            <a:r>
              <a:rPr lang="en-US" sz="25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PHOTOS: </a:t>
            </a:r>
            <a:r>
              <a:rPr lang="en-US" sz="25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500" u="sng" baseline="0" dirty="0" smtClean="0">
                <a:latin typeface="Trebuchet MS" pitchFamily="34" charset="0"/>
              </a:rPr>
              <a:t>first</a:t>
            </a:r>
            <a:r>
              <a:rPr lang="en-US" sz="25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TABLES: </a:t>
            </a:r>
            <a:r>
              <a:rPr lang="en-US" sz="25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500" u="sng" baseline="0" dirty="0" smtClean="0">
                <a:latin typeface="Trebuchet MS" pitchFamily="34" charset="0"/>
              </a:rPr>
              <a:t>right-click</a:t>
            </a:r>
            <a:r>
              <a:rPr lang="en-US" sz="25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1600" baseline="0" dirty="0" smtClean="0">
              <a:latin typeface="Trebuchet MS" pitchFamily="34" charset="0"/>
            </a:endParaRPr>
          </a:p>
          <a:p>
            <a:pPr defTabSz="3448609"/>
            <a:endParaRPr lang="en-US" sz="1600" dirty="0" smtClean="0">
              <a:latin typeface="Trebuchet MS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7801791" y="-13064"/>
            <a:ext cx="7537847" cy="2194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83" tIns="287363" rIns="143683" bIns="143683" rtlCol="0" anchor="t" anchorCtr="0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5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500" b="1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This PowerPoint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2007 template produces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a 36”x48” professional  poster. It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500" baseline="0" dirty="0" smtClean="0">
                <a:latin typeface="Trebuchet MS" pitchFamily="34" charset="0"/>
              </a:rPr>
              <a:t> text, and graphics</a:t>
            </a:r>
            <a:r>
              <a:rPr lang="en-US" sz="2500" dirty="0" smtClean="0">
                <a:latin typeface="Trebuchet MS" pitchFamily="34" charset="0"/>
              </a:rPr>
              <a:t>. 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Use it to create your presentation. Then send</a:t>
            </a:r>
            <a:r>
              <a:rPr lang="en-US" sz="2500" baseline="0" dirty="0" smtClean="0">
                <a:latin typeface="Trebuchet MS" pitchFamily="34" charset="0"/>
              </a:rPr>
              <a:t> it </a:t>
            </a:r>
            <a:r>
              <a:rPr lang="en-US" sz="2500" dirty="0" smtClean="0">
                <a:latin typeface="Trebuchet MS" pitchFamily="34" charset="0"/>
              </a:rPr>
              <a:t>to </a:t>
            </a:r>
            <a:r>
              <a:rPr lang="en-US" sz="2500" b="1" dirty="0" smtClean="0">
                <a:latin typeface="Trebuchet MS" pitchFamily="34" charset="0"/>
              </a:rPr>
              <a:t>PosterPresentations.com</a:t>
            </a:r>
            <a:r>
              <a:rPr lang="en-US" sz="25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500" dirty="0" smtClean="0">
                <a:latin typeface="Trebuchet MS" pitchFamily="34" charset="0"/>
              </a:rPr>
            </a:br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We provide a series of </a:t>
            </a:r>
            <a:r>
              <a:rPr lang="en-US" sz="2500" b="1" dirty="0" smtClean="0">
                <a:latin typeface="Trebuchet MS" pitchFamily="34" charset="0"/>
              </a:rPr>
              <a:t>online tutorials</a:t>
            </a:r>
            <a:r>
              <a:rPr lang="en-US" sz="25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View our online</a:t>
            </a:r>
            <a:r>
              <a:rPr lang="en-US" sz="2500" baseline="0" dirty="0" smtClean="0">
                <a:latin typeface="Trebuchet MS" pitchFamily="34" charset="0"/>
              </a:rPr>
              <a:t> tutorials at:</a:t>
            </a:r>
            <a:r>
              <a:rPr lang="en-US" sz="2500" dirty="0" smtClean="0">
                <a:latin typeface="Trebuchet MS" pitchFamily="34" charset="0"/>
              </a:rPr>
              <a:t/>
            </a:r>
            <a:br>
              <a:rPr lang="en-US" sz="2500" dirty="0" smtClean="0">
                <a:latin typeface="Trebuchet MS" pitchFamily="34" charset="0"/>
              </a:rPr>
            </a:br>
            <a:r>
              <a:rPr lang="en-US" sz="25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500" dirty="0" smtClean="0">
                <a:latin typeface="Trebuchet MS" pitchFamily="34" charset="0"/>
              </a:rPr>
              <a:t/>
            </a:r>
            <a:br>
              <a:rPr lang="en-US" sz="2500" dirty="0" smtClean="0">
                <a:latin typeface="Trebuchet MS" pitchFamily="34" charset="0"/>
              </a:rPr>
            </a:br>
            <a:r>
              <a:rPr lang="en-US" sz="2500" dirty="0" smtClean="0">
                <a:latin typeface="Trebuchet MS" pitchFamily="34" charset="0"/>
              </a:rPr>
              <a:t>(copy</a:t>
            </a:r>
            <a:r>
              <a:rPr lang="en-US" sz="25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5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at </a:t>
            </a:r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609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Drag a placeholder onto the</a:t>
            </a:r>
            <a:r>
              <a:rPr lang="en-US" sz="2500" baseline="0" dirty="0" smtClean="0">
                <a:latin typeface="Trebuchet MS" pitchFamily="34" charset="0"/>
              </a:rPr>
              <a:t> poster area,</a:t>
            </a:r>
            <a:r>
              <a:rPr lang="en-US" sz="2500" dirty="0" smtClean="0">
                <a:latin typeface="Trebuchet MS" pitchFamily="34" charset="0"/>
              </a:rPr>
              <a:t> size it, and click it to edit.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Move</a:t>
            </a:r>
            <a:r>
              <a:rPr lang="en-US" sz="25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609"/>
            <a:r>
              <a:rPr lang="en-US" sz="25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609"/>
            <a:r>
              <a:rPr lang="en-US" sz="25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algn="ctr"/>
            <a:endParaRPr lang="en-US" sz="2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5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29184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41" tIns="35920" rIns="71841" bIns="3592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0401"/>
            <a:ext cx="32918400" cy="3047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71841" tIns="35920" rIns="71841" bIns="3592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75479" y="21543820"/>
            <a:ext cx="1885950" cy="27975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71705" tIns="35846" rIns="71705" bIns="35846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7777865" y="14198010"/>
            <a:ext cx="7513920" cy="518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1" tIns="35920" rIns="71841" bIns="35920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3686" y="10350096"/>
            <a:ext cx="3556025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07195" y="8745881"/>
            <a:ext cx="442913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33365806" y="20392538"/>
            <a:ext cx="6870215" cy="1703757"/>
          </a:xfrm>
          <a:prstGeom prst="rect">
            <a:avLst/>
          </a:prstGeom>
          <a:noFill/>
        </p:spPr>
        <p:txBody>
          <a:bodyPr wrap="square" lIns="71841" tIns="35920" rIns="71841" bIns="3592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500" dirty="0" smtClean="0">
                <a:solidFill>
                  <a:schemeClr val="bg1"/>
                </a:solidFill>
              </a:rPr>
              <a:t>2117 Fourth Street ,</a:t>
            </a:r>
            <a:r>
              <a:rPr lang="en-US" sz="2500" baseline="0" dirty="0" smtClean="0">
                <a:solidFill>
                  <a:schemeClr val="bg1"/>
                </a:solidFill>
              </a:rPr>
              <a:t> Unit C</a:t>
            </a:r>
            <a:br>
              <a:rPr lang="en-US" sz="2500" baseline="0" dirty="0" smtClean="0">
                <a:solidFill>
                  <a:schemeClr val="bg1"/>
                </a:solidFill>
              </a:rPr>
            </a:br>
            <a:r>
              <a:rPr lang="en-US" sz="25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2500" baseline="0" dirty="0" smtClean="0">
                <a:solidFill>
                  <a:schemeClr val="bg1"/>
                </a:solidFill>
              </a:rPr>
            </a:br>
            <a:r>
              <a:rPr lang="en-US" sz="2500" baseline="0" dirty="0" smtClean="0">
                <a:solidFill>
                  <a:schemeClr val="bg1"/>
                </a:solidFill>
              </a:rPr>
              <a:t>    </a:t>
            </a:r>
            <a:r>
              <a:rPr lang="en-US" sz="25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7679893" y="21131009"/>
            <a:ext cx="7328549" cy="1082347"/>
            <a:chOff x="44242388" y="28054064"/>
            <a:chExt cx="9771398" cy="16235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0"/>
              <a:ext cx="8671187" cy="152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0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0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0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3166595" y="20333423"/>
            <a:ext cx="7537847" cy="10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7777865" y="7721601"/>
            <a:ext cx="7513920" cy="107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190521" y="3227905"/>
            <a:ext cx="7513920" cy="107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 userDrawn="1"/>
        </p:nvSpPr>
        <p:spPr>
          <a:xfrm>
            <a:off x="691754" y="3650097"/>
            <a:ext cx="7543800" cy="17824450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8690769" y="3650097"/>
            <a:ext cx="7543800" cy="17824450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448359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135" indent="-1293135" algn="l" defTabSz="3448359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792" indent="-1077612" algn="l" defTabSz="3448359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449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629" indent="-862090" algn="l" defTabSz="3448359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808" indent="-862090" algn="l" defTabSz="3448359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988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167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1347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5526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180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35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53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718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898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07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257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3437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29184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41" tIns="35920" rIns="71841" bIns="3592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3575"/>
            <a:ext cx="3291840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1841" tIns="35920" rIns="71841" bIns="3592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13133" y="21488401"/>
            <a:ext cx="1885950" cy="2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05" tIns="35846" rIns="71705" bIns="35846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66595" y="0"/>
            <a:ext cx="7537847" cy="2194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83" tIns="287363" rIns="143683" bIns="143683" rtlCol="0" anchor="t" anchorCtr="0"/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1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1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500" b="1" dirty="0" smtClean="0">
              <a:latin typeface="Trebuchet MS" pitchFamily="34" charset="0"/>
            </a:endParaRP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This PowerPoint</a:t>
            </a:r>
            <a:r>
              <a:rPr lang="en-US" sz="25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500" baseline="0" dirty="0" smtClean="0">
                <a:latin typeface="Trebuchet MS" pitchFamily="34" charset="0"/>
              </a:rPr>
            </a:br>
            <a:r>
              <a:rPr lang="en-US" sz="25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462997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1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Go to the </a:t>
            </a:r>
            <a:r>
              <a:rPr lang="en-US" sz="25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500" baseline="0" dirty="0" smtClean="0">
                <a:latin typeface="Trebuchet MS" pitchFamily="34" charset="0"/>
              </a:rPr>
            </a:b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500" u="sng" baseline="0" dirty="0" smtClean="0">
                <a:latin typeface="Trebuchet MS" pitchFamily="34" charset="0"/>
              </a:rPr>
              <a:t>once</a:t>
            </a:r>
            <a:r>
              <a:rPr lang="en-US" sz="25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500" u="sng" baseline="0" dirty="0" smtClean="0">
                <a:latin typeface="Trebuchet MS" pitchFamily="34" charset="0"/>
              </a:rPr>
              <a:t>once</a:t>
            </a:r>
            <a:r>
              <a:rPr lang="en-US" sz="25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2462997"/>
            <a:endParaRPr lang="en-US" sz="25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This template has four</a:t>
            </a: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different column layouts. </a:t>
            </a:r>
          </a:p>
          <a:p>
            <a:pPr defTabSz="2462997"/>
            <a:r>
              <a:rPr lang="en-US" sz="2500" u="sng" baseline="0" dirty="0" smtClean="0">
                <a:latin typeface="Trebuchet MS" pitchFamily="34" charset="0"/>
              </a:rPr>
              <a:t>Right-click</a:t>
            </a:r>
            <a:r>
              <a:rPr lang="en-US" sz="2500" baseline="0" dirty="0" smtClean="0">
                <a:latin typeface="Trebuchet MS" pitchFamily="34" charset="0"/>
              </a:rPr>
              <a:t> your mouse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on the background and 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the layout options.</a:t>
            </a:r>
            <a:endParaRPr lang="en-US" sz="2500" dirty="0" smtClean="0">
              <a:latin typeface="Trebuchet MS" pitchFamily="34" charset="0"/>
            </a:endParaRP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TEXT: </a:t>
            </a:r>
            <a:r>
              <a:rPr lang="en-US" sz="25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PHOTOS: </a:t>
            </a:r>
            <a:r>
              <a:rPr lang="en-US" sz="25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500" u="sng" baseline="0" dirty="0" smtClean="0">
                <a:latin typeface="Trebuchet MS" pitchFamily="34" charset="0"/>
              </a:rPr>
              <a:t>first</a:t>
            </a:r>
            <a:r>
              <a:rPr lang="en-US" sz="25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TABLES: </a:t>
            </a:r>
            <a:r>
              <a:rPr lang="en-US" sz="25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500" u="sng" baseline="0" dirty="0" smtClean="0">
                <a:latin typeface="Trebuchet MS" pitchFamily="34" charset="0"/>
              </a:rPr>
              <a:t>right-click</a:t>
            </a:r>
            <a:r>
              <a:rPr lang="en-US" sz="25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1600" baseline="0" dirty="0" smtClean="0">
              <a:latin typeface="Trebuchet MS" pitchFamily="34" charset="0"/>
            </a:endParaRPr>
          </a:p>
          <a:p>
            <a:pPr defTabSz="3448609"/>
            <a:endParaRPr lang="en-US" sz="1600" dirty="0" smtClean="0">
              <a:latin typeface="Trebuchet MS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459951" y="-51657"/>
            <a:ext cx="10183077" cy="2194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83" tIns="287363" rIns="143683" bIns="143683" rtlCol="0" anchor="t" anchorCtr="0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5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500" b="1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This PowerPoint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2007 template produces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a 36”x48” professional  poster. It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500" baseline="0" dirty="0" smtClean="0">
                <a:latin typeface="Trebuchet MS" pitchFamily="34" charset="0"/>
              </a:rPr>
              <a:t> text, and graphics</a:t>
            </a:r>
            <a:r>
              <a:rPr lang="en-US" sz="2500" dirty="0" smtClean="0">
                <a:latin typeface="Trebuchet MS" pitchFamily="34" charset="0"/>
              </a:rPr>
              <a:t>. 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Use it to create your presentation. Then send</a:t>
            </a:r>
            <a:r>
              <a:rPr lang="en-US" sz="2500" baseline="0" dirty="0" smtClean="0">
                <a:latin typeface="Trebuchet MS" pitchFamily="34" charset="0"/>
              </a:rPr>
              <a:t> it </a:t>
            </a:r>
            <a:r>
              <a:rPr lang="en-US" sz="2500" dirty="0" smtClean="0">
                <a:latin typeface="Trebuchet MS" pitchFamily="34" charset="0"/>
              </a:rPr>
              <a:t>to </a:t>
            </a:r>
            <a:r>
              <a:rPr lang="en-US" sz="2500" b="1" dirty="0" smtClean="0">
                <a:latin typeface="Trebuchet MS" pitchFamily="34" charset="0"/>
              </a:rPr>
              <a:t>PosterPresentations.com</a:t>
            </a:r>
            <a:r>
              <a:rPr lang="en-US" sz="25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500" dirty="0" smtClean="0">
                <a:latin typeface="Trebuchet MS" pitchFamily="34" charset="0"/>
              </a:rPr>
            </a:br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We provide a series of </a:t>
            </a:r>
            <a:r>
              <a:rPr lang="en-US" sz="2500" b="1" dirty="0" smtClean="0">
                <a:latin typeface="Trebuchet MS" pitchFamily="34" charset="0"/>
              </a:rPr>
              <a:t>online tutorials</a:t>
            </a:r>
            <a:r>
              <a:rPr lang="en-US" sz="25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View our online</a:t>
            </a:r>
            <a:r>
              <a:rPr lang="en-US" sz="2500" baseline="0" dirty="0" smtClean="0">
                <a:latin typeface="Trebuchet MS" pitchFamily="34" charset="0"/>
              </a:rPr>
              <a:t> tutorials at:</a:t>
            </a:r>
            <a:r>
              <a:rPr lang="en-US" sz="2500" dirty="0" smtClean="0">
                <a:latin typeface="Trebuchet MS" pitchFamily="34" charset="0"/>
              </a:rPr>
              <a:t/>
            </a:r>
            <a:br>
              <a:rPr lang="en-US" sz="2500" dirty="0" smtClean="0">
                <a:latin typeface="Trebuchet MS" pitchFamily="34" charset="0"/>
              </a:rPr>
            </a:br>
            <a:r>
              <a:rPr lang="en-US" sz="25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500" dirty="0" smtClean="0">
                <a:latin typeface="Trebuchet MS" pitchFamily="34" charset="0"/>
              </a:rPr>
              <a:t/>
            </a:r>
            <a:br>
              <a:rPr lang="en-US" sz="2500" dirty="0" smtClean="0">
                <a:latin typeface="Trebuchet MS" pitchFamily="34" charset="0"/>
              </a:rPr>
            </a:br>
            <a:r>
              <a:rPr lang="en-US" sz="2500" dirty="0" smtClean="0">
                <a:latin typeface="Trebuchet MS" pitchFamily="34" charset="0"/>
              </a:rPr>
              <a:t>(copy</a:t>
            </a:r>
            <a:r>
              <a:rPr lang="en-US" sz="25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5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at </a:t>
            </a:r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609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Drag a placeholder onto the</a:t>
            </a:r>
            <a:r>
              <a:rPr lang="en-US" sz="2500" baseline="0" dirty="0" smtClean="0">
                <a:latin typeface="Trebuchet MS" pitchFamily="34" charset="0"/>
              </a:rPr>
              <a:t> poster area,</a:t>
            </a:r>
            <a:r>
              <a:rPr lang="en-US" sz="2500" dirty="0" smtClean="0">
                <a:latin typeface="Trebuchet MS" pitchFamily="34" charset="0"/>
              </a:rPr>
              <a:t> size it, and click it to edit.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Move</a:t>
            </a:r>
            <a:r>
              <a:rPr lang="en-US" sz="25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609"/>
            <a:r>
              <a:rPr lang="en-US" sz="25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609"/>
            <a:r>
              <a:rPr lang="en-US" sz="25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algn="ctr"/>
            <a:endParaRPr lang="en-US" sz="2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5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459950" y="11369490"/>
            <a:ext cx="10150754" cy="518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1" tIns="35920" rIns="71841" bIns="35920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3686" y="10350096"/>
            <a:ext cx="3556025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7195" y="8745881"/>
            <a:ext cx="442913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3365806" y="20392538"/>
            <a:ext cx="6870215" cy="1703757"/>
          </a:xfrm>
          <a:prstGeom prst="rect">
            <a:avLst/>
          </a:prstGeom>
          <a:noFill/>
        </p:spPr>
        <p:txBody>
          <a:bodyPr wrap="square" lIns="71841" tIns="35920" rIns="71841" bIns="3592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500" dirty="0" smtClean="0">
                <a:solidFill>
                  <a:schemeClr val="bg1"/>
                </a:solidFill>
              </a:rPr>
              <a:t>2117 Fourth Street ,</a:t>
            </a:r>
            <a:r>
              <a:rPr lang="en-US" sz="2500" baseline="0" dirty="0" smtClean="0">
                <a:solidFill>
                  <a:schemeClr val="bg1"/>
                </a:solidFill>
              </a:rPr>
              <a:t> Unit C</a:t>
            </a:r>
            <a:br>
              <a:rPr lang="en-US" sz="2500" baseline="0" dirty="0" smtClean="0">
                <a:solidFill>
                  <a:schemeClr val="bg1"/>
                </a:solidFill>
              </a:rPr>
            </a:br>
            <a:r>
              <a:rPr lang="en-US" sz="25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2500" baseline="0" dirty="0" smtClean="0">
                <a:solidFill>
                  <a:schemeClr val="bg1"/>
                </a:solidFill>
              </a:rPr>
            </a:br>
            <a:r>
              <a:rPr lang="en-US" sz="2500" baseline="0" dirty="0" smtClean="0">
                <a:solidFill>
                  <a:schemeClr val="bg1"/>
                </a:solidFill>
              </a:rPr>
              <a:t>    </a:t>
            </a:r>
            <a:r>
              <a:rPr lang="en-US" sz="25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0264604" y="21092408"/>
            <a:ext cx="9900331" cy="774570"/>
            <a:chOff x="44242388" y="28054064"/>
            <a:chExt cx="9771398" cy="1161855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8" y="28154090"/>
              <a:ext cx="867118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0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0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0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3166595" y="20333423"/>
            <a:ext cx="7537847" cy="10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-10459951" y="7684078"/>
            <a:ext cx="10183077" cy="54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90521" y="3227905"/>
            <a:ext cx="7513920" cy="107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691755" y="3594679"/>
            <a:ext cx="10183077" cy="17824450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1365878" y="3594678"/>
            <a:ext cx="21057222" cy="1004976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-10419634" y="13644446"/>
            <a:ext cx="10150754" cy="518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1" tIns="35920" rIns="71841" bIns="35920"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11365878" y="13944600"/>
            <a:ext cx="21057222" cy="7474529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448359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135" indent="-1293135" algn="l" defTabSz="3448359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792" indent="-1077612" algn="l" defTabSz="3448359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449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629" indent="-862090" algn="l" defTabSz="3448359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808" indent="-862090" algn="l" defTabSz="3448359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988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167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1347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5526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180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35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53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718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898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07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257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3437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2918400" cy="32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41" tIns="35920" rIns="71841" bIns="3592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03575"/>
            <a:ext cx="3291840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1841" tIns="35920" rIns="71841" bIns="3592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13133" y="21488401"/>
            <a:ext cx="1885950" cy="2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05" tIns="35846" rIns="71705" bIns="35846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66595" y="0"/>
            <a:ext cx="7537847" cy="2194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83" tIns="287363" rIns="143683" bIns="143683" rtlCol="0" anchor="t" anchorCtr="0"/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1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1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500" b="1" dirty="0" smtClean="0">
              <a:latin typeface="Trebuchet MS" pitchFamily="34" charset="0"/>
            </a:endParaRP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This PowerPoint</a:t>
            </a:r>
            <a:r>
              <a:rPr lang="en-US" sz="25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500" baseline="0" dirty="0" smtClean="0">
                <a:latin typeface="Trebuchet MS" pitchFamily="34" charset="0"/>
              </a:rPr>
            </a:br>
            <a:r>
              <a:rPr lang="en-US" sz="25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462997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1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Go to the </a:t>
            </a:r>
            <a:r>
              <a:rPr lang="en-US" sz="25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500" baseline="0" dirty="0" smtClean="0">
                <a:latin typeface="Trebuchet MS" pitchFamily="34" charset="0"/>
              </a:rPr>
            </a:b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500" u="sng" baseline="0" dirty="0" smtClean="0">
                <a:latin typeface="Trebuchet MS" pitchFamily="34" charset="0"/>
              </a:rPr>
              <a:t>once</a:t>
            </a:r>
            <a:r>
              <a:rPr lang="en-US" sz="25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500" u="sng" baseline="0" dirty="0" smtClean="0">
                <a:latin typeface="Trebuchet MS" pitchFamily="34" charset="0"/>
              </a:rPr>
              <a:t>once</a:t>
            </a:r>
            <a:r>
              <a:rPr lang="en-US" sz="25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2462997"/>
            <a:endParaRPr lang="en-US" sz="25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462997"/>
            <a:r>
              <a:rPr lang="en-US" sz="2500" dirty="0" smtClean="0">
                <a:latin typeface="Trebuchet MS" pitchFamily="34" charset="0"/>
              </a:rPr>
              <a:t>This template has four</a:t>
            </a: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different column layouts. </a:t>
            </a:r>
          </a:p>
          <a:p>
            <a:pPr defTabSz="2462997"/>
            <a:r>
              <a:rPr lang="en-US" sz="2500" u="sng" baseline="0" dirty="0" smtClean="0">
                <a:latin typeface="Trebuchet MS" pitchFamily="34" charset="0"/>
              </a:rPr>
              <a:t>Right-click</a:t>
            </a:r>
            <a:r>
              <a:rPr lang="en-US" sz="2500" baseline="0" dirty="0" smtClean="0">
                <a:latin typeface="Trebuchet MS" pitchFamily="34" charset="0"/>
              </a:rPr>
              <a:t> your mouse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on the background and 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the layout options.</a:t>
            </a:r>
            <a:endParaRPr lang="en-US" sz="2500" dirty="0" smtClean="0">
              <a:latin typeface="Trebuchet MS" pitchFamily="34" charset="0"/>
            </a:endParaRP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2462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TEXT: </a:t>
            </a:r>
            <a:r>
              <a:rPr lang="en-US" sz="25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PHOTOS: </a:t>
            </a:r>
            <a:r>
              <a:rPr lang="en-US" sz="25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500" u="sng" baseline="0" dirty="0" smtClean="0">
                <a:latin typeface="Trebuchet MS" pitchFamily="34" charset="0"/>
              </a:rPr>
              <a:t>first</a:t>
            </a:r>
            <a:r>
              <a:rPr lang="en-US" sz="25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462997"/>
            <a:r>
              <a:rPr lang="en-US" sz="2500" b="1" u="sng" baseline="0" dirty="0" smtClean="0">
                <a:latin typeface="Trebuchet MS" pitchFamily="34" charset="0"/>
              </a:rPr>
              <a:t>TABLES: </a:t>
            </a:r>
            <a:r>
              <a:rPr lang="en-US" sz="25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500" u="sng" baseline="0" dirty="0" smtClean="0">
                <a:latin typeface="Trebuchet MS" pitchFamily="34" charset="0"/>
              </a:rPr>
              <a:t>right-click</a:t>
            </a:r>
            <a:r>
              <a:rPr lang="en-US" sz="25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462997"/>
            <a:r>
              <a:rPr lang="en-US" sz="25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2462997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1600" baseline="0" dirty="0" smtClean="0">
              <a:latin typeface="Trebuchet MS" pitchFamily="34" charset="0"/>
            </a:endParaRPr>
          </a:p>
          <a:p>
            <a:pPr defTabSz="3448609"/>
            <a:endParaRPr lang="en-US" sz="1600" dirty="0" smtClean="0">
              <a:latin typeface="Trebuchet MS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1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7801791" y="-13064"/>
            <a:ext cx="7537847" cy="2194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83" tIns="287363" rIns="143683" bIns="143683" rtlCol="0" anchor="t" anchorCtr="0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5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500" b="1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This PowerPoint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2007 template produces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a 36”x48” professional  poster. It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500" baseline="0" dirty="0" smtClean="0">
                <a:latin typeface="Trebuchet MS" pitchFamily="34" charset="0"/>
              </a:rPr>
              <a:t> text, and graphics</a:t>
            </a:r>
            <a:r>
              <a:rPr lang="en-US" sz="2500" dirty="0" smtClean="0">
                <a:latin typeface="Trebuchet MS" pitchFamily="34" charset="0"/>
              </a:rPr>
              <a:t>. 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Use it to create your presentation. Then send</a:t>
            </a:r>
            <a:r>
              <a:rPr lang="en-US" sz="2500" baseline="0" dirty="0" smtClean="0">
                <a:latin typeface="Trebuchet MS" pitchFamily="34" charset="0"/>
              </a:rPr>
              <a:t> it </a:t>
            </a:r>
            <a:r>
              <a:rPr lang="en-US" sz="2500" dirty="0" smtClean="0">
                <a:latin typeface="Trebuchet MS" pitchFamily="34" charset="0"/>
              </a:rPr>
              <a:t>to </a:t>
            </a:r>
            <a:r>
              <a:rPr lang="en-US" sz="2500" b="1" dirty="0" smtClean="0">
                <a:latin typeface="Trebuchet MS" pitchFamily="34" charset="0"/>
              </a:rPr>
              <a:t>PosterPresentations.com</a:t>
            </a:r>
            <a:r>
              <a:rPr lang="en-US" sz="25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500" dirty="0" smtClean="0">
                <a:latin typeface="Trebuchet MS" pitchFamily="34" charset="0"/>
              </a:rPr>
            </a:br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We provide a series of </a:t>
            </a:r>
            <a:r>
              <a:rPr lang="en-US" sz="2500" b="1" dirty="0" smtClean="0">
                <a:latin typeface="Trebuchet MS" pitchFamily="34" charset="0"/>
              </a:rPr>
              <a:t>online tutorials</a:t>
            </a:r>
            <a:r>
              <a:rPr lang="en-US" sz="25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View our online</a:t>
            </a:r>
            <a:r>
              <a:rPr lang="en-US" sz="2500" baseline="0" dirty="0" smtClean="0">
                <a:latin typeface="Trebuchet MS" pitchFamily="34" charset="0"/>
              </a:rPr>
              <a:t> tutorials at:</a:t>
            </a:r>
            <a:r>
              <a:rPr lang="en-US" sz="2500" dirty="0" smtClean="0">
                <a:latin typeface="Trebuchet MS" pitchFamily="34" charset="0"/>
              </a:rPr>
              <a:t/>
            </a:r>
            <a:br>
              <a:rPr lang="en-US" sz="2500" dirty="0" smtClean="0">
                <a:latin typeface="Trebuchet MS" pitchFamily="34" charset="0"/>
              </a:rPr>
            </a:br>
            <a:r>
              <a:rPr lang="en-US" sz="25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500" dirty="0" smtClean="0">
                <a:latin typeface="Trebuchet MS" pitchFamily="34" charset="0"/>
              </a:rPr>
              <a:t/>
            </a:r>
            <a:br>
              <a:rPr lang="en-US" sz="2500" dirty="0" smtClean="0">
                <a:latin typeface="Trebuchet MS" pitchFamily="34" charset="0"/>
              </a:rPr>
            </a:br>
            <a:r>
              <a:rPr lang="en-US" sz="2500" dirty="0" smtClean="0">
                <a:latin typeface="Trebuchet MS" pitchFamily="34" charset="0"/>
              </a:rPr>
              <a:t>(copy</a:t>
            </a:r>
            <a:r>
              <a:rPr lang="en-US" sz="25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5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at </a:t>
            </a:r>
            <a:r>
              <a:rPr lang="en-US" sz="31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609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endParaRPr lang="en-US" sz="31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500" baseline="0" dirty="0" smtClean="0">
                <a:latin typeface="Trebuchet MS" pitchFamily="34" charset="0"/>
              </a:rPr>
              <a:t> </a:t>
            </a:r>
            <a:r>
              <a:rPr lang="en-US" sz="2500" dirty="0" smtClean="0">
                <a:latin typeface="Trebuchet MS" pitchFamily="34" charset="0"/>
              </a:rPr>
              <a:t>Drag a placeholder onto the</a:t>
            </a:r>
            <a:r>
              <a:rPr lang="en-US" sz="2500" baseline="0" dirty="0" smtClean="0">
                <a:latin typeface="Trebuchet MS" pitchFamily="34" charset="0"/>
              </a:rPr>
              <a:t> poster area,</a:t>
            </a:r>
            <a:r>
              <a:rPr lang="en-US" sz="2500" dirty="0" smtClean="0">
                <a:latin typeface="Trebuchet MS" pitchFamily="34" charset="0"/>
              </a:rPr>
              <a:t> size it, and click it to edit.</a:t>
            </a: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609"/>
            <a:r>
              <a:rPr lang="en-US" sz="2500" dirty="0" smtClean="0">
                <a:latin typeface="Trebuchet MS" pitchFamily="34" charset="0"/>
              </a:rPr>
              <a:t>Move</a:t>
            </a:r>
            <a:r>
              <a:rPr lang="en-US" sz="25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defTabSz="3448609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r>
              <a:rPr lang="en-US" sz="25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609"/>
            <a:r>
              <a:rPr lang="en-US" sz="25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448609"/>
            <a:r>
              <a:rPr lang="en-US" sz="25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609"/>
            <a:r>
              <a:rPr lang="en-US" sz="25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defTabSz="3448609"/>
            <a:endParaRPr lang="en-US" sz="2500" baseline="0" dirty="0" smtClean="0"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2500" dirty="0" smtClean="0">
              <a:latin typeface="Trebuchet MS" pitchFamily="34" charset="0"/>
            </a:endParaRPr>
          </a:p>
          <a:p>
            <a:pPr algn="ctr"/>
            <a:endParaRPr lang="en-US" sz="2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609"/>
            <a:endParaRPr lang="en-US" sz="25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5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7777865" y="14198010"/>
            <a:ext cx="7513920" cy="518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1" tIns="35920" rIns="71841" bIns="35920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3686" y="10350096"/>
            <a:ext cx="3556025" cy="20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7195" y="8745881"/>
            <a:ext cx="442913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3365806" y="20392538"/>
            <a:ext cx="6870215" cy="1703757"/>
          </a:xfrm>
          <a:prstGeom prst="rect">
            <a:avLst/>
          </a:prstGeom>
          <a:noFill/>
        </p:spPr>
        <p:txBody>
          <a:bodyPr wrap="square" lIns="71841" tIns="35920" rIns="71841" bIns="3592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500" dirty="0" smtClean="0">
                <a:solidFill>
                  <a:schemeClr val="bg1"/>
                </a:solidFill>
              </a:rPr>
              <a:t>2117 Fourth Street ,</a:t>
            </a:r>
            <a:r>
              <a:rPr lang="en-US" sz="2500" baseline="0" dirty="0" smtClean="0">
                <a:solidFill>
                  <a:schemeClr val="bg1"/>
                </a:solidFill>
              </a:rPr>
              <a:t> Unit C</a:t>
            </a:r>
            <a:br>
              <a:rPr lang="en-US" sz="2500" baseline="0" dirty="0" smtClean="0">
                <a:solidFill>
                  <a:schemeClr val="bg1"/>
                </a:solidFill>
              </a:rPr>
            </a:br>
            <a:r>
              <a:rPr lang="en-US" sz="25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2500" baseline="0" dirty="0" smtClean="0">
                <a:solidFill>
                  <a:schemeClr val="bg1"/>
                </a:solidFill>
              </a:rPr>
            </a:br>
            <a:r>
              <a:rPr lang="en-US" sz="2500" baseline="0" dirty="0" smtClean="0">
                <a:solidFill>
                  <a:schemeClr val="bg1"/>
                </a:solidFill>
              </a:rPr>
              <a:t>    </a:t>
            </a:r>
            <a:r>
              <a:rPr lang="en-US" sz="25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7679893" y="21131009"/>
            <a:ext cx="7328549" cy="1082347"/>
            <a:chOff x="44242388" y="28054064"/>
            <a:chExt cx="9771398" cy="16235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9" y="28154090"/>
              <a:ext cx="8671187" cy="152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0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0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0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0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3166595" y="20333423"/>
            <a:ext cx="7537847" cy="10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7777865" y="7721601"/>
            <a:ext cx="7513920" cy="107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90521" y="3227905"/>
            <a:ext cx="7513920" cy="107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691754" y="3505201"/>
            <a:ext cx="7537847" cy="17824450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24688801" y="3505201"/>
            <a:ext cx="7537847" cy="17824450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8687396" y="3511551"/>
            <a:ext cx="15543610" cy="17824450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448359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135" indent="-1293135" algn="l" defTabSz="3448359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792" indent="-1077612" algn="l" defTabSz="3448359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449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629" indent="-862090" algn="l" defTabSz="3448359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808" indent="-862090" algn="l" defTabSz="3448359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988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167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1347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5526" indent="-862090" algn="l" defTabSz="3448359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180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35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53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718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898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079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257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3437" algn="l" defTabSz="3448359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20" Type="http://schemas.openxmlformats.org/officeDocument/2006/relationships/image" Target="../media/image14.emf"/><Relationship Id="rId21" Type="http://schemas.openxmlformats.org/officeDocument/2006/relationships/image" Target="../media/image15.emf"/><Relationship Id="rId22" Type="http://schemas.openxmlformats.org/officeDocument/2006/relationships/image" Target="../media/image16.emf"/><Relationship Id="rId23" Type="http://schemas.openxmlformats.org/officeDocument/2006/relationships/image" Target="../media/image17.emf"/><Relationship Id="rId24" Type="http://schemas.openxmlformats.org/officeDocument/2006/relationships/image" Target="../media/image18.emf"/><Relationship Id="rId10" Type="http://schemas.openxmlformats.org/officeDocument/2006/relationships/image" Target="../media/image6.png"/><Relationship Id="rId11" Type="http://schemas.openxmlformats.org/officeDocument/2006/relationships/image" Target="../media/image7.gif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hyperlink" Target="mailto:krs@uncc.edu" TargetMode="External"/><Relationship Id="rId16" Type="http://schemas.openxmlformats.org/officeDocument/2006/relationships/hyperlink" Target="http://bridgesuncc.github.io" TargetMode="External"/><Relationship Id="rId17" Type="http://schemas.openxmlformats.org/officeDocument/2006/relationships/image" Target="../media/image11.png"/><Relationship Id="rId18" Type="http://schemas.openxmlformats.org/officeDocument/2006/relationships/image" Target="../media/image12.emf"/><Relationship Id="rId19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>
          <a:xfrm>
            <a:off x="22238637" y="15906067"/>
            <a:ext cx="8829403" cy="27095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ounded Rectangle 252"/>
          <p:cNvSpPr/>
          <p:nvPr/>
        </p:nvSpPr>
        <p:spPr>
          <a:xfrm>
            <a:off x="13269334" y="15889290"/>
            <a:ext cx="8829403" cy="27095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>
          <a:xfrm>
            <a:off x="678141" y="4454052"/>
            <a:ext cx="9951761" cy="4132988"/>
          </a:xfrm>
        </p:spPr>
        <p:txBody>
          <a:bodyPr>
            <a:normAutofit fontScale="92500"/>
          </a:bodyPr>
          <a:lstStyle/>
          <a:p>
            <a:pPr indent="0" algn="just">
              <a:spcBef>
                <a:spcPts val="0"/>
              </a:spcBef>
            </a:pPr>
            <a:r>
              <a:rPr lang="en-US" sz="3500" dirty="0" smtClean="0">
                <a:latin typeface="Cambria"/>
                <a:cs typeface="Cambria"/>
              </a:rPr>
              <a:t>While </a:t>
            </a:r>
            <a:r>
              <a:rPr lang="en-US" sz="3500" dirty="0" smtClean="0">
                <a:solidFill>
                  <a:srgbClr val="1F497D"/>
                </a:solidFill>
                <a:latin typeface="Cambria"/>
                <a:cs typeface="Cambria"/>
              </a:rPr>
              <a:t>enrollment </a:t>
            </a:r>
            <a:r>
              <a:rPr lang="en-US" sz="3500" dirty="0">
                <a:latin typeface="Cambria"/>
                <a:cs typeface="Cambria"/>
              </a:rPr>
              <a:t>in CS programs has been </a:t>
            </a:r>
            <a:r>
              <a:rPr lang="en-US" sz="3500" dirty="0" smtClean="0">
                <a:latin typeface="Cambria"/>
                <a:cs typeface="Cambria"/>
              </a:rPr>
              <a:t>increasing, </a:t>
            </a:r>
            <a:r>
              <a:rPr lang="en-US" sz="3500" dirty="0">
                <a:latin typeface="Cambria"/>
                <a:cs typeface="Cambria"/>
              </a:rPr>
              <a:t>retention of CS </a:t>
            </a:r>
            <a:r>
              <a:rPr lang="en-US" sz="3500" dirty="0" smtClean="0">
                <a:latin typeface="Cambria"/>
                <a:cs typeface="Cambria"/>
              </a:rPr>
              <a:t>majors remains  </a:t>
            </a:r>
            <a:r>
              <a:rPr lang="en-US" sz="3500" dirty="0">
                <a:latin typeface="Cambria"/>
                <a:cs typeface="Cambria"/>
              </a:rPr>
              <a:t>a </a:t>
            </a:r>
            <a:r>
              <a:rPr lang="en-US" sz="3500" dirty="0" smtClean="0">
                <a:latin typeface="Cambria"/>
                <a:cs typeface="Cambria"/>
              </a:rPr>
              <a:t>concern</a:t>
            </a:r>
            <a:r>
              <a:rPr lang="en-US" sz="3500" dirty="0">
                <a:latin typeface="Cambria"/>
                <a:cs typeface="Cambria"/>
              </a:rPr>
              <a:t>, especially at the freshmen/sophomore levels, with </a:t>
            </a:r>
            <a:r>
              <a:rPr lang="en-US" sz="3500" b="1" dirty="0">
                <a:solidFill>
                  <a:schemeClr val="tx2"/>
                </a:solidFill>
                <a:latin typeface="Cambria"/>
                <a:cs typeface="Cambria"/>
              </a:rPr>
              <a:t>attrition rates of up to 66%</a:t>
            </a:r>
            <a:r>
              <a:rPr lang="en-US" sz="3500" dirty="0">
                <a:latin typeface="Cambria"/>
                <a:cs typeface="Cambria"/>
              </a:rPr>
              <a:t>. While the factors that motivate changing majors are many and varied, strategies to increase retention are crucial to increase the number of CS graduates. </a:t>
            </a:r>
          </a:p>
          <a:p>
            <a:pPr indent="0" algn="just">
              <a:spcBef>
                <a:spcPts val="0"/>
              </a:spcBef>
            </a:pPr>
            <a:endParaRPr lang="en-US" sz="3800" dirty="0">
              <a:latin typeface="Cambria"/>
              <a:cs typeface="Cambria"/>
            </a:endParaRPr>
          </a:p>
          <a:p>
            <a:pPr algn="just"/>
            <a:endParaRPr lang="en-US" sz="270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1"/>
          </p:nvPr>
        </p:nvSpPr>
        <p:spPr>
          <a:xfrm>
            <a:off x="691754" y="3726833"/>
            <a:ext cx="10179845" cy="50269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200" u="none" dirty="0"/>
              <a:t>The Need to Increase Retention in CS</a:t>
            </a:r>
          </a:p>
        </p:txBody>
      </p:sp>
      <p:sp>
        <p:nvSpPr>
          <p:cNvPr id="169" name="Text Placeholder 168"/>
          <p:cNvSpPr>
            <a:spLocks noGrp="1"/>
          </p:cNvSpPr>
          <p:nvPr>
            <p:ph type="body" sz="quarter" idx="20"/>
          </p:nvPr>
        </p:nvSpPr>
        <p:spPr>
          <a:xfrm>
            <a:off x="597057" y="11581906"/>
            <a:ext cx="10179844" cy="791416"/>
          </a:xfrm>
          <a:ln>
            <a:noFill/>
          </a:ln>
        </p:spPr>
        <p:txBody>
          <a:bodyPr/>
          <a:lstStyle/>
          <a:p>
            <a:r>
              <a:rPr lang="en-US" sz="4200" u="none" dirty="0"/>
              <a:t>Building BRIDGES to Increase Retention</a:t>
            </a:r>
          </a:p>
        </p:txBody>
      </p:sp>
      <p:sp>
        <p:nvSpPr>
          <p:cNvPr id="180" name="Text Placeholder 179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" name="Text Placeholder 180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" name="Text Placeholder 182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" name="Text Placeholder 183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5" name="Text Placeholder 184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6" name="Text Placeholder 185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7" name="Text Placeholder 186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" name="Text Placeholder 187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9" name="Text Placeholder 188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0" name="Text Placeholder 189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" name="Text Placeholder 190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" name="Text Placeholder 191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17" name="Picture Placeholder 316"/>
          <p:cNvGraphicFramePr>
            <a:graphicFrameLocks noGrp="1"/>
          </p:cNvGraphicFramePr>
          <p:nvPr>
            <p:ph type="pic" sz="quarter" idx="115"/>
          </p:nvPr>
        </p:nvGraphicFramePr>
        <p:xfrm>
          <a:off x="-8187928" y="16708968"/>
          <a:ext cx="5931694" cy="322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Placeholder 7" descr="UNCC_Logo_1c.png"/>
          <p:cNvPicPr>
            <a:picLocks noGrp="1" noChangeAspect="1"/>
          </p:cNvPicPr>
          <p:nvPr>
            <p:ph type="pic" sz="quarter" idx="12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r="14858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9"/>
          </p:nvPr>
        </p:nvPicPr>
        <p:blipFill>
          <a:blip r:embed="rId9"/>
          <a:srcRect t="19400" b="19400"/>
          <a:stretch>
            <a:fillRect/>
          </a:stretch>
        </p:blipFill>
        <p:spPr/>
      </p:pic>
      <p:pic>
        <p:nvPicPr>
          <p:cNvPr id="15" name="Picture Placeholder 14" descr="Twitter_logo_white.png"/>
          <p:cNvPicPr>
            <a:picLocks noGrp="1" noChangeAspect="1"/>
          </p:cNvPicPr>
          <p:nvPr>
            <p:ph type="pic" sz="quarter" idx="13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2361"/>
          <a:stretch>
            <a:fillRect/>
          </a:stretch>
        </p:blipFill>
        <p:spPr/>
      </p:pic>
      <p:sp>
        <p:nvSpPr>
          <p:cNvPr id="203" name="Text Placeholder 202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" name="Text Placeholder 203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" name="Text Placeholder 204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6" name="Text Placeholder 205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7" name="Text Placeholder 206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8" name="Text Placeholder 207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" name="Text Placeholder 208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0" name="Text Placeholder 209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1" name="Text Placeholder 210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2" name="Text Placeholder 211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" name="Text Placeholder 212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" name="Text Placeholder 213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" name="Text Placeholder 214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" name="Text Placeholder 215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8" name="Text Placeholder 217"/>
          <p:cNvSpPr>
            <a:spLocks noGrp="1"/>
          </p:cNvSpPr>
          <p:nvPr>
            <p:ph type="body" sz="quarter" idx="151"/>
          </p:nvPr>
        </p:nvSpPr>
        <p:spPr>
          <a:xfrm>
            <a:off x="3817557" y="1321065"/>
            <a:ext cx="25283288" cy="7752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200" dirty="0" smtClean="0"/>
              <a:t>K.R</a:t>
            </a:r>
            <a:r>
              <a:rPr lang="en-US" sz="4200" dirty="0"/>
              <a:t>. Subramanian, Jamie Payton, </a:t>
            </a:r>
            <a:r>
              <a:rPr lang="en-US" sz="4200" dirty="0" smtClean="0"/>
              <a:t>Paula </a:t>
            </a:r>
            <a:r>
              <a:rPr lang="en-US" sz="4200" dirty="0" err="1" smtClean="0"/>
              <a:t>Goolkasian</a:t>
            </a:r>
            <a:r>
              <a:rPr lang="en-US" sz="4200" dirty="0" smtClean="0"/>
              <a:t>, David </a:t>
            </a:r>
            <a:r>
              <a:rPr lang="en-US" sz="4200" dirty="0" err="1" smtClean="0"/>
              <a:t>Burlinson</a:t>
            </a:r>
            <a:r>
              <a:rPr lang="en-US" sz="4200" dirty="0" smtClean="0"/>
              <a:t>, </a:t>
            </a:r>
            <a:r>
              <a:rPr lang="en-US" sz="4200" dirty="0" err="1" smtClean="0"/>
              <a:t>Mihai</a:t>
            </a:r>
            <a:r>
              <a:rPr lang="en-US" sz="4200" dirty="0" smtClean="0"/>
              <a:t> </a:t>
            </a:r>
            <a:r>
              <a:rPr lang="en-US" sz="4200" dirty="0" err="1" smtClean="0"/>
              <a:t>Mehedint</a:t>
            </a:r>
            <a:r>
              <a:rPr lang="en-US" sz="4200" dirty="0" smtClean="0"/>
              <a:t>, Chris </a:t>
            </a:r>
            <a:r>
              <a:rPr lang="en-US" sz="4200" dirty="0" err="1" smtClean="0"/>
              <a:t>Gafer</a:t>
            </a:r>
            <a:r>
              <a:rPr lang="en-US" sz="4200" dirty="0" smtClean="0"/>
              <a:t> </a:t>
            </a:r>
            <a:r>
              <a:rPr lang="en-US" sz="4200" baseline="30000" dirty="0" smtClean="0"/>
              <a:t>1</a:t>
            </a:r>
            <a:r>
              <a:rPr lang="en-US" sz="42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sz="4200" dirty="0" smtClean="0"/>
              <a:t>G</a:t>
            </a:r>
            <a:r>
              <a:rPr lang="en-US" sz="4200" dirty="0"/>
              <a:t>. Michael Youngblood</a:t>
            </a:r>
            <a:r>
              <a:rPr lang="en-US" sz="4200" baseline="30000" dirty="0"/>
              <a:t>2</a:t>
            </a:r>
            <a:r>
              <a:rPr lang="en-US" sz="4200" dirty="0"/>
              <a:t>, Robert Kosara</a:t>
            </a:r>
            <a:r>
              <a:rPr lang="en-US" sz="4200" baseline="30000" dirty="0"/>
              <a:t>3</a:t>
            </a:r>
            <a:r>
              <a:rPr lang="en-US" sz="4200" dirty="0"/>
              <a:t> </a:t>
            </a:r>
          </a:p>
        </p:txBody>
      </p:sp>
      <p:sp>
        <p:nvSpPr>
          <p:cNvPr id="219" name="Text Placeholder 218"/>
          <p:cNvSpPr>
            <a:spLocks noGrp="1"/>
          </p:cNvSpPr>
          <p:nvPr>
            <p:ph type="body" sz="quarter" idx="153"/>
          </p:nvPr>
        </p:nvSpPr>
        <p:spPr>
          <a:xfrm>
            <a:off x="3817557" y="202169"/>
            <a:ext cx="25283288" cy="1200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8800" dirty="0" smtClean="0"/>
              <a:t>Building BRIDGES in Undergraduate Computer Science</a:t>
            </a:r>
            <a:endParaRPr lang="en-US" sz="8800" dirty="0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1028701" y="4399922"/>
            <a:ext cx="9601201" cy="10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028701" y="12361332"/>
            <a:ext cx="9601201" cy="10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5" name="Picture Placeholder 314" descr="NSF.gif"/>
          <p:cNvPicPr>
            <a:picLocks noGrp="1" noChangeAspect="1"/>
          </p:cNvPicPr>
          <p:nvPr>
            <p:ph type="pic" sz="quarter" idx="18"/>
          </p:nvPr>
        </p:nvPicPr>
        <p:blipFill>
          <a:blip r:embed="rId11" cstate="print"/>
          <a:stretch>
            <a:fillRect/>
          </a:stretch>
        </p:blipFill>
        <p:spPr>
          <a:xfrm>
            <a:off x="29414983" y="349276"/>
            <a:ext cx="2432866" cy="2520924"/>
          </a:xfrm>
        </p:spPr>
      </p:pic>
      <p:sp>
        <p:nvSpPr>
          <p:cNvPr id="103" name="Text Placeholder 55"/>
          <p:cNvSpPr>
            <a:spLocks noGrp="1"/>
          </p:cNvSpPr>
          <p:nvPr>
            <p:ph type="body" sz="quarter" idx="10"/>
          </p:nvPr>
        </p:nvSpPr>
        <p:spPr>
          <a:xfrm>
            <a:off x="525981" y="12307305"/>
            <a:ext cx="10250920" cy="9290628"/>
          </a:xfrm>
        </p:spPr>
        <p:txBody>
          <a:bodyPr>
            <a:normAutofit fontScale="92500" lnSpcReduction="10000"/>
          </a:bodyPr>
          <a:lstStyle/>
          <a:p>
            <a:pPr marL="130175" indent="0">
              <a:spcBef>
                <a:spcPts val="0"/>
              </a:spcBef>
            </a:pPr>
            <a:r>
              <a:rPr lang="en-US" sz="3500" b="1" dirty="0">
                <a:latin typeface="Cambria"/>
                <a:cs typeface="Cambria"/>
              </a:rPr>
              <a:t>BRIDGES</a:t>
            </a:r>
            <a:r>
              <a:rPr lang="en-US" sz="3500" dirty="0">
                <a:latin typeface="Cambria"/>
                <a:cs typeface="Cambria"/>
              </a:rPr>
              <a:t> (Bridging Real-world Infrastructure Designed to Goal-align, Engage, and Stimulate) </a:t>
            </a:r>
            <a:r>
              <a:rPr lang="en-US" sz="3500" dirty="0" smtClean="0">
                <a:latin typeface="Cambria"/>
                <a:cs typeface="Cambria"/>
              </a:rPr>
              <a:t>targets </a:t>
            </a:r>
            <a:r>
              <a:rPr lang="en-US" sz="3500" dirty="0">
                <a:latin typeface="Cambria"/>
                <a:cs typeface="Cambria"/>
              </a:rPr>
              <a:t>retention of CS majors at the sophomore level, a particular point of vulnerability in our CS degree program. </a:t>
            </a:r>
            <a:endParaRPr lang="en-US" sz="3500" dirty="0" smtClean="0">
              <a:latin typeface="Cambria"/>
              <a:cs typeface="Cambria"/>
            </a:endParaRPr>
          </a:p>
          <a:p>
            <a:pPr indent="0">
              <a:spcBef>
                <a:spcPts val="0"/>
              </a:spcBef>
            </a:pPr>
            <a:endParaRPr lang="en-US" sz="3800" dirty="0">
              <a:latin typeface="Cambria"/>
              <a:cs typeface="Cambria"/>
            </a:endParaRPr>
          </a:p>
          <a:p>
            <a:pPr marL="130175" indent="33338">
              <a:spcBef>
                <a:spcPts val="0"/>
              </a:spcBef>
            </a:pPr>
            <a:r>
              <a:rPr lang="en-US" sz="3500" dirty="0" smtClean="0">
                <a:latin typeface="Cambria"/>
                <a:cs typeface="Cambria"/>
              </a:rPr>
              <a:t>The </a:t>
            </a:r>
            <a:r>
              <a:rPr lang="en-US" sz="3500" dirty="0">
                <a:latin typeface="Cambria"/>
                <a:cs typeface="Cambria"/>
              </a:rPr>
              <a:t>project introduces two key innovations: </a:t>
            </a:r>
          </a:p>
          <a:p>
            <a:pPr indent="0" algn="just">
              <a:spcBef>
                <a:spcPts val="0"/>
              </a:spcBef>
            </a:pPr>
            <a:endParaRPr lang="en-US" sz="3500" dirty="0"/>
          </a:p>
          <a:p>
            <a:pPr marL="1167458" indent="-898055">
              <a:spcBef>
                <a:spcPts val="0"/>
              </a:spcBef>
              <a:buAutoNum type="arabicParenBoth"/>
            </a:pPr>
            <a:r>
              <a:rPr lang="en-US" sz="3500" dirty="0">
                <a:latin typeface="Cambria"/>
                <a:cs typeface="Cambria"/>
              </a:rPr>
              <a:t>the</a:t>
            </a:r>
            <a:r>
              <a:rPr lang="en-US" sz="4300" b="1" dirty="0">
                <a:solidFill>
                  <a:schemeClr val="tx2"/>
                </a:solidFill>
                <a:latin typeface="Cambria"/>
                <a:cs typeface="Cambria"/>
              </a:rPr>
              <a:t> BRIDGES software infrastructure</a:t>
            </a:r>
            <a:r>
              <a:rPr lang="en-US" sz="3500" dirty="0">
                <a:solidFill>
                  <a:schemeClr val="tx2"/>
                </a:solidFill>
                <a:latin typeface="Cambria"/>
                <a:cs typeface="Cambria"/>
              </a:rPr>
              <a:t>, </a:t>
            </a:r>
            <a:r>
              <a:rPr lang="en-US" sz="3500" dirty="0">
                <a:latin typeface="Cambria"/>
                <a:cs typeface="Cambria"/>
              </a:rPr>
              <a:t>which facilitates hands-on experience for solving traditional problems in CS using real-world information systems. </a:t>
            </a:r>
          </a:p>
          <a:p>
            <a:pPr indent="0" algn="just">
              <a:spcBef>
                <a:spcPts val="0"/>
              </a:spcBef>
            </a:pPr>
            <a:endParaRPr lang="en-US" sz="4300" dirty="0">
              <a:latin typeface="Cambria"/>
              <a:cs typeface="Cambria"/>
            </a:endParaRPr>
          </a:p>
          <a:p>
            <a:pPr indent="0" algn="just">
              <a:spcBef>
                <a:spcPts val="0"/>
              </a:spcBef>
            </a:pPr>
            <a:endParaRPr lang="en-US" sz="4300" dirty="0" smtClean="0">
              <a:latin typeface="Cambria"/>
              <a:cs typeface="Cambria"/>
            </a:endParaRPr>
          </a:p>
          <a:p>
            <a:pPr indent="0" algn="just">
              <a:spcBef>
                <a:spcPts val="0"/>
              </a:spcBef>
            </a:pPr>
            <a:endParaRPr lang="en-US" sz="4300" dirty="0">
              <a:latin typeface="Cambria"/>
              <a:cs typeface="Cambria"/>
            </a:endParaRPr>
          </a:p>
          <a:p>
            <a:pPr marL="1167458" indent="-898055">
              <a:spcBef>
                <a:spcPts val="0"/>
              </a:spcBef>
              <a:buAutoNum type="arabicParenBoth"/>
            </a:pPr>
            <a:r>
              <a:rPr lang="en-US" sz="3500" dirty="0">
                <a:latin typeface="Cambria"/>
                <a:cs typeface="Cambria"/>
              </a:rPr>
              <a:t>the use of </a:t>
            </a:r>
            <a:r>
              <a:rPr lang="en-US" sz="4300" b="1" dirty="0">
                <a:solidFill>
                  <a:schemeClr val="tx2"/>
                </a:solidFill>
                <a:latin typeface="Cambria"/>
                <a:cs typeface="Cambria"/>
              </a:rPr>
              <a:t>peer mentoring </a:t>
            </a:r>
            <a:r>
              <a:rPr lang="en-US" sz="3500" dirty="0">
                <a:latin typeface="Cambria"/>
                <a:cs typeface="Cambria"/>
              </a:rPr>
              <a:t>in shared </a:t>
            </a:r>
            <a:r>
              <a:rPr lang="en-US" sz="3500" dirty="0" smtClean="0">
                <a:latin typeface="Cambria"/>
                <a:cs typeface="Cambria"/>
              </a:rPr>
              <a:t>lab experiences </a:t>
            </a:r>
            <a:r>
              <a:rPr lang="en-US" sz="4300" b="1" dirty="0">
                <a:solidFill>
                  <a:schemeClr val="tx2"/>
                </a:solidFill>
                <a:latin typeface="Cambria"/>
                <a:cs typeface="Cambria"/>
              </a:rPr>
              <a:t>between sophomore and senior students</a:t>
            </a:r>
          </a:p>
          <a:p>
            <a:pPr indent="0" algn="just">
              <a:spcBef>
                <a:spcPts val="0"/>
              </a:spcBef>
            </a:pPr>
            <a:endParaRPr lang="en-US" sz="4300" dirty="0"/>
          </a:p>
          <a:p>
            <a:pPr algn="just"/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721366" y="8587040"/>
            <a:ext cx="9951761" cy="2657869"/>
          </a:xfrm>
          <a:prstGeom prst="rect">
            <a:avLst/>
          </a:prstGeom>
        </p:spPr>
        <p:txBody>
          <a:bodyPr wrap="square" lIns="71844" tIns="35922" rIns="71844" bIns="35922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The BRIDGES </a:t>
            </a:r>
            <a:r>
              <a:rPr lang="en-US" sz="4200" b="1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project aims to increase motivation, engagement, </a:t>
            </a:r>
          </a:p>
          <a:p>
            <a:pPr algn="ctr"/>
            <a:r>
              <a:rPr lang="en-US" sz="4200" b="1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and ultimately,</a:t>
            </a:r>
          </a:p>
          <a:p>
            <a:pPr algn="ctr"/>
            <a:r>
              <a:rPr lang="en-US" sz="4200" b="1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retention of CS majors </a:t>
            </a:r>
          </a:p>
        </p:txBody>
      </p:sp>
      <p:pic>
        <p:nvPicPr>
          <p:cNvPr id="6" name="Picture Placeholder 5" descr="bridges_system.png"/>
          <p:cNvPicPr>
            <a:picLocks noGrp="1" noChangeAspect="1"/>
          </p:cNvPicPr>
          <p:nvPr>
            <p:ph type="pic" sz="quarter" idx="13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>
            <a:fillRect/>
          </a:stretch>
        </p:blipFill>
        <p:spPr/>
      </p:pic>
      <p:sp>
        <p:nvSpPr>
          <p:cNvPr id="120" name="Text Placeholder 56"/>
          <p:cNvSpPr>
            <a:spLocks noGrp="1"/>
          </p:cNvSpPr>
          <p:nvPr>
            <p:ph type="body" sz="quarter" idx="11"/>
          </p:nvPr>
        </p:nvSpPr>
        <p:spPr>
          <a:xfrm>
            <a:off x="11255574" y="3661701"/>
            <a:ext cx="21015127" cy="51161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200" u="none" dirty="0"/>
              <a:t>BRIDGES System Design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11525249" y="4302222"/>
            <a:ext cx="20745450" cy="399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0" name="Picture Placeholder 239" descr="UNCC_Logo_1c.png"/>
          <p:cNvPicPr>
            <a:picLocks noGrp="1" noChangeAspect="1"/>
          </p:cNvPicPr>
          <p:nvPr>
            <p:ph type="pic" sz="quarter" idx="13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23" b="-21123"/>
          <a:stretch>
            <a:fillRect/>
          </a:stretch>
        </p:blipFill>
        <p:spPr>
          <a:xfrm>
            <a:off x="340811" y="750359"/>
            <a:ext cx="3272464" cy="1779786"/>
          </a:xfrm>
          <a:solidFill>
            <a:schemeClr val="bg1">
              <a:lumMod val="85000"/>
            </a:schemeClr>
          </a:solidFill>
        </p:spPr>
      </p:pic>
      <p:pic>
        <p:nvPicPr>
          <p:cNvPr id="132" name="Picture Placeholder 244" descr="f.png"/>
          <p:cNvPicPr>
            <a:picLocks noGrp="1" noChangeAspect="1"/>
          </p:cNvPicPr>
          <p:nvPr>
            <p:ph type="pic" sz="quarter" idx="135"/>
          </p:nvPr>
        </p:nvPicPr>
        <p:blipFill>
          <a:blip r:embed="rId13" cstate="print"/>
          <a:srcRect t="3018" b="3018"/>
          <a:stretch>
            <a:fillRect/>
          </a:stretch>
        </p:blipFill>
        <p:spPr>
          <a:xfrm>
            <a:off x="4905610" y="17913004"/>
            <a:ext cx="685800" cy="685800"/>
          </a:xfrm>
          <a:noFill/>
          <a:ln>
            <a:noFill/>
          </a:ln>
        </p:spPr>
      </p:pic>
      <p:pic>
        <p:nvPicPr>
          <p:cNvPr id="236" name="Picture Placeholder 235" descr="Twitter.png"/>
          <p:cNvPicPr>
            <a:picLocks noGrp="1" noChangeAspect="1"/>
          </p:cNvPicPr>
          <p:nvPr>
            <p:ph type="pic" sz="quarter" idx="135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3591048" y="17913004"/>
            <a:ext cx="685801" cy="685801"/>
          </a:xfrm>
          <a:ln>
            <a:noFill/>
          </a:ln>
        </p:spPr>
      </p:pic>
      <p:sp>
        <p:nvSpPr>
          <p:cNvPr id="137" name="Text Placeholder 55"/>
          <p:cNvSpPr>
            <a:spLocks noGrp="1"/>
          </p:cNvSpPr>
          <p:nvPr>
            <p:ph type="body" sz="quarter" idx="10"/>
          </p:nvPr>
        </p:nvSpPr>
        <p:spPr>
          <a:xfrm>
            <a:off x="1737438" y="22723665"/>
            <a:ext cx="7707944" cy="6427824"/>
          </a:xfrm>
        </p:spPr>
        <p:txBody>
          <a:bodyPr>
            <a:normAutofit fontScale="85000" lnSpcReduction="20000"/>
          </a:bodyPr>
          <a:lstStyle/>
          <a:p>
            <a:pPr marL="808236" indent="-538833">
              <a:spcBef>
                <a:spcPts val="0"/>
              </a:spcBef>
              <a:buFont typeface="Arial"/>
              <a:buChar char="•"/>
            </a:pPr>
            <a:r>
              <a:rPr lang="en-US" sz="3500" dirty="0">
                <a:solidFill>
                  <a:schemeClr val="tx2"/>
                </a:solidFill>
              </a:rPr>
              <a:t>BRIDGES connects student programs to </a:t>
            </a:r>
            <a:r>
              <a:rPr lang="en-US" sz="3500" b="1" dirty="0">
                <a:solidFill>
                  <a:schemeClr val="tx2"/>
                </a:solidFill>
              </a:rPr>
              <a:t>real-world data sets</a:t>
            </a:r>
          </a:p>
          <a:p>
            <a:pPr indent="0">
              <a:spcBef>
                <a:spcPts val="0"/>
              </a:spcBef>
            </a:pPr>
            <a:endParaRPr lang="en-US" sz="3500" b="1" dirty="0">
              <a:solidFill>
                <a:schemeClr val="tx2"/>
              </a:solidFill>
            </a:endParaRP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r>
              <a:rPr lang="en-US" sz="3500" b="1" dirty="0">
                <a:solidFill>
                  <a:schemeClr val="tx2"/>
                </a:solidFill>
              </a:rPr>
              <a:t>Minimal client API</a:t>
            </a:r>
            <a:r>
              <a:rPr lang="en-US" sz="3500" dirty="0">
                <a:solidFill>
                  <a:schemeClr val="tx2"/>
                </a:solidFill>
              </a:rPr>
              <a:t> so that sophomores can easily use BRIDGES to populate data structures</a:t>
            </a: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endParaRPr lang="en-US" sz="3500" dirty="0">
              <a:solidFill>
                <a:schemeClr val="tx2"/>
              </a:solidFill>
            </a:endParaRP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r>
              <a:rPr lang="en-US" sz="3500" dirty="0">
                <a:solidFill>
                  <a:schemeClr val="tx2"/>
                </a:solidFill>
              </a:rPr>
              <a:t>BRIDGES generates browser-based </a:t>
            </a:r>
            <a:r>
              <a:rPr lang="en-US" sz="3500" b="1" dirty="0">
                <a:solidFill>
                  <a:schemeClr val="tx2"/>
                </a:solidFill>
              </a:rPr>
              <a:t>visualization </a:t>
            </a:r>
            <a:r>
              <a:rPr lang="en-US" sz="3500" dirty="0">
                <a:solidFill>
                  <a:schemeClr val="tx2"/>
                </a:solidFill>
              </a:rPr>
              <a:t>for each execution of a student’s data structure implementation</a:t>
            </a: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endParaRPr lang="en-US" sz="3500" dirty="0">
              <a:solidFill>
                <a:schemeClr val="tx2"/>
              </a:solidFill>
            </a:endParaRP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r>
              <a:rPr lang="en-US" sz="3500" dirty="0">
                <a:solidFill>
                  <a:schemeClr val="tx2"/>
                </a:solidFill>
              </a:rPr>
              <a:t>Students can </a:t>
            </a:r>
            <a:r>
              <a:rPr lang="en-US" sz="3500" b="1" dirty="0">
                <a:solidFill>
                  <a:schemeClr val="tx2"/>
                </a:solidFill>
              </a:rPr>
              <a:t>explore and share visualizations </a:t>
            </a:r>
            <a:r>
              <a:rPr lang="en-US" sz="3500" dirty="0">
                <a:solidFill>
                  <a:schemeClr val="tx2"/>
                </a:solidFill>
              </a:rPr>
              <a:t>with friends and family</a:t>
            </a: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endParaRPr lang="en-US" sz="3500" dirty="0">
              <a:solidFill>
                <a:schemeClr val="tx2"/>
              </a:solidFill>
            </a:endParaRPr>
          </a:p>
          <a:p>
            <a:pPr marL="808236" indent="-538833">
              <a:spcBef>
                <a:spcPts val="0"/>
              </a:spcBef>
              <a:buFont typeface="Arial"/>
              <a:buChar char="•"/>
            </a:pPr>
            <a:r>
              <a:rPr lang="en-US" sz="3500" b="1" dirty="0">
                <a:solidFill>
                  <a:schemeClr val="tx2"/>
                </a:solidFill>
              </a:rPr>
              <a:t>Easy install and configuration</a:t>
            </a:r>
            <a:r>
              <a:rPr lang="en-US" sz="3500" dirty="0">
                <a:solidFill>
                  <a:schemeClr val="tx2"/>
                </a:solidFill>
              </a:rPr>
              <a:t> for instructors for classroom use</a:t>
            </a:r>
            <a:endParaRPr lang="en-US" sz="4200" dirty="0">
              <a:solidFill>
                <a:schemeClr val="tx2"/>
              </a:solidFill>
            </a:endParaRPr>
          </a:p>
          <a:p>
            <a:pPr indent="0" algn="just">
              <a:spcBef>
                <a:spcPts val="0"/>
              </a:spcBef>
            </a:pPr>
            <a:endParaRPr lang="en-US" sz="4500" dirty="0"/>
          </a:p>
          <a:p>
            <a:pPr algn="just"/>
            <a:endParaRPr lang="en-US" sz="2700" dirty="0"/>
          </a:p>
        </p:txBody>
      </p:sp>
      <p:sp>
        <p:nvSpPr>
          <p:cNvPr id="151" name="Text Placeholder 56"/>
          <p:cNvSpPr>
            <a:spLocks noGrp="1"/>
          </p:cNvSpPr>
          <p:nvPr>
            <p:ph type="body" sz="quarter" idx="11"/>
          </p:nvPr>
        </p:nvSpPr>
        <p:spPr>
          <a:xfrm>
            <a:off x="11331774" y="14006286"/>
            <a:ext cx="21015127" cy="51161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200" u="none" dirty="0" smtClean="0"/>
              <a:t>Results</a:t>
            </a:r>
            <a:endParaRPr lang="en-US" sz="4200" u="none" dirty="0"/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11525251" y="14767686"/>
            <a:ext cx="20745450" cy="399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Placeholder 55"/>
          <p:cNvSpPr>
            <a:spLocks noGrp="1"/>
          </p:cNvSpPr>
          <p:nvPr>
            <p:ph type="body" sz="quarter" idx="10"/>
          </p:nvPr>
        </p:nvSpPr>
        <p:spPr>
          <a:xfrm>
            <a:off x="11478005" y="14909750"/>
            <a:ext cx="20847555" cy="6375530"/>
          </a:xfrm>
        </p:spPr>
        <p:txBody>
          <a:bodyPr>
            <a:normAutofit fontScale="77500" lnSpcReduction="20000"/>
          </a:bodyPr>
          <a:lstStyle/>
          <a:p>
            <a:pPr marL="177800" indent="0" algn="just">
              <a:spcBef>
                <a:spcPts val="0"/>
              </a:spcBef>
            </a:pPr>
            <a:r>
              <a:rPr lang="en-US" sz="3500" dirty="0" smtClean="0">
                <a:latin typeface="Cambria"/>
                <a:cs typeface="Cambria"/>
              </a:rPr>
              <a:t>We have piloted </a:t>
            </a:r>
            <a:r>
              <a:rPr lang="en-US" sz="3500" dirty="0">
                <a:latin typeface="Cambria"/>
                <a:cs typeface="Cambria"/>
              </a:rPr>
              <a:t>the use of the BRIDGES </a:t>
            </a:r>
            <a:r>
              <a:rPr lang="en-US" sz="3500" dirty="0" smtClean="0">
                <a:latin typeface="Cambria"/>
                <a:cs typeface="Cambria"/>
              </a:rPr>
              <a:t>infrastructure in one section of a Data Structures course over 2 semesters. After each BRIDGES project assignment, we issued a survey for assessing attitudes and interests related to the assignment; selected results are below.</a:t>
            </a:r>
          </a:p>
          <a:p>
            <a:pPr marL="177800" indent="0" algn="just">
              <a:spcBef>
                <a:spcPts val="0"/>
              </a:spcBef>
            </a:pPr>
            <a:endParaRPr lang="en-US" sz="3500" dirty="0" smtClean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 smtClean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 smtClean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 smtClean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endParaRPr lang="en-US" sz="3500" dirty="0" smtClean="0">
              <a:latin typeface="Cambria"/>
              <a:cs typeface="Cambria"/>
            </a:endParaRPr>
          </a:p>
          <a:p>
            <a:pPr marL="177800" indent="0" algn="just">
              <a:spcBef>
                <a:spcPts val="0"/>
              </a:spcBef>
            </a:pPr>
            <a:r>
              <a:rPr lang="en-US" sz="3500" dirty="0" smtClean="0">
                <a:latin typeface="Cambria"/>
                <a:cs typeface="Cambria"/>
              </a:rPr>
              <a:t>A </a:t>
            </a:r>
            <a:r>
              <a:rPr lang="en-US" sz="3500" dirty="0">
                <a:latin typeface="Cambria"/>
                <a:cs typeface="Cambria"/>
              </a:rPr>
              <a:t>release of the BRIDGES software infrastructure is available on </a:t>
            </a:r>
            <a:r>
              <a:rPr lang="en-US" sz="3500" dirty="0" err="1">
                <a:latin typeface="Cambria"/>
                <a:cs typeface="Cambria"/>
              </a:rPr>
              <a:t>GitHub</a:t>
            </a:r>
            <a:r>
              <a:rPr lang="en-US" sz="3500" dirty="0">
                <a:latin typeface="Cambria"/>
                <a:cs typeface="Cambria"/>
              </a:rPr>
              <a:t> for download. We are continuing to develop BRIDGES assignments and curricular materials</a:t>
            </a:r>
            <a:r>
              <a:rPr lang="en-US" sz="3500" b="1" dirty="0">
                <a:solidFill>
                  <a:schemeClr val="accent2"/>
                </a:solidFill>
                <a:latin typeface="Cambria"/>
                <a:cs typeface="Cambria"/>
              </a:rPr>
              <a:t>. Stipends are available for instructors </a:t>
            </a:r>
            <a:r>
              <a:rPr lang="en-US" sz="3500" dirty="0">
                <a:latin typeface="Cambria"/>
                <a:cs typeface="Cambria"/>
              </a:rPr>
              <a:t>who are interested in using BRIDGES in data structures and algorithms courses. </a:t>
            </a:r>
            <a:r>
              <a:rPr lang="en-US" sz="3500" dirty="0" smtClean="0">
                <a:latin typeface="Cambria"/>
                <a:cs typeface="Cambria"/>
              </a:rPr>
              <a:t>If </a:t>
            </a:r>
            <a:r>
              <a:rPr lang="en-US" sz="3500" dirty="0">
                <a:latin typeface="Cambria"/>
                <a:cs typeface="Cambria"/>
              </a:rPr>
              <a:t>you are interested in partnering with us on this CS education research project, please contact Dr. K.R. Subramanian at </a:t>
            </a:r>
            <a:r>
              <a:rPr lang="en-US" sz="3500" dirty="0">
                <a:latin typeface="Cambria"/>
                <a:cs typeface="Cambria"/>
                <a:hlinkClick r:id="rId15"/>
              </a:rPr>
              <a:t>krs@uncc.edu</a:t>
            </a:r>
            <a:r>
              <a:rPr lang="en-US" sz="3500" dirty="0">
                <a:latin typeface="Cambria"/>
                <a:cs typeface="Cambria"/>
              </a:rPr>
              <a:t>. </a:t>
            </a:r>
          </a:p>
          <a:p>
            <a:pPr marL="177800" indent="0" algn="ctr">
              <a:spcBef>
                <a:spcPts val="0"/>
              </a:spcBef>
            </a:pPr>
            <a:r>
              <a:rPr lang="en-US" sz="4700" dirty="0">
                <a:solidFill>
                  <a:srgbClr val="1F497D"/>
                </a:solidFill>
                <a:latin typeface="Cambria"/>
                <a:cs typeface="Cambria"/>
              </a:rPr>
              <a:t>For more information:</a:t>
            </a:r>
          </a:p>
          <a:p>
            <a:pPr indent="0" algn="ctr">
              <a:spcBef>
                <a:spcPts val="0"/>
              </a:spcBef>
            </a:pPr>
            <a:r>
              <a:rPr lang="en-US" sz="5700" dirty="0">
                <a:latin typeface="Cambria"/>
                <a:cs typeface="Cambria"/>
                <a:hlinkClick r:id="rId16"/>
              </a:rPr>
              <a:t>http://bridgesuncc.github.io</a:t>
            </a:r>
            <a:r>
              <a:rPr lang="en-US" sz="5700" dirty="0">
                <a:latin typeface="Cambria"/>
                <a:cs typeface="Cambria"/>
              </a:rPr>
              <a:t>  </a:t>
            </a:r>
          </a:p>
          <a:p>
            <a:pPr indent="0" algn="just">
              <a:spcBef>
                <a:spcPts val="0"/>
              </a:spcBef>
            </a:pPr>
            <a:endParaRPr lang="en-US" sz="3500" dirty="0">
              <a:latin typeface="Cambria"/>
              <a:cs typeface="Cambria"/>
            </a:endParaRPr>
          </a:p>
          <a:p>
            <a:pPr indent="0" algn="just">
              <a:spcBef>
                <a:spcPts val="0"/>
              </a:spcBef>
            </a:pPr>
            <a:endParaRPr lang="en-US" sz="3800" dirty="0">
              <a:latin typeface="Cambria"/>
              <a:cs typeface="Cambria"/>
            </a:endParaRPr>
          </a:p>
          <a:p>
            <a:pPr algn="just"/>
            <a:endParaRPr lang="en-US" sz="2700" dirty="0"/>
          </a:p>
        </p:txBody>
      </p:sp>
      <p:sp>
        <p:nvSpPr>
          <p:cNvPr id="58" name="Text Placeholder 217"/>
          <p:cNvSpPr>
            <a:spLocks noGrp="1"/>
          </p:cNvSpPr>
          <p:nvPr>
            <p:ph type="body" sz="quarter" idx="151"/>
          </p:nvPr>
        </p:nvSpPr>
        <p:spPr>
          <a:xfrm>
            <a:off x="4459587" y="2607799"/>
            <a:ext cx="23999226" cy="634934"/>
          </a:xfrm>
        </p:spPr>
        <p:txBody>
          <a:bodyPr>
            <a:noAutofit/>
          </a:bodyPr>
          <a:lstStyle/>
          <a:p>
            <a:r>
              <a:rPr lang="en-US" sz="2800" baseline="30000" dirty="0"/>
              <a:t>1</a:t>
            </a:r>
            <a:r>
              <a:rPr lang="en-US" sz="2800" dirty="0"/>
              <a:t>University of North Carolina at Charlotte  |  </a:t>
            </a:r>
            <a:r>
              <a:rPr lang="en-US" sz="2800" baseline="30000" dirty="0"/>
              <a:t>2</a:t>
            </a:r>
            <a:r>
              <a:rPr lang="en-US" sz="2800" dirty="0"/>
              <a:t>PARC   |  </a:t>
            </a:r>
            <a:r>
              <a:rPr lang="en-US" sz="2800" baseline="30000" dirty="0"/>
              <a:t>3</a:t>
            </a:r>
            <a:r>
              <a:rPr lang="en-US" sz="2800" dirty="0"/>
              <a:t> Tableau Software</a:t>
            </a:r>
          </a:p>
        </p:txBody>
      </p:sp>
      <p:sp>
        <p:nvSpPr>
          <p:cNvPr id="78" name="Right Arrow 77"/>
          <p:cNvSpPr/>
          <p:nvPr/>
        </p:nvSpPr>
        <p:spPr>
          <a:xfrm rot="5400000">
            <a:off x="16026631" y="8096692"/>
            <a:ext cx="1199795" cy="732143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23195658" y="6629400"/>
            <a:ext cx="1311982" cy="936251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endParaRPr lang="en-US"/>
          </a:p>
        </p:txBody>
      </p:sp>
      <p:pic>
        <p:nvPicPr>
          <p:cNvPr id="68" name="19ccf7_512de0159a50cce82eec9101ff25c770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154871" y="17792507"/>
            <a:ext cx="1859260" cy="926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19ccf7_512de0159a50cce82eec9101ff25c770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329779" y="9062661"/>
            <a:ext cx="1859260" cy="92679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ounded Rectangle 81"/>
          <p:cNvSpPr/>
          <p:nvPr/>
        </p:nvSpPr>
        <p:spPr>
          <a:xfrm>
            <a:off x="23741256" y="8991691"/>
            <a:ext cx="8302048" cy="845787"/>
          </a:xfrm>
          <a:prstGeom prst="roundRect">
            <a:avLst/>
          </a:prstGeom>
          <a:solidFill>
            <a:srgbClr val="FF9E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r>
              <a:rPr lang="en-US" sz="3500" dirty="0"/>
              <a:t>BRIDGES </a:t>
            </a:r>
            <a:r>
              <a:rPr lang="en-US" sz="3500" dirty="0" err="1" smtClean="0"/>
              <a:t>Viz</a:t>
            </a:r>
            <a:r>
              <a:rPr lang="en-US" sz="3500" dirty="0" smtClean="0"/>
              <a:t> Gallery (Browser)</a:t>
            </a:r>
            <a:endParaRPr lang="en-US" sz="3500" dirty="0"/>
          </a:p>
        </p:txBody>
      </p:sp>
      <p:sp>
        <p:nvSpPr>
          <p:cNvPr id="9" name="Rounded Rectangle 8"/>
          <p:cNvSpPr/>
          <p:nvPr/>
        </p:nvSpPr>
        <p:spPr>
          <a:xfrm>
            <a:off x="24507639" y="6114348"/>
            <a:ext cx="2943799" cy="1988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4000" dirty="0"/>
              <a:t>ridges Client</a:t>
            </a:r>
          </a:p>
        </p:txBody>
      </p:sp>
      <p:sp>
        <p:nvSpPr>
          <p:cNvPr id="77" name="Snip and Round Single Corner Rectangle 76"/>
          <p:cNvSpPr/>
          <p:nvPr/>
        </p:nvSpPr>
        <p:spPr>
          <a:xfrm>
            <a:off x="11639549" y="4542666"/>
            <a:ext cx="11777408" cy="7041401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1639547" y="11502893"/>
            <a:ext cx="11792805" cy="706428"/>
          </a:xfrm>
          <a:prstGeom prst="roundRect">
            <a:avLst/>
          </a:prstGeom>
          <a:solidFill>
            <a:srgbClr val="FF9E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844" tIns="35922" rIns="71844" bIns="35922" rtlCol="0" anchor="ctr"/>
          <a:lstStyle/>
          <a:p>
            <a:pPr algn="ctr"/>
            <a:r>
              <a:rPr lang="en-US" sz="3800" dirty="0"/>
              <a:t>Student’s Data Structure Implementation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4"/>
          </p:nvPr>
        </p:nvPicPr>
        <p:blipFill>
          <a:blip r:embed="rId18"/>
          <a:srcRect l="24695" r="24695"/>
          <a:stretch>
            <a:fillRect/>
          </a:stretch>
        </p:blipFill>
        <p:spPr/>
      </p:pic>
      <p:grpSp>
        <p:nvGrpSpPr>
          <p:cNvPr id="251" name="Group 250"/>
          <p:cNvGrpSpPr/>
          <p:nvPr/>
        </p:nvGrpSpPr>
        <p:grpSpPr>
          <a:xfrm>
            <a:off x="23416957" y="15889290"/>
            <a:ext cx="6416196" cy="2046023"/>
            <a:chOff x="20872433" y="15863890"/>
            <a:chExt cx="6416196" cy="2046023"/>
          </a:xfrm>
        </p:grpSpPr>
        <p:sp>
          <p:nvSpPr>
            <p:cNvPr id="19" name="Rectangle 18"/>
            <p:cNvSpPr/>
            <p:nvPr/>
          </p:nvSpPr>
          <p:spPr>
            <a:xfrm>
              <a:off x="20872433" y="15982267"/>
              <a:ext cx="6400800" cy="18288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887829" y="15863890"/>
              <a:ext cx="6400800" cy="20460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2746438" y="17859170"/>
            <a:ext cx="7909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BRIDGES assignment was relevant to my career goals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14345571" y="16026720"/>
            <a:ext cx="6409322" cy="1850279"/>
            <a:chOff x="13024771" y="16092990"/>
            <a:chExt cx="6409322" cy="1850279"/>
          </a:xfrm>
        </p:grpSpPr>
        <p:sp>
          <p:nvSpPr>
            <p:cNvPr id="94" name="Rectangle 93"/>
            <p:cNvSpPr/>
            <p:nvPr/>
          </p:nvSpPr>
          <p:spPr>
            <a:xfrm>
              <a:off x="13029032" y="16092990"/>
              <a:ext cx="6400800" cy="182919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024771" y="16114469"/>
              <a:ext cx="6409322" cy="1828800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13269335" y="17833770"/>
            <a:ext cx="870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BRIDGES assignment increased my interest in computing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" name="Picture Placeholder 29"/>
          <p:cNvPicPr>
            <a:picLocks noGrp="1" noChangeAspect="1"/>
          </p:cNvPicPr>
          <p:nvPr>
            <p:ph type="pic" sz="quarter" idx="126"/>
          </p:nvPr>
        </p:nvPicPr>
        <p:blipFill>
          <a:blip r:embed="rId21"/>
          <a:srcRect t="14278" b="14278"/>
          <a:stretch>
            <a:fillRect/>
          </a:stretch>
        </p:blipFill>
        <p:spPr/>
      </p:pic>
      <p:sp>
        <p:nvSpPr>
          <p:cNvPr id="104" name="Rounded Rectangle 103"/>
          <p:cNvSpPr/>
          <p:nvPr/>
        </p:nvSpPr>
        <p:spPr>
          <a:xfrm>
            <a:off x="28832969" y="6114348"/>
            <a:ext cx="2706111" cy="1988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Bridges Server</a:t>
            </a:r>
            <a:endParaRPr lang="en-US" sz="4000" dirty="0"/>
          </a:p>
        </p:txBody>
      </p:sp>
      <p:pic>
        <p:nvPicPr>
          <p:cNvPr id="229" name="Picture Placeholder 228"/>
          <p:cNvPicPr>
            <a:picLocks noGrp="1"/>
          </p:cNvPicPr>
          <p:nvPr>
            <p:ph type="pic" sz="quarter" idx="135"/>
          </p:nvPr>
        </p:nvPicPr>
        <p:blipFill rotWithShape="1">
          <a:blip r:embed="rId22"/>
          <a:srcRect t="115" b="572"/>
          <a:stretch/>
        </p:blipFill>
        <p:spPr>
          <a:xfrm>
            <a:off x="26692135" y="10130339"/>
            <a:ext cx="2406013" cy="2173760"/>
          </a:xfrm>
          <a:ln>
            <a:solidFill>
              <a:schemeClr val="tx1"/>
            </a:solidFill>
          </a:ln>
        </p:spPr>
      </p:pic>
      <p:pic>
        <p:nvPicPr>
          <p:cNvPr id="233" name="Picture Placeholder 232"/>
          <p:cNvPicPr>
            <a:picLocks noGrp="1"/>
          </p:cNvPicPr>
          <p:nvPr>
            <p:ph type="pic" sz="quarter" idx="135"/>
          </p:nvPr>
        </p:nvPicPr>
        <p:blipFill>
          <a:blip r:embed="rId23"/>
          <a:srcRect t="9199" b="9199"/>
          <a:stretch>
            <a:fillRect/>
          </a:stretch>
        </p:blipFill>
        <p:spPr>
          <a:xfrm>
            <a:off x="23910429" y="10130340"/>
            <a:ext cx="2422527" cy="2173760"/>
          </a:xfrm>
          <a:ln>
            <a:solidFill>
              <a:schemeClr val="tx1"/>
            </a:solidFill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372500" y="10130339"/>
            <a:ext cx="2429062" cy="2202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" name="Cloud 234"/>
          <p:cNvSpPr/>
          <p:nvPr/>
        </p:nvSpPr>
        <p:spPr>
          <a:xfrm>
            <a:off x="28371800" y="4273279"/>
            <a:ext cx="3628449" cy="1129870"/>
          </a:xfrm>
          <a:prstGeom prst="cloud">
            <a:avLst/>
          </a:prstGeom>
          <a:solidFill>
            <a:srgbClr val="FFFFFF"/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Placeholder 244" descr="f.png"/>
          <p:cNvPicPr>
            <a:picLocks noGrp="1" noChangeAspect="1"/>
          </p:cNvPicPr>
          <p:nvPr>
            <p:ph type="pic" sz="quarter" idx="135"/>
          </p:nvPr>
        </p:nvPicPr>
        <p:blipFill>
          <a:blip r:embed="rId13" cstate="print"/>
          <a:srcRect t="3018" b="3018"/>
          <a:stretch>
            <a:fillRect/>
          </a:stretch>
        </p:blipFill>
        <p:spPr>
          <a:xfrm>
            <a:off x="29730860" y="4450597"/>
            <a:ext cx="685800" cy="685800"/>
          </a:xfrm>
          <a:noFill/>
          <a:ln>
            <a:noFill/>
          </a:ln>
        </p:spPr>
      </p:pic>
      <p:pic>
        <p:nvPicPr>
          <p:cNvPr id="122" name="Picture Placeholder 235" descr="Twitter.png"/>
          <p:cNvPicPr>
            <a:picLocks noGrp="1" noChangeAspect="1"/>
          </p:cNvPicPr>
          <p:nvPr>
            <p:ph type="pic" sz="quarter" idx="135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28867054" y="4451282"/>
            <a:ext cx="685801" cy="685801"/>
          </a:xfrm>
          <a:ln>
            <a:noFill/>
          </a:ln>
        </p:spPr>
      </p:pic>
      <p:pic>
        <p:nvPicPr>
          <p:cNvPr id="123" name="19ccf7_512de0159a50cce82eec9101ff25c770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0465677" y="4426689"/>
            <a:ext cx="1412085" cy="70388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39" name="Straight Arrow Connector 238"/>
          <p:cNvCxnSpPr>
            <a:stCxn id="235" idx="1"/>
            <a:endCxn id="104" idx="0"/>
          </p:cNvCxnSpPr>
          <p:nvPr/>
        </p:nvCxnSpPr>
        <p:spPr>
          <a:xfrm>
            <a:off x="30186025" y="5401946"/>
            <a:ext cx="0" cy="712402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7487663" y="6629400"/>
            <a:ext cx="1379391" cy="0"/>
          </a:xfrm>
          <a:prstGeom prst="straightConnector1">
            <a:avLst/>
          </a:prstGeom>
          <a:ln w="38100" cmpd="sng"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27387999" y="7565651"/>
            <a:ext cx="1479055" cy="0"/>
          </a:xfrm>
          <a:prstGeom prst="straightConnector1">
            <a:avLst/>
          </a:prstGeom>
          <a:ln w="38100" cmpd="sng"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7462263" y="6114348"/>
            <a:ext cx="126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Post (JSON)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7567579" y="7144800"/>
            <a:ext cx="114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Get(JSON)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30186025" y="8102599"/>
            <a:ext cx="0" cy="889092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23807946" y="12398722"/>
            <a:ext cx="262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BST Earthquake Tweets</a:t>
            </a:r>
            <a:endParaRPr lang="en-US" sz="2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6689438" y="12398722"/>
            <a:ext cx="2411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Linked List of IMDB actor-movie pairs</a:t>
            </a:r>
            <a:endParaRPr lang="en-US" sz="2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9436442" y="12444889"/>
            <a:ext cx="2411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Graph of IMDB actor-movie pairs for “Bacon number”</a:t>
            </a:r>
            <a:endParaRPr lang="en-US" sz="2000" dirty="0"/>
          </a:p>
        </p:txBody>
      </p:sp>
      <p:sp>
        <p:nvSpPr>
          <p:cNvPr id="91" name="Shape 36"/>
          <p:cNvSpPr/>
          <p:nvPr/>
        </p:nvSpPr>
        <p:spPr>
          <a:xfrm>
            <a:off x="11947421" y="5053610"/>
            <a:ext cx="11652251" cy="644928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 smtClean="0"/>
              <a:t>Bridges</a:t>
            </a:r>
            <a:r>
              <a:rPr lang="en-US" sz="2100" dirty="0"/>
              <a:t>&lt;</a:t>
            </a:r>
            <a:r>
              <a:rPr lang="en-US" sz="2100" dirty="0" err="1"/>
              <a:t>EarthquakeTweet</a:t>
            </a:r>
            <a:r>
              <a:rPr lang="en-US" sz="2100" dirty="0"/>
              <a:t>&gt; bridges =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/>
              <a:t>    </a:t>
            </a:r>
            <a:r>
              <a:rPr lang="en-US" sz="2100" dirty="0">
                <a:solidFill>
                  <a:srgbClr val="C0504D"/>
                </a:solidFill>
              </a:rPr>
              <a:t>new</a:t>
            </a:r>
            <a:r>
              <a:rPr lang="en-US" sz="2100" dirty="0"/>
              <a:t> Bridges&lt;Key, </a:t>
            </a:r>
            <a:r>
              <a:rPr lang="en-US" sz="2100" dirty="0" err="1"/>
              <a:t>EarthquakeTweet</a:t>
            </a:r>
            <a:r>
              <a:rPr lang="en-US" sz="2100" dirty="0"/>
              <a:t>&gt;(1, "</a:t>
            </a:r>
            <a:r>
              <a:rPr lang="en-US" sz="2100" dirty="0" err="1"/>
              <a:t>appl</a:t>
            </a:r>
            <a:r>
              <a:rPr lang="en-US" sz="2100" dirty="0"/>
              <a:t>-id", "</a:t>
            </a:r>
            <a:r>
              <a:rPr lang="en-US" sz="2100" dirty="0" err="1" smtClean="0"/>
              <a:t>user@</a:t>
            </a:r>
            <a:r>
              <a:rPr lang="en-US" sz="2100" dirty="0" err="1"/>
              <a:t>uncc.edu</a:t>
            </a:r>
            <a:r>
              <a:rPr lang="en-US" sz="2100" dirty="0"/>
              <a:t>");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endParaRPr lang="en-US" sz="2100" dirty="0"/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>
                <a:solidFill>
                  <a:srgbClr val="008000"/>
                </a:solidFill>
              </a:rPr>
              <a:t>//retrieve a list of </a:t>
            </a:r>
            <a:r>
              <a:rPr lang="en-US" sz="2100" dirty="0" err="1">
                <a:solidFill>
                  <a:srgbClr val="008000"/>
                </a:solidFill>
              </a:rPr>
              <a:t>maxElements</a:t>
            </a:r>
            <a:r>
              <a:rPr lang="en-US" sz="2100" dirty="0">
                <a:solidFill>
                  <a:srgbClr val="008000"/>
                </a:solidFill>
              </a:rPr>
              <a:t> tweets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/>
              <a:t>List&lt;Tweet&gt; </a:t>
            </a:r>
            <a:r>
              <a:rPr lang="en-US" sz="2100" dirty="0" err="1"/>
              <a:t>TweetList</a:t>
            </a:r>
            <a:r>
              <a:rPr lang="en-US" sz="2100" dirty="0"/>
              <a:t> = </a:t>
            </a:r>
            <a:r>
              <a:rPr lang="en-US" sz="2100" dirty="0" err="1"/>
              <a:t>DataFormatter.getAssociations</a:t>
            </a:r>
            <a:r>
              <a:rPr lang="en-US" sz="2100" dirty="0"/>
              <a:t>(</a:t>
            </a:r>
            <a:r>
              <a:rPr lang="en-US" sz="2100" dirty="0" smtClean="0">
                <a:solidFill>
                  <a:schemeClr val="accent2"/>
                </a:solidFill>
              </a:rPr>
              <a:t>new</a:t>
            </a:r>
            <a:r>
              <a:rPr lang="en-US" sz="2100" dirty="0" smtClean="0"/>
              <a:t> </a:t>
            </a:r>
            <a:r>
              <a:rPr lang="en-US" sz="2100" dirty="0" err="1" smtClean="0"/>
              <a:t>TwitterAccount</a:t>
            </a:r>
            <a:r>
              <a:rPr lang="en-US" sz="2100" dirty="0"/>
              <a:t>("earthquake"), </a:t>
            </a:r>
            <a:r>
              <a:rPr lang="en-US" sz="2100" dirty="0" err="1"/>
              <a:t>maxElements</a:t>
            </a:r>
            <a:r>
              <a:rPr lang="en-US" sz="2100" dirty="0"/>
              <a:t>);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endParaRPr lang="en-US" sz="2100" dirty="0"/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>
                <a:solidFill>
                  <a:srgbClr val="008000"/>
                </a:solidFill>
              </a:rPr>
              <a:t>/</a:t>
            </a:r>
            <a:r>
              <a:rPr lang="en-US" sz="2100" dirty="0" smtClean="0">
                <a:solidFill>
                  <a:srgbClr val="008000"/>
                </a:solidFill>
              </a:rPr>
              <a:t>/convert to </a:t>
            </a:r>
            <a:r>
              <a:rPr lang="en-US" sz="2100" dirty="0" err="1">
                <a:solidFill>
                  <a:srgbClr val="008000"/>
                </a:solidFill>
              </a:rPr>
              <a:t>EarthquakeTweets</a:t>
            </a:r>
            <a:r>
              <a:rPr lang="en-US" sz="2100" dirty="0">
                <a:solidFill>
                  <a:srgbClr val="008000"/>
                </a:solidFill>
              </a:rPr>
              <a:t> (</a:t>
            </a:r>
            <a:r>
              <a:rPr lang="en-US" sz="2100" dirty="0" smtClean="0">
                <a:solidFill>
                  <a:srgbClr val="008000"/>
                </a:solidFill>
              </a:rPr>
              <a:t>formatted with magnitude</a:t>
            </a:r>
            <a:r>
              <a:rPr lang="en-US" sz="2100" dirty="0">
                <a:solidFill>
                  <a:srgbClr val="008000"/>
                </a:solidFill>
              </a:rPr>
              <a:t>, </a:t>
            </a:r>
            <a:r>
              <a:rPr lang="en-US" sz="2100" dirty="0" smtClean="0">
                <a:solidFill>
                  <a:srgbClr val="008000"/>
                </a:solidFill>
              </a:rPr>
              <a:t>location</a:t>
            </a:r>
            <a:r>
              <a:rPr lang="en-US" sz="2100" dirty="0">
                <a:solidFill>
                  <a:srgbClr val="008000"/>
                </a:solidFill>
              </a:rPr>
              <a:t>, date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/>
              <a:t>List&lt;</a:t>
            </a:r>
            <a:r>
              <a:rPr lang="en-US" sz="2100" dirty="0" err="1"/>
              <a:t>EarthquakeTweet</a:t>
            </a:r>
            <a:r>
              <a:rPr lang="en-US" sz="2100" dirty="0"/>
              <a:t>&gt; </a:t>
            </a:r>
            <a:r>
              <a:rPr lang="en-US" sz="2100" dirty="0" err="1"/>
              <a:t>EarthquakeTweetList</a:t>
            </a:r>
            <a:r>
              <a:rPr lang="en-US" sz="2100" dirty="0"/>
              <a:t> = </a:t>
            </a:r>
            <a:endParaRPr lang="en-US" sz="2100" dirty="0" smtClean="0"/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 smtClean="0"/>
              <a:t>		</a:t>
            </a:r>
            <a:r>
              <a:rPr lang="en-US" sz="2100" dirty="0" err="1" smtClean="0"/>
              <a:t>DataFormatter.convertTweet</a:t>
            </a:r>
            <a:r>
              <a:rPr lang="en-US" sz="2100" dirty="0" smtClean="0"/>
              <a:t> </a:t>
            </a:r>
            <a:r>
              <a:rPr lang="en-US" sz="2100" dirty="0"/>
              <a:t>(</a:t>
            </a:r>
            <a:r>
              <a:rPr lang="en-US" sz="2100" dirty="0" err="1"/>
              <a:t>TweetList</a:t>
            </a:r>
            <a:r>
              <a:rPr lang="en-US" sz="2100" dirty="0"/>
              <a:t>);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endParaRPr lang="en-US" sz="2100" dirty="0"/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>
                <a:solidFill>
                  <a:srgbClr val="008000"/>
                </a:solidFill>
              </a:rPr>
              <a:t>//adding tweets data to the BST tree using magnitude as key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/>
              <a:t>root = </a:t>
            </a:r>
            <a:r>
              <a:rPr lang="en-US" sz="2100" dirty="0" err="1"/>
              <a:t>buildBinarySearchTree</a:t>
            </a:r>
            <a:r>
              <a:rPr lang="en-US" sz="2100" dirty="0"/>
              <a:t>(</a:t>
            </a:r>
            <a:r>
              <a:rPr lang="en-US" sz="2100" dirty="0" err="1"/>
              <a:t>EarthquakeTweetList</a:t>
            </a:r>
            <a:r>
              <a:rPr lang="en-US" sz="2100" dirty="0"/>
              <a:t>);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endParaRPr lang="en-US" sz="2100" dirty="0"/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>
                <a:solidFill>
                  <a:srgbClr val="008000"/>
                </a:solidFill>
              </a:rPr>
              <a:t>// provide BRIDGES a handle to the data structure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 err="1"/>
              <a:t>bridges.setDataStructure</a:t>
            </a:r>
            <a:r>
              <a:rPr lang="en-US" sz="2100" dirty="0"/>
              <a:t>(root);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endParaRPr lang="en-US" sz="2100" dirty="0">
              <a:solidFill>
                <a:srgbClr val="008000"/>
              </a:solidFill>
            </a:endParaRP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>
                <a:solidFill>
                  <a:srgbClr val="008000"/>
                </a:solidFill>
              </a:rPr>
              <a:t>// visualize the tree</a:t>
            </a:r>
          </a:p>
          <a:p>
            <a:pPr defTabSz="457200">
              <a:defRPr sz="9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2100" dirty="0" err="1"/>
              <a:t>bridges.visualize</a:t>
            </a:r>
            <a:r>
              <a:rPr lang="en-US" sz="2100" dirty="0"/>
              <a:t>();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342521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3861</TotalTime>
  <Words>567</Words>
  <Application>Microsoft Macintosh PowerPoint</Application>
  <PresentationFormat>Custom</PresentationFormat>
  <Paragraphs>77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36x48-Template-V2b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Jamie Payton Souvenir</cp:lastModifiedBy>
  <cp:revision>120</cp:revision>
  <dcterms:created xsi:type="dcterms:W3CDTF">2012-02-03T19:11:35Z</dcterms:created>
  <dcterms:modified xsi:type="dcterms:W3CDTF">2016-02-29T21:01:24Z</dcterms:modified>
</cp:coreProperties>
</file>