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6" r:id="rId59"/>
    <p:sldId id="317" r:id="rId60"/>
    <p:sldId id="313" r:id="rId61"/>
    <p:sldId id="314" r:id="rId62"/>
    <p:sldId id="320" r:id="rId63"/>
    <p:sldId id="319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3344E-94ED-4D82-B07E-797B204AB1FE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D3FCA-D06B-4696-BE3F-EB82BDC322C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summary;jsessionid=6870105C383F1D47BF6B5A83269F831D?cid=214478" TargetMode="External"/><Relationship Id="rId2" Type="http://schemas.openxmlformats.org/officeDocument/2006/relationships/hyperlink" Target="http://www.uk.research.att.com/dar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teseerx.ist.psu.edu/viewdoc/summary;jsessionid=6870105C383F1D47BF6B5A83269F831D?cid=194986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851648" cy="1600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People Manage Their Digital Photographs?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1054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PAPER BY:</a:t>
            </a:r>
          </a:p>
          <a:p>
            <a:pPr algn="ctr"/>
            <a:r>
              <a:rPr lang="en-US" dirty="0" smtClean="0"/>
              <a:t>KERRY RODDEN &amp; KENNETH R. WOOD, CAMBRIDGE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smtClean="0"/>
              <a:t>SANDEEP GADI SURENDER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54864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Browsing &gt; Roll view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822960" lvl="4" indent="-274320">
              <a:buSzPct val="95000"/>
            </a:pPr>
            <a:r>
              <a:rPr lang="en-US" sz="2200" dirty="0" smtClean="0"/>
              <a:t>For </a:t>
            </a:r>
            <a:r>
              <a:rPr lang="en-US" sz="2200" dirty="0"/>
              <a:t>very quick browsing uses tooltips.</a:t>
            </a:r>
          </a:p>
          <a:p>
            <a:r>
              <a:rPr lang="en-US" sz="2400" b="1" dirty="0"/>
              <a:t>Tooltips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Tool tip is a window that appears when cursor hovers on a item</a:t>
            </a:r>
          </a:p>
          <a:p>
            <a:pPr lvl="1"/>
            <a:r>
              <a:rPr lang="en-US" sz="1800" b="1" dirty="0"/>
              <a:t>Roll tooltips</a:t>
            </a:r>
            <a:r>
              <a:rPr lang="en-US" sz="1800" dirty="0"/>
              <a:t>: </a:t>
            </a:r>
            <a:r>
              <a:rPr lang="en-US" sz="2200" dirty="0"/>
              <a:t>Displays the source of the images</a:t>
            </a:r>
          </a:p>
          <a:p>
            <a:pPr lvl="1"/>
            <a:r>
              <a:rPr lang="en-US" sz="1800" b="1" dirty="0"/>
              <a:t>Photograph tooltips</a:t>
            </a:r>
            <a:r>
              <a:rPr lang="en-US" sz="1800" dirty="0"/>
              <a:t>: </a:t>
            </a:r>
            <a:r>
              <a:rPr lang="en-US" sz="2200" dirty="0"/>
              <a:t>Displays time, date, thumbnail of photograph and whether the photo is segmented or annotated</a:t>
            </a:r>
          </a:p>
          <a:p>
            <a:pPr lvl="1"/>
            <a:r>
              <a:rPr lang="en-US" sz="1800" b="1" dirty="0"/>
              <a:t>Annotation tooltips:</a:t>
            </a:r>
            <a:r>
              <a:rPr lang="en-US" sz="1800" dirty="0"/>
              <a:t> </a:t>
            </a:r>
          </a:p>
          <a:p>
            <a:pPr lvl="2"/>
            <a:r>
              <a:rPr lang="en-US" sz="1900" dirty="0"/>
              <a:t>Display the name of the annotator, date and time when the annotation was made.</a:t>
            </a:r>
          </a:p>
          <a:p>
            <a:pPr lvl="2"/>
            <a:r>
              <a:rPr lang="en-US" sz="1900" dirty="0"/>
              <a:t>Text and Speech-recognized audio annotations display up to 5 nouns from the annotation.</a:t>
            </a:r>
          </a:p>
          <a:p>
            <a:pPr lvl="2"/>
            <a:r>
              <a:rPr lang="en-US" sz="1900" dirty="0"/>
              <a:t>Audio annotations audio is played on hover.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2" r="74953" b="53731"/>
          <a:stretch/>
        </p:blipFill>
        <p:spPr bwMode="auto">
          <a:xfrm>
            <a:off x="5943600" y="457200"/>
            <a:ext cx="299137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Browsing &gt; Timeline view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667512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Provides chronological navigation of photographs.</a:t>
            </a:r>
          </a:p>
          <a:p>
            <a:pPr lvl="2"/>
            <a:r>
              <a:rPr lang="en-US" dirty="0" smtClean="0"/>
              <a:t>Groups photos as a calendar view or in date clusters where photos taken on consecutive days are grouped by month and year.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25" y="1752600"/>
            <a:ext cx="2819400" cy="222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Browsing &gt; Topic view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/>
          </a:p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create hierarchy of compound nouns </a:t>
            </a:r>
            <a:r>
              <a:rPr lang="en-US" dirty="0" smtClean="0"/>
              <a:t>extracted </a:t>
            </a:r>
            <a:r>
              <a:rPr lang="en-US" dirty="0"/>
              <a:t>from the annotation text or speech transcripts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This view gives a textual overview of the contents of the photo collection</a:t>
            </a:r>
          </a:p>
          <a:p>
            <a:pPr lvl="2"/>
            <a:r>
              <a:rPr lang="en-US" dirty="0" smtClean="0"/>
              <a:t>Selecting a term from index will retrieve all photos containing them.</a:t>
            </a:r>
          </a:p>
          <a:p>
            <a:pPr lvl="2"/>
            <a:endParaRPr lang="en-US" dirty="0" smtClean="0"/>
          </a:p>
          <a:p>
            <a:pPr marL="667512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3999"/>
            <a:ext cx="3048000" cy="210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Two Primary methods for Searching:</a:t>
            </a:r>
          </a:p>
          <a:p>
            <a:pPr marL="514350" indent="-514350">
              <a:buAutoNum type="arabicParenR"/>
            </a:pPr>
            <a:r>
              <a:rPr lang="en-US" b="1" u="sng" dirty="0" smtClean="0"/>
              <a:t>Text and Speech Indexing:</a:t>
            </a:r>
          </a:p>
          <a:p>
            <a:pPr marL="708660" lvl="1" indent="-342900"/>
            <a:r>
              <a:rPr lang="en-US" dirty="0" smtClean="0"/>
              <a:t>Conventional full text indexing of roll and photograph titles, text annotations and automatic speech recognition transcripts of audio annotations.</a:t>
            </a:r>
          </a:p>
          <a:p>
            <a:pPr marL="514350" indent="-514350">
              <a:buAutoNum type="arabicParenR"/>
            </a:pPr>
            <a:r>
              <a:rPr lang="en-US" b="1" u="sng" dirty="0" smtClean="0"/>
              <a:t>Image Indexing:</a:t>
            </a:r>
          </a:p>
          <a:p>
            <a:pPr lvl="1"/>
            <a:r>
              <a:rPr lang="en-US" dirty="0" smtClean="0"/>
              <a:t>Whole image and region based image retrieval to provide searching by visual similarity.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Text </a:t>
            </a:r>
            <a:r>
              <a:rPr lang="en-US" sz="2800" dirty="0">
                <a:latin typeface="Baskerville Old Face" pitchFamily="18" charset="0"/>
              </a:rPr>
              <a:t>and Speech Indexing</a:t>
            </a:r>
            <a:r>
              <a:rPr lang="en-US" sz="2800" dirty="0" smtClean="0">
                <a:latin typeface="Baskerville Old Face" pitchFamily="18" charset="0"/>
              </a:rPr>
              <a:t>: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257800"/>
          </a:xfrm>
        </p:spPr>
        <p:txBody>
          <a:bodyPr/>
          <a:lstStyle/>
          <a:p>
            <a:r>
              <a:rPr lang="en-US" dirty="0" smtClean="0"/>
              <a:t>General: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igital cameras with audio recording facility!</a:t>
            </a:r>
          </a:p>
          <a:p>
            <a:pPr lvl="3"/>
            <a:r>
              <a:rPr lang="en-US" dirty="0" smtClean="0"/>
              <a:t>Quality not sufficient for adequate speech recognition</a:t>
            </a:r>
          </a:p>
          <a:p>
            <a:pPr lvl="1"/>
            <a:r>
              <a:rPr lang="en-US" dirty="0" smtClean="0"/>
              <a:t>Users tendency to speak in informal conversational manner!</a:t>
            </a:r>
          </a:p>
          <a:p>
            <a:r>
              <a:rPr lang="en-US" dirty="0" smtClean="0"/>
              <a:t>In Shoebox:</a:t>
            </a:r>
          </a:p>
          <a:p>
            <a:pPr lvl="1"/>
            <a:r>
              <a:rPr lang="en-US" sz="2000" dirty="0" smtClean="0"/>
              <a:t>Audio annotations are done using a close talking headset microphone.</a:t>
            </a:r>
          </a:p>
          <a:p>
            <a:pPr lvl="1"/>
            <a:r>
              <a:rPr lang="en-US" sz="2000" dirty="0" smtClean="0"/>
              <a:t>Entropic Truetalk Transcriber is used as a speech recognition engine.</a:t>
            </a:r>
          </a:p>
          <a:p>
            <a:pPr lvl="2"/>
            <a:r>
              <a:rPr lang="en-US" dirty="0" smtClean="0"/>
              <a:t>Sophisticated</a:t>
            </a:r>
          </a:p>
          <a:p>
            <a:pPr lvl="2"/>
            <a:r>
              <a:rPr lang="en-US" dirty="0" smtClean="0"/>
              <a:t>Has Trigram language model (using 60k vocabulary)</a:t>
            </a:r>
          </a:p>
          <a:p>
            <a:pPr lvl="2"/>
            <a:r>
              <a:rPr lang="en-US" dirty="0" smtClean="0"/>
              <a:t>Has appropriate acoustic models for British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 transcripts generated are stemmed using Porter stemmer</a:t>
            </a:r>
          </a:p>
          <a:p>
            <a:r>
              <a:rPr lang="en-US" dirty="0" smtClean="0"/>
              <a:t>Indexing with the inverted-file index with position information to allow phrase searching</a:t>
            </a:r>
          </a:p>
          <a:p>
            <a:r>
              <a:rPr lang="en-US" dirty="0" smtClean="0"/>
              <a:t>Search?</a:t>
            </a:r>
          </a:p>
          <a:p>
            <a:pPr lvl="1"/>
            <a:r>
              <a:rPr lang="en-US" dirty="0" smtClean="0"/>
              <a:t>User enters the text query</a:t>
            </a:r>
          </a:p>
          <a:p>
            <a:pPr lvl="1"/>
            <a:r>
              <a:rPr lang="en-US" dirty="0" smtClean="0"/>
              <a:t>Results are shown in the side panel</a:t>
            </a:r>
          </a:p>
          <a:p>
            <a:pPr lvl="1"/>
            <a:r>
              <a:rPr lang="en-US" dirty="0" smtClean="0"/>
              <a:t>Any stop words are highlighted in green</a:t>
            </a:r>
          </a:p>
          <a:p>
            <a:pPr lvl="1"/>
            <a:r>
              <a:rPr lang="en-US" dirty="0" smtClean="0"/>
              <a:t>Unfound words are marked in red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4762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Text </a:t>
            </a:r>
            <a:r>
              <a:rPr lang="en-US" sz="2800" dirty="0">
                <a:latin typeface="Baskerville Old Face" pitchFamily="18" charset="0"/>
              </a:rPr>
              <a:t>and Speech Indexing</a:t>
            </a:r>
            <a:r>
              <a:rPr lang="en-US" sz="2800" dirty="0" smtClean="0">
                <a:latin typeface="Baskerville Old Face" pitchFamily="18" charset="0"/>
              </a:rPr>
              <a:t>: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37" y="609600"/>
            <a:ext cx="19812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1066800"/>
            <a:ext cx="1752600" cy="5638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Indexing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/>
          <a:lstStyle/>
          <a:p>
            <a:r>
              <a:rPr lang="en-US" dirty="0" smtClean="0"/>
              <a:t>As an alternati</a:t>
            </a:r>
            <a:r>
              <a:rPr lang="en-US" dirty="0"/>
              <a:t>v</a:t>
            </a:r>
            <a:r>
              <a:rPr lang="en-US" dirty="0" smtClean="0"/>
              <a:t>e to the previous methods</a:t>
            </a:r>
          </a:p>
          <a:p>
            <a:r>
              <a:rPr lang="en-US" dirty="0" smtClean="0"/>
              <a:t>Visual searching via image content analysis</a:t>
            </a:r>
          </a:p>
          <a:p>
            <a:endParaRPr lang="en-US" dirty="0"/>
          </a:p>
          <a:p>
            <a:r>
              <a:rPr lang="en-US" dirty="0" smtClean="0"/>
              <a:t>Problems associated with Image search: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What properties suits for Image comparison?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What distance measures correspond to human perception?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How do we perform comparison quickly?</a:t>
            </a:r>
            <a:endParaRPr lang="en-US" sz="2600" dirty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How to formulate the queries?</a:t>
            </a:r>
            <a:endParaRPr lang="en-US" sz="2600" dirty="0"/>
          </a:p>
          <a:p>
            <a:r>
              <a:rPr lang="en-US" sz="3000" dirty="0" smtClean="0"/>
              <a:t>How Shoebox will answer these??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askerville Old Face" pitchFamily="18" charset="0"/>
              </a:rPr>
              <a:t>Image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Properties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Both Local and Global properties are investigated</a:t>
            </a:r>
          </a:p>
          <a:p>
            <a:pPr lvl="1"/>
            <a:r>
              <a:rPr lang="en-US" sz="2800" dirty="0" smtClean="0"/>
              <a:t>Global: Properties are derived from </a:t>
            </a:r>
            <a:r>
              <a:rPr lang="en-US" sz="2800" dirty="0"/>
              <a:t>i</a:t>
            </a:r>
            <a:r>
              <a:rPr lang="en-US" sz="2800" dirty="0" smtClean="0"/>
              <a:t>mage as whole</a:t>
            </a:r>
          </a:p>
          <a:p>
            <a:pPr lvl="1"/>
            <a:r>
              <a:rPr lang="en-US" sz="2800" dirty="0" smtClean="0"/>
              <a:t>Local: </a:t>
            </a:r>
            <a:r>
              <a:rPr lang="en-US" sz="2800" dirty="0"/>
              <a:t>Properties </a:t>
            </a:r>
            <a:r>
              <a:rPr lang="en-US" sz="2800" dirty="0" smtClean="0"/>
              <a:t>derived from regions within </a:t>
            </a:r>
            <a:r>
              <a:rPr lang="en-US" sz="2800" dirty="0"/>
              <a:t>image </a:t>
            </a:r>
            <a:endParaRPr lang="en-US" sz="2800" dirty="0" smtClean="0"/>
          </a:p>
          <a:p>
            <a:pPr lvl="1"/>
            <a:r>
              <a:rPr lang="en-US" sz="2800" dirty="0" smtClean="0"/>
              <a:t>Properties extracted include: color, texture, spatial location and shape properties</a:t>
            </a:r>
          </a:p>
          <a:p>
            <a:pPr lvl="1"/>
            <a:r>
              <a:rPr lang="en-US" sz="2800" dirty="0" smtClean="0"/>
              <a:t>These properties will facilitate, its easy to differentiate between the images or regions described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2509" y="914400"/>
            <a:ext cx="8229600" cy="4754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Baskerville Old Face" pitchFamily="18" charset="0"/>
              </a:rPr>
              <a:t> Image Indexing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</a:t>
            </a:r>
            <a:r>
              <a:rPr lang="en-US" sz="2800" dirty="0">
                <a:latin typeface="Baskerville Old Face" pitchFamily="18" charset="0"/>
              </a:rPr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b="1" dirty="0"/>
              <a:t>Distance Measures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choice of the distance function should reflect the human </a:t>
            </a:r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Similar vectors correspond to perceptually similar images or regions</a:t>
            </a:r>
          </a:p>
          <a:p>
            <a:pPr lvl="1"/>
            <a:r>
              <a:rPr lang="en-US" dirty="0" smtClean="0"/>
              <a:t>Non-metric distance functions yield better results than metric distances (Euclidean Distance)</a:t>
            </a:r>
          </a:p>
          <a:p>
            <a:pPr lvl="1"/>
            <a:r>
              <a:rPr lang="en-US" dirty="0" smtClean="0"/>
              <a:t>But non-metric distances prevent use of multidimensional index structures such as M-Tree</a:t>
            </a:r>
          </a:p>
          <a:p>
            <a:pPr lvl="1"/>
            <a:r>
              <a:rPr lang="en-US" dirty="0" smtClean="0"/>
              <a:t>This makes it difficult to achieve high speed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Synopsis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“How people manage their collection of personal digital photographs”?</a:t>
            </a:r>
          </a:p>
          <a:p>
            <a:r>
              <a:rPr lang="en-US" dirty="0" smtClean="0"/>
              <a:t>Study Includes: </a:t>
            </a:r>
          </a:p>
          <a:p>
            <a:pPr lvl="1"/>
            <a:r>
              <a:rPr lang="en-US" dirty="0" smtClean="0"/>
              <a:t>6 month – 13 participants study</a:t>
            </a:r>
          </a:p>
          <a:p>
            <a:pPr lvl="1"/>
            <a:r>
              <a:rPr lang="en-US" dirty="0" smtClean="0"/>
              <a:t>Interviews and Questionnaire</a:t>
            </a:r>
          </a:p>
          <a:p>
            <a:pPr lvl="1"/>
            <a:r>
              <a:rPr lang="en-US" dirty="0" smtClean="0"/>
              <a:t>Analysis of usage stats</a:t>
            </a:r>
          </a:p>
          <a:p>
            <a:pPr lvl="1"/>
            <a:r>
              <a:rPr lang="en-US" dirty="0" smtClean="0"/>
              <a:t>‘Opinions’ Matter!</a:t>
            </a:r>
          </a:p>
          <a:p>
            <a:r>
              <a:rPr lang="en-US" dirty="0" smtClean="0"/>
              <a:t>Shoebox and It’s features!</a:t>
            </a:r>
          </a:p>
          <a:p>
            <a:r>
              <a:rPr lang="en-US" dirty="0" smtClean="0"/>
              <a:t>Difference in Managing Digital and Non digital photos</a:t>
            </a:r>
          </a:p>
          <a:p>
            <a:r>
              <a:rPr lang="en-US" dirty="0" smtClean="0"/>
              <a:t>Results that suggest the design req. for Future Tools.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</a:t>
            </a:r>
            <a:r>
              <a:rPr lang="en-US" sz="2800" dirty="0">
                <a:latin typeface="Baskerville Old Face" pitchFamily="18" charset="0"/>
              </a:rPr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r>
              <a:rPr lang="en-US" b="1" dirty="0" smtClean="0"/>
              <a:t>Query Formulation:</a:t>
            </a:r>
          </a:p>
          <a:p>
            <a:pPr lvl="1"/>
            <a:r>
              <a:rPr lang="en-US" dirty="0" smtClean="0"/>
              <a:t>User must provide a starting image and request that the system finds similar images</a:t>
            </a:r>
          </a:p>
          <a:p>
            <a:pPr lvl="1"/>
            <a:r>
              <a:rPr lang="en-US" dirty="0" smtClean="0"/>
              <a:t>If Local image properties are used?</a:t>
            </a:r>
          </a:p>
          <a:p>
            <a:pPr lvl="2"/>
            <a:r>
              <a:rPr lang="en-US" dirty="0" smtClean="0"/>
              <a:t>User should select some regions from the starting image</a:t>
            </a:r>
          </a:p>
          <a:p>
            <a:r>
              <a:rPr lang="en-US" dirty="0" smtClean="0"/>
              <a:t>Region </a:t>
            </a:r>
            <a:r>
              <a:rPr lang="en-US" dirty="0"/>
              <a:t>B</a:t>
            </a:r>
            <a:r>
              <a:rPr lang="en-US" dirty="0" smtClean="0"/>
              <a:t>ased Indexing and Global Color Histograms</a:t>
            </a:r>
          </a:p>
          <a:p>
            <a:pPr lvl="1"/>
            <a:r>
              <a:rPr lang="en-US" dirty="0" smtClean="0"/>
              <a:t>Recent works suggest that Region Based Indexing performs as well as or better than Global Color Histograms</a:t>
            </a:r>
          </a:p>
          <a:p>
            <a:pPr lvl="1"/>
            <a:r>
              <a:rPr lang="en-US" dirty="0" smtClean="0"/>
              <a:t>Here, region segmentation is used as an approximation to identify objects within the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</a:t>
            </a:r>
            <a:r>
              <a:rPr lang="en-US" sz="2800" dirty="0">
                <a:latin typeface="Baskerville Old Face" pitchFamily="18" charset="0"/>
              </a:rPr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Images are divided into a grid and computing image properties for these regions</a:t>
            </a:r>
          </a:p>
          <a:p>
            <a:r>
              <a:rPr lang="en-US" dirty="0" smtClean="0"/>
              <a:t>Shoebox utilizes some computationally fast segmentation schemes.</a:t>
            </a:r>
          </a:p>
          <a:p>
            <a:r>
              <a:rPr lang="en-US" b="1" dirty="0" smtClean="0"/>
              <a:t>Grid Segmentation</a:t>
            </a:r>
          </a:p>
          <a:p>
            <a:pPr lvl="1"/>
            <a:r>
              <a:rPr lang="en-US" dirty="0" smtClean="0"/>
              <a:t>Simply divides image in an 8 by 8 grid</a:t>
            </a:r>
          </a:p>
          <a:p>
            <a:r>
              <a:rPr lang="en-US" b="1" dirty="0" err="1" smtClean="0"/>
              <a:t>Voronoi</a:t>
            </a:r>
            <a:r>
              <a:rPr lang="en-US" b="1" dirty="0" smtClean="0"/>
              <a:t> Segmentation</a:t>
            </a:r>
          </a:p>
          <a:p>
            <a:pPr lvl="1"/>
            <a:r>
              <a:rPr lang="en-US" dirty="0" smtClean="0"/>
              <a:t>Color based segmentation on an image thumbnail</a:t>
            </a:r>
          </a:p>
          <a:p>
            <a:r>
              <a:rPr lang="en-US" b="1" dirty="0" err="1" smtClean="0"/>
              <a:t>Voronoi</a:t>
            </a:r>
            <a:r>
              <a:rPr lang="en-US" b="1" dirty="0" smtClean="0"/>
              <a:t> Grid </a:t>
            </a:r>
            <a:r>
              <a:rPr lang="en-US" b="1" dirty="0" err="1" smtClean="0"/>
              <a:t>Segmantation</a:t>
            </a:r>
            <a:endParaRPr lang="en-US" b="1" dirty="0" smtClean="0"/>
          </a:p>
          <a:p>
            <a:pPr lvl="1"/>
            <a:r>
              <a:rPr lang="en-US" dirty="0" smtClean="0"/>
              <a:t>Output of </a:t>
            </a:r>
            <a:r>
              <a:rPr lang="en-US" dirty="0" err="1" smtClean="0"/>
              <a:t>Voronoi</a:t>
            </a:r>
            <a:r>
              <a:rPr lang="en-US" dirty="0" smtClean="0"/>
              <a:t> is </a:t>
            </a:r>
            <a:r>
              <a:rPr lang="en-US" dirty="0" err="1" smtClean="0"/>
              <a:t>futher</a:t>
            </a:r>
            <a:r>
              <a:rPr lang="en-US" dirty="0" smtClean="0"/>
              <a:t> segmented using 8 by 8 grid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</a:t>
            </a:r>
            <a:r>
              <a:rPr lang="en-US" sz="2800" dirty="0">
                <a:latin typeface="Baskerville Old Face" pitchFamily="18" charset="0"/>
              </a:rPr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lvl="7"/>
            <a:endParaRPr lang="en-US" sz="1400" dirty="0" smtClean="0"/>
          </a:p>
          <a:p>
            <a:pPr lvl="7"/>
            <a:endParaRPr lang="en-US" sz="1400" dirty="0"/>
          </a:p>
          <a:p>
            <a:pPr marL="2011680" lvl="7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3200" dirty="0" smtClean="0"/>
              <a:t>Grid Segmentation</a:t>
            </a:r>
          </a:p>
          <a:p>
            <a:pPr marL="2011680" lvl="7" indent="0">
              <a:buNone/>
            </a:pPr>
            <a:endParaRPr lang="en-US" sz="3200" dirty="0"/>
          </a:p>
          <a:p>
            <a:pPr marL="2011680" lvl="7" indent="0">
              <a:buNone/>
            </a:pPr>
            <a:r>
              <a:rPr lang="en-US" sz="1400" dirty="0" smtClean="0"/>
              <a:t>	</a:t>
            </a:r>
            <a:r>
              <a:rPr lang="en-US" sz="3200" dirty="0"/>
              <a:t> </a:t>
            </a:r>
            <a:endParaRPr lang="en-US" sz="3200" dirty="0" smtClean="0"/>
          </a:p>
          <a:p>
            <a:pPr marL="2011680" lvl="7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Voronoi</a:t>
            </a:r>
            <a:r>
              <a:rPr lang="en-US" sz="3200" dirty="0" smtClean="0"/>
              <a:t> Segmentation</a:t>
            </a:r>
          </a:p>
          <a:p>
            <a:pPr marL="2011680" lvl="7" indent="0">
              <a:buNone/>
            </a:pPr>
            <a:endParaRPr lang="en-US" sz="3200" dirty="0"/>
          </a:p>
          <a:p>
            <a:pPr marL="2011680" lvl="7" indent="0">
              <a:buNone/>
            </a:pPr>
            <a:endParaRPr lang="en-US" sz="3200" dirty="0"/>
          </a:p>
          <a:p>
            <a:pPr marL="2011680" lvl="7" indent="0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Voronoi</a:t>
            </a:r>
            <a:r>
              <a:rPr lang="en-US" sz="3200" dirty="0" smtClean="0"/>
              <a:t> Grid Segmentation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38312"/>
            <a:ext cx="2114550" cy="142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429000"/>
            <a:ext cx="2114550" cy="142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105400"/>
            <a:ext cx="2114550" cy="142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flipH="1">
            <a:off x="2971800" y="2340357"/>
            <a:ext cx="1066800" cy="217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3009900" y="5817639"/>
            <a:ext cx="1066800" cy="217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>
            <a:off x="2909887" y="4122189"/>
            <a:ext cx="1066800" cy="217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Image </a:t>
            </a:r>
            <a:r>
              <a:rPr lang="en-US" sz="2800" dirty="0">
                <a:latin typeface="Baskerville Old Face" pitchFamily="18" charset="0"/>
              </a:rPr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Now, two indexing schemes are applied extracted the feature vectors.</a:t>
            </a:r>
          </a:p>
          <a:p>
            <a:pPr marL="514350" indent="-514350">
              <a:buAutoNum type="arabicParenR"/>
            </a:pPr>
            <a:r>
              <a:rPr lang="en-US" dirty="0" smtClean="0"/>
              <a:t>M-Tree with Euclidean Distance:</a:t>
            </a:r>
          </a:p>
          <a:p>
            <a:pPr marL="880110" lvl="1" indent="-514350"/>
            <a:r>
              <a:rPr lang="en-US" dirty="0"/>
              <a:t>M-Tree doesn't suffers from any quantization problems</a:t>
            </a:r>
          </a:p>
          <a:p>
            <a:pPr marL="880110" lvl="1" indent="-514350"/>
            <a:r>
              <a:rPr lang="en-US" dirty="0"/>
              <a:t>But slow when compared to B-Tree </a:t>
            </a:r>
          </a:p>
          <a:p>
            <a:pPr marL="880110" lvl="1" indent="-514350"/>
            <a:r>
              <a:rPr lang="en-US" dirty="0"/>
              <a:t>Use of B-Tree though has quantization problems, makes image retrieval as fast as conventional </a:t>
            </a:r>
            <a:r>
              <a:rPr lang="en-US" dirty="0" smtClean="0"/>
              <a:t>text-retrieval</a:t>
            </a:r>
          </a:p>
          <a:p>
            <a:pPr marL="514350" indent="-514350">
              <a:buAutoNum type="arabicParenR"/>
            </a:pPr>
            <a:r>
              <a:rPr lang="en-US" dirty="0" smtClean="0"/>
              <a:t>Feature vector is quantized coarsely and corresponding values are used as “words” in the inverted index 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Our Study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181600"/>
          </a:xfrm>
        </p:spPr>
        <p:txBody>
          <a:bodyPr/>
          <a:lstStyle/>
          <a:p>
            <a:r>
              <a:rPr lang="en-US" dirty="0" smtClean="0"/>
              <a:t>We have two </a:t>
            </a:r>
            <a:r>
              <a:rPr lang="en-US" b="1" i="1" dirty="0" smtClean="0"/>
              <a:t>major research questions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71500" indent="-571500">
              <a:buAutoNum type="romanUcParenR"/>
            </a:pPr>
            <a:r>
              <a:rPr lang="en-US" dirty="0" smtClean="0"/>
              <a:t>How </a:t>
            </a:r>
            <a:r>
              <a:rPr lang="en-US" dirty="0"/>
              <a:t>do people </a:t>
            </a:r>
            <a:r>
              <a:rPr lang="en-US" dirty="0" smtClean="0"/>
              <a:t>organize </a:t>
            </a:r>
            <a:r>
              <a:rPr lang="en-US" dirty="0"/>
              <a:t>and browse their collections </a:t>
            </a:r>
            <a:r>
              <a:rPr lang="en-US" dirty="0" smtClean="0"/>
              <a:t>of digital </a:t>
            </a:r>
            <a:r>
              <a:rPr lang="en-US" dirty="0"/>
              <a:t>photos, and how do their practices compare </a:t>
            </a:r>
            <a:r>
              <a:rPr lang="en-US" dirty="0" smtClean="0"/>
              <a:t>to those </a:t>
            </a:r>
            <a:r>
              <a:rPr lang="en-US" dirty="0"/>
              <a:t>used for their non-digital </a:t>
            </a:r>
            <a:r>
              <a:rPr lang="en-US" dirty="0" smtClean="0"/>
              <a:t>collections?</a:t>
            </a:r>
          </a:p>
          <a:p>
            <a:pPr marL="571500" indent="-571500">
              <a:buAutoNum type="romanUcParenR"/>
            </a:pPr>
            <a:r>
              <a:rPr lang="en-US" dirty="0" smtClean="0"/>
              <a:t>Is </a:t>
            </a:r>
            <a:r>
              <a:rPr lang="en-US" dirty="0"/>
              <a:t>advanced multimedia processing (speech </a:t>
            </a:r>
            <a:r>
              <a:rPr lang="en-US" dirty="0" smtClean="0"/>
              <a:t>recognition and </a:t>
            </a:r>
            <a:r>
              <a:rPr lang="en-US" dirty="0"/>
              <a:t>content-based image retrieval) useful in the </a:t>
            </a:r>
            <a:r>
              <a:rPr lang="en-US" dirty="0" smtClean="0"/>
              <a:t>context of </a:t>
            </a:r>
            <a:r>
              <a:rPr lang="en-US" dirty="0"/>
              <a:t>personal photo collections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Thirteen Participants, 8 male and </a:t>
            </a:r>
            <a:r>
              <a:rPr lang="en-US" sz="2500" dirty="0"/>
              <a:t>5</a:t>
            </a:r>
            <a:r>
              <a:rPr lang="en-US" sz="2500" dirty="0" smtClean="0"/>
              <a:t> female (24-38 age)</a:t>
            </a:r>
          </a:p>
          <a:p>
            <a:r>
              <a:rPr lang="en-US" sz="2500" dirty="0" smtClean="0"/>
              <a:t>They were the employees at AT&amp;T Laboratories Cambridge, volunteered to take part in study</a:t>
            </a:r>
          </a:p>
          <a:p>
            <a:r>
              <a:rPr lang="en-US" sz="2500" dirty="0" smtClean="0"/>
              <a:t>Of 13: 8–</a:t>
            </a:r>
            <a:r>
              <a:rPr lang="en-US" sz="2500" b="1" dirty="0" smtClean="0"/>
              <a:t>R</a:t>
            </a:r>
            <a:r>
              <a:rPr lang="en-US" sz="2500" dirty="0" smtClean="0"/>
              <a:t>esearch staff, 3-</a:t>
            </a:r>
            <a:r>
              <a:rPr lang="en-US" sz="2500" b="1" dirty="0" smtClean="0"/>
              <a:t>S</a:t>
            </a:r>
            <a:r>
              <a:rPr lang="en-US" sz="2500" dirty="0" smtClean="0"/>
              <a:t>upport engineers and </a:t>
            </a:r>
          </a:p>
          <a:p>
            <a:pPr marL="0" indent="0">
              <a:buNone/>
            </a:pPr>
            <a:r>
              <a:rPr lang="en-US" sz="2500" dirty="0" smtClean="0"/>
              <a:t>    3-</a:t>
            </a:r>
            <a:r>
              <a:rPr lang="en-US" sz="2500" b="1" dirty="0" smtClean="0"/>
              <a:t>A</a:t>
            </a:r>
            <a:r>
              <a:rPr lang="en-US" sz="2500" dirty="0" smtClean="0"/>
              <a:t>dministrative staff</a:t>
            </a:r>
          </a:p>
          <a:p>
            <a:r>
              <a:rPr lang="en-US" sz="2500" dirty="0" smtClean="0"/>
              <a:t>Goal: </a:t>
            </a:r>
          </a:p>
          <a:p>
            <a:pPr marL="393192" lvl="1" indent="0">
              <a:buNone/>
            </a:pPr>
            <a:r>
              <a:rPr lang="en-US" sz="2300" dirty="0" smtClean="0"/>
              <a:t>“</a:t>
            </a:r>
            <a:r>
              <a:rPr lang="en-US" sz="2300" b="1" i="1" u="sng" dirty="0" smtClean="0"/>
              <a:t>to </a:t>
            </a:r>
            <a:r>
              <a:rPr lang="en-US" sz="2300" b="1" i="1" u="sng" dirty="0"/>
              <a:t>gain some initial </a:t>
            </a:r>
            <a:r>
              <a:rPr lang="en-US" sz="2300" b="1" i="1" u="sng" dirty="0" smtClean="0"/>
              <a:t>insights into </a:t>
            </a:r>
            <a:r>
              <a:rPr lang="en-US" sz="2300" b="1" i="1" u="sng" dirty="0"/>
              <a:t>our research </a:t>
            </a:r>
            <a:r>
              <a:rPr lang="en-US" sz="2300" b="1" i="1" u="sng" dirty="0" smtClean="0"/>
              <a:t>questions</a:t>
            </a:r>
            <a:r>
              <a:rPr lang="en-US" sz="2300" dirty="0" smtClean="0"/>
              <a:t>”</a:t>
            </a:r>
          </a:p>
          <a:p>
            <a:r>
              <a:rPr lang="en-US" sz="2500" dirty="0"/>
              <a:t>E</a:t>
            </a:r>
            <a:r>
              <a:rPr lang="en-US" sz="2500" dirty="0" smtClean="0"/>
              <a:t>stimated </a:t>
            </a:r>
            <a:r>
              <a:rPr lang="en-US" sz="2500" dirty="0"/>
              <a:t>size of the participants’ </a:t>
            </a:r>
            <a:r>
              <a:rPr lang="en-US" sz="2500" dirty="0" smtClean="0"/>
              <a:t>existing (</a:t>
            </a:r>
            <a:r>
              <a:rPr lang="en-US" sz="2500" dirty="0"/>
              <a:t>non-digital) collections ranged from 300 to 3000 </a:t>
            </a:r>
            <a:r>
              <a:rPr lang="en-US" sz="2500" dirty="0" smtClean="0"/>
              <a:t>pictures, with </a:t>
            </a:r>
            <a:r>
              <a:rPr lang="en-US" sz="2500" dirty="0"/>
              <a:t>an average of about 1000</a:t>
            </a: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62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Our Study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Our </a:t>
            </a:r>
            <a:r>
              <a:rPr lang="en-US" sz="2800" dirty="0">
                <a:latin typeface="Baskerville Old Face" pitchFamily="18" charset="0"/>
              </a:rPr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r>
              <a:rPr lang="en-US" dirty="0" smtClean="0"/>
              <a:t>Study carried out for 6months during spring/summer 2000</a:t>
            </a:r>
          </a:p>
          <a:p>
            <a:r>
              <a:rPr lang="en-US" dirty="0" smtClean="0"/>
              <a:t>Participants were given Digital cameras and asked to start taking photos with them.</a:t>
            </a:r>
          </a:p>
          <a:p>
            <a:r>
              <a:rPr lang="en-US" dirty="0"/>
              <a:t>They received a version of Shoebox </a:t>
            </a:r>
            <a:r>
              <a:rPr lang="en-US" dirty="0" smtClean="0"/>
              <a:t>that was  instrumented </a:t>
            </a:r>
            <a:r>
              <a:rPr lang="en-US" dirty="0"/>
              <a:t>to record their actions in log files, </a:t>
            </a:r>
            <a:r>
              <a:rPr lang="en-US" dirty="0" smtClean="0"/>
              <a:t>which allowed </a:t>
            </a:r>
            <a:r>
              <a:rPr lang="en-US" dirty="0"/>
              <a:t>us to measure how frequently different </a:t>
            </a:r>
            <a:r>
              <a:rPr lang="en-US" dirty="0" smtClean="0"/>
              <a:t>features were used!</a:t>
            </a:r>
          </a:p>
          <a:p>
            <a:r>
              <a:rPr lang="en-US" dirty="0" smtClean="0"/>
              <a:t>In addition, they were interviewed </a:t>
            </a:r>
            <a:r>
              <a:rPr lang="en-US" dirty="0"/>
              <a:t>twice, at </a:t>
            </a:r>
            <a:r>
              <a:rPr lang="en-US" dirty="0" smtClean="0"/>
              <a:t>the beginning </a:t>
            </a:r>
            <a:r>
              <a:rPr lang="en-US" dirty="0"/>
              <a:t>and end of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Our Study &gt; First Interview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486400"/>
          </a:xfrm>
        </p:spPr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ook </a:t>
            </a:r>
            <a:r>
              <a:rPr lang="en-US" sz="2400" dirty="0"/>
              <a:t>place after about the first month </a:t>
            </a:r>
            <a:r>
              <a:rPr lang="en-US" sz="2400" dirty="0" smtClean="0"/>
              <a:t>of usage</a:t>
            </a:r>
          </a:p>
          <a:p>
            <a:r>
              <a:rPr lang="en-US" sz="2400" dirty="0" smtClean="0"/>
              <a:t>Participants </a:t>
            </a:r>
            <a:r>
              <a:rPr lang="en-US" sz="2400" dirty="0"/>
              <a:t>were asked about their </a:t>
            </a:r>
            <a:r>
              <a:rPr lang="en-US" sz="2400" i="1" dirty="0"/>
              <a:t>existing </a:t>
            </a:r>
            <a:r>
              <a:rPr lang="en-US" sz="2400" i="1" dirty="0" smtClean="0"/>
              <a:t>non-digital collections</a:t>
            </a:r>
            <a:r>
              <a:rPr lang="en-US" sz="2400" dirty="0" smtClean="0"/>
              <a:t>, </a:t>
            </a:r>
            <a:r>
              <a:rPr lang="en-US" sz="2400" dirty="0"/>
              <a:t>so that their </a:t>
            </a:r>
            <a:r>
              <a:rPr lang="en-US" sz="2400" i="1" dirty="0" smtClean="0"/>
              <a:t>organizing </a:t>
            </a:r>
            <a:r>
              <a:rPr lang="en-US" sz="2400" i="1" dirty="0"/>
              <a:t>and browsing </a:t>
            </a:r>
            <a:r>
              <a:rPr lang="en-US" sz="2400" i="1" dirty="0" smtClean="0"/>
              <a:t>practices</a:t>
            </a:r>
            <a:r>
              <a:rPr lang="en-US" sz="2400" dirty="0" smtClean="0"/>
              <a:t> could </a:t>
            </a:r>
            <a:r>
              <a:rPr lang="en-US" sz="2400" dirty="0"/>
              <a:t>be </a:t>
            </a:r>
            <a:r>
              <a:rPr lang="en-US" sz="2400" i="1" dirty="0"/>
              <a:t>compared with </a:t>
            </a:r>
            <a:r>
              <a:rPr lang="en-US" sz="2400" i="1" dirty="0" smtClean="0"/>
              <a:t>their digital collections</a:t>
            </a:r>
          </a:p>
          <a:p>
            <a:r>
              <a:rPr lang="en-US" sz="2400" dirty="0"/>
              <a:t>They were also briefly asked for their </a:t>
            </a:r>
            <a:r>
              <a:rPr lang="en-US" sz="2400" dirty="0" smtClean="0"/>
              <a:t>first impressions </a:t>
            </a:r>
            <a:r>
              <a:rPr lang="en-US" sz="2400" dirty="0"/>
              <a:t>of digital photography and </a:t>
            </a:r>
            <a:r>
              <a:rPr lang="en-US" sz="2400" dirty="0" smtClean="0"/>
              <a:t>Shoebox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articipants </a:t>
            </a:r>
            <a:r>
              <a:rPr lang="en-US" sz="2400" dirty="0"/>
              <a:t>also filled in two questionnaire </a:t>
            </a:r>
            <a:r>
              <a:rPr lang="en-US" sz="2400" dirty="0" smtClean="0"/>
              <a:t>sheets:</a:t>
            </a:r>
          </a:p>
          <a:p>
            <a:pPr lvl="1"/>
            <a:r>
              <a:rPr lang="en-US" dirty="0" smtClean="0"/>
              <a:t>1 Q: </a:t>
            </a:r>
            <a:r>
              <a:rPr lang="en-US" dirty="0"/>
              <a:t>T</a:t>
            </a:r>
            <a:r>
              <a:rPr lang="en-US" dirty="0" smtClean="0"/>
              <a:t>o indicate </a:t>
            </a:r>
            <a:r>
              <a:rPr lang="en-US" dirty="0"/>
              <a:t>their level of agreement or disagreement with a </a:t>
            </a:r>
            <a:r>
              <a:rPr lang="en-US" dirty="0" smtClean="0"/>
              <a:t>series of </a:t>
            </a:r>
            <a:r>
              <a:rPr lang="en-US" dirty="0"/>
              <a:t>statements about their non-digital photo 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2 Q: To </a:t>
            </a:r>
            <a:r>
              <a:rPr lang="en-US" dirty="0"/>
              <a:t>indicate how useful they found each of a given </a:t>
            </a:r>
            <a:r>
              <a:rPr lang="en-US" dirty="0" smtClean="0"/>
              <a:t>set of </a:t>
            </a:r>
            <a:r>
              <a:rPr lang="en-US" dirty="0"/>
              <a:t>Shoebox’s </a:t>
            </a:r>
            <a:r>
              <a:rPr lang="en-US" dirty="0" smtClean="0"/>
              <a:t>features</a:t>
            </a:r>
          </a:p>
          <a:p>
            <a:r>
              <a:rPr lang="en-US" sz="2400" dirty="0"/>
              <a:t>All questionnaire items used a </a:t>
            </a:r>
            <a:r>
              <a:rPr lang="en-US" sz="2400" dirty="0" smtClean="0"/>
              <a:t>seven point scale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Our </a:t>
            </a:r>
            <a:r>
              <a:rPr lang="en-US" sz="2800" dirty="0">
                <a:latin typeface="Baskerville Old Face" pitchFamily="18" charset="0"/>
              </a:rPr>
              <a:t>Study &gt; </a:t>
            </a:r>
            <a:r>
              <a:rPr lang="en-US" sz="2800" dirty="0" smtClean="0">
                <a:latin typeface="Baskerville Old Face" pitchFamily="18" charset="0"/>
              </a:rPr>
              <a:t>Second Interview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Took </a:t>
            </a:r>
            <a:r>
              <a:rPr lang="en-US" sz="2500" dirty="0"/>
              <a:t>at the end of the </a:t>
            </a:r>
            <a:r>
              <a:rPr lang="en-US" sz="2500" dirty="0" smtClean="0"/>
              <a:t>study</a:t>
            </a:r>
          </a:p>
          <a:p>
            <a:r>
              <a:rPr lang="en-US" sz="2500" dirty="0"/>
              <a:t>Participants were asked </a:t>
            </a:r>
            <a:r>
              <a:rPr lang="en-US" sz="2500" dirty="0" smtClean="0"/>
              <a:t>in more detail about </a:t>
            </a:r>
            <a:r>
              <a:rPr lang="en-US" sz="2500" dirty="0"/>
              <a:t>their </a:t>
            </a:r>
            <a:r>
              <a:rPr lang="en-US" sz="2500" i="1" dirty="0" smtClean="0"/>
              <a:t>digital collections</a:t>
            </a:r>
          </a:p>
          <a:p>
            <a:r>
              <a:rPr lang="en-US" sz="2500" dirty="0"/>
              <a:t>Participants were </a:t>
            </a:r>
            <a:r>
              <a:rPr lang="en-US" sz="2500" dirty="0" smtClean="0"/>
              <a:t>also asked </a:t>
            </a:r>
            <a:r>
              <a:rPr lang="en-US" sz="2500" dirty="0"/>
              <a:t>for their final verdict on </a:t>
            </a:r>
            <a:r>
              <a:rPr lang="en-US" sz="2500" dirty="0" smtClean="0"/>
              <a:t>Shoebox</a:t>
            </a:r>
          </a:p>
          <a:p>
            <a:r>
              <a:rPr lang="en-US" sz="2500" dirty="0" smtClean="0"/>
              <a:t>Participants </a:t>
            </a:r>
            <a:r>
              <a:rPr lang="en-US" sz="2500" dirty="0"/>
              <a:t>also filled in two questionnaire sheets</a:t>
            </a:r>
            <a:r>
              <a:rPr lang="en-US" sz="2500" dirty="0" smtClean="0"/>
              <a:t>:</a:t>
            </a:r>
          </a:p>
          <a:p>
            <a:r>
              <a:rPr lang="en-US" sz="2500" dirty="0" smtClean="0"/>
              <a:t>1 Q: Asked </a:t>
            </a:r>
            <a:r>
              <a:rPr lang="en-US" sz="2500" dirty="0"/>
              <a:t>them to indicate </a:t>
            </a:r>
            <a:r>
              <a:rPr lang="en-US" sz="2500" dirty="0" smtClean="0"/>
              <a:t>their level </a:t>
            </a:r>
            <a:r>
              <a:rPr lang="en-US" sz="2500" dirty="0"/>
              <a:t>of agreement or disagreement with a series of </a:t>
            </a:r>
            <a:r>
              <a:rPr lang="en-US" sz="2500" dirty="0" smtClean="0"/>
              <a:t>statements about </a:t>
            </a:r>
            <a:r>
              <a:rPr lang="en-US" sz="2500" dirty="0"/>
              <a:t>their </a:t>
            </a:r>
            <a:r>
              <a:rPr lang="en-US" sz="2500" i="1" dirty="0"/>
              <a:t>digital </a:t>
            </a:r>
            <a:r>
              <a:rPr lang="en-US" sz="2500" dirty="0"/>
              <a:t>photo </a:t>
            </a:r>
            <a:r>
              <a:rPr lang="en-US" sz="2500" dirty="0" smtClean="0"/>
              <a:t>collections</a:t>
            </a:r>
            <a:r>
              <a:rPr lang="en-US" dirty="0" smtClean="0"/>
              <a:t> </a:t>
            </a:r>
            <a:r>
              <a:rPr lang="en-US" sz="1600" dirty="0" smtClean="0"/>
              <a:t>-- </a:t>
            </a:r>
            <a:r>
              <a:rPr lang="en-US" sz="1600" dirty="0"/>
              <a:t>The aim was to compare </a:t>
            </a:r>
            <a:r>
              <a:rPr lang="en-US" sz="1600" dirty="0" smtClean="0"/>
              <a:t>the participants</a:t>
            </a:r>
            <a:r>
              <a:rPr lang="en-US" sz="1600" dirty="0"/>
              <a:t>’ opinions about their non-digital and </a:t>
            </a:r>
            <a:r>
              <a:rPr lang="en-US" sz="1600" dirty="0" smtClean="0"/>
              <a:t>digital collections</a:t>
            </a:r>
            <a:endParaRPr lang="en-US" sz="2000" dirty="0" smtClean="0"/>
          </a:p>
          <a:p>
            <a:r>
              <a:rPr lang="en-US" sz="2500" dirty="0" smtClean="0"/>
              <a:t>2 Q: Filled </a:t>
            </a:r>
            <a:r>
              <a:rPr lang="en-US" sz="2500" dirty="0"/>
              <a:t>in the same </a:t>
            </a:r>
            <a:r>
              <a:rPr lang="en-US" sz="2500" dirty="0" smtClean="0"/>
              <a:t>Shoebox questionnaire </a:t>
            </a:r>
            <a:r>
              <a:rPr lang="en-US" sz="2500" dirty="0"/>
              <a:t>used in the first </a:t>
            </a:r>
            <a:r>
              <a:rPr lang="en-US" sz="2500" dirty="0" smtClean="0"/>
              <a:t>interview </a:t>
            </a:r>
            <a:r>
              <a:rPr lang="en-US" sz="1600" dirty="0" smtClean="0"/>
              <a:t>-- to </a:t>
            </a:r>
            <a:r>
              <a:rPr lang="en-US" sz="1600" dirty="0"/>
              <a:t>establish </a:t>
            </a:r>
            <a:r>
              <a:rPr lang="en-US" sz="1600" dirty="0" smtClean="0"/>
              <a:t>whether their </a:t>
            </a:r>
            <a:r>
              <a:rPr lang="en-US" sz="1600" dirty="0"/>
              <a:t>opinions about its features had changed in the course </a:t>
            </a:r>
            <a:r>
              <a:rPr lang="en-US" sz="1600" dirty="0" smtClean="0"/>
              <a:t>of the study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Results and Discussion!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Concentrates mostly on qualitative findings and a very few selected quantitative.</a:t>
            </a:r>
          </a:p>
          <a:p>
            <a:r>
              <a:rPr lang="en-US" dirty="0" smtClean="0"/>
              <a:t>Questionnaire responses are summarized in tables, giving the mean and median rating (Scale of 0 to 6)</a:t>
            </a:r>
          </a:p>
          <a:p>
            <a:r>
              <a:rPr lang="en-US" dirty="0" smtClean="0"/>
              <a:t>Tables include the items where there is a significant difference in first and second interview</a:t>
            </a:r>
          </a:p>
          <a:p>
            <a:r>
              <a:rPr lang="en-US" dirty="0" smtClean="0"/>
              <a:t>Also includes some quotes from transcriptions of the second interview</a:t>
            </a:r>
          </a:p>
          <a:p>
            <a:r>
              <a:rPr lang="en-US" dirty="0" smtClean="0"/>
              <a:t>They represent the participants’ opinion </a:t>
            </a:r>
          </a:p>
          <a:p>
            <a:r>
              <a:rPr lang="en-US" dirty="0" smtClean="0"/>
              <a:t>Identifier next to indicate the participants’ job: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R</a:t>
            </a:r>
            <a:r>
              <a:rPr lang="en-US" dirty="0" smtClean="0"/>
              <a:t>-Research, </a:t>
            </a:r>
            <a:r>
              <a:rPr lang="en-US" b="1" dirty="0" smtClean="0"/>
              <a:t>S</a:t>
            </a:r>
            <a:r>
              <a:rPr lang="en-US" dirty="0" smtClean="0"/>
              <a:t>-Support and </a:t>
            </a:r>
            <a:r>
              <a:rPr lang="en-US" b="1" dirty="0" smtClean="0"/>
              <a:t>A</a:t>
            </a:r>
            <a:r>
              <a:rPr lang="en-US" dirty="0" smtClean="0"/>
              <a:t>-Administration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Introduction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Digital Cameras: Widely available, resulting large collection of digital photographs</a:t>
            </a:r>
          </a:p>
          <a:p>
            <a:r>
              <a:rPr lang="en-US" dirty="0" smtClean="0"/>
              <a:t>Need for computer based systems to store these collection, browsing and retrieving.</a:t>
            </a:r>
          </a:p>
          <a:p>
            <a:r>
              <a:rPr lang="en-US" dirty="0" smtClean="0"/>
              <a:t>Focus is on the personal photo collection than to the general-purpose collection.</a:t>
            </a:r>
          </a:p>
          <a:p>
            <a:r>
              <a:rPr lang="en-US" dirty="0" smtClean="0"/>
              <a:t> Organizing and browsing digital photos compared to practices people follow for non digital photos.</a:t>
            </a:r>
          </a:p>
          <a:p>
            <a:r>
              <a:rPr lang="en-US" dirty="0" smtClean="0"/>
              <a:t>Testing the usefulness of the system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Photographs &gt; Non Digital Photos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Almost all of our participants had attempted to </a:t>
            </a:r>
            <a:r>
              <a:rPr lang="en-US" dirty="0" smtClean="0"/>
              <a:t>organize </a:t>
            </a:r>
            <a:r>
              <a:rPr lang="en-US" dirty="0"/>
              <a:t>their prints by putting them into albums, and the prints may be kept for a long time in their original packets</a:t>
            </a:r>
            <a:r>
              <a:rPr lang="en-US" dirty="0" smtClean="0"/>
              <a:t>.</a:t>
            </a:r>
          </a:p>
          <a:p>
            <a:r>
              <a:rPr lang="en-US" dirty="0"/>
              <a:t>Usually </a:t>
            </a:r>
            <a:r>
              <a:rPr lang="en-US" dirty="0" smtClean="0"/>
              <a:t>only </a:t>
            </a:r>
            <a:r>
              <a:rPr lang="en-US" dirty="0"/>
              <a:t>the “good” photos </a:t>
            </a:r>
            <a:r>
              <a:rPr lang="en-US" dirty="0" smtClean="0"/>
              <a:t>are placed </a:t>
            </a:r>
            <a:r>
              <a:rPr lang="en-US" dirty="0"/>
              <a:t>into </a:t>
            </a:r>
            <a:r>
              <a:rPr lang="en-US" dirty="0" smtClean="0"/>
              <a:t>albums</a:t>
            </a:r>
          </a:p>
          <a:p>
            <a:r>
              <a:rPr lang="en-US" dirty="0" smtClean="0"/>
              <a:t>Some participants </a:t>
            </a:r>
            <a:r>
              <a:rPr lang="en-US" dirty="0"/>
              <a:t>throw the bad prints away, but others keep </a:t>
            </a:r>
            <a:r>
              <a:rPr lang="en-US" dirty="0" smtClean="0"/>
              <a:t>them in </a:t>
            </a:r>
            <a:r>
              <a:rPr lang="en-US" dirty="0"/>
              <a:t>the original </a:t>
            </a:r>
            <a:r>
              <a:rPr lang="en-US" dirty="0" smtClean="0"/>
              <a:t>packets</a:t>
            </a:r>
          </a:p>
          <a:p>
            <a:r>
              <a:rPr lang="en-US" dirty="0"/>
              <a:t>Albums are </a:t>
            </a:r>
            <a:r>
              <a:rPr lang="en-US" dirty="0" smtClean="0"/>
              <a:t>mostly classified </a:t>
            </a:r>
            <a:r>
              <a:rPr lang="en-US" dirty="0"/>
              <a:t>by specific events, such as holidays, often with </a:t>
            </a:r>
            <a:r>
              <a:rPr lang="en-US" dirty="0" smtClean="0"/>
              <a:t>one album </a:t>
            </a:r>
            <a:r>
              <a:rPr lang="en-US" dirty="0"/>
              <a:t>per </a:t>
            </a:r>
            <a:r>
              <a:rPr lang="en-US" dirty="0" smtClean="0"/>
              <a:t>event</a:t>
            </a:r>
          </a:p>
          <a:p>
            <a:r>
              <a:rPr lang="en-US" dirty="0"/>
              <a:t>Within an album, the photos are usually </a:t>
            </a:r>
            <a:r>
              <a:rPr lang="en-US" dirty="0" smtClean="0"/>
              <a:t>kept in </a:t>
            </a:r>
            <a:r>
              <a:rPr lang="en-US" dirty="0"/>
              <a:t>chronological order, with perhaps some small </a:t>
            </a:r>
            <a:r>
              <a:rPr lang="en-US" dirty="0" smtClean="0"/>
              <a:t>adjustments</a:t>
            </a:r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left in their packets, prints are usually kept in </a:t>
            </a:r>
            <a:r>
              <a:rPr lang="en-US" dirty="0" smtClean="0"/>
              <a:t>the original </a:t>
            </a:r>
            <a:r>
              <a:rPr lang="en-US" dirty="0"/>
              <a:t>chronological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 </a:t>
            </a:r>
            <a:r>
              <a:rPr lang="en-US" sz="2800" dirty="0" smtClean="0">
                <a:latin typeface="Baskerville Old Face" pitchFamily="18" charset="0"/>
              </a:rPr>
              <a:t>&gt; Digital </a:t>
            </a:r>
            <a:r>
              <a:rPr lang="en-US" sz="2800" dirty="0">
                <a:latin typeface="Baskerville Old Face" pitchFamily="18" charset="0"/>
              </a:rPr>
              <a:t>Photos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participants separated them </a:t>
            </a:r>
            <a:r>
              <a:rPr lang="en-US" dirty="0" smtClean="0"/>
              <a:t>into folders </a:t>
            </a:r>
            <a:r>
              <a:rPr lang="en-US" dirty="0"/>
              <a:t>(known as </a:t>
            </a:r>
            <a:r>
              <a:rPr lang="en-US" b="1" dirty="0"/>
              <a:t>rolls </a:t>
            </a:r>
            <a:r>
              <a:rPr lang="en-US" dirty="0"/>
              <a:t>in Shoebox) according to </a:t>
            </a:r>
            <a:r>
              <a:rPr lang="en-US" dirty="0" smtClean="0"/>
              <a:t>event </a:t>
            </a:r>
          </a:p>
          <a:p>
            <a:r>
              <a:rPr lang="en-US" dirty="0" smtClean="0"/>
              <a:t>While others </a:t>
            </a:r>
            <a:r>
              <a:rPr lang="en-US" dirty="0"/>
              <a:t>simply imported the entire contents of the </a:t>
            </a:r>
            <a:r>
              <a:rPr lang="en-US" dirty="0" smtClean="0"/>
              <a:t>camera’s flash </a:t>
            </a:r>
            <a:r>
              <a:rPr lang="en-US" dirty="0"/>
              <a:t>memory into a single </a:t>
            </a:r>
            <a:r>
              <a:rPr lang="en-US" dirty="0" smtClean="0"/>
              <a:t>roll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roll </a:t>
            </a:r>
            <a:r>
              <a:rPr lang="en-US" dirty="0" smtClean="0"/>
              <a:t>may contain </a:t>
            </a:r>
            <a:r>
              <a:rPr lang="en-US" dirty="0"/>
              <a:t>photos of a number of different events, as is often </a:t>
            </a:r>
            <a:r>
              <a:rPr lang="en-US" dirty="0" smtClean="0"/>
              <a:t>the case </a:t>
            </a:r>
            <a:r>
              <a:rPr lang="en-US" dirty="0"/>
              <a:t>with conventional film.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default, the photos within </a:t>
            </a:r>
            <a:r>
              <a:rPr lang="en-US" dirty="0" smtClean="0"/>
              <a:t>a roll </a:t>
            </a:r>
            <a:r>
              <a:rPr lang="en-US" dirty="0"/>
              <a:t>appear in chronological order, using the time stamps </a:t>
            </a:r>
            <a:r>
              <a:rPr lang="en-US" dirty="0" smtClean="0"/>
              <a:t>on the </a:t>
            </a:r>
            <a:r>
              <a:rPr lang="en-US" dirty="0"/>
              <a:t>files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R2: “</a:t>
            </a:r>
            <a:r>
              <a:rPr lang="en-US" i="1" dirty="0" smtClean="0"/>
              <a:t>I </a:t>
            </a:r>
            <a:r>
              <a:rPr lang="en-US" i="1" dirty="0"/>
              <a:t>take a load of photos, and then I download </a:t>
            </a:r>
            <a:r>
              <a:rPr lang="en-US" i="1" dirty="0" smtClean="0"/>
              <a:t>them and </a:t>
            </a:r>
            <a:r>
              <a:rPr lang="en-US" i="1" dirty="0"/>
              <a:t>I put them in a folder, and I label that with the </a:t>
            </a:r>
            <a:r>
              <a:rPr lang="en-US" i="1" dirty="0" smtClean="0"/>
              <a:t>date that </a:t>
            </a:r>
            <a:r>
              <a:rPr lang="en-US" i="1" dirty="0"/>
              <a:t>I download it on, and that gives me as </a:t>
            </a:r>
            <a:r>
              <a:rPr lang="en-US" i="1" dirty="0" smtClean="0"/>
              <a:t>much organization </a:t>
            </a:r>
            <a:r>
              <a:rPr lang="en-US" i="1" dirty="0"/>
              <a:t>as I want, really</a:t>
            </a:r>
            <a:r>
              <a:rPr lang="en-US" i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/>
              <a:t>Table 1 shows that participants said they </a:t>
            </a:r>
            <a:r>
              <a:rPr lang="en-US" dirty="0" smtClean="0"/>
              <a:t>were significantly more </a:t>
            </a:r>
            <a:r>
              <a:rPr lang="en-US" dirty="0"/>
              <a:t>content with the organisation of their digital </a:t>
            </a:r>
            <a:r>
              <a:rPr lang="en-US" dirty="0" smtClean="0"/>
              <a:t>collections than </a:t>
            </a:r>
            <a:r>
              <a:rPr lang="en-US" dirty="0"/>
              <a:t>their non-digital </a:t>
            </a:r>
            <a:r>
              <a:rPr lang="en-US" dirty="0" smtClean="0"/>
              <a:t>ones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42" y="2971800"/>
            <a:ext cx="6633158" cy="308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Photographs &gt; Annotations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Some said that they occasionally write notes (Such as names, places and dates) at back of prints</a:t>
            </a:r>
          </a:p>
          <a:p>
            <a:r>
              <a:rPr lang="en-US" dirty="0" smtClean="0"/>
              <a:t>It will be like a remainder and as a guide to the people who inherit these photos</a:t>
            </a:r>
          </a:p>
          <a:p>
            <a:r>
              <a:rPr lang="en-US" dirty="0" smtClean="0"/>
              <a:t>Others they just write broad titles on the album or packet as an indication of what the collection is</a:t>
            </a:r>
          </a:p>
          <a:p>
            <a:pPr marL="0" indent="0">
              <a:buNone/>
            </a:pPr>
            <a:r>
              <a:rPr lang="en-US" dirty="0" smtClean="0"/>
              <a:t>In Shoebox:</a:t>
            </a:r>
          </a:p>
          <a:p>
            <a:r>
              <a:rPr lang="en-US" dirty="0" smtClean="0"/>
              <a:t>Rolls and Photos have name: by default these are the names from which they are imported</a:t>
            </a:r>
          </a:p>
          <a:p>
            <a:r>
              <a:rPr lang="en-US" dirty="0" smtClean="0"/>
              <a:t>Longer descriptions can also be entered as text annotations(2 p) or Spoken annotations(8 p)  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 &gt; 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Digital photos doesn’t require the date to be recorded as they are time stamped by camera</a:t>
            </a:r>
          </a:p>
          <a:p>
            <a:r>
              <a:rPr lang="en-US" dirty="0"/>
              <a:t>When the </a:t>
            </a:r>
            <a:r>
              <a:rPr lang="en-US" dirty="0" smtClean="0"/>
              <a:t>photos are </a:t>
            </a:r>
            <a:r>
              <a:rPr lang="en-US" dirty="0"/>
              <a:t>recent, these details are still fresh in the </a:t>
            </a:r>
            <a:r>
              <a:rPr lang="en-US" dirty="0" smtClean="0"/>
              <a:t>photographer’s mind</a:t>
            </a:r>
            <a:r>
              <a:rPr lang="en-US" dirty="0"/>
              <a:t>, and therefore recording them may not seem worth </a:t>
            </a:r>
            <a:r>
              <a:rPr lang="en-US" dirty="0" smtClean="0"/>
              <a:t>the effort.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/>
              <a:t>R3 </a:t>
            </a:r>
            <a:r>
              <a:rPr lang="en-US" b="1" dirty="0" smtClean="0"/>
              <a:t>: “</a:t>
            </a:r>
            <a:r>
              <a:rPr lang="en-US" i="1" dirty="0" smtClean="0"/>
              <a:t>That’s </a:t>
            </a:r>
            <a:r>
              <a:rPr lang="en-US" i="1" dirty="0"/>
              <a:t>[my wife] and [son] with some foliage </a:t>
            </a:r>
            <a:r>
              <a:rPr lang="en-US" i="1" dirty="0" smtClean="0"/>
              <a:t>behind them</a:t>
            </a:r>
            <a:r>
              <a:rPr lang="en-US" i="1" dirty="0"/>
              <a:t>, and if I just saw that on its own, I wouldn’t have </a:t>
            </a:r>
            <a:r>
              <a:rPr lang="en-US" i="1" dirty="0" smtClean="0"/>
              <a:t>a clue </a:t>
            </a:r>
            <a:r>
              <a:rPr lang="en-US" i="1" dirty="0"/>
              <a:t>where it was, it would need to be annotated, </a:t>
            </a:r>
            <a:r>
              <a:rPr lang="en-US" i="1" dirty="0" smtClean="0"/>
              <a:t>but because </a:t>
            </a:r>
            <a:r>
              <a:rPr lang="en-US" i="1" dirty="0"/>
              <a:t>it’s after a picture of the two French friends</a:t>
            </a:r>
            <a:r>
              <a:rPr lang="en-US" i="1" dirty="0" smtClean="0"/>
              <a:t>, and </a:t>
            </a:r>
            <a:r>
              <a:rPr lang="en-US" i="1" dirty="0"/>
              <a:t>before the picture of [my son] on the </a:t>
            </a:r>
            <a:r>
              <a:rPr lang="en-US" i="1" dirty="0" smtClean="0"/>
              <a:t>Normandy beach</a:t>
            </a:r>
            <a:r>
              <a:rPr lang="en-US" i="1" dirty="0"/>
              <a:t>, then I know that this is the botanic gardens </a:t>
            </a:r>
            <a:r>
              <a:rPr lang="en-US" i="1" dirty="0" smtClean="0"/>
              <a:t>in Cherbourg.”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 &gt; 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Participants ratings of usefulness of the selected Shoebox features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lvl="7" indent="0">
              <a:buClr>
                <a:schemeClr val="accent3"/>
              </a:buClr>
              <a:buSzPct val="95000"/>
              <a:buNone/>
            </a:pPr>
            <a:r>
              <a:rPr lang="en-US" dirty="0" smtClean="0"/>
              <a:t>			</a:t>
            </a:r>
          </a:p>
          <a:p>
            <a:pPr marL="0" lvl="7" indent="0">
              <a:buClr>
                <a:schemeClr val="accent3"/>
              </a:buClr>
              <a:buSzPct val="95000"/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Table </a:t>
            </a:r>
            <a:r>
              <a:rPr lang="en-US" sz="2000" b="1" dirty="0"/>
              <a:t>2</a:t>
            </a:r>
            <a:endParaRPr lang="en-US" dirty="0" smtClean="0"/>
          </a:p>
          <a:p>
            <a:r>
              <a:rPr lang="en-US" dirty="0" smtClean="0"/>
              <a:t>1: First Interview</a:t>
            </a:r>
          </a:p>
          <a:p>
            <a:r>
              <a:rPr lang="en-US" dirty="0" smtClean="0"/>
              <a:t>2: Second Interview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410200" cy="235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From table 2: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atings for </a:t>
            </a:r>
            <a:r>
              <a:rPr lang="en-US" dirty="0"/>
              <a:t>recording </a:t>
            </a:r>
            <a:r>
              <a:rPr lang="en-US" dirty="0" smtClean="0"/>
              <a:t>and listening </a:t>
            </a:r>
            <a:r>
              <a:rPr lang="en-US" dirty="0"/>
              <a:t>to spoken annotations fell significantly over </a:t>
            </a:r>
            <a:r>
              <a:rPr lang="en-US" dirty="0" smtClean="0"/>
              <a:t>the course </a:t>
            </a:r>
            <a:r>
              <a:rPr lang="en-US" dirty="0"/>
              <a:t>of the </a:t>
            </a:r>
            <a:r>
              <a:rPr lang="en-US" dirty="0" smtClean="0"/>
              <a:t>study</a:t>
            </a:r>
          </a:p>
          <a:p>
            <a:pPr lvl="1"/>
            <a:r>
              <a:rPr lang="en-US" dirty="0"/>
              <a:t>Opinion was divided on </a:t>
            </a:r>
            <a:r>
              <a:rPr lang="en-US" dirty="0" smtClean="0"/>
              <a:t>the usefulness </a:t>
            </a:r>
            <a:r>
              <a:rPr lang="en-US" dirty="0"/>
              <a:t>of spoken annotations in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Some participants </a:t>
            </a:r>
            <a:r>
              <a:rPr lang="en-US" dirty="0"/>
              <a:t>definitely disliked the </a:t>
            </a:r>
            <a:r>
              <a:rPr lang="en-US" dirty="0" smtClean="0"/>
              <a:t>idea</a:t>
            </a:r>
          </a:p>
          <a:p>
            <a:pPr lvl="1"/>
            <a:r>
              <a:rPr lang="en-US" dirty="0"/>
              <a:t>Others expressed enthusiasm for </a:t>
            </a:r>
            <a:r>
              <a:rPr lang="en-US" dirty="0" smtClean="0"/>
              <a:t>the facility</a:t>
            </a:r>
            <a:r>
              <a:rPr lang="en-US" dirty="0"/>
              <a:t>, saying that it was easier to speak annotations </a:t>
            </a:r>
            <a:r>
              <a:rPr lang="en-US" dirty="0" smtClean="0"/>
              <a:t>than type them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of </a:t>
            </a:r>
            <a:r>
              <a:rPr lang="en-US" dirty="0" smtClean="0"/>
              <a:t>the participants </a:t>
            </a:r>
            <a:r>
              <a:rPr lang="en-US" dirty="0"/>
              <a:t>who tried Shoebox’s speech recognition facility</a:t>
            </a:r>
          </a:p>
          <a:p>
            <a:pPr lvl="1"/>
            <a:r>
              <a:rPr lang="en-US" dirty="0" smtClean="0"/>
              <a:t>They felt </a:t>
            </a:r>
            <a:r>
              <a:rPr lang="en-US" dirty="0"/>
              <a:t>that the level of inaccuracy was unacceptably high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000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 &gt; Annotations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A1 : “</a:t>
            </a:r>
            <a:r>
              <a:rPr lang="en-US" sz="2800" i="1" dirty="0" smtClean="0"/>
              <a:t>It </a:t>
            </a:r>
            <a:r>
              <a:rPr lang="en-US" sz="2800" i="1" dirty="0"/>
              <a:t>gets the gist of most of it, apart from, the trouble </a:t>
            </a:r>
            <a:r>
              <a:rPr lang="en-US" sz="2800" i="1" dirty="0" smtClean="0"/>
              <a:t>is that </a:t>
            </a:r>
            <a:r>
              <a:rPr lang="en-US" sz="2800" i="1" dirty="0"/>
              <a:t>you want it to </a:t>
            </a:r>
            <a:r>
              <a:rPr lang="en-US" sz="2800" i="1" dirty="0" smtClean="0"/>
              <a:t>recognize </a:t>
            </a:r>
            <a:r>
              <a:rPr lang="en-US" sz="2800" i="1" dirty="0"/>
              <a:t>things like people’s names</a:t>
            </a:r>
            <a:r>
              <a:rPr lang="en-US" sz="2800" i="1" dirty="0" smtClean="0"/>
              <a:t>, and </a:t>
            </a:r>
            <a:r>
              <a:rPr lang="en-US" sz="2800" i="1" dirty="0"/>
              <a:t>place names, because that's normally the core of it</a:t>
            </a:r>
            <a:r>
              <a:rPr lang="en-US" sz="2800" i="1" dirty="0" smtClean="0"/>
              <a:t>.”</a:t>
            </a:r>
          </a:p>
          <a:p>
            <a:r>
              <a:rPr lang="en-US" dirty="0"/>
              <a:t>Most participants considered it pointless to make </a:t>
            </a:r>
            <a:r>
              <a:rPr lang="en-US" dirty="0" smtClean="0"/>
              <a:t>spoken annotations </a:t>
            </a:r>
            <a:r>
              <a:rPr lang="en-US" dirty="0"/>
              <a:t>without accurate speech </a:t>
            </a:r>
            <a:r>
              <a:rPr lang="en-US" dirty="0" smtClean="0"/>
              <a:t>recognition</a:t>
            </a:r>
          </a:p>
          <a:p>
            <a:r>
              <a:rPr lang="en-US" dirty="0"/>
              <a:t>Two participants mentioned </a:t>
            </a:r>
            <a:r>
              <a:rPr lang="en-US" dirty="0" smtClean="0"/>
              <a:t>that although </a:t>
            </a:r>
            <a:r>
              <a:rPr lang="en-US" dirty="0"/>
              <a:t>they might not want to record spoken </a:t>
            </a:r>
            <a:r>
              <a:rPr lang="en-US" dirty="0" smtClean="0"/>
              <a:t>annotations for </a:t>
            </a:r>
            <a:r>
              <a:rPr lang="en-US" dirty="0"/>
              <a:t>themselves, they could later be very special to children </a:t>
            </a:r>
            <a:r>
              <a:rPr lang="en-US" dirty="0" smtClean="0"/>
              <a:t>or grandchildren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62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Organizing </a:t>
            </a:r>
            <a:r>
              <a:rPr lang="en-US" sz="2800" dirty="0">
                <a:latin typeface="Baskerville Old Face" pitchFamily="18" charset="0"/>
              </a:rPr>
              <a:t>Photographs &gt; Annotations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Browsing and Querying Photographs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Within Shoebox, the user can browse through photos </a:t>
            </a:r>
            <a:r>
              <a:rPr lang="en-US" dirty="0" smtClean="0"/>
              <a:t>in </a:t>
            </a:r>
            <a:r>
              <a:rPr lang="en-US" b="1" i="1" dirty="0" smtClean="0"/>
              <a:t>thumbnail </a:t>
            </a:r>
            <a:r>
              <a:rPr lang="en-US" b="1" i="1" dirty="0"/>
              <a:t>form</a:t>
            </a:r>
            <a:r>
              <a:rPr lang="en-US" dirty="0"/>
              <a:t>, selecting individual ones to be displayed </a:t>
            </a:r>
            <a:r>
              <a:rPr lang="en-US" dirty="0" smtClean="0"/>
              <a:t>at full size</a:t>
            </a:r>
          </a:p>
          <a:p>
            <a:r>
              <a:rPr lang="en-US" dirty="0" smtClean="0"/>
              <a:t>Shoebox can </a:t>
            </a:r>
            <a:r>
              <a:rPr lang="en-US" dirty="0"/>
              <a:t>also set up a </a:t>
            </a:r>
            <a:r>
              <a:rPr lang="en-US" b="1" i="1" dirty="0"/>
              <a:t>slide show </a:t>
            </a:r>
            <a:r>
              <a:rPr lang="en-US" dirty="0"/>
              <a:t>to display a </a:t>
            </a:r>
            <a:r>
              <a:rPr lang="en-US" dirty="0" smtClean="0"/>
              <a:t>series of </a:t>
            </a:r>
            <a:r>
              <a:rPr lang="en-US" dirty="0"/>
              <a:t>photos one after the </a:t>
            </a:r>
            <a:r>
              <a:rPr lang="en-US" dirty="0" smtClean="0"/>
              <a:t>other</a:t>
            </a:r>
          </a:p>
          <a:p>
            <a:r>
              <a:rPr lang="en-US" dirty="0" smtClean="0"/>
              <a:t>The </a:t>
            </a:r>
            <a:r>
              <a:rPr lang="en-US" dirty="0"/>
              <a:t>slide show facility was </a:t>
            </a:r>
            <a:r>
              <a:rPr lang="en-US" dirty="0" smtClean="0"/>
              <a:t>used at </a:t>
            </a:r>
            <a:r>
              <a:rPr lang="en-US" dirty="0"/>
              <a:t>least once by all but two of the </a:t>
            </a:r>
            <a:r>
              <a:rPr lang="en-US" dirty="0" smtClean="0"/>
              <a:t>participants</a:t>
            </a:r>
          </a:p>
          <a:p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basic types of </a:t>
            </a:r>
            <a:r>
              <a:rPr lang="en-US" dirty="0" smtClean="0"/>
              <a:t>requirements when searching a collection: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set of photos from a particular event, e.g. a </a:t>
            </a:r>
            <a:r>
              <a:rPr lang="en-US" dirty="0" smtClean="0"/>
              <a:t>holiday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individual remembered </a:t>
            </a:r>
            <a:r>
              <a:rPr lang="en-US" dirty="0" smtClean="0"/>
              <a:t>photo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set of photos taken at different events, but all sharing </a:t>
            </a:r>
            <a:r>
              <a:rPr lang="en-US" dirty="0" smtClean="0"/>
              <a:t>a property</a:t>
            </a:r>
            <a:r>
              <a:rPr lang="en-US" dirty="0"/>
              <a:t>, such as containing a certain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Non-Digital Photographs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inding </a:t>
            </a:r>
            <a:r>
              <a:rPr lang="en-US" dirty="0"/>
              <a:t>the photos of a particular event, the </a:t>
            </a:r>
            <a:r>
              <a:rPr lang="en-US" dirty="0" smtClean="0"/>
              <a:t>most common </a:t>
            </a:r>
            <a:r>
              <a:rPr lang="en-US" dirty="0"/>
              <a:t>requirement, is relatively </a:t>
            </a:r>
            <a:r>
              <a:rPr lang="en-US" dirty="0" smtClean="0"/>
              <a:t>easy</a:t>
            </a:r>
          </a:p>
          <a:p>
            <a:r>
              <a:rPr lang="en-US" dirty="0"/>
              <a:t>Participants said </a:t>
            </a:r>
            <a:r>
              <a:rPr lang="en-US" dirty="0" smtClean="0"/>
              <a:t>they might </a:t>
            </a:r>
            <a:r>
              <a:rPr lang="en-US" dirty="0"/>
              <a:t>remember the physical appearance of the right </a:t>
            </a:r>
            <a:r>
              <a:rPr lang="en-US" dirty="0" smtClean="0"/>
              <a:t>album or </a:t>
            </a:r>
            <a:r>
              <a:rPr lang="en-US" dirty="0"/>
              <a:t>packet, and use this as a </a:t>
            </a:r>
            <a:r>
              <a:rPr lang="en-US" dirty="0" smtClean="0"/>
              <a:t>search clue</a:t>
            </a:r>
          </a:p>
          <a:p>
            <a:r>
              <a:rPr lang="en-US" dirty="0"/>
              <a:t>Occasionally, </a:t>
            </a:r>
            <a:r>
              <a:rPr lang="en-US" dirty="0" smtClean="0"/>
              <a:t>they want </a:t>
            </a:r>
            <a:r>
              <a:rPr lang="en-US" dirty="0"/>
              <a:t>to search for a particular </a:t>
            </a:r>
            <a:r>
              <a:rPr lang="en-US" dirty="0" smtClean="0"/>
              <a:t>photo</a:t>
            </a:r>
          </a:p>
          <a:p>
            <a:pPr lvl="1"/>
            <a:r>
              <a:rPr lang="en-US" dirty="0"/>
              <a:t>Searching is made more difficult if the albums</a:t>
            </a:r>
            <a:r>
              <a:rPr lang="en-US" dirty="0" smtClean="0"/>
              <a:t>, packets</a:t>
            </a:r>
            <a:r>
              <a:rPr lang="en-US" dirty="0"/>
              <a:t>, or photos are out of chronological </a:t>
            </a:r>
            <a:r>
              <a:rPr lang="en-US" dirty="0" smtClean="0"/>
              <a:t>order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photos have </a:t>
            </a:r>
            <a:r>
              <a:rPr lang="en-US" dirty="0"/>
              <a:t>been given to other people, or filed away </a:t>
            </a:r>
            <a:r>
              <a:rPr lang="en-US" dirty="0" smtClean="0"/>
              <a:t>elsewhere</a:t>
            </a:r>
          </a:p>
          <a:p>
            <a:pPr lvl="1"/>
            <a:r>
              <a:rPr lang="en-US" dirty="0"/>
              <a:t>Organisation involves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Digital </a:t>
            </a:r>
            <a:r>
              <a:rPr lang="en-US" sz="2800" dirty="0">
                <a:latin typeface="Baskerville Old Face" pitchFamily="18" charset="0"/>
              </a:rPr>
              <a:t>P</a:t>
            </a:r>
            <a:r>
              <a:rPr lang="en-US" sz="2800" dirty="0" smtClean="0">
                <a:latin typeface="Baskerville Old Face" pitchFamily="18" charset="0"/>
              </a:rPr>
              <a:t>hoto </a:t>
            </a:r>
            <a:r>
              <a:rPr lang="en-US" sz="2800" dirty="0">
                <a:latin typeface="Baskerville Old Face" pitchFamily="18" charset="0"/>
              </a:rPr>
              <a:t>M</a:t>
            </a:r>
            <a:r>
              <a:rPr lang="en-US" sz="2800" dirty="0" smtClean="0">
                <a:latin typeface="Baskerville Old Face" pitchFamily="18" charset="0"/>
              </a:rPr>
              <a:t>anagement Software: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Many commercial standalone and web-based tools are available.</a:t>
            </a:r>
          </a:p>
          <a:p>
            <a:r>
              <a:rPr lang="en-US" dirty="0" smtClean="0"/>
              <a:t>Offer basic features like:</a:t>
            </a:r>
          </a:p>
          <a:p>
            <a:pPr lvl="1"/>
            <a:r>
              <a:rPr lang="en-US" dirty="0" smtClean="0"/>
              <a:t>Thumb nail based: Organize, Label, View and Edit.</a:t>
            </a:r>
            <a:endParaRPr lang="en-US" dirty="0"/>
          </a:p>
          <a:p>
            <a:r>
              <a:rPr lang="en-US" dirty="0" err="1" smtClean="0"/>
              <a:t>PhotoMesa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Novel layout mechanisms, Best use of Screen space.</a:t>
            </a:r>
            <a:endParaRPr lang="en-US" dirty="0"/>
          </a:p>
          <a:p>
            <a:r>
              <a:rPr lang="en-US" dirty="0" err="1" smtClean="0"/>
              <a:t>Fotofile</a:t>
            </a:r>
            <a:r>
              <a:rPr lang="en-US" dirty="0" smtClean="0"/>
              <a:t> and PhotoFinder:</a:t>
            </a:r>
          </a:p>
          <a:p>
            <a:pPr lvl="1"/>
            <a:r>
              <a:rPr lang="en-US" dirty="0" smtClean="0"/>
              <a:t>Provide improved support for creating annotations.</a:t>
            </a:r>
          </a:p>
          <a:p>
            <a:r>
              <a:rPr lang="en-US" dirty="0" err="1" smtClean="0"/>
              <a:t>PhotoTOC</a:t>
            </a:r>
            <a:r>
              <a:rPr lang="en-US" dirty="0" smtClean="0"/>
              <a:t> and </a:t>
            </a:r>
            <a:r>
              <a:rPr lang="en-US" dirty="0" err="1" smtClean="0"/>
              <a:t>AutoAlbum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Clustering techniques for creating photo collection based on time stamp.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68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Digital </a:t>
            </a:r>
            <a:r>
              <a:rPr lang="en-US" sz="2800" dirty="0">
                <a:latin typeface="Baskerville Old Face" pitchFamily="18" charset="0"/>
              </a:rPr>
              <a:t>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648200"/>
          </a:xfrm>
        </p:spPr>
        <p:txBody>
          <a:bodyPr>
            <a:normAutofit/>
          </a:bodyPr>
          <a:lstStyle/>
          <a:p>
            <a:r>
              <a:rPr lang="en-US" dirty="0"/>
              <a:t>Digital photos do not usually have any of these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They are automatically </a:t>
            </a:r>
            <a:r>
              <a:rPr lang="en-US" dirty="0"/>
              <a:t>be sorted in chronological order, </a:t>
            </a:r>
            <a:r>
              <a:rPr lang="en-US" dirty="0" smtClean="0"/>
              <a:t>using their timestamps</a:t>
            </a:r>
          </a:p>
          <a:p>
            <a:r>
              <a:rPr lang="en-US" dirty="0"/>
              <a:t>They </a:t>
            </a:r>
            <a:r>
              <a:rPr lang="en-US" dirty="0" smtClean="0"/>
              <a:t>are easy </a:t>
            </a:r>
            <a:r>
              <a:rPr lang="en-US" dirty="0"/>
              <a:t>to divide into named folders, such as Shoebox’s </a:t>
            </a:r>
            <a:r>
              <a:rPr lang="en-US" dirty="0" smtClean="0"/>
              <a:t>rolls</a:t>
            </a:r>
          </a:p>
          <a:p>
            <a:r>
              <a:rPr lang="en-US" dirty="0"/>
              <a:t>S</a:t>
            </a:r>
            <a:r>
              <a:rPr lang="en-US" dirty="0" smtClean="0"/>
              <a:t>o that </a:t>
            </a:r>
            <a:r>
              <a:rPr lang="en-US" dirty="0"/>
              <a:t>finding photos taken at a particular </a:t>
            </a:r>
            <a:r>
              <a:rPr lang="en-US" dirty="0" smtClean="0"/>
              <a:t>event is </a:t>
            </a:r>
            <a:r>
              <a:rPr lang="en-US" dirty="0"/>
              <a:t>then simply </a:t>
            </a:r>
            <a:r>
              <a:rPr lang="en-US" dirty="0" smtClean="0"/>
              <a:t>a case </a:t>
            </a:r>
            <a:r>
              <a:rPr lang="en-US" dirty="0"/>
              <a:t>of remembering which folder they are </a:t>
            </a:r>
            <a:r>
              <a:rPr lang="en-US" dirty="0" smtClean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</a:t>
            </a:r>
            <a:r>
              <a:rPr lang="en-US" sz="2800" dirty="0">
                <a:latin typeface="Baskerville Old Face" pitchFamily="18" charset="0"/>
              </a:rPr>
              <a:t>Digital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Thumbnail view:</a:t>
            </a:r>
          </a:p>
          <a:p>
            <a:pPr lvl="1"/>
            <a:r>
              <a:rPr lang="en-US" dirty="0"/>
              <a:t>Shoebox can reduce the photos in a folder to thumbnail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This allows a large </a:t>
            </a:r>
            <a:r>
              <a:rPr lang="en-US" dirty="0"/>
              <a:t>number of them to be viewed at the same time, so </a:t>
            </a:r>
            <a:r>
              <a:rPr lang="en-US" dirty="0" smtClean="0"/>
              <a:t>that the </a:t>
            </a:r>
            <a:r>
              <a:rPr lang="en-US" dirty="0"/>
              <a:t>user can scan them very </a:t>
            </a:r>
            <a:r>
              <a:rPr lang="en-US" dirty="0" smtClean="0"/>
              <a:t>quickly</a:t>
            </a:r>
          </a:p>
          <a:p>
            <a:pPr lvl="1"/>
            <a:r>
              <a:rPr lang="en-US" dirty="0"/>
              <a:t>Table 1 shows that the participants thought it </a:t>
            </a:r>
            <a:r>
              <a:rPr lang="en-US" dirty="0" smtClean="0"/>
              <a:t>was significantly easier to find what they were looking for in their digital collections </a:t>
            </a:r>
            <a:r>
              <a:rPr lang="en-US" dirty="0"/>
              <a:t>than in their non-digital </a:t>
            </a:r>
            <a:r>
              <a:rPr lang="en-US" dirty="0" smtClean="0"/>
              <a:t>ones</a:t>
            </a:r>
          </a:p>
          <a:p>
            <a:pPr lvl="1"/>
            <a:r>
              <a:rPr lang="en-US" dirty="0"/>
              <a:t>This ease </a:t>
            </a:r>
            <a:r>
              <a:rPr lang="en-US" dirty="0" smtClean="0"/>
              <a:t>of browsing </a:t>
            </a:r>
            <a:r>
              <a:rPr lang="en-US" dirty="0"/>
              <a:t>is another reason why participants felt that </a:t>
            </a:r>
            <a:r>
              <a:rPr lang="en-US" dirty="0" smtClean="0"/>
              <a:t>their digital </a:t>
            </a:r>
            <a:r>
              <a:rPr lang="en-US" dirty="0"/>
              <a:t>collections were more </a:t>
            </a:r>
            <a:r>
              <a:rPr lang="en-US" dirty="0" smtClean="0"/>
              <a:t>organized </a:t>
            </a:r>
            <a:r>
              <a:rPr lang="en-US" dirty="0"/>
              <a:t>than their </a:t>
            </a:r>
            <a:r>
              <a:rPr lang="en-US" dirty="0" smtClean="0"/>
              <a:t>non-digital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</a:t>
            </a:r>
            <a:r>
              <a:rPr lang="en-US" sz="2800" dirty="0">
                <a:latin typeface="Baskerville Old Face" pitchFamily="18" charset="0"/>
              </a:rPr>
              <a:t>Digital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A2 </a:t>
            </a:r>
            <a:r>
              <a:rPr lang="en-US" b="1" dirty="0" smtClean="0"/>
              <a:t>: </a:t>
            </a:r>
            <a:r>
              <a:rPr lang="en-US" sz="2400" i="1" dirty="0" smtClean="0"/>
              <a:t>“</a:t>
            </a:r>
            <a:r>
              <a:rPr lang="en-US" sz="2400" b="1" i="1" dirty="0" smtClean="0"/>
              <a:t>I </a:t>
            </a:r>
            <a:r>
              <a:rPr lang="en-US" sz="2400" b="1" i="1" dirty="0"/>
              <a:t>wasn’t </a:t>
            </a:r>
            <a:r>
              <a:rPr lang="en-US" sz="2400" b="1" i="1" dirty="0" smtClean="0"/>
              <a:t>organized </a:t>
            </a:r>
            <a:r>
              <a:rPr lang="en-US" sz="2400" b="1" i="1" dirty="0"/>
              <a:t>at all before</a:t>
            </a:r>
            <a:r>
              <a:rPr lang="en-US" sz="2400" i="1" dirty="0"/>
              <a:t>, and if I did have any photos in any kind of album […] you’d have </a:t>
            </a:r>
            <a:r>
              <a:rPr lang="en-US" sz="2400" i="1" dirty="0" smtClean="0"/>
              <a:t>to </a:t>
            </a:r>
            <a:r>
              <a:rPr lang="en-US" sz="2400" b="1" i="1" dirty="0" smtClean="0"/>
              <a:t>remember</a:t>
            </a:r>
            <a:r>
              <a:rPr lang="en-US" sz="2400" i="1" dirty="0" smtClean="0"/>
              <a:t> </a:t>
            </a:r>
            <a:r>
              <a:rPr lang="en-US" sz="2400" i="1" dirty="0"/>
              <a:t>maybe a </a:t>
            </a:r>
            <a:r>
              <a:rPr lang="en-US" sz="2400" b="1" i="1" dirty="0"/>
              <a:t>particular </a:t>
            </a:r>
            <a:r>
              <a:rPr lang="en-US" sz="2400" b="1" i="1" dirty="0" smtClean="0"/>
              <a:t>color</a:t>
            </a:r>
            <a:r>
              <a:rPr lang="en-US" sz="2400" i="1" dirty="0" smtClean="0"/>
              <a:t>: </a:t>
            </a:r>
            <a:r>
              <a:rPr lang="en-US" sz="2400" i="1" dirty="0"/>
              <a:t>“oh yes, those photos, they were in that red album”, or something </a:t>
            </a:r>
            <a:r>
              <a:rPr lang="en-US" sz="2400" i="1" dirty="0" smtClean="0"/>
              <a:t>like that</a:t>
            </a:r>
            <a:r>
              <a:rPr lang="en-US" sz="2400" i="1" dirty="0"/>
              <a:t>. </a:t>
            </a:r>
            <a:r>
              <a:rPr lang="en-US" sz="2400" b="1" i="1" dirty="0"/>
              <a:t>But here</a:t>
            </a:r>
            <a:r>
              <a:rPr lang="en-US" sz="2400" i="1" dirty="0"/>
              <a:t>, obviously there’s a </a:t>
            </a:r>
            <a:r>
              <a:rPr lang="en-US" sz="2400" b="1" i="1" dirty="0"/>
              <a:t>little title to every roll: “Holiday in Italy”, </a:t>
            </a:r>
            <a:r>
              <a:rPr lang="en-US" sz="2400" i="1" dirty="0"/>
              <a:t>so you know. And then </a:t>
            </a:r>
            <a:r>
              <a:rPr lang="en-US" sz="2400" i="1" dirty="0" smtClean="0"/>
              <a:t>also when </a:t>
            </a:r>
            <a:r>
              <a:rPr lang="en-US" sz="2400" i="1" dirty="0"/>
              <a:t>you </a:t>
            </a:r>
            <a:r>
              <a:rPr lang="en-US" sz="2400" b="1" i="1" dirty="0"/>
              <a:t>click on it and then you see all </a:t>
            </a:r>
            <a:r>
              <a:rPr lang="en-US" sz="2400" i="1" dirty="0"/>
              <a:t>the little thumbnails, just </a:t>
            </a:r>
            <a:r>
              <a:rPr lang="en-US" sz="2400" b="1" i="1" dirty="0"/>
              <a:t>scroll down and you can pick </a:t>
            </a:r>
            <a:r>
              <a:rPr lang="en-US" sz="2400" i="1" dirty="0"/>
              <a:t>out </a:t>
            </a:r>
            <a:r>
              <a:rPr lang="en-US" sz="2400" i="1" dirty="0" smtClean="0"/>
              <a:t>the photo </a:t>
            </a:r>
            <a:r>
              <a:rPr lang="en-US" sz="2400" i="1" dirty="0"/>
              <a:t>straight away, so </a:t>
            </a:r>
            <a:r>
              <a:rPr lang="en-US" sz="2400" b="1" i="1" dirty="0"/>
              <a:t>that’s really easy</a:t>
            </a:r>
            <a:r>
              <a:rPr lang="en-US" sz="2400" i="1" dirty="0"/>
              <a:t>. […] </a:t>
            </a:r>
            <a:r>
              <a:rPr lang="en-US" sz="2400" b="1" i="1" dirty="0"/>
              <a:t>I feel </a:t>
            </a:r>
            <a:r>
              <a:rPr lang="en-US" sz="2400" b="1" i="1" dirty="0" smtClean="0"/>
              <a:t>super-organized</a:t>
            </a:r>
            <a:r>
              <a:rPr lang="en-US" sz="2400" i="1" dirty="0"/>
              <a:t>; I know exactly where a photograph is</a:t>
            </a:r>
            <a:r>
              <a:rPr lang="en-US" sz="2400" i="1" dirty="0" smtClean="0"/>
              <a:t>, and </a:t>
            </a:r>
            <a:r>
              <a:rPr lang="en-US" sz="2400" i="1" dirty="0"/>
              <a:t>I can find it straight away, it’s really </a:t>
            </a:r>
            <a:r>
              <a:rPr lang="en-US" sz="2400" i="1" dirty="0" smtClean="0"/>
              <a:t>good</a:t>
            </a:r>
            <a:r>
              <a:rPr lang="en-US" sz="2400" i="1" dirty="0"/>
              <a:t>.</a:t>
            </a:r>
            <a:r>
              <a:rPr lang="en-US" sz="2400" i="1" dirty="0" smtClean="0"/>
              <a:t>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</a:t>
            </a:r>
            <a:r>
              <a:rPr lang="en-US" sz="2800" dirty="0">
                <a:latin typeface="Baskerville Old Face" pitchFamily="18" charset="0"/>
              </a:rPr>
              <a:t>Digital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Having the collection in chronological order is helpful for locating particular photos or </a:t>
            </a:r>
            <a:r>
              <a:rPr lang="en-US" dirty="0" smtClean="0"/>
              <a:t>events</a:t>
            </a:r>
          </a:p>
          <a:p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dirty="0"/>
              <a:t>it is </a:t>
            </a:r>
            <a:r>
              <a:rPr lang="en-US" dirty="0" smtClean="0"/>
              <a:t>easier </a:t>
            </a:r>
            <a:r>
              <a:rPr lang="en-US" dirty="0"/>
              <a:t>to remember when an event occurred relative to other events, than to remember its absolute date and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R3: “</a:t>
            </a:r>
            <a:r>
              <a:rPr lang="en-US" i="1" dirty="0" smtClean="0"/>
              <a:t>I’m </a:t>
            </a:r>
            <a:r>
              <a:rPr lang="en-US" i="1" dirty="0"/>
              <a:t>browsing for an event, that I roughly know </a:t>
            </a:r>
            <a:r>
              <a:rPr lang="en-US" i="1" dirty="0" smtClean="0"/>
              <a:t>when it </a:t>
            </a:r>
            <a:r>
              <a:rPr lang="en-US" i="1" dirty="0"/>
              <a:t>is, even if I just know relatively when it was </a:t>
            </a:r>
            <a:r>
              <a:rPr lang="en-US" i="1" dirty="0" smtClean="0"/>
              <a:t>compared with </a:t>
            </a:r>
            <a:r>
              <a:rPr lang="en-US" i="1" dirty="0"/>
              <a:t>other events, I might not know the date, but I </a:t>
            </a:r>
            <a:r>
              <a:rPr lang="en-US" i="1" dirty="0" smtClean="0"/>
              <a:t>can quickly </a:t>
            </a:r>
            <a:r>
              <a:rPr lang="en-US" i="1" dirty="0"/>
              <a:t>zoom through and find them</a:t>
            </a:r>
            <a:r>
              <a:rPr lang="en-US" i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</a:t>
            </a:r>
            <a:r>
              <a:rPr lang="en-US" sz="2800" dirty="0">
                <a:latin typeface="Baskerville Old Face" pitchFamily="18" charset="0"/>
              </a:rPr>
              <a:t>Digital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/>
              <a:t>The participants rarely wanted to find </a:t>
            </a:r>
            <a:r>
              <a:rPr lang="en-US" dirty="0" smtClean="0"/>
              <a:t>photos of requirement like the </a:t>
            </a:r>
            <a:r>
              <a:rPr lang="en-US" dirty="0"/>
              <a:t>presence of a particular person in the </a:t>
            </a:r>
            <a:r>
              <a:rPr lang="en-US" dirty="0" smtClean="0"/>
              <a:t>picture</a:t>
            </a:r>
          </a:p>
          <a:p>
            <a:r>
              <a:rPr lang="en-US" dirty="0"/>
              <a:t>Satisfying this type of requirement is a tedious task in </a:t>
            </a:r>
            <a:r>
              <a:rPr lang="en-US" dirty="0" smtClean="0"/>
              <a:t>both non-digital </a:t>
            </a:r>
            <a:r>
              <a:rPr lang="en-US" dirty="0"/>
              <a:t>and digital </a:t>
            </a:r>
            <a:r>
              <a:rPr lang="en-US" dirty="0" smtClean="0"/>
              <a:t>collections</a:t>
            </a:r>
          </a:p>
          <a:p>
            <a:r>
              <a:rPr lang="en-US" dirty="0"/>
              <a:t>C</a:t>
            </a:r>
            <a:r>
              <a:rPr lang="en-US" dirty="0" smtClean="0"/>
              <a:t>hronological </a:t>
            </a:r>
            <a:r>
              <a:rPr lang="en-US" dirty="0"/>
              <a:t>ordering </a:t>
            </a:r>
            <a:r>
              <a:rPr lang="en-US" dirty="0" smtClean="0"/>
              <a:t>or classification </a:t>
            </a:r>
            <a:r>
              <a:rPr lang="en-US" dirty="0"/>
              <a:t>by event does not help </a:t>
            </a:r>
            <a:r>
              <a:rPr lang="en-US" dirty="0" smtClean="0"/>
              <a:t>much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task is </a:t>
            </a:r>
            <a:r>
              <a:rPr lang="en-US" dirty="0" smtClean="0"/>
              <a:t>probably easier </a:t>
            </a:r>
            <a:r>
              <a:rPr lang="en-US" dirty="0"/>
              <a:t>with digital photos, since a large number of </a:t>
            </a:r>
            <a:r>
              <a:rPr lang="en-US" dirty="0" smtClean="0"/>
              <a:t>thumbnails can </a:t>
            </a:r>
            <a:r>
              <a:rPr lang="en-US" dirty="0"/>
              <a:t>be assessed at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Searching </a:t>
            </a:r>
            <a:r>
              <a:rPr lang="en-US" sz="2800" dirty="0">
                <a:latin typeface="Baskerville Old Face" pitchFamily="18" charset="0"/>
              </a:rPr>
              <a:t>Digital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Usage of the Visual content based search: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011680" lvl="7" indent="0">
              <a:buNone/>
            </a:pPr>
            <a:r>
              <a:rPr lang="en-US" dirty="0" smtClean="0"/>
              <a:t>		</a:t>
            </a:r>
            <a:r>
              <a:rPr lang="en-US" sz="2000" b="1" dirty="0" smtClean="0"/>
              <a:t>Table 3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51615"/>
            <a:ext cx="6186157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A system for managing personal digital photos </a:t>
            </a:r>
            <a:r>
              <a:rPr lang="en-US" dirty="0" smtClean="0"/>
              <a:t>should enable </a:t>
            </a:r>
            <a:r>
              <a:rPr lang="en-US" dirty="0"/>
              <a:t>users to specify search criteria in a </a:t>
            </a:r>
            <a:r>
              <a:rPr lang="en-US" dirty="0" smtClean="0"/>
              <a:t>query</a:t>
            </a:r>
          </a:p>
          <a:p>
            <a:r>
              <a:rPr lang="en-US" dirty="0" smtClean="0"/>
              <a:t>It should compare </a:t>
            </a:r>
            <a:r>
              <a:rPr lang="en-US" dirty="0"/>
              <a:t>it to all of the items in the collection, and </a:t>
            </a:r>
            <a:r>
              <a:rPr lang="en-US" dirty="0" smtClean="0"/>
              <a:t>retrieve those </a:t>
            </a:r>
            <a:r>
              <a:rPr lang="en-US" dirty="0"/>
              <a:t>that </a:t>
            </a:r>
            <a:r>
              <a:rPr lang="en-US" dirty="0" smtClean="0"/>
              <a:t>match</a:t>
            </a:r>
          </a:p>
          <a:p>
            <a:r>
              <a:rPr lang="en-US" dirty="0"/>
              <a:t>Annotations assigned to digital photos </a:t>
            </a:r>
            <a:r>
              <a:rPr lang="en-US" dirty="0" smtClean="0"/>
              <a:t>can be </a:t>
            </a:r>
            <a:r>
              <a:rPr lang="en-US" dirty="0"/>
              <a:t>indexed, allowing the user to construct queries </a:t>
            </a:r>
            <a:r>
              <a:rPr lang="en-US" dirty="0" smtClean="0"/>
              <a:t>using words </a:t>
            </a:r>
            <a:r>
              <a:rPr lang="en-US" dirty="0"/>
              <a:t>from the </a:t>
            </a:r>
            <a:r>
              <a:rPr lang="en-US" dirty="0" smtClean="0"/>
              <a:t>annotations</a:t>
            </a:r>
          </a:p>
          <a:p>
            <a:r>
              <a:rPr lang="en-US" dirty="0" smtClean="0"/>
              <a:t>Something </a:t>
            </a:r>
            <a:r>
              <a:rPr lang="en-US" dirty="0"/>
              <a:t>which cannot be </a:t>
            </a:r>
            <a:r>
              <a:rPr lang="en-US" dirty="0" smtClean="0"/>
              <a:t>done with (Non Digital photographs) </a:t>
            </a:r>
            <a:r>
              <a:rPr lang="en-US" dirty="0"/>
              <a:t>handwritten notes on the back of 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Text Annotations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191000"/>
          </a:xfrm>
        </p:spPr>
        <p:txBody>
          <a:bodyPr>
            <a:normAutofit/>
          </a:bodyPr>
          <a:lstStyle/>
          <a:p>
            <a:r>
              <a:rPr lang="en-US" sz="2300" dirty="0"/>
              <a:t>At the beginning of the study, </a:t>
            </a:r>
            <a:r>
              <a:rPr lang="en-US" sz="2300" dirty="0" smtClean="0"/>
              <a:t>it’s </a:t>
            </a:r>
            <a:r>
              <a:rPr lang="en-US" sz="2300" dirty="0"/>
              <a:t>expected that having text queries available </a:t>
            </a:r>
            <a:r>
              <a:rPr lang="en-US" sz="2300" dirty="0" smtClean="0"/>
              <a:t>would make </a:t>
            </a:r>
            <a:r>
              <a:rPr lang="en-US" sz="2300" dirty="0"/>
              <a:t>the participants more likely to create </a:t>
            </a:r>
            <a:r>
              <a:rPr lang="en-US" sz="2300" dirty="0" smtClean="0"/>
              <a:t>annotations</a:t>
            </a:r>
          </a:p>
          <a:p>
            <a:r>
              <a:rPr lang="en-US" sz="2300" dirty="0" smtClean="0"/>
              <a:t>They </a:t>
            </a:r>
            <a:r>
              <a:rPr lang="en-US" sz="2300" dirty="0"/>
              <a:t>made very </a:t>
            </a:r>
            <a:r>
              <a:rPr lang="en-US" sz="2300" dirty="0" smtClean="0"/>
              <a:t>few annotations </a:t>
            </a:r>
            <a:r>
              <a:rPr lang="en-US" sz="2300" dirty="0"/>
              <a:t>(either typed or spoken), and without these, </a:t>
            </a:r>
            <a:r>
              <a:rPr lang="en-US" sz="2300" dirty="0" smtClean="0"/>
              <a:t>text based queries </a:t>
            </a:r>
            <a:r>
              <a:rPr lang="en-US" sz="2300" dirty="0"/>
              <a:t>were </a:t>
            </a:r>
            <a:r>
              <a:rPr lang="en-US" sz="2300" dirty="0" smtClean="0"/>
              <a:t>impossible</a:t>
            </a:r>
          </a:p>
          <a:p>
            <a:r>
              <a:rPr lang="en-US" sz="2300" dirty="0"/>
              <a:t>Participants’ ratings of all </a:t>
            </a:r>
            <a:r>
              <a:rPr lang="en-US" sz="2300" dirty="0" smtClean="0"/>
              <a:t>of Shoebox’s </a:t>
            </a:r>
            <a:r>
              <a:rPr lang="en-US" sz="2300" dirty="0"/>
              <a:t>query facilities (text-based query, visual </a:t>
            </a:r>
            <a:r>
              <a:rPr lang="en-US" sz="2300" dirty="0" smtClean="0"/>
              <a:t>query-by example, and </a:t>
            </a:r>
            <a:r>
              <a:rPr lang="en-US" sz="2300" dirty="0"/>
              <a:t>visual region query) dropped significantly </a:t>
            </a:r>
            <a:r>
              <a:rPr lang="en-US" sz="2300" dirty="0" smtClean="0"/>
              <a:t>over the </a:t>
            </a:r>
            <a:r>
              <a:rPr lang="en-US" sz="2300" dirty="0"/>
              <a:t>course of the study (Table </a:t>
            </a:r>
            <a:r>
              <a:rPr lang="en-US" sz="2300" dirty="0" smtClean="0"/>
              <a:t>2 and 3), </a:t>
            </a:r>
            <a:r>
              <a:rPr lang="en-US" sz="2300" dirty="0"/>
              <a:t>and </a:t>
            </a:r>
            <a:r>
              <a:rPr lang="en-US" sz="2000" b="1" i="1" dirty="0"/>
              <a:t>its browsing </a:t>
            </a:r>
            <a:r>
              <a:rPr lang="en-US" sz="2000" b="1" i="1" dirty="0" smtClean="0"/>
              <a:t>facilities were </a:t>
            </a:r>
            <a:r>
              <a:rPr lang="en-US" sz="2000" b="1" i="1" dirty="0"/>
              <a:t>used far more </a:t>
            </a:r>
            <a:r>
              <a:rPr lang="en-US" sz="2000" b="1" i="1" dirty="0" smtClean="0"/>
              <a:t>frequently</a:t>
            </a:r>
            <a:endParaRPr lang="en-US" sz="2300" b="1" i="1" dirty="0" smtClean="0"/>
          </a:p>
          <a:p>
            <a:r>
              <a:rPr lang="en-US" sz="2300" dirty="0"/>
              <a:t>The six participants who </a:t>
            </a:r>
            <a:r>
              <a:rPr lang="en-US" sz="2300" dirty="0" smtClean="0"/>
              <a:t>had used </a:t>
            </a:r>
            <a:r>
              <a:rPr lang="en-US" sz="2300" dirty="0"/>
              <a:t>queries all said that they had done so just to play </a:t>
            </a:r>
            <a:r>
              <a:rPr lang="en-US" sz="2300" dirty="0" smtClean="0"/>
              <a:t>with them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</a:t>
            </a:r>
            <a:r>
              <a:rPr lang="en-US" sz="2800" dirty="0">
                <a:latin typeface="Baskerville Old Face" pitchFamily="18" charset="0"/>
              </a:rPr>
              <a:t>Text </a:t>
            </a:r>
            <a:r>
              <a:rPr lang="en-US" sz="2800" dirty="0" smtClean="0">
                <a:latin typeface="Baskerville Old Face" pitchFamily="18" charset="0"/>
              </a:rPr>
              <a:t>Annotations 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R5 :</a:t>
            </a:r>
            <a:r>
              <a:rPr lang="en-US" dirty="0" smtClean="0"/>
              <a:t> “</a:t>
            </a:r>
            <a:r>
              <a:rPr lang="en-US" i="1" dirty="0" smtClean="0"/>
              <a:t>I </a:t>
            </a:r>
            <a:r>
              <a:rPr lang="en-US" i="1" dirty="0"/>
              <a:t>haven’t queried them, because probably I </a:t>
            </a:r>
            <a:r>
              <a:rPr lang="en-US" i="1" dirty="0" smtClean="0"/>
              <a:t>don’t have </a:t>
            </a:r>
            <a:r>
              <a:rPr lang="en-US" i="1" dirty="0"/>
              <a:t>too many pictures, and they’re in, to me, a </a:t>
            </a:r>
            <a:r>
              <a:rPr lang="en-US" i="1" dirty="0" smtClean="0"/>
              <a:t>logical looking order</a:t>
            </a:r>
            <a:r>
              <a:rPr lang="en-US" i="1" dirty="0"/>
              <a:t>. Getting back to them is quite easy</a:t>
            </a:r>
            <a:r>
              <a:rPr lang="en-US" i="1" dirty="0" smtClean="0"/>
              <a:t>.”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/>
              <a:t>R8 : </a:t>
            </a:r>
            <a:r>
              <a:rPr lang="en-US" i="1" dirty="0" smtClean="0"/>
              <a:t>I </a:t>
            </a:r>
            <a:r>
              <a:rPr lang="en-US" i="1" dirty="0"/>
              <a:t>don’t know, even if I could say “find all the </a:t>
            </a:r>
            <a:r>
              <a:rPr lang="en-US" i="1" dirty="0" smtClean="0"/>
              <a:t>photos of </a:t>
            </a:r>
            <a:r>
              <a:rPr lang="en-US" i="1" dirty="0"/>
              <a:t>[my husband]”, which I probably can’t, I wonder </a:t>
            </a:r>
            <a:r>
              <a:rPr lang="en-US" i="1" dirty="0" smtClean="0"/>
              <a:t>if I’d ever </a:t>
            </a:r>
            <a:r>
              <a:rPr lang="en-US" i="1" dirty="0"/>
              <a:t>use that. I don’t know, I’ve never thought, “oh, </a:t>
            </a:r>
            <a:r>
              <a:rPr lang="en-US" i="1" dirty="0" smtClean="0"/>
              <a:t>I wish </a:t>
            </a:r>
            <a:r>
              <a:rPr lang="en-US" i="1" dirty="0"/>
              <a:t>I had </a:t>
            </a:r>
            <a:r>
              <a:rPr lang="en-US" i="1" dirty="0" smtClean="0"/>
              <a:t>that”.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Like annotations, </a:t>
            </a:r>
            <a:r>
              <a:rPr lang="en-US" b="1" i="1" dirty="0"/>
              <a:t>queries might </a:t>
            </a:r>
            <a:r>
              <a:rPr lang="en-US" b="1" i="1" dirty="0" smtClean="0"/>
              <a:t>seem </a:t>
            </a:r>
            <a:r>
              <a:rPr lang="en-US" b="1" i="1" dirty="0"/>
              <a:t>more </a:t>
            </a:r>
            <a:r>
              <a:rPr lang="en-US" b="1" i="1" dirty="0" smtClean="0"/>
              <a:t>important as </a:t>
            </a:r>
            <a:r>
              <a:rPr lang="en-US" b="1" i="1" dirty="0"/>
              <a:t>a collection grows</a:t>
            </a:r>
            <a:r>
              <a:rPr lang="en-US" dirty="0"/>
              <a:t>, and the photos get older and </a:t>
            </a:r>
            <a:r>
              <a:rPr lang="en-US" dirty="0" smtClean="0"/>
              <a:t>less familiar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</a:t>
            </a:r>
            <a:r>
              <a:rPr lang="en-US" sz="2800" dirty="0">
                <a:latin typeface="Baskerville Old Face" pitchFamily="18" charset="0"/>
              </a:rPr>
              <a:t>Text 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If only part of the collection has been annotated, queries </a:t>
            </a:r>
            <a:r>
              <a:rPr lang="en-US" dirty="0" smtClean="0"/>
              <a:t>will only </a:t>
            </a:r>
            <a:r>
              <a:rPr lang="en-US" dirty="0"/>
              <a:t>return results from that part, giving a </a:t>
            </a:r>
            <a:r>
              <a:rPr lang="en-US" dirty="0" smtClean="0"/>
              <a:t>disappointingly low </a:t>
            </a:r>
            <a:r>
              <a:rPr lang="en-US" dirty="0"/>
              <a:t>level of </a:t>
            </a:r>
            <a:r>
              <a:rPr lang="en-US" dirty="0" smtClean="0"/>
              <a:t>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A2: “</a:t>
            </a:r>
            <a:r>
              <a:rPr lang="en-US" i="1" dirty="0" smtClean="0"/>
              <a:t>I </a:t>
            </a:r>
            <a:r>
              <a:rPr lang="en-US" i="1" dirty="0"/>
              <a:t>know that if I put some annotations in and then I</a:t>
            </a:r>
          </a:p>
          <a:p>
            <a:pPr marL="0" indent="0">
              <a:buNone/>
            </a:pPr>
            <a:r>
              <a:rPr lang="en-US" i="1" dirty="0"/>
              <a:t>call them up [with a query], I won’t be calling them all</a:t>
            </a:r>
          </a:p>
          <a:p>
            <a:pPr marL="0" indent="0">
              <a:buNone/>
            </a:pPr>
            <a:r>
              <a:rPr lang="en-US" i="1" dirty="0"/>
              <a:t>up because I haven’t annotated all of them. So then it</a:t>
            </a:r>
          </a:p>
          <a:p>
            <a:pPr marL="0" indent="0">
              <a:buNone/>
            </a:pPr>
            <a:r>
              <a:rPr lang="en-US" i="1" dirty="0"/>
              <a:t>annoys me</a:t>
            </a:r>
            <a:r>
              <a:rPr lang="en-US" i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askerville Old Face" pitchFamily="18" charset="0"/>
              </a:rPr>
              <a:t>Digital Photo Management Software: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Graham &amp; Colleagues:</a:t>
            </a:r>
          </a:p>
          <a:p>
            <a:pPr lvl="1"/>
            <a:r>
              <a:rPr lang="en-US" dirty="0" smtClean="0"/>
              <a:t>Designed browsers with same functionality but different UI.</a:t>
            </a:r>
          </a:p>
          <a:p>
            <a:r>
              <a:rPr lang="en-US" dirty="0" smtClean="0"/>
              <a:t>All these systems have been evaluated in small-scale experimental studies.</a:t>
            </a:r>
          </a:p>
          <a:p>
            <a:r>
              <a:rPr lang="en-US" dirty="0" smtClean="0"/>
              <a:t>The base line:</a:t>
            </a:r>
          </a:p>
          <a:p>
            <a:pPr lvl="1"/>
            <a:r>
              <a:rPr lang="en-US" dirty="0" smtClean="0"/>
              <a:t>“A simple chronologically ordered display of their photo collection”</a:t>
            </a:r>
          </a:p>
          <a:p>
            <a:r>
              <a:rPr lang="en-US" dirty="0" smtClean="0"/>
              <a:t> This Paper is the only one which has published the field study, where as none were.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90600"/>
            <a:ext cx="8229600" cy="4754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Baskerville Old Face" pitchFamily="18" charset="0"/>
              </a:rPr>
              <a:t> Digital Photo Management Software: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Spoken Annotations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Names of people are </a:t>
            </a:r>
            <a:r>
              <a:rPr lang="en-US" dirty="0" smtClean="0"/>
              <a:t>likely to </a:t>
            </a:r>
            <a:r>
              <a:rPr lang="en-US" dirty="0"/>
              <a:t>be common query terms, in order to retrieve all of </a:t>
            </a:r>
            <a:r>
              <a:rPr lang="en-US" dirty="0" smtClean="0"/>
              <a:t>the photos </a:t>
            </a:r>
            <a:r>
              <a:rPr lang="en-US" dirty="0"/>
              <a:t>depicting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Some times the </a:t>
            </a:r>
            <a:r>
              <a:rPr lang="en-US" dirty="0"/>
              <a:t>annotator might neglect </a:t>
            </a:r>
            <a:r>
              <a:rPr lang="en-US" dirty="0" smtClean="0"/>
              <a:t>to mention </a:t>
            </a:r>
            <a:r>
              <a:rPr lang="en-US" dirty="0"/>
              <a:t>names that are obvious to her and any family </a:t>
            </a:r>
            <a:r>
              <a:rPr lang="en-US" dirty="0" smtClean="0"/>
              <a:t>and friends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e.g.: “This </a:t>
            </a:r>
            <a:r>
              <a:rPr lang="en-US" sz="2400" dirty="0"/>
              <a:t>is us at our hotel in Venice</a:t>
            </a:r>
            <a:r>
              <a:rPr lang="en-US" sz="2400" dirty="0" smtClean="0"/>
              <a:t>”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ay use names inconsistently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smtClean="0"/>
              <a:t>e.g.: “</a:t>
            </a:r>
            <a:r>
              <a:rPr lang="en-US" sz="2000" dirty="0"/>
              <a:t>David Smith might be referred to </a:t>
            </a:r>
            <a:r>
              <a:rPr lang="en-US" sz="2000" dirty="0" smtClean="0"/>
              <a:t>as “Dave</a:t>
            </a:r>
            <a:r>
              <a:rPr lang="en-US" sz="2000" dirty="0"/>
              <a:t>”, </a:t>
            </a:r>
            <a:r>
              <a:rPr lang="en-US" sz="2000" dirty="0" smtClean="0"/>
              <a:t>“</a:t>
            </a:r>
            <a:r>
              <a:rPr lang="en-US" sz="2000" dirty="0"/>
              <a:t>David”, “Dave S</a:t>
            </a:r>
            <a:r>
              <a:rPr lang="en-US" sz="2000" dirty="0" smtClean="0"/>
              <a:t>””</a:t>
            </a: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99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Other Systems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The FotoFile </a:t>
            </a:r>
            <a:r>
              <a:rPr lang="en-US" sz="2400" dirty="0" smtClean="0"/>
              <a:t>and PhotoFinder: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the user to explicitly define her own set </a:t>
            </a:r>
            <a:r>
              <a:rPr lang="en-US" dirty="0" smtClean="0"/>
              <a:t>of keywords, such </a:t>
            </a:r>
            <a:r>
              <a:rPr lang="en-US" dirty="0"/>
              <a:t>as </a:t>
            </a:r>
            <a:r>
              <a:rPr lang="en-US" dirty="0" smtClean="0"/>
              <a:t>names </a:t>
            </a:r>
            <a:r>
              <a:rPr lang="en-US" dirty="0"/>
              <a:t>of people or </a:t>
            </a:r>
            <a:r>
              <a:rPr lang="en-US" dirty="0" smtClean="0"/>
              <a:t>places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ssign </a:t>
            </a:r>
            <a:r>
              <a:rPr lang="en-US" dirty="0"/>
              <a:t>them </a:t>
            </a:r>
            <a:r>
              <a:rPr lang="en-US" dirty="0" smtClean="0"/>
              <a:t>to the </a:t>
            </a:r>
            <a:r>
              <a:rPr lang="en-US" dirty="0"/>
              <a:t>photos to which they </a:t>
            </a:r>
            <a:r>
              <a:rPr lang="en-US" dirty="0" smtClean="0"/>
              <a:t>apply</a:t>
            </a:r>
          </a:p>
          <a:p>
            <a:pPr lvl="1"/>
            <a:r>
              <a:rPr lang="en-US" dirty="0"/>
              <a:t>The keywords then </a:t>
            </a:r>
            <a:r>
              <a:rPr lang="en-US" dirty="0" smtClean="0"/>
              <a:t>become virtual categories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user selects one, </a:t>
            </a:r>
            <a:r>
              <a:rPr lang="en-US" dirty="0" smtClean="0"/>
              <a:t>the photos </a:t>
            </a:r>
            <a:r>
              <a:rPr lang="en-US" dirty="0"/>
              <a:t>that </a:t>
            </a:r>
            <a:r>
              <a:rPr lang="en-US" dirty="0" smtClean="0"/>
              <a:t>have </a:t>
            </a:r>
            <a:r>
              <a:rPr lang="en-US" dirty="0"/>
              <a:t>been assigned that keyword are </a:t>
            </a:r>
            <a:r>
              <a:rPr lang="en-US" dirty="0" smtClean="0"/>
              <a:t>displayed</a:t>
            </a:r>
          </a:p>
          <a:p>
            <a:pPr lvl="1"/>
            <a:r>
              <a:rPr lang="en-US" dirty="0"/>
              <a:t>Retrieving all of the photos containing a particular person</a:t>
            </a:r>
            <a:r>
              <a:rPr lang="en-US" dirty="0" smtClean="0"/>
              <a:t>, then</a:t>
            </a:r>
            <a:r>
              <a:rPr lang="en-US" dirty="0"/>
              <a:t>, is simply a case of selecting his or her name from </a:t>
            </a:r>
            <a:r>
              <a:rPr lang="en-US" dirty="0" smtClean="0"/>
              <a:t>the list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0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Visual queries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Visual queries can be used to specify general </a:t>
            </a:r>
            <a:r>
              <a:rPr lang="en-US" sz="2800" dirty="0" smtClean="0"/>
              <a:t>requirements involving </a:t>
            </a:r>
            <a:r>
              <a:rPr lang="en-US" sz="2800" dirty="0"/>
              <a:t>visual properties of </a:t>
            </a:r>
            <a:r>
              <a:rPr lang="en-US" sz="2800" dirty="0" smtClean="0"/>
              <a:t>photos</a:t>
            </a:r>
          </a:p>
          <a:p>
            <a:r>
              <a:rPr lang="en-US" dirty="0"/>
              <a:t>At the first </a:t>
            </a:r>
            <a:r>
              <a:rPr lang="en-US" dirty="0" smtClean="0"/>
              <a:t>interview:</a:t>
            </a:r>
          </a:p>
          <a:p>
            <a:pPr lvl="1"/>
            <a:r>
              <a:rPr lang="en-US" dirty="0" smtClean="0"/>
              <a:t>Many of the </a:t>
            </a:r>
            <a:r>
              <a:rPr lang="en-US" dirty="0"/>
              <a:t>participants had still to try visual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Had unrealistically </a:t>
            </a:r>
            <a:r>
              <a:rPr lang="en-US" dirty="0"/>
              <a:t>high expectations of them</a:t>
            </a:r>
            <a:endParaRPr lang="en-US" dirty="0" smtClean="0"/>
          </a:p>
          <a:p>
            <a:r>
              <a:rPr lang="en-US" dirty="0" smtClean="0"/>
              <a:t>Shoebox understandably </a:t>
            </a:r>
            <a:r>
              <a:rPr lang="en-US" dirty="0"/>
              <a:t>did not live up to </a:t>
            </a:r>
            <a:r>
              <a:rPr lang="en-US" dirty="0" smtClean="0"/>
              <a:t>these!!</a:t>
            </a:r>
          </a:p>
          <a:p>
            <a:r>
              <a:rPr lang="en-US" dirty="0" smtClean="0"/>
              <a:t>Explaining </a:t>
            </a:r>
            <a:r>
              <a:rPr lang="en-US" dirty="0"/>
              <a:t>some </a:t>
            </a:r>
            <a:r>
              <a:rPr lang="en-US" dirty="0" smtClean="0"/>
              <a:t>of the </a:t>
            </a:r>
            <a:r>
              <a:rPr lang="en-US" dirty="0"/>
              <a:t>drop in ratings for this </a:t>
            </a:r>
            <a:r>
              <a:rPr lang="en-US" dirty="0" smtClean="0"/>
              <a:t>feature</a:t>
            </a:r>
          </a:p>
          <a:p>
            <a:r>
              <a:rPr lang="en-US" dirty="0" smtClean="0"/>
              <a:t>Even participants </a:t>
            </a:r>
            <a:r>
              <a:rPr lang="en-US" dirty="0"/>
              <a:t>who tried visual queries with more </a:t>
            </a:r>
            <a:r>
              <a:rPr lang="en-US" dirty="0" smtClean="0"/>
              <a:t>realistic expectations </a:t>
            </a:r>
            <a:r>
              <a:rPr lang="en-US" dirty="0"/>
              <a:t>(based primarily on </a:t>
            </a:r>
            <a:r>
              <a:rPr lang="en-US" dirty="0" smtClean="0"/>
              <a:t>color) </a:t>
            </a:r>
            <a:r>
              <a:rPr lang="en-US" dirty="0"/>
              <a:t>found that the </a:t>
            </a:r>
            <a:r>
              <a:rPr lang="en-US" dirty="0" smtClean="0"/>
              <a:t>results were </a:t>
            </a:r>
            <a:r>
              <a:rPr lang="en-US" dirty="0"/>
              <a:t>disappointing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2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Visual queries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R6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“What </a:t>
            </a:r>
            <a:r>
              <a:rPr lang="en-US" i="1" dirty="0"/>
              <a:t>it considered to be similar was rarely what I considered to be similar. I deliberately, when I got my</a:t>
            </a:r>
          </a:p>
          <a:p>
            <a:pPr marL="0" indent="0">
              <a:buNone/>
            </a:pPr>
            <a:r>
              <a:rPr lang="en-US" i="1" dirty="0"/>
              <a:t>new car, I took a lot of photos of that, and I thought, right, it’s blue, it’s big, it’s very obvious… and it missed</a:t>
            </a:r>
          </a:p>
          <a:p>
            <a:pPr marL="0" indent="0">
              <a:buNone/>
            </a:pPr>
            <a:r>
              <a:rPr lang="en-US" i="1" dirty="0"/>
              <a:t>loads of them, it only pulled up a very small handful of the car, which, I don’t know anything about the subject,</a:t>
            </a:r>
          </a:p>
          <a:p>
            <a:pPr marL="0" indent="0">
              <a:buNone/>
            </a:pPr>
            <a:r>
              <a:rPr lang="en-US" i="1" dirty="0"/>
              <a:t>but it looked like quite an easy job to me. […] I just found it to be pretty much useless, I’m afraid. But also,</a:t>
            </a:r>
          </a:p>
          <a:p>
            <a:pPr marL="0" indent="0">
              <a:buNone/>
            </a:pPr>
            <a:r>
              <a:rPr lang="en-US" i="1" dirty="0"/>
              <a:t>partly, I just didn’t really know what was going on, and how I could improve on what I was getting</a:t>
            </a:r>
            <a:r>
              <a:rPr lang="en-US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527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Querying &gt; Visual queries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Many of the participants simply realized that they had never wanted to use visual queries during the study 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nly five had tried using them, and lowered their ratings for this reason.</a:t>
            </a:r>
          </a:p>
          <a:p>
            <a:r>
              <a:rPr lang="en-US" sz="2400" dirty="0" smtClean="0"/>
              <a:t>When prompted, they could not think of occasions when visual queries might be useful to them</a:t>
            </a:r>
          </a:p>
          <a:p>
            <a:r>
              <a:rPr lang="en-US" sz="2400" dirty="0" smtClean="0"/>
              <a:t>So even if Shoebox’s visual query tools had performed well for realistic requirements, they would probably not have been used much more often.</a:t>
            </a:r>
          </a:p>
          <a:p>
            <a:pPr marL="0" indent="0" algn="ctr">
              <a:buNone/>
            </a:pPr>
            <a:r>
              <a:rPr lang="en-US" sz="2400" b="1" dirty="0"/>
              <a:t>R2 </a:t>
            </a:r>
            <a:r>
              <a:rPr lang="en-US" sz="2400" b="1" dirty="0" smtClean="0"/>
              <a:t>: “</a:t>
            </a:r>
            <a:r>
              <a:rPr lang="en-US" sz="2400" i="1" dirty="0" smtClean="0"/>
              <a:t>I </a:t>
            </a:r>
            <a:r>
              <a:rPr lang="en-US" sz="2400" i="1" dirty="0"/>
              <a:t>didn’t think it would come up with matches that I</a:t>
            </a:r>
          </a:p>
          <a:p>
            <a:pPr marL="0" indent="0" algn="ctr">
              <a:buNone/>
            </a:pPr>
            <a:r>
              <a:rPr lang="en-US" sz="2400" i="1" dirty="0"/>
              <a:t>would actually be interested in. There just seemed to be</a:t>
            </a:r>
          </a:p>
          <a:p>
            <a:pPr marL="0" indent="0" algn="ctr">
              <a:buNone/>
            </a:pPr>
            <a:r>
              <a:rPr lang="en-US" sz="2400" i="1" dirty="0"/>
              <a:t>more obvious ways of finding photos</a:t>
            </a:r>
            <a:r>
              <a:rPr lang="en-US" sz="2400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845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Findings from the Study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Current image processing techniques cannot </a:t>
            </a:r>
            <a:r>
              <a:rPr lang="en-US" sz="2400" dirty="0" smtClean="0"/>
              <a:t>consistently extract </a:t>
            </a:r>
            <a:r>
              <a:rPr lang="en-US" sz="2400" dirty="0"/>
              <a:t>enough semantics to be </a:t>
            </a:r>
            <a:r>
              <a:rPr lang="en-US" sz="2400" dirty="0" smtClean="0"/>
              <a:t>useful</a:t>
            </a:r>
          </a:p>
          <a:p>
            <a:r>
              <a:rPr lang="en-US" sz="2400" dirty="0"/>
              <a:t>Further advances </a:t>
            </a:r>
            <a:r>
              <a:rPr lang="en-US" sz="2400" dirty="0" smtClean="0"/>
              <a:t>in which allow </a:t>
            </a:r>
            <a:r>
              <a:rPr lang="en-US" sz="2400" dirty="0"/>
              <a:t>photos to be </a:t>
            </a:r>
            <a:r>
              <a:rPr lang="en-US" sz="2400" dirty="0" smtClean="0"/>
              <a:t>automatically tagged </a:t>
            </a:r>
            <a:r>
              <a:rPr lang="en-US" sz="2400" dirty="0"/>
              <a:t>with keywords indicating the presence of </a:t>
            </a:r>
            <a:r>
              <a:rPr lang="en-US" sz="2400" dirty="0" smtClean="0"/>
              <a:t>recognized objects, will be helpful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Kuchinsky et </a:t>
            </a:r>
            <a:r>
              <a:rPr lang="en-US" sz="2400" dirty="0" smtClean="0"/>
              <a:t>al: “</a:t>
            </a:r>
            <a:r>
              <a:rPr lang="en-US" sz="2400" i="1" dirty="0"/>
              <a:t>I</a:t>
            </a:r>
            <a:r>
              <a:rPr lang="en-US" sz="2400" i="1" dirty="0" smtClean="0"/>
              <a:t>f </a:t>
            </a:r>
            <a:r>
              <a:rPr lang="en-US" sz="2400" i="1" dirty="0"/>
              <a:t>the user could select a person’s face,</a:t>
            </a:r>
          </a:p>
          <a:p>
            <a:pPr marL="0" indent="0">
              <a:buNone/>
            </a:pPr>
            <a:r>
              <a:rPr lang="en-US" sz="2400" i="1" dirty="0"/>
              <a:t>provide a name for them, and then have the system </a:t>
            </a:r>
            <a:r>
              <a:rPr lang="en-US" sz="2400" i="1" dirty="0" smtClean="0"/>
              <a:t>recognize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and tag other photos in which that person appears, this could</a:t>
            </a:r>
          </a:p>
          <a:p>
            <a:pPr marL="0" indent="0">
              <a:buNone/>
            </a:pPr>
            <a:r>
              <a:rPr lang="en-US" sz="2400" i="1" dirty="0"/>
              <a:t>potentially be a very useful feature, integrating automation</a:t>
            </a:r>
          </a:p>
          <a:p>
            <a:pPr marL="0" indent="0">
              <a:buNone/>
            </a:pPr>
            <a:r>
              <a:rPr lang="en-US" sz="2400" i="1" dirty="0"/>
              <a:t>with the user’s own annotations</a:t>
            </a:r>
            <a:r>
              <a:rPr lang="en-US" sz="2400" dirty="0" smtClean="0"/>
              <a:t>”</a:t>
            </a:r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6147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Findings </a:t>
            </a:r>
            <a:r>
              <a:rPr lang="en-US" sz="2800" dirty="0">
                <a:latin typeface="Baskerville Old Face" pitchFamily="18" charset="0"/>
              </a:rPr>
              <a:t>from the </a:t>
            </a:r>
            <a:r>
              <a:rPr lang="en-US" sz="2800" dirty="0" smtClean="0">
                <a:latin typeface="Baskerville Old Face" pitchFamily="18" charset="0"/>
              </a:rPr>
              <a:t>Study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It is likely </a:t>
            </a:r>
            <a:r>
              <a:rPr lang="en-US" sz="2400" dirty="0" smtClean="0"/>
              <a:t>easier </a:t>
            </a:r>
            <a:r>
              <a:rPr lang="en-US" sz="2400" dirty="0"/>
              <a:t>to use a </a:t>
            </a:r>
            <a:r>
              <a:rPr lang="en-US" sz="2400" i="1" dirty="0"/>
              <a:t>browsing strategy to </a:t>
            </a:r>
            <a:r>
              <a:rPr lang="en-US" sz="2400" i="1" dirty="0" smtClean="0"/>
              <a:t>recognize a </a:t>
            </a:r>
            <a:r>
              <a:rPr lang="en-US" sz="2400" i="1" dirty="0"/>
              <a:t>familiar photograph</a:t>
            </a:r>
            <a:r>
              <a:rPr lang="en-US" sz="2400" dirty="0"/>
              <a:t>, </a:t>
            </a:r>
            <a:r>
              <a:rPr lang="en-US" sz="2400" b="1" dirty="0"/>
              <a:t>than</a:t>
            </a:r>
            <a:r>
              <a:rPr lang="en-US" sz="2400" dirty="0"/>
              <a:t> </a:t>
            </a:r>
            <a:r>
              <a:rPr lang="en-US" sz="2400" i="1" dirty="0"/>
              <a:t>attempt to construct a </a:t>
            </a:r>
            <a:r>
              <a:rPr lang="en-US" sz="2400" i="1" dirty="0" smtClean="0"/>
              <a:t>visual query </a:t>
            </a:r>
            <a:r>
              <a:rPr lang="en-US" sz="2400" i="1" dirty="0"/>
              <a:t>from </a:t>
            </a:r>
            <a:r>
              <a:rPr lang="en-US" sz="2400" i="1" dirty="0" smtClean="0"/>
              <a:t>memory</a:t>
            </a:r>
          </a:p>
          <a:p>
            <a:r>
              <a:rPr lang="en-US" sz="2400" dirty="0"/>
              <a:t>Techniques developed for </a:t>
            </a:r>
            <a:r>
              <a:rPr lang="en-US" sz="2400" dirty="0" smtClean="0"/>
              <a:t>content-based image </a:t>
            </a:r>
            <a:r>
              <a:rPr lang="en-US" sz="2400" dirty="0"/>
              <a:t>retrieval could instead be used to support </a:t>
            </a:r>
            <a:r>
              <a:rPr lang="en-US" sz="2400" dirty="0" smtClean="0"/>
              <a:t>browsing, </a:t>
            </a:r>
            <a:r>
              <a:rPr lang="en-US" sz="2400" dirty="0"/>
              <a:t>automatically </a:t>
            </a:r>
            <a:r>
              <a:rPr lang="en-US" sz="2400" dirty="0" smtClean="0"/>
              <a:t>organizing </a:t>
            </a:r>
            <a:r>
              <a:rPr lang="en-US" sz="2400" dirty="0"/>
              <a:t>thumbnails according to their </a:t>
            </a:r>
            <a:r>
              <a:rPr lang="en-US" sz="2400" dirty="0" smtClean="0"/>
              <a:t>visual similarity</a:t>
            </a:r>
            <a:r>
              <a:rPr lang="en-US" sz="2400" dirty="0"/>
              <a:t>, using clustering or </a:t>
            </a:r>
            <a:r>
              <a:rPr lang="en-US" sz="2400" dirty="0" smtClean="0"/>
              <a:t>visualization algorithms</a:t>
            </a:r>
          </a:p>
          <a:p>
            <a:r>
              <a:rPr lang="en-US" sz="2400" dirty="0"/>
              <a:t>In </a:t>
            </a:r>
            <a:r>
              <a:rPr lang="en-US" sz="2400" dirty="0" smtClean="0"/>
              <a:t>the previous </a:t>
            </a:r>
            <a:r>
              <a:rPr lang="en-US" sz="2400" dirty="0"/>
              <a:t>work </a:t>
            </a:r>
            <a:r>
              <a:rPr lang="en-US" sz="2400" dirty="0" smtClean="0"/>
              <a:t>it’s </a:t>
            </a:r>
            <a:r>
              <a:rPr lang="en-US" sz="2400" dirty="0"/>
              <a:t>found that such layouts are </a:t>
            </a:r>
            <a:r>
              <a:rPr lang="en-US" sz="2400" dirty="0" smtClean="0"/>
              <a:t>a promising </a:t>
            </a:r>
            <a:r>
              <a:rPr lang="en-US" sz="2400" dirty="0"/>
              <a:t>alternative to queries as a way of searching </a:t>
            </a:r>
            <a:r>
              <a:rPr lang="en-US" sz="2400" dirty="0" smtClean="0"/>
              <a:t>a general-purpose </a:t>
            </a:r>
            <a:r>
              <a:rPr lang="en-US" sz="2400" dirty="0"/>
              <a:t>photo collection</a:t>
            </a:r>
            <a:endParaRPr lang="en-US" sz="2400" dirty="0" smtClean="0"/>
          </a:p>
          <a:p>
            <a:r>
              <a:rPr lang="en-US" sz="2400" dirty="0"/>
              <a:t>Shoebox study found it difficult to imagine situations </a:t>
            </a:r>
            <a:r>
              <a:rPr lang="en-US" sz="2400" dirty="0" smtClean="0"/>
              <a:t>when they </a:t>
            </a:r>
            <a:r>
              <a:rPr lang="en-US" sz="2400" dirty="0"/>
              <a:t>would want to look for personal photos in this way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72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Other Findings: Taking and Using Photographs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study has also helped to find how the participants photo taking practices are effected while switching to the digital camera</a:t>
            </a:r>
          </a:p>
          <a:p>
            <a:r>
              <a:rPr lang="en-US" sz="2400" dirty="0"/>
              <a:t>The participants were much more prolific in taking </a:t>
            </a:r>
            <a:r>
              <a:rPr lang="en-US" sz="2400" dirty="0" smtClean="0"/>
              <a:t>photos after </a:t>
            </a:r>
            <a:r>
              <a:rPr lang="en-US" sz="2400" dirty="0"/>
              <a:t>starting to use a digital </a:t>
            </a:r>
            <a:r>
              <a:rPr lang="en-US" sz="2400" dirty="0" smtClean="0"/>
              <a:t>camera</a:t>
            </a:r>
          </a:p>
          <a:p>
            <a:r>
              <a:rPr lang="en-US" sz="2400" dirty="0"/>
              <a:t>By the end of the study</a:t>
            </a:r>
            <a:r>
              <a:rPr lang="en-US" sz="2400" dirty="0" smtClean="0"/>
              <a:t>, the </a:t>
            </a:r>
            <a:r>
              <a:rPr lang="en-US" sz="2400" dirty="0"/>
              <a:t>approximate size of participants’ digital photo </a:t>
            </a:r>
            <a:r>
              <a:rPr lang="en-US" sz="2400" dirty="0" smtClean="0"/>
              <a:t>collections ranged </a:t>
            </a:r>
            <a:r>
              <a:rPr lang="en-US" sz="2400" dirty="0"/>
              <a:t>from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200 </a:t>
            </a:r>
            <a:r>
              <a:rPr lang="en-US" sz="2400" dirty="0"/>
              <a:t>to 1000, with an average of about </a:t>
            </a:r>
            <a:r>
              <a:rPr lang="en-US" sz="2400" dirty="0" smtClean="0"/>
              <a:t>500</a:t>
            </a:r>
            <a:endParaRPr lang="en-US" sz="2400" dirty="0"/>
          </a:p>
          <a:p>
            <a:r>
              <a:rPr lang="en-US" sz="2400" dirty="0" smtClean="0"/>
              <a:t>Which was </a:t>
            </a:r>
            <a:r>
              <a:rPr lang="en-US" sz="2400" dirty="0"/>
              <a:t>half the average size of their existing </a:t>
            </a:r>
            <a:r>
              <a:rPr lang="en-US" sz="2400" dirty="0" smtClean="0"/>
              <a:t>non-digital collections, showing </a:t>
            </a:r>
            <a:r>
              <a:rPr lang="en-US" sz="2400" dirty="0"/>
              <a:t>p</a:t>
            </a:r>
            <a:r>
              <a:rPr lang="en-US" sz="2400" dirty="0" smtClean="0"/>
              <a:t>er </a:t>
            </a:r>
            <a:r>
              <a:rPr lang="en-US" sz="2400" dirty="0"/>
              <a:t>participant, the proportion ranged from 20</a:t>
            </a:r>
            <a:r>
              <a:rPr lang="en-US" sz="2400" dirty="0" smtClean="0"/>
              <a:t>% to </a:t>
            </a:r>
            <a:r>
              <a:rPr lang="en-US" sz="2400" dirty="0"/>
              <a:t>200%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642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Other Findings &gt; Taking and Using Photographs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It costs nothing to take a digital </a:t>
            </a:r>
            <a:r>
              <a:rPr lang="en-US" sz="2400" dirty="0" smtClean="0"/>
              <a:t>photo, </a:t>
            </a:r>
            <a:r>
              <a:rPr lang="en-US" sz="2400" dirty="0"/>
              <a:t>so the participants often took several </a:t>
            </a:r>
            <a:r>
              <a:rPr lang="en-US" sz="2400" dirty="0" smtClean="0"/>
              <a:t>digital photos </a:t>
            </a:r>
            <a:r>
              <a:rPr lang="en-US" sz="2400" dirty="0"/>
              <a:t>where they would only have taken one with </a:t>
            </a:r>
            <a:r>
              <a:rPr lang="en-US" sz="2400" dirty="0" smtClean="0"/>
              <a:t>a conventional camera</a:t>
            </a:r>
          </a:p>
          <a:p>
            <a:r>
              <a:rPr lang="en-US" sz="2400" dirty="0" smtClean="0"/>
              <a:t>With </a:t>
            </a:r>
            <a:r>
              <a:rPr lang="en-US" sz="2400" dirty="0"/>
              <a:t>digital cameras, people are more </a:t>
            </a:r>
            <a:r>
              <a:rPr lang="en-US" sz="2400" dirty="0" smtClean="0"/>
              <a:t>willing to </a:t>
            </a:r>
            <a:r>
              <a:rPr lang="en-US" sz="2400" dirty="0"/>
              <a:t>take “risky” photos </a:t>
            </a:r>
            <a:r>
              <a:rPr lang="en-US" sz="2400" dirty="0" smtClean="0"/>
              <a:t>, because </a:t>
            </a:r>
            <a:r>
              <a:rPr lang="en-US" sz="2400" dirty="0"/>
              <a:t>if the picture does not turn </a:t>
            </a:r>
            <a:r>
              <a:rPr lang="en-US" sz="2400" dirty="0" smtClean="0"/>
              <a:t>out as </a:t>
            </a:r>
            <a:r>
              <a:rPr lang="en-US" sz="2400" dirty="0"/>
              <a:t>intended, they have lost </a:t>
            </a:r>
            <a:r>
              <a:rPr lang="en-US" sz="2400" dirty="0" smtClean="0"/>
              <a:t>nothing</a:t>
            </a:r>
          </a:p>
          <a:p>
            <a:pPr marL="0" indent="0">
              <a:buNone/>
            </a:pPr>
            <a:r>
              <a:rPr lang="en-US" sz="2400" b="1" dirty="0" smtClean="0"/>
              <a:t>     A3: “</a:t>
            </a:r>
            <a:r>
              <a:rPr lang="en-US" sz="2400" i="1" dirty="0" smtClean="0"/>
              <a:t>My </a:t>
            </a:r>
            <a:r>
              <a:rPr lang="en-US" sz="2400" i="1" dirty="0"/>
              <a:t>daughter’s now got to the point where, if</a:t>
            </a:r>
          </a:p>
          <a:p>
            <a:pPr marL="0" indent="0">
              <a:buNone/>
            </a:pPr>
            <a:r>
              <a:rPr lang="en-US" sz="2400" i="1" dirty="0" smtClean="0"/>
              <a:t>             someone </a:t>
            </a:r>
            <a:r>
              <a:rPr lang="en-US" sz="2400" i="1" dirty="0"/>
              <a:t>gets a camera out, [she says] “can I see the</a:t>
            </a:r>
          </a:p>
          <a:p>
            <a:pPr marL="0" indent="0">
              <a:buNone/>
            </a:pPr>
            <a:r>
              <a:rPr lang="en-US" sz="2400" i="1" dirty="0" smtClean="0"/>
              <a:t>	picture</a:t>
            </a:r>
            <a:r>
              <a:rPr lang="en-US" sz="2400" i="1" dirty="0"/>
              <a:t>?” She hasn’t figured out that not all cameras</a:t>
            </a:r>
          </a:p>
          <a:p>
            <a:pPr marL="0" indent="0">
              <a:buNone/>
            </a:pPr>
            <a:r>
              <a:rPr lang="en-US" sz="2400" i="1" dirty="0" smtClean="0"/>
              <a:t>	can </a:t>
            </a:r>
            <a:r>
              <a:rPr lang="en-US" sz="2400" i="1" dirty="0"/>
              <a:t>show you the picture now</a:t>
            </a:r>
            <a:r>
              <a:rPr lang="en-US" sz="2400" i="1" dirty="0" smtClean="0"/>
              <a:t>.”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202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Other Findings &gt; Taking and Using Photographs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Many participants had taken only digital photos during </a:t>
            </a:r>
            <a:r>
              <a:rPr lang="en-US" sz="2400" dirty="0" smtClean="0"/>
              <a:t>the study</a:t>
            </a:r>
          </a:p>
          <a:p>
            <a:r>
              <a:rPr lang="en-US" sz="2400" dirty="0"/>
              <a:t>Copying a digital photo is trivial compared to copying a print</a:t>
            </a:r>
            <a:r>
              <a:rPr lang="en-US" sz="2400" dirty="0" smtClean="0"/>
              <a:t>, and </a:t>
            </a:r>
            <a:r>
              <a:rPr lang="en-US" sz="2400" dirty="0"/>
              <a:t>this may make people more likely to share their </a:t>
            </a:r>
            <a:r>
              <a:rPr lang="en-US" sz="2400" dirty="0" smtClean="0"/>
              <a:t>pictures</a:t>
            </a:r>
          </a:p>
          <a:p>
            <a:r>
              <a:rPr lang="en-US" sz="2400" dirty="0"/>
              <a:t>Almost all of the </a:t>
            </a:r>
            <a:r>
              <a:rPr lang="en-US" sz="2400" dirty="0" smtClean="0"/>
              <a:t>participants had </a:t>
            </a:r>
            <a:r>
              <a:rPr lang="en-US" sz="2400" dirty="0"/>
              <a:t>sent small numbers of photos via e-mail, and some </a:t>
            </a:r>
            <a:r>
              <a:rPr lang="en-US" sz="2400" dirty="0" smtClean="0"/>
              <a:t>had created </a:t>
            </a:r>
            <a:r>
              <a:rPr lang="en-US" sz="2400" dirty="0"/>
              <a:t>special web pages to make larger sets </a:t>
            </a:r>
            <a:r>
              <a:rPr lang="en-US" sz="2400" dirty="0" smtClean="0"/>
              <a:t>available</a:t>
            </a:r>
          </a:p>
          <a:p>
            <a:r>
              <a:rPr lang="en-US" sz="2400" dirty="0"/>
              <a:t>All of the participants still wanted to have prints </a:t>
            </a:r>
            <a:r>
              <a:rPr lang="en-US" sz="2400" dirty="0" smtClean="0"/>
              <a:t>of some photos </a:t>
            </a:r>
            <a:r>
              <a:rPr lang="en-US" sz="2400" dirty="0"/>
              <a:t>for certain </a:t>
            </a:r>
            <a:r>
              <a:rPr lang="en-US" sz="2400" dirty="0" smtClean="0"/>
              <a:t>purposes</a:t>
            </a:r>
          </a:p>
          <a:p>
            <a:r>
              <a:rPr lang="en-US" sz="2400" dirty="0"/>
              <a:t>Several participants felt that not being </a:t>
            </a:r>
            <a:r>
              <a:rPr lang="en-US" sz="2400" dirty="0" smtClean="0"/>
              <a:t>forced to </a:t>
            </a:r>
            <a:r>
              <a:rPr lang="en-US" sz="2400" dirty="0"/>
              <a:t>have a print of every photo was a definite advantage </a:t>
            </a:r>
            <a:r>
              <a:rPr lang="en-US" sz="2400" dirty="0" smtClean="0"/>
              <a:t>of digital photography</a:t>
            </a:r>
            <a:r>
              <a:rPr lang="en-US" sz="2400" dirty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22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Introduction to The </a:t>
            </a:r>
            <a:r>
              <a:rPr lang="en-US" sz="2800" b="1" dirty="0" smtClean="0">
                <a:latin typeface="Baskerville Old Face" pitchFamily="18" charset="0"/>
              </a:rPr>
              <a:t>Shoebox</a:t>
            </a:r>
            <a:r>
              <a:rPr lang="en-US" sz="2800" dirty="0" smtClean="0">
                <a:latin typeface="Baskerville Old Face" pitchFamily="18" charset="0"/>
              </a:rPr>
              <a:t> System: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digital photo management system.</a:t>
            </a:r>
          </a:p>
          <a:p>
            <a:r>
              <a:rPr lang="en-US" dirty="0" smtClean="0"/>
              <a:t>Application for Organizing, Annotating, Indexing, Searching and Browsing images.</a:t>
            </a:r>
          </a:p>
          <a:p>
            <a:r>
              <a:rPr lang="en-US" dirty="0" smtClean="0"/>
              <a:t>Developed at AT&amp;T Laboratories Cambridge as part of DART project.</a:t>
            </a:r>
          </a:p>
          <a:p>
            <a:r>
              <a:rPr lang="en-US" dirty="0" smtClean="0"/>
              <a:t>DART</a:t>
            </a:r>
            <a:r>
              <a:rPr lang="en-US" dirty="0" smtClean="0">
                <a:sym typeface="Wingdings" pitchFamily="2" charset="2"/>
              </a:rPr>
              <a:t>(Digital Asset Retrieval Technology):</a:t>
            </a:r>
          </a:p>
          <a:p>
            <a:pPr lvl="1"/>
            <a:r>
              <a:rPr lang="en-US" dirty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roject concerned with management of digital media.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Text, Hypertext documents, image, audio and video recordings.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Aims to provide the means to index, annotate, navigate and retrieve diverse collections of these assets.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754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Participant’s opinions about Shoebox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Shoebox crashed occasionally</a:t>
            </a:r>
          </a:p>
          <a:p>
            <a:r>
              <a:rPr lang="en-US" sz="2400" dirty="0" smtClean="0"/>
              <a:t>Few said: “Even </a:t>
            </a:r>
            <a:r>
              <a:rPr lang="en-US" sz="2400" dirty="0"/>
              <a:t>if it had been </a:t>
            </a:r>
            <a:r>
              <a:rPr lang="en-US" sz="2400" dirty="0" smtClean="0"/>
              <a:t>completely reliable</a:t>
            </a:r>
            <a:r>
              <a:rPr lang="en-US" sz="2400" dirty="0"/>
              <a:t>, however, they would not have invested much </a:t>
            </a:r>
            <a:r>
              <a:rPr lang="en-US" sz="2400" dirty="0" smtClean="0"/>
              <a:t>more time </a:t>
            </a:r>
            <a:r>
              <a:rPr lang="en-US" sz="2400" dirty="0"/>
              <a:t>and effort in </a:t>
            </a:r>
            <a:r>
              <a:rPr lang="en-US" sz="2400" dirty="0" smtClean="0"/>
              <a:t>organizing </a:t>
            </a:r>
            <a:r>
              <a:rPr lang="en-US" sz="2400" dirty="0"/>
              <a:t>their </a:t>
            </a:r>
            <a:r>
              <a:rPr lang="en-US" sz="2400" dirty="0" smtClean="0"/>
              <a:t>collections”</a:t>
            </a:r>
          </a:p>
          <a:p>
            <a:r>
              <a:rPr lang="en-US" sz="2400" dirty="0"/>
              <a:t>A number </a:t>
            </a:r>
            <a:r>
              <a:rPr lang="en-US" sz="2400" dirty="0" smtClean="0"/>
              <a:t>of participants said:</a:t>
            </a:r>
          </a:p>
          <a:p>
            <a:pPr marL="393192" lvl="1" indent="0">
              <a:buNone/>
            </a:pPr>
            <a:r>
              <a:rPr lang="en-US" sz="2200" dirty="0" smtClean="0"/>
              <a:t>“They </a:t>
            </a:r>
            <a:r>
              <a:rPr lang="en-US" sz="2200" b="1" dirty="0"/>
              <a:t>were impressed </a:t>
            </a:r>
            <a:r>
              <a:rPr lang="en-US" sz="2200" dirty="0"/>
              <a:t>by Shoebox’s </a:t>
            </a:r>
            <a:r>
              <a:rPr lang="en-US" sz="2200" dirty="0" smtClean="0"/>
              <a:t>speed and </a:t>
            </a:r>
            <a:r>
              <a:rPr lang="en-US" sz="2200" dirty="0"/>
              <a:t>power, </a:t>
            </a:r>
            <a:r>
              <a:rPr lang="en-US" sz="2200" dirty="0" smtClean="0"/>
              <a:t>especially </a:t>
            </a:r>
            <a:r>
              <a:rPr lang="en-US" sz="2200" dirty="0"/>
              <a:t>for fundamental functions </a:t>
            </a:r>
            <a:r>
              <a:rPr lang="en-US" sz="2200" dirty="0" smtClean="0"/>
              <a:t>like </a:t>
            </a:r>
            <a:r>
              <a:rPr lang="en-US" sz="2200" b="1" dirty="0" smtClean="0"/>
              <a:t>displaying </a:t>
            </a:r>
            <a:r>
              <a:rPr lang="en-US" sz="2200" b="1" dirty="0"/>
              <a:t>thumbnails</a:t>
            </a:r>
            <a:r>
              <a:rPr lang="en-US" sz="2200" dirty="0"/>
              <a:t>, and some said that </a:t>
            </a:r>
            <a:r>
              <a:rPr lang="en-US" sz="2200" b="1" dirty="0"/>
              <a:t>they </a:t>
            </a:r>
            <a:r>
              <a:rPr lang="en-US" sz="2200" b="1" dirty="0" smtClean="0"/>
              <a:t>would continue </a:t>
            </a:r>
            <a:r>
              <a:rPr lang="en-US" sz="2200" dirty="0"/>
              <a:t>using it for these </a:t>
            </a:r>
            <a:r>
              <a:rPr lang="en-US" sz="2200" dirty="0" smtClean="0"/>
              <a:t>reasons”</a:t>
            </a:r>
          </a:p>
          <a:p>
            <a:r>
              <a:rPr lang="en-US" sz="2400" dirty="0"/>
              <a:t>When asked </a:t>
            </a:r>
            <a:r>
              <a:rPr lang="en-US" sz="2400" dirty="0" smtClean="0"/>
              <a:t>about extra features to contain:</a:t>
            </a:r>
          </a:p>
          <a:p>
            <a:pPr marL="0" indent="0">
              <a:buNone/>
            </a:pPr>
            <a:r>
              <a:rPr lang="en-US" sz="1600" dirty="0" smtClean="0"/>
              <a:t>     “</a:t>
            </a:r>
            <a:r>
              <a:rPr lang="en-US" sz="1800" dirty="0"/>
              <a:t>T</a:t>
            </a:r>
            <a:r>
              <a:rPr lang="en-US" sz="1800" dirty="0" smtClean="0"/>
              <a:t>hree </a:t>
            </a:r>
            <a:r>
              <a:rPr lang="en-US" sz="1800" dirty="0"/>
              <a:t>participants said that it </a:t>
            </a:r>
            <a:r>
              <a:rPr lang="en-US" sz="1800" dirty="0" smtClean="0"/>
              <a:t>already had </a:t>
            </a:r>
            <a:r>
              <a:rPr lang="en-US" sz="1800" dirty="0"/>
              <a:t>too many, suggesting that they </a:t>
            </a:r>
            <a:r>
              <a:rPr lang="en-US" sz="1800" dirty="0" smtClean="0"/>
              <a:t>would      	have preferred stability </a:t>
            </a:r>
            <a:r>
              <a:rPr lang="en-US" sz="1800" dirty="0"/>
              <a:t>to be more of a priority than range of </a:t>
            </a:r>
            <a:r>
              <a:rPr lang="en-US" sz="1800" dirty="0" smtClean="0"/>
              <a:t>features”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5077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Conclusions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should ensure a </a:t>
            </a:r>
            <a:r>
              <a:rPr lang="en-US" sz="2400" dirty="0"/>
              <a:t>system </a:t>
            </a:r>
            <a:r>
              <a:rPr lang="en-US" sz="2400" dirty="0" smtClean="0"/>
              <a:t>is efficient</a:t>
            </a:r>
            <a:r>
              <a:rPr lang="en-US" sz="2400" dirty="0"/>
              <a:t>, reliable, and </a:t>
            </a:r>
            <a:r>
              <a:rPr lang="en-US" sz="2400" dirty="0" smtClean="0"/>
              <a:t>well-designed</a:t>
            </a:r>
          </a:p>
          <a:p>
            <a:r>
              <a:rPr lang="en-US" sz="2400" dirty="0"/>
              <a:t>Two </a:t>
            </a:r>
            <a:r>
              <a:rPr lang="en-US" sz="2400" dirty="0" smtClean="0"/>
              <a:t>important </a:t>
            </a:r>
            <a:r>
              <a:rPr lang="en-US" sz="2400" dirty="0"/>
              <a:t>features that can be provided very easily:</a:t>
            </a:r>
          </a:p>
          <a:p>
            <a:pPr lvl="1"/>
            <a:r>
              <a:rPr lang="en-US" sz="2000" dirty="0"/>
              <a:t>Automatically sorting photos in chronological order</a:t>
            </a:r>
          </a:p>
          <a:p>
            <a:pPr lvl="1"/>
            <a:r>
              <a:rPr lang="en-US" sz="2000" dirty="0"/>
              <a:t>Displaying a large number of thumbnails at once</a:t>
            </a:r>
            <a:endParaRPr lang="en-US" sz="2200" dirty="0"/>
          </a:p>
          <a:p>
            <a:r>
              <a:rPr lang="en-US" sz="2400" dirty="0" smtClean="0"/>
              <a:t>Browsing was more convenient than Text/Speech annotations</a:t>
            </a:r>
          </a:p>
          <a:p>
            <a:r>
              <a:rPr lang="en-US" sz="2400" dirty="0"/>
              <a:t>Shoebox’s more advanced multimedia features were not used very </a:t>
            </a:r>
            <a:r>
              <a:rPr lang="en-US" sz="2400" dirty="0" smtClean="0"/>
              <a:t>often</a:t>
            </a:r>
          </a:p>
          <a:p>
            <a:r>
              <a:rPr lang="en-US" sz="2400" dirty="0"/>
              <a:t>To be more useful in this domain,</a:t>
            </a:r>
          </a:p>
          <a:p>
            <a:pPr lvl="1"/>
            <a:r>
              <a:rPr lang="en-US" sz="2200" dirty="0"/>
              <a:t>Speech recognition would need to be far more reliable </a:t>
            </a:r>
            <a:endParaRPr lang="en-US" sz="2200" dirty="0" smtClean="0"/>
          </a:p>
          <a:p>
            <a:pPr lvl="1"/>
            <a:r>
              <a:rPr lang="en-US" sz="2200" dirty="0" smtClean="0"/>
              <a:t>Content-based </a:t>
            </a:r>
            <a:r>
              <a:rPr lang="en-US" sz="2200" dirty="0"/>
              <a:t>image </a:t>
            </a:r>
            <a:r>
              <a:rPr lang="en-US" sz="2200" dirty="0" smtClean="0"/>
              <a:t>retrieval </a:t>
            </a:r>
            <a:r>
              <a:rPr lang="en-US" sz="2200" dirty="0"/>
              <a:t>need to give </a:t>
            </a:r>
            <a:r>
              <a:rPr lang="en-US" sz="2200" dirty="0" smtClean="0"/>
              <a:t>meaningful results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43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References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343400"/>
          </a:xfrm>
        </p:spPr>
        <p:txBody>
          <a:bodyPr>
            <a:normAutofit/>
          </a:bodyPr>
          <a:lstStyle/>
          <a:p>
            <a:r>
              <a:rPr lang="en-US" sz="2400" i="1" dirty="0"/>
              <a:t>DART Project</a:t>
            </a:r>
            <a:r>
              <a:rPr lang="en-US" sz="2400" dirty="0"/>
              <a:t>, AT&amp;T Laboratories </a:t>
            </a:r>
            <a:r>
              <a:rPr lang="en-US" sz="2400" dirty="0" smtClean="0"/>
              <a:t>Cambridge,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>
                <a:hlinkClick r:id="rId2"/>
              </a:rPr>
              <a:t>www.uk.research.att.com/dart</a:t>
            </a:r>
            <a:r>
              <a:rPr lang="en-US" sz="2400" smtClean="0">
                <a:hlinkClick r:id="rId2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Shoebox: A digital photo management system</a:t>
            </a:r>
            <a:r>
              <a:rPr lang="en-US" sz="2400" dirty="0"/>
              <a:t> - Mills, Pye, et al. </a:t>
            </a:r>
            <a:r>
              <a:rPr lang="en-US" sz="2400" dirty="0" smtClean="0"/>
              <a:t>– 2000</a:t>
            </a:r>
          </a:p>
          <a:p>
            <a:r>
              <a:rPr lang="en-US" sz="2400" dirty="0">
                <a:hlinkClick r:id="rId4"/>
              </a:rPr>
              <a:t>How do people </a:t>
            </a:r>
            <a:r>
              <a:rPr lang="en-US" sz="2400" dirty="0" smtClean="0">
                <a:hlinkClick r:id="rId4"/>
              </a:rPr>
              <a:t>organize </a:t>
            </a:r>
            <a:r>
              <a:rPr lang="en-US" sz="2400" dirty="0">
                <a:hlinkClick r:id="rId4"/>
              </a:rPr>
              <a:t>their photographs</a:t>
            </a:r>
            <a:r>
              <a:rPr lang="en-US" sz="2400" dirty="0"/>
              <a:t> - Rodden </a:t>
            </a:r>
            <a:r>
              <a:rPr lang="en-US" sz="2400" dirty="0" smtClean="0"/>
              <a:t>– 1999</a:t>
            </a:r>
          </a:p>
          <a:p>
            <a:r>
              <a:rPr lang="en-US" sz="2400" dirty="0" smtClean="0"/>
              <a:t>And others…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07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780288"/>
          </a:xfr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Baskerville Old Face" pitchFamily="18" charset="0"/>
              </a:rPr>
              <a:t>Thank you ! </a:t>
            </a:r>
            <a:r>
              <a:rPr lang="en-US" sz="5400" b="1" dirty="0" smtClean="0">
                <a:latin typeface="Baskerville Old Face" pitchFamily="18" charset="0"/>
                <a:sym typeface="Wingdings" pitchFamily="2" charset="2"/>
              </a:rPr>
              <a:t></a:t>
            </a:r>
            <a:endParaRPr lang="en-US" sz="54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askerville Old Face" pitchFamily="18" charset="0"/>
              </a:rPr>
              <a:t>The </a:t>
            </a:r>
            <a:r>
              <a:rPr lang="en-US" sz="2800" b="1" dirty="0" smtClean="0">
                <a:latin typeface="Baskerville Old Face" pitchFamily="18" charset="0"/>
              </a:rPr>
              <a:t>Shoebox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Essentially:</a:t>
            </a:r>
          </a:p>
          <a:p>
            <a:pPr lvl="1"/>
            <a:r>
              <a:rPr lang="en-US" sz="2000" b="1" i="1" dirty="0" smtClean="0"/>
              <a:t>“A window graphical user interface on top of a object-oriented database designed for multimedia indexing”.</a:t>
            </a:r>
          </a:p>
          <a:p>
            <a:r>
              <a:rPr lang="en-US" dirty="0" smtClean="0"/>
              <a:t>Provides conventional thumbnail based browsing tool:</a:t>
            </a:r>
          </a:p>
          <a:p>
            <a:pPr lvl="1"/>
            <a:r>
              <a:rPr lang="en-US" dirty="0" smtClean="0"/>
              <a:t>Organizing, Labeling and Viewing.</a:t>
            </a:r>
          </a:p>
          <a:p>
            <a:r>
              <a:rPr lang="en-US" dirty="0" smtClean="0"/>
              <a:t>As a research prototype has some additional features:</a:t>
            </a:r>
          </a:p>
          <a:p>
            <a:pPr lvl="1"/>
            <a:r>
              <a:rPr lang="en-US" dirty="0" smtClean="0"/>
              <a:t>Audio Annotation capability:</a:t>
            </a:r>
          </a:p>
          <a:p>
            <a:pPr lvl="2"/>
            <a:r>
              <a:rPr lang="en-US" dirty="0" smtClean="0"/>
              <a:t>Speech recognition is applied to audio annotations to generate a text transcript.</a:t>
            </a:r>
          </a:p>
          <a:p>
            <a:pPr lvl="1"/>
            <a:r>
              <a:rPr lang="en-US" dirty="0" smtClean="0"/>
              <a:t>Image Analysis and Indexing tool:</a:t>
            </a:r>
          </a:p>
          <a:p>
            <a:pPr lvl="2"/>
            <a:r>
              <a:rPr lang="en-US" dirty="0" smtClean="0"/>
              <a:t>Image segmentation is applied to generate indexing terms for content-based image searching.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516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Baskerville Old Face" pitchFamily="18" charset="0"/>
              </a:rPr>
              <a:t> The </a:t>
            </a:r>
            <a:r>
              <a:rPr lang="en-US" sz="2800" b="1" dirty="0" smtClean="0">
                <a:latin typeface="Baskerville Old Face" pitchFamily="18" charset="0"/>
              </a:rPr>
              <a:t>Shoebox</a:t>
            </a:r>
            <a:r>
              <a:rPr lang="en-US" sz="2800" dirty="0" smtClean="0">
                <a:latin typeface="Baskerville Old Face" pitchFamily="18" charset="0"/>
              </a:rPr>
              <a:t> System:</a:t>
            </a:r>
            <a:endParaRPr lang="en-US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516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 Browsing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It’s a very basic and important feature of any Photo Management Software.</a:t>
            </a:r>
          </a:p>
          <a:p>
            <a:r>
              <a:rPr lang="en-US" sz="2400" dirty="0" smtClean="0"/>
              <a:t>Shoe box has several ways of Browsing:</a:t>
            </a:r>
          </a:p>
          <a:p>
            <a:pPr marL="274320" lvl="3" indent="0">
              <a:buSzPct val="95000"/>
              <a:buNone/>
            </a:pPr>
            <a:r>
              <a:rPr lang="en-US" sz="2700" dirty="0"/>
              <a:t>	</a:t>
            </a:r>
            <a:r>
              <a:rPr lang="en-US" sz="2700" dirty="0" smtClean="0"/>
              <a:t>1. Roll view</a:t>
            </a:r>
          </a:p>
          <a:p>
            <a:pPr marL="274320" lvl="3" indent="0">
              <a:buSzPct val="95000"/>
              <a:buNone/>
            </a:pPr>
            <a:r>
              <a:rPr lang="en-US" sz="2700" dirty="0" smtClean="0"/>
              <a:t>	2. Timeline view</a:t>
            </a:r>
          </a:p>
          <a:p>
            <a:pPr marL="274320" lvl="3" indent="0">
              <a:buSzPct val="95000"/>
              <a:buNone/>
            </a:pPr>
            <a:r>
              <a:rPr lang="en-US" sz="2700" dirty="0"/>
              <a:t>	</a:t>
            </a:r>
            <a:r>
              <a:rPr lang="en-US" sz="2700" dirty="0" smtClean="0"/>
              <a:t>3. Topic view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1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1528</TotalTime>
  <Words>4566</Words>
  <Application>Microsoft Office PowerPoint</Application>
  <PresentationFormat>On-screen Show (4:3)</PresentationFormat>
  <Paragraphs>437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Flow</vt:lpstr>
      <vt:lpstr>How Do People Manage Their Digital Photographs?</vt:lpstr>
      <vt:lpstr> Synopsis</vt:lpstr>
      <vt:lpstr> Introduction</vt:lpstr>
      <vt:lpstr> Digital Photo Management Software:</vt:lpstr>
      <vt:lpstr>Digital Photo Management Software:</vt:lpstr>
      <vt:lpstr> Introduction to The Shoebox System:</vt:lpstr>
      <vt:lpstr>The Shoebox</vt:lpstr>
      <vt:lpstr>PowerPoint Presentation</vt:lpstr>
      <vt:lpstr> Browsing</vt:lpstr>
      <vt:lpstr> Browsing &gt; Roll view</vt:lpstr>
      <vt:lpstr> Browsing &gt; Timeline view</vt:lpstr>
      <vt:lpstr> Browsing &gt; Topic view</vt:lpstr>
      <vt:lpstr> Searching</vt:lpstr>
      <vt:lpstr> Text and Speech Indexing:</vt:lpstr>
      <vt:lpstr> Text and Speech Indexing:</vt:lpstr>
      <vt:lpstr>PowerPoint Presentation</vt:lpstr>
      <vt:lpstr> Image Indexing</vt:lpstr>
      <vt:lpstr>Image Indexing</vt:lpstr>
      <vt:lpstr> Image Indexing</vt:lpstr>
      <vt:lpstr> Image Indexing</vt:lpstr>
      <vt:lpstr> Image Indexing</vt:lpstr>
      <vt:lpstr> Image Indexing</vt:lpstr>
      <vt:lpstr> Image Indexing</vt:lpstr>
      <vt:lpstr> Our Study</vt:lpstr>
      <vt:lpstr> Our Study</vt:lpstr>
      <vt:lpstr> Our Study</vt:lpstr>
      <vt:lpstr> Our Study &gt; First Interview</vt:lpstr>
      <vt:lpstr> Our Study &gt; Second Interview</vt:lpstr>
      <vt:lpstr> Results and Discussion!</vt:lpstr>
      <vt:lpstr> Organizing Photographs &gt; Non Digital Photos</vt:lpstr>
      <vt:lpstr> Organizing Photographs &gt; Digital Photos</vt:lpstr>
      <vt:lpstr> Organizing Photographs</vt:lpstr>
      <vt:lpstr> Organizing Photographs &gt; Annotations</vt:lpstr>
      <vt:lpstr> Organizing Photographs &gt; Annotations</vt:lpstr>
      <vt:lpstr> Organizing Photographs &gt; Annotations</vt:lpstr>
      <vt:lpstr> Organizing Photographs &gt; Annotations</vt:lpstr>
      <vt:lpstr> Organizing Photographs &gt; Annotations</vt:lpstr>
      <vt:lpstr> Browsing and Querying Photographs</vt:lpstr>
      <vt:lpstr> Searching Non-Digital Photographs</vt:lpstr>
      <vt:lpstr> Searching Digital Photographs</vt:lpstr>
      <vt:lpstr> Searching Digital Photographs</vt:lpstr>
      <vt:lpstr> Searching Digital Photographs</vt:lpstr>
      <vt:lpstr> Searching Digital Photographs</vt:lpstr>
      <vt:lpstr> Searching Digital Photographs</vt:lpstr>
      <vt:lpstr> Searching Digital Photographs</vt:lpstr>
      <vt:lpstr> Querying</vt:lpstr>
      <vt:lpstr> Querying &gt; Text Annotations</vt:lpstr>
      <vt:lpstr> Querying &gt; Text Annotations </vt:lpstr>
      <vt:lpstr> Querying &gt; Text Annotations</vt:lpstr>
      <vt:lpstr> Querying &gt; Spoken Annotations</vt:lpstr>
      <vt:lpstr> Querying &gt; Other Systems</vt:lpstr>
      <vt:lpstr> Querying &gt; Visual queries</vt:lpstr>
      <vt:lpstr> Querying &gt; Visual queries</vt:lpstr>
      <vt:lpstr> Querying &gt; Visual queries</vt:lpstr>
      <vt:lpstr> Findings from the Study</vt:lpstr>
      <vt:lpstr> Findings from the Study</vt:lpstr>
      <vt:lpstr> Other Findings: Taking and Using Photographs</vt:lpstr>
      <vt:lpstr> Other Findings &gt; Taking and Using Photographs</vt:lpstr>
      <vt:lpstr> Other Findings &gt; Taking and Using Photographs</vt:lpstr>
      <vt:lpstr> Participant’s opinions about Shoebox</vt:lpstr>
      <vt:lpstr> Conclusions</vt:lpstr>
      <vt:lpstr> References</vt:lpstr>
      <vt:lpstr>Thank you 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People Manage Their Digital Photographs?</dc:title>
  <dc:creator>Sandeep</dc:creator>
  <cp:lastModifiedBy>Sandeep</cp:lastModifiedBy>
  <cp:revision>711</cp:revision>
  <dcterms:created xsi:type="dcterms:W3CDTF">2013-11-07T20:11:42Z</dcterms:created>
  <dcterms:modified xsi:type="dcterms:W3CDTF">2013-11-08T21:39:44Z</dcterms:modified>
</cp:coreProperties>
</file>