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9144000" cy="6858000"/>
  <p:embeddedFontLst>
    <p:embeddedFont>
      <p:font typeface="Open Sans" charset="0"/>
      <p:regular r:id="rId19"/>
      <p:bold r:id="rId20"/>
      <p:italic r:id="rId21"/>
      <p:boldItalic r:id="rId22"/>
    </p:embeddedFont>
    <p:embeddedFont>
      <p:font typeface="Georgia" pitchFamily="18" charset="0"/>
      <p:regular r:id="rId23"/>
      <p:bold r:id="rId24"/>
      <p:italic r:id="rId25"/>
      <p:boldItalic r:id="rId26"/>
    </p:embeddedFont>
    <p:embeddedFont>
      <p:font typeface="Oswald" charset="0"/>
      <p:regular r:id="rId27"/>
      <p:bold r:id="rId28"/>
    </p:embeddedFont>
    <p:embeddedFont>
      <p:font typeface="Average" charset="0"/>
      <p:regular r:id="rId29"/>
    </p:embeddedFont>
    <p:embeddedFont>
      <p:font typeface="Calibri" pitchFamily="34" charset="0"/>
      <p:regular r:id="rId30"/>
      <p:bold r:id="rId31"/>
      <p:italic r:id="rId32"/>
      <p:bold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ECEE8C26-37BD-4163-B132-FB9E483B5176}">
  <a:tblStyle styleId="{ECEE8C26-37BD-4163-B132-FB9E483B517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font" Target="fonts/font3.fntdata"/><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7.fntdata"/><Relationship Id="rId33" Type="http://schemas.openxmlformats.org/officeDocument/2006/relationships/font" Target="fonts/font15.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32" Type="http://schemas.openxmlformats.org/officeDocument/2006/relationships/font" Target="fonts/font14.fnt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font" Target="fonts/font10.fntdata"/><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1.fntdata"/><Relationship Id="rId31" Type="http://schemas.openxmlformats.org/officeDocument/2006/relationships/font" Target="fonts/font1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font" Target="fonts/font9.fntdata"/><Relationship Id="rId30" Type="http://schemas.openxmlformats.org/officeDocument/2006/relationships/font" Target="fonts/font12.fntdata"/><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3: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3: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7: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7: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706f471e53_0_230:notes"/>
          <p:cNvSpPr>
            <a:spLocks noGrp="1" noRot="1" noChangeAspect="1"/>
          </p:cNvSpPr>
          <p:nvPr>
            <p:ph type="sldImg" idx="2"/>
          </p:nvPr>
        </p:nvSpPr>
        <p:spPr>
          <a:xfrm>
            <a:off x="1524300" y="514350"/>
            <a:ext cx="6096300" cy="2571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706f471e53_0_230: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65518638af_1_0:notes"/>
          <p:cNvSpPr>
            <a:spLocks noGrp="1" noRot="1" noChangeAspect="1"/>
          </p:cNvSpPr>
          <p:nvPr>
            <p:ph type="sldImg" idx="2"/>
          </p:nvPr>
        </p:nvSpPr>
        <p:spPr>
          <a:xfrm>
            <a:off x="1524300" y="514350"/>
            <a:ext cx="6096300" cy="2571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65518638af_1_0: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65518638af_1_5:notes"/>
          <p:cNvSpPr>
            <a:spLocks noGrp="1" noRot="1" noChangeAspect="1"/>
          </p:cNvSpPr>
          <p:nvPr>
            <p:ph type="sldImg" idx="2"/>
          </p:nvPr>
        </p:nvSpPr>
        <p:spPr>
          <a:xfrm>
            <a:off x="1524300" y="514350"/>
            <a:ext cx="6096300" cy="2571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65518638af_1_5: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707455df20_0_0:notes"/>
          <p:cNvSpPr>
            <a:spLocks noGrp="1" noRot="1" noChangeAspect="1"/>
          </p:cNvSpPr>
          <p:nvPr>
            <p:ph type="sldImg" idx="2"/>
          </p:nvPr>
        </p:nvSpPr>
        <p:spPr>
          <a:xfrm>
            <a:off x="1524300" y="514350"/>
            <a:ext cx="6096300" cy="2571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707455df20_0_0: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707455df20_0_6:notes"/>
          <p:cNvSpPr>
            <a:spLocks noGrp="1" noRot="1" noChangeAspect="1"/>
          </p:cNvSpPr>
          <p:nvPr>
            <p:ph type="sldImg" idx="2"/>
          </p:nvPr>
        </p:nvSpPr>
        <p:spPr>
          <a:xfrm>
            <a:off x="1524300" y="514350"/>
            <a:ext cx="6096300" cy="2571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707455df20_0_6: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707455df20_0_12:notes"/>
          <p:cNvSpPr>
            <a:spLocks noGrp="1" noRot="1" noChangeAspect="1"/>
          </p:cNvSpPr>
          <p:nvPr>
            <p:ph type="sldImg" idx="2"/>
          </p:nvPr>
        </p:nvSpPr>
        <p:spPr>
          <a:xfrm>
            <a:off x="1524300" y="514350"/>
            <a:ext cx="6096300" cy="25716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707455df20_0_12: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5: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5:notes"/>
          <p:cNvSpPr>
            <a:spLocks noGrp="1" noRot="1" noChangeAspect="1"/>
          </p:cNvSpPr>
          <p:nvPr>
            <p:ph type="sldImg" idx="2"/>
          </p:nvPr>
        </p:nvSpPr>
        <p:spPr>
          <a:xfrm>
            <a:off x="1524300" y="514350"/>
            <a:ext cx="6096300" cy="25717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706f471e53_3_20: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g706f471e53_3_20:notes"/>
          <p:cNvSpPr>
            <a:spLocks noGrp="1" noRot="1" noChangeAspect="1"/>
          </p:cNvSpPr>
          <p:nvPr>
            <p:ph type="sldImg" idx="2"/>
          </p:nvPr>
        </p:nvSpPr>
        <p:spPr>
          <a:xfrm>
            <a:off x="1524300" y="514350"/>
            <a:ext cx="6096300" cy="25716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7076ee31f8_1_5: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g7076ee31f8_1_5:notes"/>
          <p:cNvSpPr>
            <a:spLocks noGrp="1" noRot="1" noChangeAspect="1"/>
          </p:cNvSpPr>
          <p:nvPr>
            <p:ph type="sldImg" idx="2"/>
          </p:nvPr>
        </p:nvSpPr>
        <p:spPr>
          <a:xfrm>
            <a:off x="1524300" y="514350"/>
            <a:ext cx="6096300" cy="25716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706f471e53_3_15: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g706f471e53_3_15:notes"/>
          <p:cNvSpPr>
            <a:spLocks noGrp="1" noRot="1" noChangeAspect="1"/>
          </p:cNvSpPr>
          <p:nvPr>
            <p:ph type="sldImg" idx="2"/>
          </p:nvPr>
        </p:nvSpPr>
        <p:spPr>
          <a:xfrm>
            <a:off x="1524300" y="514350"/>
            <a:ext cx="6096300" cy="25716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706f471e53_3_10: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g706f471e53_3_10:notes"/>
          <p:cNvSpPr>
            <a:spLocks noGrp="1" noRot="1" noChangeAspect="1"/>
          </p:cNvSpPr>
          <p:nvPr>
            <p:ph type="sldImg" idx="2"/>
          </p:nvPr>
        </p:nvSpPr>
        <p:spPr>
          <a:xfrm>
            <a:off x="1524300" y="514350"/>
            <a:ext cx="6096300" cy="25716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706f471e53_3_5: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g706f471e53_3_5:notes"/>
          <p:cNvSpPr>
            <a:spLocks noGrp="1" noRot="1" noChangeAspect="1"/>
          </p:cNvSpPr>
          <p:nvPr>
            <p:ph type="sldImg" idx="2"/>
          </p:nvPr>
        </p:nvSpPr>
        <p:spPr>
          <a:xfrm>
            <a:off x="1524300" y="514350"/>
            <a:ext cx="6096300" cy="25716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706f471e53_3_0: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g706f471e53_3_0:notes"/>
          <p:cNvSpPr>
            <a:spLocks noGrp="1" noRot="1" noChangeAspect="1"/>
          </p:cNvSpPr>
          <p:nvPr>
            <p:ph type="sldImg" idx="2"/>
          </p:nvPr>
        </p:nvSpPr>
        <p:spPr>
          <a:xfrm>
            <a:off x="1524300" y="514350"/>
            <a:ext cx="6096300" cy="25716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706f471e53_3_25:notes"/>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g706f471e53_3_25:notes"/>
          <p:cNvSpPr>
            <a:spLocks noGrp="1" noRot="1" noChangeAspect="1"/>
          </p:cNvSpPr>
          <p:nvPr>
            <p:ph type="sldImg" idx="2"/>
          </p:nvPr>
        </p:nvSpPr>
        <p:spPr>
          <a:xfrm>
            <a:off x="1524300" y="514350"/>
            <a:ext cx="6096300" cy="25716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4350279" y="3807170"/>
            <a:ext cx="443589" cy="140843"/>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671258" y="1321067"/>
            <a:ext cx="7801500" cy="23067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671250" y="4233168"/>
            <a:ext cx="7801500" cy="10569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8490250" y="6241346"/>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673700"/>
            <a:ext cx="8520600" cy="25209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311700" y="4304567"/>
            <a:ext cx="8520600" cy="17343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6241346"/>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6241346"/>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55"/>
        <p:cNvGrpSpPr/>
        <p:nvPr/>
      </p:nvGrpSpPr>
      <p:grpSpPr>
        <a:xfrm>
          <a:off x="0" y="0"/>
          <a:ext cx="0" cy="0"/>
          <a:chOff x="0" y="0"/>
          <a:chExt cx="0" cy="0"/>
        </a:xfrm>
      </p:grpSpPr>
      <p:sp>
        <p:nvSpPr>
          <p:cNvPr id="56" name="Google Shape;56;p13"/>
          <p:cNvSpPr txBox="1">
            <a:spLocks noGrp="1"/>
          </p:cNvSpPr>
          <p:nvPr>
            <p:ph type="ctrTitle"/>
          </p:nvPr>
        </p:nvSpPr>
        <p:spPr>
          <a:xfrm>
            <a:off x="152400" y="228601"/>
            <a:ext cx="8991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Clr>
                <a:schemeClr val="lt1"/>
              </a:buClr>
              <a:buSzPts val="3000"/>
              <a:buFont typeface="Arial"/>
              <a:buNone/>
              <a:defRPr sz="4000" b="1" i="0" u="none" strike="noStrike" cap="none">
                <a:solidFill>
                  <a:schemeClr val="lt1"/>
                </a:solidFill>
                <a:latin typeface="Arial"/>
                <a:ea typeface="Arial"/>
                <a:cs typeface="Arial"/>
                <a:sym typeface="Arial"/>
              </a:defRPr>
            </a:lvl1pPr>
            <a:lvl2pPr marL="0" marR="0" lvl="1" indent="0" algn="l" rtl="0">
              <a:spcBef>
                <a:spcPts val="0"/>
              </a:spcBef>
              <a:spcAft>
                <a:spcPts val="0"/>
              </a:spcAft>
              <a:buSzPts val="3000"/>
              <a:buNone/>
              <a:defRPr/>
            </a:lvl2pPr>
            <a:lvl3pPr marL="0" marR="0" lvl="2" indent="0" algn="l" rtl="0">
              <a:spcBef>
                <a:spcPts val="0"/>
              </a:spcBef>
              <a:spcAft>
                <a:spcPts val="0"/>
              </a:spcAft>
              <a:buSzPts val="3000"/>
              <a:buNone/>
              <a:defRPr/>
            </a:lvl3pPr>
            <a:lvl4pPr marL="0" marR="0" lvl="3" indent="0" algn="l" rtl="0">
              <a:spcBef>
                <a:spcPts val="0"/>
              </a:spcBef>
              <a:spcAft>
                <a:spcPts val="0"/>
              </a:spcAft>
              <a:buSzPts val="3000"/>
              <a:buNone/>
              <a:defRPr/>
            </a:lvl4pPr>
            <a:lvl5pPr marL="0" marR="0" lvl="4" indent="0" algn="l" rtl="0">
              <a:spcBef>
                <a:spcPts val="0"/>
              </a:spcBef>
              <a:spcAft>
                <a:spcPts val="0"/>
              </a:spcAft>
              <a:buSzPts val="3000"/>
              <a:buNone/>
              <a:defRPr/>
            </a:lvl5pPr>
            <a:lvl6pPr marL="0" marR="0" lvl="5" indent="0" algn="l" rtl="0">
              <a:spcBef>
                <a:spcPts val="0"/>
              </a:spcBef>
              <a:spcAft>
                <a:spcPts val="0"/>
              </a:spcAft>
              <a:buSzPts val="3000"/>
              <a:buNone/>
              <a:defRPr/>
            </a:lvl6pPr>
            <a:lvl7pPr marL="0" marR="0" lvl="6" indent="0" algn="l" rtl="0">
              <a:spcBef>
                <a:spcPts val="0"/>
              </a:spcBef>
              <a:spcAft>
                <a:spcPts val="0"/>
              </a:spcAft>
              <a:buSzPts val="3000"/>
              <a:buNone/>
              <a:defRPr/>
            </a:lvl7pPr>
            <a:lvl8pPr marL="0" marR="0" lvl="7" indent="0" algn="l" rtl="0">
              <a:spcBef>
                <a:spcPts val="0"/>
              </a:spcBef>
              <a:spcAft>
                <a:spcPts val="0"/>
              </a:spcAft>
              <a:buSzPts val="3000"/>
              <a:buNone/>
              <a:defRPr/>
            </a:lvl8pPr>
            <a:lvl9pPr marL="0" marR="0" lvl="8" indent="0" algn="l" rtl="0">
              <a:spcBef>
                <a:spcPts val="0"/>
              </a:spcBef>
              <a:spcAft>
                <a:spcPts val="0"/>
              </a:spcAft>
              <a:buSzPts val="3000"/>
              <a:buNone/>
              <a:defRPr/>
            </a:lvl9pPr>
          </a:lstStyle>
          <a:p>
            <a:endParaRPr/>
          </a:p>
        </p:txBody>
      </p:sp>
      <p:sp>
        <p:nvSpPr>
          <p:cNvPr id="57" name="Google Shape;57;p13"/>
          <p:cNvSpPr txBox="1">
            <a:spLocks noGrp="1"/>
          </p:cNvSpPr>
          <p:nvPr>
            <p:ph type="subTitle" idx="1"/>
          </p:nvPr>
        </p:nvSpPr>
        <p:spPr>
          <a:xfrm>
            <a:off x="609600" y="1905000"/>
            <a:ext cx="4267200" cy="1219200"/>
          </a:xfrm>
          <a:prstGeom prst="rect">
            <a:avLst/>
          </a:prstGeom>
          <a:noFill/>
          <a:ln>
            <a:noFill/>
          </a:ln>
        </p:spPr>
        <p:txBody>
          <a:bodyPr spcFirstLastPara="1" wrap="square" lIns="91425" tIns="91425" rIns="91425" bIns="91425" anchor="t" anchorCtr="0">
            <a:noAutofit/>
          </a:bodyPr>
          <a:lstStyle>
            <a:lvl1pPr marL="0" marR="0" lvl="0" indent="0" algn="l" rtl="0">
              <a:spcBef>
                <a:spcPts val="600"/>
              </a:spcBef>
              <a:spcAft>
                <a:spcPts val="0"/>
              </a:spcAft>
              <a:buClr>
                <a:schemeClr val="lt1"/>
              </a:buClr>
              <a:buSzPts val="1800"/>
              <a:buFont typeface="Arial"/>
              <a:buNone/>
              <a:defRPr sz="3000" b="1" i="0" u="none" strike="noStrike" cap="none">
                <a:solidFill>
                  <a:schemeClr val="lt1"/>
                </a:solidFill>
                <a:latin typeface="Arial"/>
                <a:ea typeface="Arial"/>
                <a:cs typeface="Arial"/>
                <a:sym typeface="Arial"/>
              </a:defRPr>
            </a:lvl1pPr>
            <a:lvl2pPr marL="457200" marR="0" lvl="1" indent="0" algn="ctr" rtl="0">
              <a:spcBef>
                <a:spcPts val="1600"/>
              </a:spcBef>
              <a:spcAft>
                <a:spcPts val="0"/>
              </a:spcAft>
              <a:buClr>
                <a:srgbClr val="888888"/>
              </a:buClr>
              <a:buSzPts val="1400"/>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1600"/>
              </a:spcBef>
              <a:spcAft>
                <a:spcPts val="0"/>
              </a:spcAft>
              <a:buClr>
                <a:srgbClr val="888888"/>
              </a:buClr>
              <a:buSzPts val="1400"/>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1600"/>
              </a:spcBef>
              <a:spcAft>
                <a:spcPts val="0"/>
              </a:spcAft>
              <a:buClr>
                <a:srgbClr val="888888"/>
              </a:buClr>
              <a:buSzPts val="1400"/>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1600"/>
              </a:spcBef>
              <a:spcAft>
                <a:spcPts val="0"/>
              </a:spcAft>
              <a:buClr>
                <a:srgbClr val="888888"/>
              </a:buClr>
              <a:buSzPts val="1400"/>
              <a:buFont typeface="Arial"/>
              <a:buNone/>
              <a:defRPr sz="2400" b="0" i="0" u="none" strike="noStrike" cap="none">
                <a:solidFill>
                  <a:srgbClr val="888888"/>
                </a:solidFill>
                <a:latin typeface="Arial"/>
                <a:ea typeface="Arial"/>
                <a:cs typeface="Arial"/>
                <a:sym typeface="Arial"/>
              </a:defRPr>
            </a:lvl5pPr>
            <a:lvl6pPr marL="2286000" marR="0" lvl="5" indent="0" algn="ctr" rtl="0">
              <a:spcBef>
                <a:spcPts val="1600"/>
              </a:spcBef>
              <a:spcAft>
                <a:spcPts val="0"/>
              </a:spcAft>
              <a:buClr>
                <a:srgbClr val="888888"/>
              </a:buClr>
              <a:buSzPts val="1400"/>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1600"/>
              </a:spcBef>
              <a:spcAft>
                <a:spcPts val="0"/>
              </a:spcAft>
              <a:buClr>
                <a:srgbClr val="888888"/>
              </a:buClr>
              <a:buSzPts val="1400"/>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1600"/>
              </a:spcBef>
              <a:spcAft>
                <a:spcPts val="0"/>
              </a:spcAft>
              <a:buClr>
                <a:srgbClr val="888888"/>
              </a:buClr>
              <a:buSzPts val="1400"/>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1600"/>
              </a:spcBef>
              <a:spcAft>
                <a:spcPts val="1600"/>
              </a:spcAft>
              <a:buClr>
                <a:srgbClr val="888888"/>
              </a:buClr>
              <a:buSzPts val="14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58" name="Google Shape;58;p13"/>
          <p:cNvSpPr txBox="1"/>
          <p:nvPr/>
        </p:nvSpPr>
        <p:spPr>
          <a:xfrm>
            <a:off x="609600" y="3124200"/>
            <a:ext cx="3886200" cy="2743200"/>
          </a:xfrm>
          <a:prstGeom prst="rect">
            <a:avLst/>
          </a:prstGeom>
          <a:noFill/>
          <a:ln>
            <a:noFill/>
          </a:ln>
        </p:spPr>
        <p:txBody>
          <a:bodyPr spcFirstLastPara="1" wrap="square" lIns="91425" tIns="45700" rIns="91425" bIns="45700" anchor="t" anchorCtr="0">
            <a:noAutofit/>
          </a:bodyPr>
          <a:lstStyle/>
          <a:p>
            <a:pPr marL="0" marR="0" lvl="0" indent="196850" algn="l" rtl="0">
              <a:lnSpc>
                <a:spcPct val="100000"/>
              </a:lnSpc>
              <a:spcBef>
                <a:spcPts val="0"/>
              </a:spcBef>
              <a:spcAft>
                <a:spcPts val="0"/>
              </a:spcAft>
              <a:buClr>
                <a:schemeClr val="lt1"/>
              </a:buClr>
              <a:buSzPts val="3100"/>
              <a:buFont typeface="Arial"/>
              <a:buNone/>
            </a:pPr>
            <a:endParaRPr sz="3100" b="0" i="0" u="none" strike="noStrike" cap="none">
              <a:solidFill>
                <a:schemeClr val="lt1"/>
              </a:solidFill>
              <a:latin typeface="Arial"/>
              <a:ea typeface="Arial"/>
              <a:cs typeface="Arial"/>
              <a:sym typeface="Arial"/>
            </a:endParaRPr>
          </a:p>
        </p:txBody>
      </p:sp>
      <p:grpSp>
        <p:nvGrpSpPr>
          <p:cNvPr id="59" name="Google Shape;59;p13"/>
          <p:cNvGrpSpPr/>
          <p:nvPr/>
        </p:nvGrpSpPr>
        <p:grpSpPr>
          <a:xfrm>
            <a:off x="457200" y="5846763"/>
            <a:ext cx="8524800" cy="850800"/>
            <a:chOff x="457200" y="5846763"/>
            <a:chExt cx="8524800" cy="850800"/>
          </a:xfrm>
        </p:grpSpPr>
        <p:pic>
          <p:nvPicPr>
            <p:cNvPr id="60" name="Google Shape;60;p13" descr="UNCC_Logo_whiteTPBG"/>
            <p:cNvPicPr preferRelativeResize="0"/>
            <p:nvPr/>
          </p:nvPicPr>
          <p:blipFill rotWithShape="1">
            <a:blip r:embed="rId2">
              <a:alphaModFix/>
            </a:blip>
            <a:srcRect/>
            <a:stretch/>
          </p:blipFill>
          <p:spPr>
            <a:xfrm>
              <a:off x="7010400" y="5846763"/>
              <a:ext cx="1971600" cy="850800"/>
            </a:xfrm>
            <a:prstGeom prst="rect">
              <a:avLst/>
            </a:prstGeom>
            <a:noFill/>
            <a:ln>
              <a:noFill/>
            </a:ln>
          </p:spPr>
        </p:pic>
        <p:cxnSp>
          <p:nvCxnSpPr>
            <p:cNvPr id="61" name="Google Shape;61;p13"/>
            <p:cNvCxnSpPr/>
            <p:nvPr/>
          </p:nvCxnSpPr>
          <p:spPr>
            <a:xfrm>
              <a:off x="457200" y="6628000"/>
              <a:ext cx="6400800" cy="1500"/>
            </a:xfrm>
            <a:prstGeom prst="straightConnector1">
              <a:avLst/>
            </a:prstGeom>
            <a:noFill/>
            <a:ln w="31750" cap="flat" cmpd="sng">
              <a:solidFill>
                <a:schemeClr val="lt1"/>
              </a:solidFill>
              <a:prstDash val="solid"/>
              <a:round/>
              <a:headEnd type="none" w="sm" len="sm"/>
              <a:tailEnd type="none" w="sm" len="sm"/>
            </a:ln>
          </p:spPr>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71250" y="2855000"/>
            <a:ext cx="7852200" cy="11481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8490250" y="6241346"/>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90250" y="6241346"/>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90250" y="6241346"/>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90250" y="6241346"/>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90250" y="6241346"/>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701800"/>
            <a:ext cx="6227100" cy="54543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8490250" y="6241346"/>
            <a:ext cx="548700" cy="5247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0"/>
            <a:ext cx="4572000" cy="6858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5994000"/>
            <a:ext cx="468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265500" y="1441867"/>
            <a:ext cx="4045200" cy="2280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3793601"/>
            <a:ext cx="4045200" cy="17940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4939500" y="965600"/>
            <a:ext cx="3837000" cy="49269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8490250" y="6241346"/>
            <a:ext cx="548700" cy="5247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8490250" y="6241346"/>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8490250" y="6241346"/>
            <a:ext cx="548700" cy="5247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Google Shape;66;p14" descr="BG_imageTEMPLATE01.jpg"/>
          <p:cNvPicPr preferRelativeResize="0"/>
          <p:nvPr/>
        </p:nvPicPr>
        <p:blipFill rotWithShape="1">
          <a:blip r:embed="rId3">
            <a:alphaModFix/>
          </a:blip>
          <a:srcRect/>
          <a:stretch/>
        </p:blipFill>
        <p:spPr>
          <a:xfrm>
            <a:off x="7500" y="0"/>
            <a:ext cx="9129000" cy="6858000"/>
          </a:xfrm>
          <a:prstGeom prst="rect">
            <a:avLst/>
          </a:prstGeom>
          <a:noFill/>
          <a:ln>
            <a:noFill/>
          </a:ln>
        </p:spPr>
      </p:pic>
      <p:sp>
        <p:nvSpPr>
          <p:cNvPr id="67" name="Google Shape;67;p14"/>
          <p:cNvSpPr txBox="1"/>
          <p:nvPr/>
        </p:nvSpPr>
        <p:spPr>
          <a:xfrm>
            <a:off x="0" y="297450"/>
            <a:ext cx="9144000" cy="1388100"/>
          </a:xfrm>
          <a:prstGeom prst="rect">
            <a:avLst/>
          </a:prstGeom>
          <a:noFill/>
          <a:ln>
            <a:noFill/>
          </a:ln>
        </p:spPr>
        <p:txBody>
          <a:bodyPr spcFirstLastPara="1" wrap="square" lIns="91425" tIns="45700" rIns="91425" bIns="45700" anchor="t" anchorCtr="0">
            <a:noAutofit/>
          </a:bodyPr>
          <a:lstStyle/>
          <a:p>
            <a:pPr marL="0" lvl="0" indent="0" algn="ctr" rtl="0">
              <a:lnSpc>
                <a:spcPct val="115000"/>
              </a:lnSpc>
              <a:spcBef>
                <a:spcPts val="0"/>
              </a:spcBef>
              <a:spcAft>
                <a:spcPts val="0"/>
              </a:spcAft>
              <a:buNone/>
            </a:pPr>
            <a:r>
              <a:rPr lang="en-US" sz="3600" u="sng">
                <a:solidFill>
                  <a:srgbClr val="FFFFFF"/>
                </a:solidFill>
              </a:rPr>
              <a:t>Decision Rules</a:t>
            </a:r>
            <a:endParaRPr sz="3600" u="sng">
              <a:solidFill>
                <a:srgbClr val="FFFFFF"/>
              </a:solidFill>
            </a:endParaRPr>
          </a:p>
          <a:p>
            <a:pPr marL="0" marR="0" lvl="0" indent="0" algn="ctr" rtl="0">
              <a:spcBef>
                <a:spcPts val="0"/>
              </a:spcBef>
              <a:spcAft>
                <a:spcPts val="0"/>
              </a:spcAft>
              <a:buNone/>
            </a:pPr>
            <a:r>
              <a:rPr lang="en-US" sz="3600" u="sng">
                <a:solidFill>
                  <a:srgbClr val="FFFFFF"/>
                </a:solidFill>
              </a:rPr>
              <a:t>Action Rule Discovery</a:t>
            </a:r>
            <a:endParaRPr sz="4400" b="1" u="sng">
              <a:solidFill>
                <a:srgbClr val="FFFFFF"/>
              </a:solidFill>
            </a:endParaRPr>
          </a:p>
        </p:txBody>
      </p:sp>
      <p:sp>
        <p:nvSpPr>
          <p:cNvPr id="69" name="Google Shape;69;p14"/>
          <p:cNvSpPr txBox="1"/>
          <p:nvPr/>
        </p:nvSpPr>
        <p:spPr>
          <a:xfrm>
            <a:off x="0" y="4477363"/>
            <a:ext cx="9144000" cy="10158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600" u="sng">
                <a:solidFill>
                  <a:srgbClr val="FFFFFF"/>
                </a:solidFill>
              </a:rPr>
              <a:t>Group 10</a:t>
            </a:r>
            <a:endParaRPr sz="4400" b="1" u="sng">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3"/>
          <p:cNvSpPr txBox="1">
            <a:spLocks noGrp="1"/>
          </p:cNvSpPr>
          <p:nvPr>
            <p:ph type="ctrTitle"/>
          </p:nvPr>
        </p:nvSpPr>
        <p:spPr>
          <a:xfrm>
            <a:off x="0" y="0"/>
            <a:ext cx="9144000" cy="15297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lt1"/>
              </a:buClr>
              <a:buFont typeface="Arial"/>
              <a:buNone/>
            </a:pPr>
            <a:r>
              <a:rPr lang="en-US" sz="3000" u="sng">
                <a:solidFill>
                  <a:srgbClr val="FFFFFF"/>
                </a:solidFill>
              </a:rPr>
              <a:t>Action Rules:</a:t>
            </a:r>
            <a:endParaRPr sz="3000" b="1" i="0" u="sng" strike="noStrike" cap="none">
              <a:solidFill>
                <a:srgbClr val="FFFFFF"/>
              </a:solidFill>
              <a:latin typeface="Arial"/>
              <a:ea typeface="Arial"/>
              <a:cs typeface="Arial"/>
              <a:sym typeface="Arial"/>
            </a:endParaRPr>
          </a:p>
        </p:txBody>
      </p:sp>
      <p:sp>
        <p:nvSpPr>
          <p:cNvPr id="126" name="Google Shape;126;p23"/>
          <p:cNvSpPr txBox="1">
            <a:spLocks noGrp="1"/>
          </p:cNvSpPr>
          <p:nvPr>
            <p:ph type="subTitle" idx="1"/>
          </p:nvPr>
        </p:nvSpPr>
        <p:spPr>
          <a:xfrm>
            <a:off x="380075" y="1133100"/>
            <a:ext cx="8394900" cy="5238300"/>
          </a:xfrm>
          <a:prstGeom prst="rect">
            <a:avLst/>
          </a:prstGeom>
          <a:noFill/>
          <a:ln>
            <a:noFill/>
          </a:ln>
        </p:spPr>
        <p:txBody>
          <a:bodyPr spcFirstLastPara="1" wrap="square" lIns="0" tIns="0" rIns="0" bIns="0" anchor="t" anchorCtr="0">
            <a:noAutofit/>
          </a:bodyPr>
          <a:lstStyle/>
          <a:p>
            <a:pPr marL="457200" marR="0" lvl="0" indent="-393700" algn="just" rtl="0">
              <a:lnSpc>
                <a:spcPct val="150000"/>
              </a:lnSpc>
              <a:spcBef>
                <a:spcPts val="520"/>
              </a:spcBef>
              <a:spcAft>
                <a:spcPts val="0"/>
              </a:spcAft>
              <a:buClr>
                <a:srgbClr val="FFFFFF"/>
              </a:buClr>
              <a:buSzPts val="2600"/>
              <a:buFont typeface="Arial"/>
              <a:buChar char="●"/>
            </a:pPr>
            <a:r>
              <a:rPr lang="en-US" sz="2600" b="0">
                <a:solidFill>
                  <a:srgbClr val="FFFFFF"/>
                </a:solidFill>
              </a:rPr>
              <a:t>Constructed from certain pairs of association rules to suggest a way to re-classify objects to a desired state</a:t>
            </a:r>
            <a:endParaRPr sz="2600" b="0">
              <a:solidFill>
                <a:srgbClr val="FFFFFF"/>
              </a:solidFill>
            </a:endParaRPr>
          </a:p>
          <a:p>
            <a:pPr marL="457200" lvl="0" indent="-393700" algn="just" rtl="0">
              <a:lnSpc>
                <a:spcPct val="150000"/>
              </a:lnSpc>
              <a:spcBef>
                <a:spcPts val="520"/>
              </a:spcBef>
              <a:spcAft>
                <a:spcPts val="0"/>
              </a:spcAft>
              <a:buClr>
                <a:srgbClr val="FFFFFF"/>
              </a:buClr>
              <a:buSzPts val="2600"/>
              <a:buChar char="●"/>
            </a:pPr>
            <a:r>
              <a:rPr lang="en-US" sz="2600" b="0">
                <a:solidFill>
                  <a:srgbClr val="FFFFFF"/>
                </a:solidFill>
              </a:rPr>
              <a:t>Attributes in decision table is partitioned into conditions &amp; decisions</a:t>
            </a:r>
            <a:endParaRPr sz="2600" b="0">
              <a:solidFill>
                <a:srgbClr val="FFFFFF"/>
              </a:solidFill>
            </a:endParaRPr>
          </a:p>
          <a:p>
            <a:pPr marL="0" lvl="0" indent="0" algn="just" rtl="0">
              <a:lnSpc>
                <a:spcPct val="200000"/>
              </a:lnSpc>
              <a:spcBef>
                <a:spcPts val="520"/>
              </a:spcBef>
              <a:spcAft>
                <a:spcPts val="0"/>
              </a:spcAft>
              <a:buNone/>
            </a:pPr>
            <a:r>
              <a:rPr lang="en-US" sz="2600">
                <a:solidFill>
                  <a:srgbClr val="FFFFFF"/>
                </a:solidFill>
              </a:rPr>
              <a:t>                      </a:t>
            </a:r>
            <a:r>
              <a:rPr lang="en-US" sz="2400" u="sng">
                <a:solidFill>
                  <a:srgbClr val="FFFFFF"/>
                </a:solidFill>
              </a:rPr>
              <a:t>Attributes (Decision Table)</a:t>
            </a:r>
            <a:endParaRPr sz="2400" b="0" u="sng">
              <a:solidFill>
                <a:srgbClr val="FFFFFF"/>
              </a:solidFill>
            </a:endParaRPr>
          </a:p>
          <a:p>
            <a:pPr marL="457200" marR="0" lvl="0" indent="0" algn="just" rtl="0">
              <a:lnSpc>
                <a:spcPct val="200000"/>
              </a:lnSpc>
              <a:spcBef>
                <a:spcPts val="520"/>
              </a:spcBef>
              <a:spcAft>
                <a:spcPts val="0"/>
              </a:spcAft>
              <a:buNone/>
            </a:pPr>
            <a:endParaRPr sz="2600" b="0">
              <a:solidFill>
                <a:srgbClr val="FFFFFF"/>
              </a:solidFill>
            </a:endParaRPr>
          </a:p>
          <a:p>
            <a:pPr marL="457200" marR="0" lvl="0" indent="0" algn="l" rtl="0">
              <a:lnSpc>
                <a:spcPct val="150000"/>
              </a:lnSpc>
              <a:spcBef>
                <a:spcPts val="520"/>
              </a:spcBef>
              <a:spcAft>
                <a:spcPts val="0"/>
              </a:spcAft>
              <a:buNone/>
            </a:pPr>
            <a:r>
              <a:rPr lang="en-US" sz="2400">
                <a:solidFill>
                  <a:srgbClr val="FFFFFF"/>
                </a:solidFill>
              </a:rPr>
              <a:t>              Stable	</a:t>
            </a:r>
            <a:r>
              <a:rPr lang="en-US" sz="1800">
                <a:solidFill>
                  <a:srgbClr val="000000"/>
                </a:solidFill>
              </a:rPr>
              <a:t>				      </a:t>
            </a:r>
            <a:r>
              <a:rPr lang="en-US" sz="2400">
                <a:solidFill>
                  <a:srgbClr val="FFFFFF"/>
                </a:solidFill>
              </a:rPr>
              <a:t>Flexible</a:t>
            </a:r>
            <a:endParaRPr sz="2400">
              <a:solidFill>
                <a:srgbClr val="FFFFFF"/>
              </a:solidFill>
            </a:endParaRPr>
          </a:p>
          <a:p>
            <a:pPr marL="0" marR="0" lvl="0" indent="0" algn="l" rtl="0">
              <a:lnSpc>
                <a:spcPct val="150000"/>
              </a:lnSpc>
              <a:spcBef>
                <a:spcPts val="1600"/>
              </a:spcBef>
              <a:spcAft>
                <a:spcPts val="0"/>
              </a:spcAft>
              <a:buNone/>
            </a:pPr>
            <a:endParaRPr sz="2600" b="0">
              <a:solidFill>
                <a:srgbClr val="FFFFFF"/>
              </a:solidFill>
            </a:endParaRPr>
          </a:p>
          <a:p>
            <a:pPr marL="457200" marR="0" lvl="0" indent="0" algn="l" rtl="0">
              <a:lnSpc>
                <a:spcPct val="150000"/>
              </a:lnSpc>
              <a:spcBef>
                <a:spcPts val="1600"/>
              </a:spcBef>
              <a:spcAft>
                <a:spcPts val="1600"/>
              </a:spcAft>
              <a:buNone/>
            </a:pPr>
            <a:endParaRPr sz="2600" b="0">
              <a:solidFill>
                <a:srgbClr val="FFFFFF"/>
              </a:solidFill>
            </a:endParaRPr>
          </a:p>
        </p:txBody>
      </p:sp>
      <p:cxnSp>
        <p:nvCxnSpPr>
          <p:cNvPr id="127" name="Google Shape;127;p23"/>
          <p:cNvCxnSpPr/>
          <p:nvPr/>
        </p:nvCxnSpPr>
        <p:spPr>
          <a:xfrm>
            <a:off x="4263525" y="4239775"/>
            <a:ext cx="0" cy="594900"/>
          </a:xfrm>
          <a:prstGeom prst="straightConnector1">
            <a:avLst/>
          </a:prstGeom>
          <a:noFill/>
          <a:ln w="9525" cap="flat" cmpd="sng">
            <a:solidFill>
              <a:schemeClr val="dk2"/>
            </a:solidFill>
            <a:prstDash val="solid"/>
            <a:round/>
            <a:headEnd type="none" w="med" len="med"/>
            <a:tailEnd type="none" w="med" len="med"/>
          </a:ln>
        </p:spPr>
      </p:cxnSp>
      <p:cxnSp>
        <p:nvCxnSpPr>
          <p:cNvPr id="128" name="Google Shape;128;p23"/>
          <p:cNvCxnSpPr/>
          <p:nvPr/>
        </p:nvCxnSpPr>
        <p:spPr>
          <a:xfrm flipH="1">
            <a:off x="2478850" y="4834675"/>
            <a:ext cx="1801200" cy="16500"/>
          </a:xfrm>
          <a:prstGeom prst="straightConnector1">
            <a:avLst/>
          </a:prstGeom>
          <a:noFill/>
          <a:ln w="9525" cap="flat" cmpd="sng">
            <a:solidFill>
              <a:schemeClr val="dk2"/>
            </a:solidFill>
            <a:prstDash val="solid"/>
            <a:round/>
            <a:headEnd type="none" w="med" len="med"/>
            <a:tailEnd type="none" w="med" len="med"/>
          </a:ln>
        </p:spPr>
      </p:cxnSp>
      <p:cxnSp>
        <p:nvCxnSpPr>
          <p:cNvPr id="129" name="Google Shape;129;p23"/>
          <p:cNvCxnSpPr/>
          <p:nvPr/>
        </p:nvCxnSpPr>
        <p:spPr>
          <a:xfrm rot="10800000">
            <a:off x="4279925" y="4834675"/>
            <a:ext cx="1685700" cy="0"/>
          </a:xfrm>
          <a:prstGeom prst="straightConnector1">
            <a:avLst/>
          </a:prstGeom>
          <a:noFill/>
          <a:ln w="9525" cap="flat" cmpd="sng">
            <a:solidFill>
              <a:schemeClr val="dk2"/>
            </a:solidFill>
            <a:prstDash val="solid"/>
            <a:round/>
            <a:headEnd type="none" w="med" len="med"/>
            <a:tailEnd type="none" w="med" len="med"/>
          </a:ln>
        </p:spPr>
      </p:cxnSp>
      <p:cxnSp>
        <p:nvCxnSpPr>
          <p:cNvPr id="130" name="Google Shape;130;p23"/>
          <p:cNvCxnSpPr/>
          <p:nvPr/>
        </p:nvCxnSpPr>
        <p:spPr>
          <a:xfrm>
            <a:off x="2478850" y="4834675"/>
            <a:ext cx="0" cy="330600"/>
          </a:xfrm>
          <a:prstGeom prst="straightConnector1">
            <a:avLst/>
          </a:prstGeom>
          <a:noFill/>
          <a:ln w="9525" cap="flat" cmpd="sng">
            <a:solidFill>
              <a:schemeClr val="dk2"/>
            </a:solidFill>
            <a:prstDash val="solid"/>
            <a:round/>
            <a:headEnd type="none" w="med" len="med"/>
            <a:tailEnd type="triangle" w="med" len="med"/>
          </a:ln>
        </p:spPr>
      </p:cxnSp>
      <p:cxnSp>
        <p:nvCxnSpPr>
          <p:cNvPr id="131" name="Google Shape;131;p23"/>
          <p:cNvCxnSpPr/>
          <p:nvPr/>
        </p:nvCxnSpPr>
        <p:spPr>
          <a:xfrm>
            <a:off x="5965625" y="4834675"/>
            <a:ext cx="0" cy="330600"/>
          </a:xfrm>
          <a:prstGeom prst="straightConnector1">
            <a:avLst/>
          </a:prstGeom>
          <a:noFill/>
          <a:ln w="9525" cap="flat" cmpd="sng">
            <a:solidFill>
              <a:schemeClr val="dk2"/>
            </a:solidFill>
            <a:prstDash val="solid"/>
            <a:round/>
            <a:headEnd type="none" w="med" len="med"/>
            <a:tailEnd type="triangle" w="med" len="med"/>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4"/>
          <p:cNvSpPr txBox="1">
            <a:spLocks noGrp="1"/>
          </p:cNvSpPr>
          <p:nvPr>
            <p:ph type="ctrTitle"/>
          </p:nvPr>
        </p:nvSpPr>
        <p:spPr>
          <a:xfrm>
            <a:off x="152400" y="228600"/>
            <a:ext cx="8991600" cy="987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3000">
                <a:solidFill>
                  <a:srgbClr val="FFFFFF"/>
                </a:solidFill>
              </a:rPr>
              <a:t>Action Rule Cont.</a:t>
            </a:r>
            <a:endParaRPr sz="3000">
              <a:solidFill>
                <a:srgbClr val="FFFFFF"/>
              </a:solidFill>
            </a:endParaRPr>
          </a:p>
        </p:txBody>
      </p:sp>
      <p:sp>
        <p:nvSpPr>
          <p:cNvPr id="137" name="Google Shape;137;p24"/>
          <p:cNvSpPr txBox="1">
            <a:spLocks noGrp="1"/>
          </p:cNvSpPr>
          <p:nvPr>
            <p:ph type="subTitle" idx="1"/>
          </p:nvPr>
        </p:nvSpPr>
        <p:spPr>
          <a:xfrm>
            <a:off x="0" y="918175"/>
            <a:ext cx="8923800" cy="5447400"/>
          </a:xfrm>
          <a:prstGeom prst="rect">
            <a:avLst/>
          </a:prstGeom>
        </p:spPr>
        <p:txBody>
          <a:bodyPr spcFirstLastPara="1" wrap="square" lIns="91425" tIns="91425" rIns="91425" bIns="91425" anchor="t" anchorCtr="0">
            <a:noAutofit/>
          </a:bodyPr>
          <a:lstStyle/>
          <a:p>
            <a:pPr marL="457200" lvl="0" indent="0" algn="l" rtl="0">
              <a:spcBef>
                <a:spcPts val="600"/>
              </a:spcBef>
              <a:spcAft>
                <a:spcPts val="0"/>
              </a:spcAft>
              <a:buNone/>
            </a:pPr>
            <a:r>
              <a:rPr lang="en-US">
                <a:solidFill>
                  <a:srgbClr val="FFFFFF"/>
                </a:solidFill>
              </a:rPr>
              <a:t>							</a:t>
            </a:r>
            <a:r>
              <a:rPr lang="en-US" sz="2400" b="0">
                <a:solidFill>
                  <a:srgbClr val="FFFFFF"/>
                </a:solidFill>
              </a:rPr>
              <a:t>{a,c} - Stable Attributes	</a:t>
            </a:r>
            <a:endParaRPr sz="2400" b="0">
              <a:solidFill>
                <a:srgbClr val="FFFFFF"/>
              </a:solidFill>
            </a:endParaRPr>
          </a:p>
          <a:p>
            <a:pPr marL="0" lvl="0" indent="0" algn="l" rtl="0">
              <a:spcBef>
                <a:spcPts val="1600"/>
              </a:spcBef>
              <a:spcAft>
                <a:spcPts val="0"/>
              </a:spcAft>
              <a:buNone/>
            </a:pPr>
            <a:r>
              <a:rPr lang="en-US" sz="2400" b="0">
                <a:solidFill>
                  <a:srgbClr val="FFFFFF"/>
                </a:solidFill>
              </a:rPr>
              <a:t>                                           {b,d} - Flexible Attributes</a:t>
            </a:r>
            <a:endParaRPr sz="2400" b="0">
              <a:solidFill>
                <a:srgbClr val="FFFFFF"/>
              </a:solidFill>
            </a:endParaRPr>
          </a:p>
          <a:p>
            <a:pPr marL="0" lvl="0" indent="0" algn="l" rtl="0">
              <a:spcBef>
                <a:spcPts val="1600"/>
              </a:spcBef>
              <a:spcAft>
                <a:spcPts val="0"/>
              </a:spcAft>
              <a:buNone/>
            </a:pPr>
            <a:r>
              <a:rPr lang="en-US" sz="2400" b="0">
                <a:solidFill>
                  <a:srgbClr val="FFFFFF"/>
                </a:solidFill>
              </a:rPr>
              <a:t>                                           </a:t>
            </a:r>
            <a:r>
              <a:rPr lang="en-US" sz="2400" b="0" u="sng">
                <a:solidFill>
                  <a:srgbClr val="FFFFFF"/>
                </a:solidFill>
              </a:rPr>
              <a:t>Rules:</a:t>
            </a:r>
            <a:endParaRPr sz="2400" b="0" u="sng">
              <a:solidFill>
                <a:srgbClr val="FFFFFF"/>
              </a:solidFill>
            </a:endParaRPr>
          </a:p>
          <a:p>
            <a:pPr marL="0" lvl="0" indent="0" algn="l" rtl="0">
              <a:spcBef>
                <a:spcPts val="1600"/>
              </a:spcBef>
              <a:spcAft>
                <a:spcPts val="0"/>
              </a:spcAft>
              <a:buNone/>
            </a:pPr>
            <a:r>
              <a:rPr lang="en-US" sz="2400" b="0">
                <a:solidFill>
                  <a:srgbClr val="FFFFFF"/>
                </a:solidFill>
              </a:rPr>
              <a:t>                                           r</a:t>
            </a:r>
            <a:r>
              <a:rPr lang="en-US" sz="2400" b="0" baseline="-25000">
                <a:solidFill>
                  <a:srgbClr val="FFFFFF"/>
                </a:solidFill>
              </a:rPr>
              <a:t>1</a:t>
            </a:r>
            <a:r>
              <a:rPr lang="en-US" sz="2400" b="0">
                <a:solidFill>
                  <a:srgbClr val="FFFFFF"/>
                </a:solidFill>
              </a:rPr>
              <a:t> = [(b, P) -&gt;(d, L)] </a:t>
            </a:r>
            <a:endParaRPr sz="2400" b="0">
              <a:solidFill>
                <a:srgbClr val="FFFFFF"/>
              </a:solidFill>
            </a:endParaRPr>
          </a:p>
          <a:p>
            <a:pPr marL="0" lvl="0" indent="0" algn="l" rtl="0">
              <a:spcBef>
                <a:spcPts val="1600"/>
              </a:spcBef>
              <a:spcAft>
                <a:spcPts val="0"/>
              </a:spcAft>
              <a:buNone/>
            </a:pPr>
            <a:r>
              <a:rPr lang="en-US" sz="2400" b="0">
                <a:solidFill>
                  <a:srgbClr val="FFFFFF"/>
                </a:solidFill>
              </a:rPr>
              <a:t>                                           r</a:t>
            </a:r>
            <a:r>
              <a:rPr lang="en-US" sz="2400" b="0" baseline="-25000">
                <a:solidFill>
                  <a:srgbClr val="FFFFFF"/>
                </a:solidFill>
              </a:rPr>
              <a:t>2 </a:t>
            </a:r>
            <a:r>
              <a:rPr lang="en-US" sz="1200" b="0">
                <a:solidFill>
                  <a:srgbClr val="000000"/>
                </a:solidFill>
              </a:rPr>
              <a:t> </a:t>
            </a:r>
            <a:r>
              <a:rPr lang="en-US" sz="2400" b="0">
                <a:solidFill>
                  <a:srgbClr val="FFFFFF"/>
                </a:solidFill>
              </a:rPr>
              <a:t>= [(a,2) ^ (b,s) -&gt; (d,H)</a:t>
            </a:r>
            <a:endParaRPr sz="2400" b="0">
              <a:solidFill>
                <a:srgbClr val="FFFFFF"/>
              </a:solidFill>
            </a:endParaRPr>
          </a:p>
          <a:p>
            <a:pPr marL="0" lvl="0" indent="0" algn="l" rtl="0">
              <a:spcBef>
                <a:spcPts val="1600"/>
              </a:spcBef>
              <a:spcAft>
                <a:spcPts val="0"/>
              </a:spcAft>
              <a:buNone/>
            </a:pPr>
            <a:r>
              <a:rPr lang="en-US" sz="1200" b="0">
                <a:solidFill>
                  <a:srgbClr val="000000"/>
                </a:solidFill>
              </a:rPr>
              <a:t>                                                              </a:t>
            </a:r>
            <a:r>
              <a:rPr lang="en-US" sz="2400" b="0">
                <a:solidFill>
                  <a:srgbClr val="FFFFFF"/>
                </a:solidFill>
              </a:rPr>
              <a:t>Action  </a:t>
            </a:r>
            <a:r>
              <a:rPr lang="en-US" sz="2400" b="0" u="sng">
                <a:solidFill>
                  <a:srgbClr val="FFFFFF"/>
                </a:solidFill>
              </a:rPr>
              <a:t>Action Rule :</a:t>
            </a:r>
            <a:endParaRPr sz="2400" b="0" u="sng">
              <a:solidFill>
                <a:srgbClr val="FFFFFF"/>
              </a:solidFill>
            </a:endParaRPr>
          </a:p>
          <a:p>
            <a:pPr marL="0" lvl="0" indent="0" algn="l" rtl="0">
              <a:spcBef>
                <a:spcPts val="1600"/>
              </a:spcBef>
              <a:spcAft>
                <a:spcPts val="0"/>
              </a:spcAft>
              <a:buNone/>
            </a:pPr>
            <a:r>
              <a:rPr lang="en-US" sz="2400">
                <a:solidFill>
                  <a:srgbClr val="FFFFFF"/>
                </a:solidFill>
              </a:rPr>
              <a:t>                                           </a:t>
            </a:r>
            <a:r>
              <a:rPr lang="en-US" sz="2400" b="0">
                <a:solidFill>
                  <a:srgbClr val="FFFFFF"/>
                </a:solidFill>
              </a:rPr>
              <a:t>[(b, P-&gt; S)](x) =&gt; [(d, L-&gt; H)](x)</a:t>
            </a:r>
            <a:endParaRPr sz="2400" b="0">
              <a:solidFill>
                <a:srgbClr val="FFFFFF"/>
              </a:solidFill>
            </a:endParaRPr>
          </a:p>
          <a:p>
            <a:pPr marL="4114800" lvl="0" indent="0" algn="l" rtl="0">
              <a:spcBef>
                <a:spcPts val="1600"/>
              </a:spcBef>
              <a:spcAft>
                <a:spcPts val="0"/>
              </a:spcAft>
              <a:buNone/>
            </a:pPr>
            <a:endParaRPr sz="1200">
              <a:solidFill>
                <a:srgbClr val="000000"/>
              </a:solidFill>
            </a:endParaRPr>
          </a:p>
          <a:p>
            <a:pPr marL="457200" lvl="0" indent="0" algn="l" rtl="0">
              <a:spcBef>
                <a:spcPts val="1600"/>
              </a:spcBef>
              <a:spcAft>
                <a:spcPts val="1600"/>
              </a:spcAft>
              <a:buNone/>
            </a:pPr>
            <a:endParaRPr>
              <a:solidFill>
                <a:srgbClr val="FFFFFF"/>
              </a:solidFill>
            </a:endParaRPr>
          </a:p>
        </p:txBody>
      </p:sp>
      <p:pic>
        <p:nvPicPr>
          <p:cNvPr id="138" name="Google Shape;138;p24"/>
          <p:cNvPicPr preferRelativeResize="0"/>
          <p:nvPr/>
        </p:nvPicPr>
        <p:blipFill>
          <a:blip r:embed="rId3">
            <a:alphaModFix/>
          </a:blip>
          <a:stretch>
            <a:fillRect/>
          </a:stretch>
        </p:blipFill>
        <p:spPr>
          <a:xfrm>
            <a:off x="152400" y="1148050"/>
            <a:ext cx="3450125" cy="47338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5"/>
          <p:cNvSpPr txBox="1">
            <a:spLocks noGrp="1"/>
          </p:cNvSpPr>
          <p:nvPr>
            <p:ph type="ctrTitle"/>
          </p:nvPr>
        </p:nvSpPr>
        <p:spPr>
          <a:xfrm>
            <a:off x="152400" y="228601"/>
            <a:ext cx="8991600" cy="1143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3000">
                <a:solidFill>
                  <a:srgbClr val="FFFFFF"/>
                </a:solidFill>
              </a:rPr>
              <a:t>Cost Of an Action Rule:</a:t>
            </a:r>
            <a:endParaRPr sz="3000">
              <a:solidFill>
                <a:srgbClr val="FFFFFF"/>
              </a:solidFill>
            </a:endParaRPr>
          </a:p>
        </p:txBody>
      </p:sp>
      <p:sp>
        <p:nvSpPr>
          <p:cNvPr id="144" name="Google Shape;144;p25"/>
          <p:cNvSpPr txBox="1">
            <a:spLocks noGrp="1"/>
          </p:cNvSpPr>
          <p:nvPr>
            <p:ph type="subTitle" idx="1"/>
          </p:nvPr>
        </p:nvSpPr>
        <p:spPr>
          <a:xfrm>
            <a:off x="377800" y="1371600"/>
            <a:ext cx="8006400" cy="4417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1800" b="0">
                <a:solidFill>
                  <a:srgbClr val="FFFFFF"/>
                </a:solidFill>
                <a:latin typeface="Open Sans"/>
                <a:ea typeface="Open Sans"/>
                <a:cs typeface="Open Sans"/>
                <a:sym typeface="Open Sans"/>
              </a:rPr>
              <a:t>●</a:t>
            </a:r>
            <a:r>
              <a:rPr lang="en-US" sz="2000" b="0">
                <a:solidFill>
                  <a:srgbClr val="FFFFFF"/>
                </a:solidFill>
                <a:latin typeface="Open Sans"/>
                <a:ea typeface="Open Sans"/>
                <a:cs typeface="Open Sans"/>
                <a:sym typeface="Open Sans"/>
              </a:rPr>
              <a:t>Every action is associated with a specific cost.</a:t>
            </a:r>
            <a:endParaRPr sz="2000" b="0">
              <a:solidFill>
                <a:srgbClr val="FFFFFF"/>
              </a:solidFill>
              <a:latin typeface="Open Sans"/>
              <a:ea typeface="Open Sans"/>
              <a:cs typeface="Open Sans"/>
              <a:sym typeface="Open Sans"/>
            </a:endParaRPr>
          </a:p>
          <a:p>
            <a:pPr marL="0" lvl="0" indent="0" algn="l" rtl="0">
              <a:lnSpc>
                <a:spcPct val="115000"/>
              </a:lnSpc>
              <a:spcBef>
                <a:spcPts val="0"/>
              </a:spcBef>
              <a:spcAft>
                <a:spcPts val="0"/>
              </a:spcAft>
              <a:buNone/>
            </a:pPr>
            <a:r>
              <a:rPr lang="en-US" sz="2000" b="0">
                <a:solidFill>
                  <a:srgbClr val="FFFFFF"/>
                </a:solidFill>
                <a:latin typeface="Open Sans"/>
                <a:ea typeface="Open Sans"/>
                <a:cs typeface="Open Sans"/>
                <a:sym typeface="Open Sans"/>
              </a:rPr>
              <a:t>●Types of Costs:</a:t>
            </a:r>
            <a:endParaRPr sz="2000" b="0">
              <a:solidFill>
                <a:srgbClr val="FFFFFF"/>
              </a:solidFill>
              <a:latin typeface="Open Sans"/>
              <a:ea typeface="Open Sans"/>
              <a:cs typeface="Open Sans"/>
              <a:sym typeface="Open Sans"/>
            </a:endParaRPr>
          </a:p>
          <a:p>
            <a:pPr marL="0" lvl="0" indent="457200" algn="l" rtl="0">
              <a:lnSpc>
                <a:spcPct val="115000"/>
              </a:lnSpc>
              <a:spcBef>
                <a:spcPts val="0"/>
              </a:spcBef>
              <a:spcAft>
                <a:spcPts val="0"/>
              </a:spcAft>
              <a:buNone/>
            </a:pPr>
            <a:r>
              <a:rPr lang="en-US" sz="2000" b="0">
                <a:solidFill>
                  <a:srgbClr val="FFFFFF"/>
                </a:solidFill>
                <a:latin typeface="Open Sans"/>
                <a:ea typeface="Open Sans"/>
                <a:cs typeface="Open Sans"/>
                <a:sym typeface="Open Sans"/>
              </a:rPr>
              <a:t>a.Monetary cost</a:t>
            </a:r>
            <a:endParaRPr sz="2000" b="0">
              <a:solidFill>
                <a:srgbClr val="FFFFFF"/>
              </a:solidFill>
              <a:latin typeface="Open Sans"/>
              <a:ea typeface="Open Sans"/>
              <a:cs typeface="Open Sans"/>
              <a:sym typeface="Open Sans"/>
            </a:endParaRPr>
          </a:p>
          <a:p>
            <a:pPr marL="0" lvl="0" indent="457200" algn="l" rtl="0">
              <a:lnSpc>
                <a:spcPct val="115000"/>
              </a:lnSpc>
              <a:spcBef>
                <a:spcPts val="0"/>
              </a:spcBef>
              <a:spcAft>
                <a:spcPts val="0"/>
              </a:spcAft>
              <a:buNone/>
            </a:pPr>
            <a:r>
              <a:rPr lang="en-US" sz="2000" b="0">
                <a:solidFill>
                  <a:srgbClr val="FFFFFF"/>
                </a:solidFill>
                <a:latin typeface="Open Sans"/>
                <a:ea typeface="Open Sans"/>
                <a:cs typeface="Open Sans"/>
                <a:sym typeface="Open Sans"/>
              </a:rPr>
              <a:t>b.Moral cost</a:t>
            </a:r>
            <a:endParaRPr sz="2000" b="0">
              <a:solidFill>
                <a:srgbClr val="FFFFFF"/>
              </a:solidFill>
              <a:latin typeface="Open Sans"/>
              <a:ea typeface="Open Sans"/>
              <a:cs typeface="Open Sans"/>
              <a:sym typeface="Open Sans"/>
            </a:endParaRPr>
          </a:p>
          <a:p>
            <a:pPr marL="0" lvl="0" indent="0" algn="l" rtl="0">
              <a:spcBef>
                <a:spcPts val="600"/>
              </a:spcBef>
              <a:spcAft>
                <a:spcPts val="0"/>
              </a:spcAft>
              <a:buNone/>
            </a:pPr>
            <a:r>
              <a:rPr lang="en-US" sz="2000">
                <a:solidFill>
                  <a:srgbClr val="FFFFFF"/>
                </a:solidFill>
              </a:rPr>
              <a:t>Example:</a:t>
            </a:r>
            <a:endParaRPr sz="2000">
              <a:solidFill>
                <a:srgbClr val="FFFFFF"/>
              </a:solidFill>
            </a:endParaRPr>
          </a:p>
          <a:p>
            <a:pPr marL="0" lvl="0" indent="0" algn="just" rtl="0">
              <a:lnSpc>
                <a:spcPct val="115000"/>
              </a:lnSpc>
              <a:spcBef>
                <a:spcPts val="1600"/>
              </a:spcBef>
              <a:spcAft>
                <a:spcPts val="0"/>
              </a:spcAft>
              <a:buNone/>
            </a:pPr>
            <a:r>
              <a:rPr lang="en-US" sz="2000" b="0">
                <a:solidFill>
                  <a:srgbClr val="FFFFFF"/>
                </a:solidFill>
                <a:latin typeface="Open Sans"/>
                <a:ea typeface="Open Sans"/>
                <a:cs typeface="Open Sans"/>
                <a:sym typeface="Open Sans"/>
              </a:rPr>
              <a:t>Relocating a team from one city to another (re-classifying the employees from one division to another) may cost us the moving expense(</a:t>
            </a:r>
            <a:r>
              <a:rPr lang="en-US" sz="2000" b="0">
                <a:solidFill>
                  <a:srgbClr val="FF0000"/>
                </a:solidFill>
                <a:latin typeface="Open Sans"/>
                <a:ea typeface="Open Sans"/>
                <a:cs typeface="Open Sans"/>
                <a:sym typeface="Open Sans"/>
              </a:rPr>
              <a:t>monetary Cost</a:t>
            </a:r>
            <a:r>
              <a:rPr lang="en-US" sz="2000" b="0">
                <a:solidFill>
                  <a:srgbClr val="FFFFFF"/>
                </a:solidFill>
                <a:latin typeface="Open Sans"/>
                <a:ea typeface="Open Sans"/>
                <a:cs typeface="Open Sans"/>
                <a:sym typeface="Open Sans"/>
              </a:rPr>
              <a:t>), in addition to a </a:t>
            </a:r>
            <a:r>
              <a:rPr lang="en-US" sz="2000" b="0">
                <a:solidFill>
                  <a:srgbClr val="FF0000"/>
                </a:solidFill>
                <a:latin typeface="Open Sans"/>
                <a:ea typeface="Open Sans"/>
                <a:cs typeface="Open Sans"/>
                <a:sym typeface="Open Sans"/>
              </a:rPr>
              <a:t>moral cost</a:t>
            </a:r>
            <a:r>
              <a:rPr lang="en-US" sz="2000" b="0">
                <a:solidFill>
                  <a:srgbClr val="FFFFFF"/>
                </a:solidFill>
                <a:latin typeface="Open Sans"/>
                <a:ea typeface="Open Sans"/>
                <a:cs typeface="Open Sans"/>
                <a:sym typeface="Open Sans"/>
              </a:rPr>
              <a:t> – some negative emotions of the employees about it may influence his/her future performance or perception of our organization.</a:t>
            </a:r>
            <a:endParaRPr sz="2000" b="0">
              <a:solidFill>
                <a:srgbClr val="FFFFFF"/>
              </a:solidFill>
              <a:latin typeface="Open Sans"/>
              <a:ea typeface="Open Sans"/>
              <a:cs typeface="Open Sans"/>
              <a:sym typeface="Open Sans"/>
            </a:endParaRPr>
          </a:p>
          <a:p>
            <a:pPr marL="0" lvl="0" indent="0" algn="l" rtl="0">
              <a:spcBef>
                <a:spcPts val="600"/>
              </a:spcBef>
              <a:spcAft>
                <a:spcPts val="0"/>
              </a:spcAft>
              <a:buNone/>
            </a:pPr>
            <a:endParaRPr sz="2400">
              <a:solidFill>
                <a:srgbClr val="FFFFFF"/>
              </a:solidFill>
            </a:endParaRPr>
          </a:p>
          <a:p>
            <a:pPr marL="0" lvl="0" indent="0" algn="l" rtl="0">
              <a:spcBef>
                <a:spcPts val="1600"/>
              </a:spcBef>
              <a:spcAft>
                <a:spcPts val="1600"/>
              </a:spcAft>
              <a:buNone/>
            </a:pPr>
            <a:endParaRPr>
              <a:solidFill>
                <a:srgbClr val="FF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6"/>
          <p:cNvSpPr txBox="1">
            <a:spLocks noGrp="1"/>
          </p:cNvSpPr>
          <p:nvPr>
            <p:ph type="ctrTitle"/>
          </p:nvPr>
        </p:nvSpPr>
        <p:spPr>
          <a:xfrm>
            <a:off x="152400" y="228601"/>
            <a:ext cx="8991600" cy="1143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3000">
                <a:solidFill>
                  <a:srgbClr val="FFFFFF"/>
                </a:solidFill>
              </a:rPr>
              <a:t>Cost Of an Action Rule:</a:t>
            </a:r>
            <a:endParaRPr/>
          </a:p>
        </p:txBody>
      </p:sp>
      <p:sp>
        <p:nvSpPr>
          <p:cNvPr id="150" name="Google Shape;150;p26"/>
          <p:cNvSpPr txBox="1">
            <a:spLocks noGrp="1"/>
          </p:cNvSpPr>
          <p:nvPr>
            <p:ph type="subTitle" idx="1"/>
          </p:nvPr>
        </p:nvSpPr>
        <p:spPr>
          <a:xfrm>
            <a:off x="452325" y="1487700"/>
            <a:ext cx="7868700" cy="3882600"/>
          </a:xfrm>
          <a:prstGeom prst="rect">
            <a:avLst/>
          </a:prstGeom>
        </p:spPr>
        <p:txBody>
          <a:bodyPr spcFirstLastPara="1" wrap="square" lIns="91425" tIns="91425" rIns="91425" bIns="91425" anchor="t" anchorCtr="0">
            <a:noAutofit/>
          </a:bodyPr>
          <a:lstStyle/>
          <a:p>
            <a:pPr marL="457200" lvl="0" indent="-368300" algn="l" rtl="0">
              <a:spcBef>
                <a:spcPts val="600"/>
              </a:spcBef>
              <a:spcAft>
                <a:spcPts val="0"/>
              </a:spcAft>
              <a:buClr>
                <a:srgbClr val="FFFFFF"/>
              </a:buClr>
              <a:buSzPts val="2200"/>
              <a:buChar char="●"/>
            </a:pPr>
            <a:r>
              <a:rPr lang="en-US" sz="2200" b="0">
                <a:solidFill>
                  <a:srgbClr val="FFFFFF"/>
                </a:solidFill>
                <a:latin typeface="Open Sans"/>
                <a:ea typeface="Open Sans"/>
                <a:cs typeface="Open Sans"/>
                <a:sym typeface="Open Sans"/>
              </a:rPr>
              <a:t>Cost is denoted by ‘</a:t>
            </a:r>
            <a:r>
              <a:rPr lang="en-US" sz="2200" b="0">
                <a:solidFill>
                  <a:srgbClr val="FFFFFF"/>
                </a:solidFill>
                <a:latin typeface="Georgia"/>
                <a:ea typeface="Georgia"/>
                <a:cs typeface="Georgia"/>
                <a:sym typeface="Georgia"/>
              </a:rPr>
              <a:t>ρ</a:t>
            </a:r>
            <a:r>
              <a:rPr lang="en-US" sz="2200" b="0">
                <a:solidFill>
                  <a:srgbClr val="FFFFFF"/>
                </a:solidFill>
                <a:latin typeface="Open Sans"/>
                <a:ea typeface="Open Sans"/>
                <a:cs typeface="Open Sans"/>
                <a:sym typeface="Open Sans"/>
              </a:rPr>
              <a:t>’</a:t>
            </a:r>
            <a:endParaRPr sz="2200" b="0">
              <a:solidFill>
                <a:srgbClr val="FFFFFF"/>
              </a:solidFill>
              <a:latin typeface="Open Sans"/>
              <a:ea typeface="Open Sans"/>
              <a:cs typeface="Open Sans"/>
              <a:sym typeface="Open Sans"/>
            </a:endParaRPr>
          </a:p>
          <a:p>
            <a:pPr marL="457200" lvl="0" indent="-368300" algn="l" rtl="0">
              <a:spcBef>
                <a:spcPts val="0"/>
              </a:spcBef>
              <a:spcAft>
                <a:spcPts val="0"/>
              </a:spcAft>
              <a:buClr>
                <a:srgbClr val="FFFFFF"/>
              </a:buClr>
              <a:buSzPts val="2200"/>
              <a:buFont typeface="Open Sans"/>
              <a:buChar char="●"/>
            </a:pPr>
            <a:r>
              <a:rPr lang="en-US" sz="2200" b="0">
                <a:solidFill>
                  <a:srgbClr val="FFFFFF"/>
                </a:solidFill>
                <a:latin typeface="Open Sans"/>
                <a:ea typeface="Open Sans"/>
                <a:cs typeface="Open Sans"/>
                <a:sym typeface="Open Sans"/>
              </a:rPr>
              <a:t>The range of ‘</a:t>
            </a:r>
            <a:r>
              <a:rPr lang="en-US" sz="2200" b="0">
                <a:solidFill>
                  <a:srgbClr val="FFFFFF"/>
                </a:solidFill>
                <a:latin typeface="Georgia"/>
                <a:ea typeface="Georgia"/>
                <a:cs typeface="Georgia"/>
                <a:sym typeface="Georgia"/>
              </a:rPr>
              <a:t>ρ</a:t>
            </a:r>
            <a:r>
              <a:rPr lang="en-US" sz="2200" b="0">
                <a:solidFill>
                  <a:srgbClr val="FFFFFF"/>
                </a:solidFill>
                <a:latin typeface="Open Sans"/>
                <a:ea typeface="Open Sans"/>
                <a:cs typeface="Open Sans"/>
                <a:sym typeface="Open Sans"/>
              </a:rPr>
              <a:t>’ is [0 to </a:t>
            </a:r>
            <a:r>
              <a:rPr lang="en-US" sz="2200">
                <a:solidFill>
                  <a:srgbClr val="FFFFFF"/>
                </a:solidFill>
                <a:latin typeface="Georgia"/>
                <a:ea typeface="Georgia"/>
                <a:cs typeface="Georgia"/>
                <a:sym typeface="Georgia"/>
              </a:rPr>
              <a:t>+ </a:t>
            </a:r>
            <a:r>
              <a:rPr lang="en-US" sz="2200">
                <a:solidFill>
                  <a:srgbClr val="FFFFFF"/>
                </a:solidFill>
              </a:rPr>
              <a:t>∞]</a:t>
            </a:r>
            <a:endParaRPr sz="2200">
              <a:solidFill>
                <a:srgbClr val="FFFFFF"/>
              </a:solidFill>
            </a:endParaRPr>
          </a:p>
          <a:p>
            <a:pPr marL="457200" lvl="0" indent="-368300" algn="l" rtl="0">
              <a:lnSpc>
                <a:spcPct val="115000"/>
              </a:lnSpc>
              <a:spcBef>
                <a:spcPts val="0"/>
              </a:spcBef>
              <a:spcAft>
                <a:spcPts val="0"/>
              </a:spcAft>
              <a:buClr>
                <a:srgbClr val="FFFFFF"/>
              </a:buClr>
              <a:buSzPts val="2200"/>
              <a:buChar char="●"/>
            </a:pPr>
            <a:r>
              <a:rPr lang="en-US" sz="2200" b="0">
                <a:solidFill>
                  <a:srgbClr val="FFFFFF"/>
                </a:solidFill>
              </a:rPr>
              <a:t>The cost(</a:t>
            </a:r>
            <a:r>
              <a:rPr lang="en-US" sz="2200" b="0">
                <a:solidFill>
                  <a:srgbClr val="FFFFFF"/>
                </a:solidFill>
                <a:latin typeface="Georgia"/>
                <a:ea typeface="Georgia"/>
                <a:cs typeface="Georgia"/>
                <a:sym typeface="Georgia"/>
              </a:rPr>
              <a:t>ρ</a:t>
            </a:r>
            <a:r>
              <a:rPr lang="en-US" sz="2200" b="0">
                <a:solidFill>
                  <a:srgbClr val="FFFFFF"/>
                </a:solidFill>
              </a:rPr>
              <a:t>) will be close to zero if the action is trivial(if the action is easily accomplished)</a:t>
            </a:r>
            <a:endParaRPr sz="2200" b="0">
              <a:solidFill>
                <a:srgbClr val="FFFFFF"/>
              </a:solidFill>
            </a:endParaRPr>
          </a:p>
          <a:p>
            <a:pPr marL="457200" lvl="0" indent="-368300" algn="l" rtl="0">
              <a:lnSpc>
                <a:spcPct val="115000"/>
              </a:lnSpc>
              <a:spcBef>
                <a:spcPts val="0"/>
              </a:spcBef>
              <a:spcAft>
                <a:spcPts val="0"/>
              </a:spcAft>
              <a:buClr>
                <a:srgbClr val="FFFFFF"/>
              </a:buClr>
              <a:buSzPts val="2200"/>
              <a:buChar char="●"/>
            </a:pPr>
            <a:r>
              <a:rPr lang="en-US" sz="2200" b="0">
                <a:solidFill>
                  <a:srgbClr val="FFFFFF"/>
                </a:solidFill>
              </a:rPr>
              <a:t> The cost(</a:t>
            </a:r>
            <a:r>
              <a:rPr lang="en-US" sz="2200" b="0">
                <a:solidFill>
                  <a:srgbClr val="FFFFFF"/>
                </a:solidFill>
                <a:latin typeface="Georgia"/>
                <a:ea typeface="Georgia"/>
                <a:cs typeface="Georgia"/>
                <a:sym typeface="Georgia"/>
              </a:rPr>
              <a:t>ρ</a:t>
            </a:r>
            <a:r>
              <a:rPr lang="en-US" sz="2200" b="0">
                <a:solidFill>
                  <a:srgbClr val="FFFFFF"/>
                </a:solidFill>
              </a:rPr>
              <a:t>) will be close to +∞ if the action is very difficult to accomplish.</a:t>
            </a:r>
            <a:endParaRPr sz="2200">
              <a:solidFill>
                <a:srgbClr val="FF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7"/>
          <p:cNvSpPr txBox="1">
            <a:spLocks noGrp="1"/>
          </p:cNvSpPr>
          <p:nvPr>
            <p:ph type="ctrTitle"/>
          </p:nvPr>
        </p:nvSpPr>
        <p:spPr>
          <a:xfrm>
            <a:off x="152400" y="228601"/>
            <a:ext cx="8991600" cy="1143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a:solidFill>
                  <a:srgbClr val="FFFFFF"/>
                </a:solidFill>
              </a:rPr>
              <a:t>Practical Examples of Action Rules:</a:t>
            </a:r>
            <a:endParaRPr>
              <a:solidFill>
                <a:srgbClr val="FFFFFF"/>
              </a:solidFill>
            </a:endParaRPr>
          </a:p>
        </p:txBody>
      </p:sp>
      <p:sp>
        <p:nvSpPr>
          <p:cNvPr id="156" name="Google Shape;156;p27"/>
          <p:cNvSpPr txBox="1">
            <a:spLocks noGrp="1"/>
          </p:cNvSpPr>
          <p:nvPr>
            <p:ph type="subTitle" idx="1"/>
          </p:nvPr>
        </p:nvSpPr>
        <p:spPr>
          <a:xfrm>
            <a:off x="609600" y="1905000"/>
            <a:ext cx="8046000" cy="40701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1800" b="0">
                <a:solidFill>
                  <a:srgbClr val="FFFFFF"/>
                </a:solidFill>
                <a:latin typeface="Open Sans"/>
                <a:ea typeface="Open Sans"/>
                <a:cs typeface="Open Sans"/>
                <a:sym typeface="Open Sans"/>
              </a:rPr>
              <a:t>In the Action Rules Method the attributes in the database must  be split into two groups: stable and flexible.</a:t>
            </a:r>
            <a:endParaRPr sz="1800" b="0">
              <a:solidFill>
                <a:srgbClr val="FFFFFF"/>
              </a:solidFill>
              <a:latin typeface="Open Sans"/>
              <a:ea typeface="Open Sans"/>
              <a:cs typeface="Open Sans"/>
              <a:sym typeface="Open Sans"/>
            </a:endParaRPr>
          </a:p>
          <a:p>
            <a:pPr marL="0" lvl="0" indent="0" algn="l" rtl="0">
              <a:lnSpc>
                <a:spcPct val="115000"/>
              </a:lnSpc>
              <a:spcBef>
                <a:spcPts val="1600"/>
              </a:spcBef>
              <a:spcAft>
                <a:spcPts val="0"/>
              </a:spcAft>
              <a:buNone/>
            </a:pPr>
            <a:r>
              <a:rPr lang="en-US" sz="1800" b="0">
                <a:solidFill>
                  <a:srgbClr val="FFFFFF"/>
                </a:solidFill>
                <a:latin typeface="Open Sans"/>
                <a:ea typeface="Open Sans"/>
                <a:cs typeface="Open Sans"/>
                <a:sym typeface="Open Sans"/>
              </a:rPr>
              <a:t>Binding to Thrombin (Key receptor in blood clotting)</a:t>
            </a:r>
            <a:endParaRPr sz="1800" b="0">
              <a:solidFill>
                <a:srgbClr val="FFFFFF"/>
              </a:solidFill>
              <a:latin typeface="Open Sans"/>
              <a:ea typeface="Open Sans"/>
              <a:cs typeface="Open Sans"/>
              <a:sym typeface="Open Sans"/>
            </a:endParaRPr>
          </a:p>
          <a:p>
            <a:pPr marL="0" lvl="0" indent="0" algn="l" rtl="0">
              <a:lnSpc>
                <a:spcPct val="115000"/>
              </a:lnSpc>
              <a:spcBef>
                <a:spcPts val="0"/>
              </a:spcBef>
              <a:spcAft>
                <a:spcPts val="0"/>
              </a:spcAft>
              <a:buNone/>
            </a:pPr>
            <a:r>
              <a:rPr lang="en-US" sz="1800" b="0">
                <a:solidFill>
                  <a:srgbClr val="FFFFFF"/>
                </a:solidFill>
                <a:latin typeface="Open Sans"/>
                <a:ea typeface="Open Sans"/>
                <a:cs typeface="Open Sans"/>
                <a:sym typeface="Open Sans"/>
              </a:rPr>
              <a:t>●Classify active and inactive compound receptors to design new drugs</a:t>
            </a:r>
            <a:endParaRPr sz="1800" b="0">
              <a:solidFill>
                <a:srgbClr val="FFFFFF"/>
              </a:solidFill>
              <a:latin typeface="Open Sans"/>
              <a:ea typeface="Open Sans"/>
              <a:cs typeface="Open Sans"/>
              <a:sym typeface="Open Sans"/>
            </a:endParaRPr>
          </a:p>
          <a:p>
            <a:pPr marL="0" lvl="0" indent="0" algn="l" rtl="0">
              <a:lnSpc>
                <a:spcPct val="115000"/>
              </a:lnSpc>
              <a:spcBef>
                <a:spcPts val="1600"/>
              </a:spcBef>
              <a:spcAft>
                <a:spcPts val="0"/>
              </a:spcAft>
              <a:buNone/>
            </a:pPr>
            <a:r>
              <a:rPr lang="en-US" sz="1800" b="0">
                <a:solidFill>
                  <a:srgbClr val="FFFFFF"/>
                </a:solidFill>
                <a:latin typeface="Open Sans"/>
                <a:ea typeface="Open Sans"/>
                <a:cs typeface="Open Sans"/>
                <a:sym typeface="Open Sans"/>
              </a:rPr>
              <a:t>Benchmarking in Insurance Companies for certain policies</a:t>
            </a:r>
            <a:endParaRPr sz="1800" b="0">
              <a:solidFill>
                <a:srgbClr val="FFFFFF"/>
              </a:solidFill>
              <a:latin typeface="Open Sans"/>
              <a:ea typeface="Open Sans"/>
              <a:cs typeface="Open Sans"/>
              <a:sym typeface="Open Sans"/>
            </a:endParaRPr>
          </a:p>
          <a:p>
            <a:pPr marL="0" lvl="0" indent="0" algn="l" rtl="0">
              <a:lnSpc>
                <a:spcPct val="115000"/>
              </a:lnSpc>
              <a:spcBef>
                <a:spcPts val="0"/>
              </a:spcBef>
              <a:spcAft>
                <a:spcPts val="0"/>
              </a:spcAft>
              <a:buNone/>
            </a:pPr>
            <a:r>
              <a:rPr lang="en-US" sz="1800" b="0">
                <a:solidFill>
                  <a:srgbClr val="FFFFFF"/>
                </a:solidFill>
                <a:latin typeface="Open Sans"/>
                <a:ea typeface="Open Sans"/>
                <a:cs typeface="Open Sans"/>
                <a:sym typeface="Open Sans"/>
              </a:rPr>
              <a:t>●Reclassifying attributes in a car policy from 5 to 6</a:t>
            </a:r>
            <a:endParaRPr sz="1800" b="0">
              <a:solidFill>
                <a:srgbClr val="FFFFFF"/>
              </a:solidFill>
              <a:latin typeface="Open Sans"/>
              <a:ea typeface="Open Sans"/>
              <a:cs typeface="Open Sans"/>
              <a:sym typeface="Open Sans"/>
            </a:endParaRPr>
          </a:p>
          <a:p>
            <a:pPr marL="0" lvl="0" indent="0" algn="l" rtl="0">
              <a:lnSpc>
                <a:spcPct val="115000"/>
              </a:lnSpc>
              <a:spcBef>
                <a:spcPts val="0"/>
              </a:spcBef>
              <a:spcAft>
                <a:spcPts val="0"/>
              </a:spcAft>
              <a:buNone/>
            </a:pPr>
            <a:r>
              <a:rPr lang="en-US" sz="1800" b="0">
                <a:solidFill>
                  <a:srgbClr val="FFFFFF"/>
                </a:solidFill>
                <a:latin typeface="Open Sans"/>
                <a:ea typeface="Open Sans"/>
                <a:cs typeface="Open Sans"/>
                <a:sym typeface="Open Sans"/>
              </a:rPr>
              <a:t>●Allows to better market different policies to certain customers</a:t>
            </a:r>
            <a:endParaRPr sz="1800" b="0">
              <a:solidFill>
                <a:srgbClr val="FFFFFF"/>
              </a:solidFill>
              <a:latin typeface="Open Sans"/>
              <a:ea typeface="Open Sans"/>
              <a:cs typeface="Open Sans"/>
              <a:sym typeface="Open Sans"/>
            </a:endParaRPr>
          </a:p>
          <a:p>
            <a:pPr marL="0" lvl="0" indent="0" algn="l" rtl="0">
              <a:spcBef>
                <a:spcPts val="600"/>
              </a:spcBef>
              <a:spcAft>
                <a:spcPts val="1600"/>
              </a:spcAft>
              <a:buNone/>
            </a:pPr>
            <a:endParaRPr>
              <a:solidFill>
                <a:srgbClr val="FFFF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8"/>
          <p:cNvSpPr txBox="1">
            <a:spLocks noGrp="1"/>
          </p:cNvSpPr>
          <p:nvPr>
            <p:ph type="ctrTitle"/>
          </p:nvPr>
        </p:nvSpPr>
        <p:spPr>
          <a:xfrm>
            <a:off x="152400" y="228601"/>
            <a:ext cx="8991600" cy="1143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a:solidFill>
                  <a:srgbClr val="FFFFFF"/>
                </a:solidFill>
              </a:rPr>
              <a:t>Practical Examples of Action Rules:</a:t>
            </a:r>
            <a:endParaRPr/>
          </a:p>
        </p:txBody>
      </p:sp>
      <p:sp>
        <p:nvSpPr>
          <p:cNvPr id="162" name="Google Shape;162;p28"/>
          <p:cNvSpPr txBox="1">
            <a:spLocks noGrp="1"/>
          </p:cNvSpPr>
          <p:nvPr>
            <p:ph type="subTitle" idx="1"/>
          </p:nvPr>
        </p:nvSpPr>
        <p:spPr>
          <a:xfrm>
            <a:off x="609600" y="1905000"/>
            <a:ext cx="7955400" cy="38286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1800" b="0">
                <a:solidFill>
                  <a:srgbClr val="FFFFFF"/>
                </a:solidFill>
                <a:latin typeface="Open Sans"/>
                <a:ea typeface="Open Sans"/>
                <a:cs typeface="Open Sans"/>
                <a:sym typeface="Open Sans"/>
              </a:rPr>
              <a:t>Breast Cancer Diagnosis</a:t>
            </a:r>
            <a:endParaRPr sz="1800" b="0">
              <a:solidFill>
                <a:srgbClr val="FFFFFF"/>
              </a:solidFill>
              <a:latin typeface="Open Sans"/>
              <a:ea typeface="Open Sans"/>
              <a:cs typeface="Open Sans"/>
              <a:sym typeface="Open Sans"/>
            </a:endParaRPr>
          </a:p>
          <a:p>
            <a:pPr marL="0" lvl="0" indent="0" algn="l" rtl="0">
              <a:lnSpc>
                <a:spcPct val="115000"/>
              </a:lnSpc>
              <a:spcBef>
                <a:spcPts val="0"/>
              </a:spcBef>
              <a:spcAft>
                <a:spcPts val="0"/>
              </a:spcAft>
              <a:buNone/>
            </a:pPr>
            <a:r>
              <a:rPr lang="en-US" sz="1800" b="0">
                <a:solidFill>
                  <a:srgbClr val="FFFFFF"/>
                </a:solidFill>
                <a:latin typeface="Open Sans"/>
                <a:ea typeface="Open Sans"/>
                <a:cs typeface="Open Sans"/>
                <a:sym typeface="Open Sans"/>
              </a:rPr>
              <a:t>●Classifying a tumor as benign or malignant</a:t>
            </a:r>
            <a:endParaRPr sz="1800" b="0">
              <a:solidFill>
                <a:srgbClr val="FFFFFF"/>
              </a:solidFill>
              <a:latin typeface="Open Sans"/>
              <a:ea typeface="Open Sans"/>
              <a:cs typeface="Open Sans"/>
              <a:sym typeface="Open Sans"/>
            </a:endParaRPr>
          </a:p>
          <a:p>
            <a:pPr marL="0" lvl="0" indent="0" algn="l" rtl="0">
              <a:lnSpc>
                <a:spcPct val="115000"/>
              </a:lnSpc>
              <a:spcBef>
                <a:spcPts val="0"/>
              </a:spcBef>
              <a:spcAft>
                <a:spcPts val="0"/>
              </a:spcAft>
              <a:buNone/>
            </a:pPr>
            <a:r>
              <a:rPr lang="en-US" sz="1800" b="0">
                <a:solidFill>
                  <a:srgbClr val="FFFFFF"/>
                </a:solidFill>
                <a:latin typeface="Open Sans"/>
                <a:ea typeface="Open Sans"/>
                <a:cs typeface="Open Sans"/>
                <a:sym typeface="Open Sans"/>
              </a:rPr>
              <a:t>●Ability to provide suggestions or actionable rules to be made in order to changes the class from malignant to benign</a:t>
            </a:r>
            <a:endParaRPr sz="1800" b="0">
              <a:solidFill>
                <a:srgbClr val="FFFFFF"/>
              </a:solidFill>
              <a:latin typeface="Open Sans"/>
              <a:ea typeface="Open Sans"/>
              <a:cs typeface="Open Sans"/>
              <a:sym typeface="Open Sans"/>
            </a:endParaRPr>
          </a:p>
          <a:p>
            <a:pPr marL="0" lvl="0" indent="0" algn="l" rtl="0">
              <a:lnSpc>
                <a:spcPct val="115000"/>
              </a:lnSpc>
              <a:spcBef>
                <a:spcPts val="0"/>
              </a:spcBef>
              <a:spcAft>
                <a:spcPts val="0"/>
              </a:spcAft>
              <a:buNone/>
            </a:pPr>
            <a:r>
              <a:rPr lang="en-US" sz="1800" b="0">
                <a:solidFill>
                  <a:srgbClr val="FFFFFF"/>
                </a:solidFill>
                <a:latin typeface="Open Sans"/>
                <a:ea typeface="Open Sans"/>
                <a:cs typeface="Open Sans"/>
                <a:sym typeface="Open Sans"/>
              </a:rPr>
              <a:t>●Better classification of when a tumor should be immediately removed because it could be life threatening.</a:t>
            </a:r>
            <a:endParaRPr sz="1800" b="0">
              <a:solidFill>
                <a:srgbClr val="FFFFFF"/>
              </a:solidFill>
              <a:latin typeface="Open Sans"/>
              <a:ea typeface="Open Sans"/>
              <a:cs typeface="Open Sans"/>
              <a:sym typeface="Open Sans"/>
            </a:endParaRPr>
          </a:p>
          <a:p>
            <a:pPr marL="0" lvl="0" indent="0" algn="l" rtl="0">
              <a:spcBef>
                <a:spcPts val="600"/>
              </a:spcBef>
              <a:spcAft>
                <a:spcPts val="1600"/>
              </a:spcAft>
              <a:buNone/>
            </a:pPr>
            <a:endParaRPr>
              <a:solidFill>
                <a:srgbClr val="FFFF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9"/>
          <p:cNvSpPr txBox="1">
            <a:spLocks noGrp="1"/>
          </p:cNvSpPr>
          <p:nvPr>
            <p:ph type="ctrTitle"/>
          </p:nvPr>
        </p:nvSpPr>
        <p:spPr>
          <a:xfrm>
            <a:off x="152400" y="228601"/>
            <a:ext cx="8991600" cy="1143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68" name="Google Shape;168;p29"/>
          <p:cNvSpPr txBox="1">
            <a:spLocks noGrp="1"/>
          </p:cNvSpPr>
          <p:nvPr>
            <p:ph type="subTitle" idx="1"/>
          </p:nvPr>
        </p:nvSpPr>
        <p:spPr>
          <a:xfrm>
            <a:off x="2514600" y="2819400"/>
            <a:ext cx="4267200" cy="1219200"/>
          </a:xfrm>
          <a:prstGeom prst="rect">
            <a:avLst/>
          </a:prstGeom>
        </p:spPr>
        <p:txBody>
          <a:bodyPr spcFirstLastPara="1" wrap="square" lIns="91425" tIns="91425" rIns="91425" bIns="91425" anchor="t" anchorCtr="0">
            <a:noAutofit/>
          </a:bodyPr>
          <a:lstStyle/>
          <a:p>
            <a:pPr marL="0" lvl="0" indent="0" algn="ctr" rtl="0">
              <a:spcBef>
                <a:spcPts val="600"/>
              </a:spcBef>
              <a:spcAft>
                <a:spcPts val="1600"/>
              </a:spcAft>
              <a:buNone/>
            </a:pPr>
            <a:r>
              <a:rPr lang="en-US">
                <a:solidFill>
                  <a:srgbClr val="FFFFFF"/>
                </a:solidFill>
              </a:rPr>
              <a:t>THANK YOU</a:t>
            </a:r>
            <a:endParaRPr>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5"/>
          <p:cNvSpPr txBox="1">
            <a:spLocks noGrp="1"/>
          </p:cNvSpPr>
          <p:nvPr>
            <p:ph type="title" idx="4294967295"/>
          </p:nvPr>
        </p:nvSpPr>
        <p:spPr>
          <a:xfrm>
            <a:off x="0" y="274638"/>
            <a:ext cx="91440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Font typeface="Arial"/>
              <a:buNone/>
            </a:pPr>
            <a:r>
              <a:rPr lang="en-US" sz="4000" b="1" i="0" u="none" strike="noStrike" cap="none">
                <a:solidFill>
                  <a:schemeClr val="lt1"/>
                </a:solidFill>
                <a:latin typeface="Arial"/>
                <a:ea typeface="Arial"/>
                <a:cs typeface="Arial"/>
                <a:sym typeface="Arial"/>
              </a:rPr>
              <a:t>Slide title, level 1, Arial 40 pt, bold</a:t>
            </a:r>
            <a:endParaRPr sz="4000" b="1" i="0" u="none" strike="noStrike" cap="none">
              <a:solidFill>
                <a:schemeClr val="lt1"/>
              </a:solidFill>
              <a:latin typeface="Arial"/>
              <a:ea typeface="Arial"/>
              <a:cs typeface="Arial"/>
              <a:sym typeface="Arial"/>
            </a:endParaRPr>
          </a:p>
        </p:txBody>
      </p:sp>
      <p:sp>
        <p:nvSpPr>
          <p:cNvPr id="75" name="Google Shape;75;p15"/>
          <p:cNvSpPr txBox="1"/>
          <p:nvPr/>
        </p:nvSpPr>
        <p:spPr>
          <a:xfrm>
            <a:off x="457200" y="1600200"/>
            <a:ext cx="8229600" cy="4525963"/>
          </a:xfrm>
          <a:prstGeom prst="rect">
            <a:avLst/>
          </a:prstGeom>
          <a:noFill/>
          <a:ln>
            <a:noFill/>
          </a:ln>
        </p:spPr>
        <p:txBody>
          <a:bodyPr spcFirstLastPara="1" wrap="square" lIns="0" tIns="0" rIns="0" bIns="0" anchor="t" anchorCtr="0">
            <a:noAutofit/>
          </a:bodyPr>
          <a:lstStyle/>
          <a:p>
            <a:pPr marL="342900" marR="0" lvl="0" indent="-342900" algn="l" rtl="0">
              <a:lnSpc>
                <a:spcPct val="100000"/>
              </a:lnSpc>
              <a:spcBef>
                <a:spcPts val="0"/>
              </a:spcBef>
              <a:spcAft>
                <a:spcPts val="0"/>
              </a:spcAft>
              <a:buClr>
                <a:schemeClr val="lt1"/>
              </a:buClr>
              <a:buFont typeface="Arial"/>
              <a:buNone/>
            </a:pPr>
            <a:r>
              <a:rPr lang="en-US" sz="3000" b="1" i="0" u="none" strike="noStrike" cap="none">
                <a:solidFill>
                  <a:schemeClr val="lt1"/>
                </a:solidFill>
                <a:latin typeface="Arial"/>
                <a:ea typeface="Arial"/>
                <a:cs typeface="Arial"/>
                <a:sym typeface="Arial"/>
              </a:rPr>
              <a:t>Su</a:t>
            </a:r>
            <a:r>
              <a:rPr lang="en-US" sz="3000" b="1">
                <a:solidFill>
                  <a:schemeClr val="lt1"/>
                </a:solidFill>
              </a:rPr>
              <a:t> </a:t>
            </a:r>
            <a:r>
              <a:rPr lang="en-US" sz="3000" b="1">
                <a:solidFill>
                  <a:srgbClr val="FFFFFF"/>
                </a:solidFill>
              </a:rPr>
              <a:t> </a:t>
            </a:r>
            <a:r>
              <a:rPr lang="en-US" sz="2400" b="0" i="0" u="none" strike="noStrike" cap="none">
                <a:solidFill>
                  <a:srgbClr val="FFFFFF"/>
                </a:solidFill>
                <a:latin typeface="Arial"/>
                <a:ea typeface="Arial"/>
                <a:cs typeface="Arial"/>
                <a:sym typeface="Arial"/>
              </a:rPr>
              <a:t> </a:t>
            </a:r>
            <a:r>
              <a:rPr lang="en-US" sz="2400">
                <a:solidFill>
                  <a:srgbClr val="FFFFFF"/>
                </a:solidFill>
              </a:rPr>
              <a:t>●Stands for </a:t>
            </a:r>
            <a:r>
              <a:rPr lang="en-US" sz="2400" b="1">
                <a:solidFill>
                  <a:srgbClr val="FFFFFF"/>
                </a:solidFill>
              </a:rPr>
              <a:t>Learning from Examples based on Rough Sets</a:t>
            </a:r>
            <a:r>
              <a:rPr lang="en-US" sz="2400">
                <a:solidFill>
                  <a:srgbClr val="FFFFFF"/>
                </a:solidFill>
              </a:rPr>
              <a:t>.</a:t>
            </a:r>
            <a:endParaRPr sz="2400">
              <a:solidFill>
                <a:srgbClr val="FFFFFF"/>
              </a:solidFill>
            </a:endParaRPr>
          </a:p>
          <a:p>
            <a:pPr marL="742950" lvl="0" indent="0" algn="l" rtl="0">
              <a:lnSpc>
                <a:spcPct val="115000"/>
              </a:lnSpc>
              <a:spcBef>
                <a:spcPts val="0"/>
              </a:spcBef>
              <a:spcAft>
                <a:spcPts val="0"/>
              </a:spcAft>
              <a:buNone/>
            </a:pPr>
            <a:r>
              <a:rPr lang="en-US" sz="2400">
                <a:solidFill>
                  <a:srgbClr val="FFFFFF"/>
                </a:solidFill>
              </a:rPr>
              <a:t>●It allows us  to generate rules, which have a specific attribute on the right hand side of the rule, called as </a:t>
            </a:r>
            <a:r>
              <a:rPr lang="en-US" sz="2400" b="1">
                <a:solidFill>
                  <a:srgbClr val="FFFFFF"/>
                </a:solidFill>
              </a:rPr>
              <a:t>decision attribute</a:t>
            </a:r>
            <a:r>
              <a:rPr lang="en-US" sz="2400">
                <a:solidFill>
                  <a:srgbClr val="FFFFFF"/>
                </a:solidFill>
              </a:rPr>
              <a:t>.</a:t>
            </a:r>
            <a:endParaRPr sz="2400">
              <a:solidFill>
                <a:srgbClr val="FFFFFF"/>
              </a:solidFill>
            </a:endParaRPr>
          </a:p>
          <a:p>
            <a:pPr marL="742950" lvl="0" indent="0" algn="l" rtl="0">
              <a:lnSpc>
                <a:spcPct val="115000"/>
              </a:lnSpc>
              <a:spcBef>
                <a:spcPts val="0"/>
              </a:spcBef>
              <a:spcAft>
                <a:spcPts val="0"/>
              </a:spcAft>
              <a:buNone/>
            </a:pPr>
            <a:r>
              <a:rPr lang="en-US" sz="2400">
                <a:solidFill>
                  <a:srgbClr val="FFFFFF"/>
                </a:solidFill>
              </a:rPr>
              <a:t>●Set of Customers being Profitable/Non-Profitable</a:t>
            </a:r>
            <a:endParaRPr sz="2400">
              <a:solidFill>
                <a:srgbClr val="FFFFFF"/>
              </a:solidFill>
            </a:endParaRPr>
          </a:p>
          <a:p>
            <a:pPr marL="742950" lvl="0" indent="0" algn="l" rtl="0">
              <a:lnSpc>
                <a:spcPct val="115000"/>
              </a:lnSpc>
              <a:spcBef>
                <a:spcPts val="0"/>
              </a:spcBef>
              <a:spcAft>
                <a:spcPts val="0"/>
              </a:spcAft>
              <a:buNone/>
            </a:pPr>
            <a:r>
              <a:rPr lang="en-US" sz="2400">
                <a:solidFill>
                  <a:srgbClr val="FFFFFF"/>
                </a:solidFill>
              </a:rPr>
              <a:t>●Set of Tumors being Malignant/Benign</a:t>
            </a:r>
            <a:endParaRPr sz="2400">
              <a:solidFill>
                <a:srgbClr val="FFFFFF"/>
              </a:solidFill>
            </a:endParaRPr>
          </a:p>
          <a:p>
            <a:pPr marL="742950" lvl="0" indent="0" algn="l" rtl="0">
              <a:lnSpc>
                <a:spcPct val="115000"/>
              </a:lnSpc>
              <a:spcBef>
                <a:spcPts val="0"/>
              </a:spcBef>
              <a:spcAft>
                <a:spcPts val="0"/>
              </a:spcAft>
              <a:buNone/>
            </a:pPr>
            <a:r>
              <a:rPr lang="en-US" sz="2400">
                <a:solidFill>
                  <a:srgbClr val="FFFFFF"/>
                </a:solidFill>
              </a:rPr>
              <a:t>●LERS works based on the concept called as </a:t>
            </a:r>
            <a:r>
              <a:rPr lang="en-US" sz="2400" b="1">
                <a:solidFill>
                  <a:srgbClr val="FFFFFF"/>
                </a:solidFill>
              </a:rPr>
              <a:t>covering</a:t>
            </a:r>
            <a:r>
              <a:rPr lang="en-US" sz="2400">
                <a:solidFill>
                  <a:srgbClr val="FFFFFF"/>
                </a:solidFill>
              </a:rPr>
              <a:t>.</a:t>
            </a:r>
            <a:endParaRPr sz="2400">
              <a:solidFill>
                <a:srgbClr val="FFFFFF"/>
              </a:solidFill>
            </a:endParaRPr>
          </a:p>
          <a:p>
            <a:pPr marL="742950" marR="0" lvl="1" indent="-285750" algn="l" rtl="0">
              <a:lnSpc>
                <a:spcPct val="100000"/>
              </a:lnSpc>
              <a:spcBef>
                <a:spcPts val="520"/>
              </a:spcBef>
              <a:spcAft>
                <a:spcPts val="0"/>
              </a:spcAft>
              <a:buClr>
                <a:schemeClr val="lt1"/>
              </a:buClr>
              <a:buSzPts val="2600"/>
              <a:buFont typeface="Arial"/>
              <a:buChar char="–"/>
            </a:pPr>
            <a:r>
              <a:rPr lang="en-US" sz="2600" b="0" i="0" u="none" strike="noStrike" cap="none">
                <a:solidFill>
                  <a:schemeClr val="lt1"/>
                </a:solidFill>
                <a:latin typeface="Arial"/>
                <a:ea typeface="Arial"/>
                <a:cs typeface="Arial"/>
                <a:sym typeface="Arial"/>
              </a:rPr>
              <a:t>formatting if so desired</a:t>
            </a:r>
            <a:endParaRPr sz="2600" b="0" i="0" u="none" strike="noStrike" cap="none">
              <a:solidFill>
                <a:schemeClr val="lt1"/>
              </a:solidFill>
              <a:latin typeface="Arial"/>
              <a:ea typeface="Arial"/>
              <a:cs typeface="Arial"/>
              <a:sym typeface="Arial"/>
            </a:endParaRPr>
          </a:p>
          <a:p>
            <a:pPr marL="742950" marR="0" lvl="1" indent="-120650" algn="l" rtl="0">
              <a:lnSpc>
                <a:spcPct val="100000"/>
              </a:lnSpc>
              <a:spcBef>
                <a:spcPts val="520"/>
              </a:spcBef>
              <a:spcAft>
                <a:spcPts val="0"/>
              </a:spcAft>
              <a:buClr>
                <a:schemeClr val="dk1"/>
              </a:buClr>
              <a:buSzPts val="2600"/>
              <a:buFont typeface="Arial"/>
              <a:buNone/>
            </a:pPr>
            <a:endParaRPr sz="2600" b="0" i="0" u="none" strike="noStrike" cap="none">
              <a:solidFill>
                <a:schemeClr val="lt1"/>
              </a:solidFill>
              <a:latin typeface="Arial"/>
              <a:ea typeface="Arial"/>
              <a:cs typeface="Arial"/>
              <a:sym typeface="Arial"/>
            </a:endParaRPr>
          </a:p>
          <a:p>
            <a:pPr marL="285750" marR="0" lvl="0" indent="-285750" algn="l" rtl="0">
              <a:spcBef>
                <a:spcPts val="600"/>
              </a:spcBef>
              <a:spcAft>
                <a:spcPts val="0"/>
              </a:spcAft>
              <a:buNone/>
            </a:pPr>
            <a:r>
              <a:rPr lang="en-US" sz="3000" b="1" i="0" u="none" strike="noStrike" cap="none">
                <a:solidFill>
                  <a:schemeClr val="lt1"/>
                </a:solidFill>
                <a:latin typeface="Arial"/>
                <a:ea typeface="Arial"/>
                <a:cs typeface="Arial"/>
                <a:sym typeface="Arial"/>
              </a:rPr>
              <a:t>Subtitle or section title #2, Arial 30 pt, bold</a:t>
            </a:r>
            <a:endParaRPr/>
          </a:p>
          <a:p>
            <a:pPr marL="285750" marR="0" lvl="0" indent="-285750" algn="l" rtl="0">
              <a:spcBef>
                <a:spcPts val="560"/>
              </a:spcBef>
              <a:spcAft>
                <a:spcPts val="0"/>
              </a:spcAft>
              <a:buNone/>
            </a:pPr>
            <a:r>
              <a:rPr lang="en-US" sz="2800" b="0" i="0" u="none" strike="noStrike" cap="none">
                <a:solidFill>
                  <a:schemeClr val="lt1"/>
                </a:solidFill>
                <a:latin typeface="Arial"/>
                <a:ea typeface="Arial"/>
                <a:cs typeface="Arial"/>
                <a:sym typeface="Arial"/>
              </a:rPr>
              <a:t>Write content large enough for intended audience </a:t>
            </a:r>
            <a:br>
              <a:rPr lang="en-US" sz="2800" b="0" i="0" u="none" strike="noStrike" cap="none">
                <a:solidFill>
                  <a:schemeClr val="lt1"/>
                </a:solidFill>
                <a:latin typeface="Arial"/>
                <a:ea typeface="Arial"/>
                <a:cs typeface="Arial"/>
                <a:sym typeface="Arial"/>
              </a:rPr>
            </a:br>
            <a:r>
              <a:rPr lang="en-US" sz="2800" b="0" i="0" u="none" strike="noStrike" cap="none">
                <a:solidFill>
                  <a:schemeClr val="lt1"/>
                </a:solidFill>
                <a:latin typeface="Arial"/>
                <a:ea typeface="Arial"/>
                <a:cs typeface="Arial"/>
                <a:sym typeface="Arial"/>
              </a:rPr>
              <a:t>and the method of viewing.  This is 28 pt.</a:t>
            </a:r>
            <a:endParaRPr/>
          </a:p>
        </p:txBody>
      </p:sp>
      <p:sp>
        <p:nvSpPr>
          <p:cNvPr id="76" name="Google Shape;76;p15"/>
          <p:cNvSpPr txBox="1"/>
          <p:nvPr/>
        </p:nvSpPr>
        <p:spPr>
          <a:xfrm>
            <a:off x="0" y="0"/>
            <a:ext cx="9144000" cy="1417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4200">
                <a:solidFill>
                  <a:srgbClr val="FFFFFF"/>
                </a:solidFill>
              </a:rPr>
              <a:t>What is LERS ?  </a:t>
            </a:r>
            <a:endParaRPr>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6"/>
          <p:cNvSpPr txBox="1">
            <a:spLocks noGrp="1"/>
          </p:cNvSpPr>
          <p:nvPr>
            <p:ph type="title" idx="4294967295"/>
          </p:nvPr>
        </p:nvSpPr>
        <p:spPr>
          <a:xfrm>
            <a:off x="0" y="274638"/>
            <a:ext cx="91440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Font typeface="Arial"/>
              <a:buNone/>
            </a:pPr>
            <a:r>
              <a:rPr lang="en-US" sz="4000" b="1" i="0" u="none" strike="noStrike" cap="none">
                <a:solidFill>
                  <a:schemeClr val="lt1"/>
                </a:solidFill>
                <a:latin typeface="Arial"/>
                <a:ea typeface="Arial"/>
                <a:cs typeface="Arial"/>
                <a:sym typeface="Arial"/>
              </a:rPr>
              <a:t>Slide title, </a:t>
            </a:r>
            <a:r>
              <a:rPr lang="en-US" sz="4200">
                <a:solidFill>
                  <a:srgbClr val="F3F3F3"/>
                </a:solidFill>
                <a:latin typeface="Arial"/>
                <a:ea typeface="Arial"/>
                <a:cs typeface="Arial"/>
                <a:sym typeface="Arial"/>
              </a:rPr>
              <a:t>Coverings </a:t>
            </a:r>
            <a:r>
              <a:rPr lang="en-US" sz="4000" b="1" i="0" u="none" strike="noStrike" cap="none">
                <a:solidFill>
                  <a:schemeClr val="lt1"/>
                </a:solidFill>
                <a:latin typeface="Arial"/>
                <a:ea typeface="Arial"/>
                <a:cs typeface="Arial"/>
                <a:sym typeface="Arial"/>
              </a:rPr>
              <a:t>, Arial 40 pt, bold</a:t>
            </a:r>
            <a:endParaRPr sz="4000" b="1" i="0" u="none" strike="noStrike" cap="none">
              <a:solidFill>
                <a:schemeClr val="lt1"/>
              </a:solidFill>
              <a:latin typeface="Arial"/>
              <a:ea typeface="Arial"/>
              <a:cs typeface="Arial"/>
              <a:sym typeface="Arial"/>
            </a:endParaRPr>
          </a:p>
        </p:txBody>
      </p:sp>
      <p:sp>
        <p:nvSpPr>
          <p:cNvPr id="82" name="Google Shape;82;p16"/>
          <p:cNvSpPr txBox="1"/>
          <p:nvPr/>
        </p:nvSpPr>
        <p:spPr>
          <a:xfrm>
            <a:off x="457200" y="1600200"/>
            <a:ext cx="8229600" cy="4526100"/>
          </a:xfrm>
          <a:prstGeom prst="rect">
            <a:avLst/>
          </a:prstGeom>
          <a:noFill/>
          <a:ln>
            <a:noFill/>
          </a:ln>
        </p:spPr>
        <p:txBody>
          <a:bodyPr spcFirstLastPara="1" wrap="square" lIns="0" tIns="0" rIns="0" bIns="0" anchor="t" anchorCtr="0">
            <a:noAutofit/>
          </a:bodyPr>
          <a:lstStyle/>
          <a:p>
            <a:pPr marL="342900" marR="0" lvl="0" indent="-342900" algn="l" rtl="0">
              <a:lnSpc>
                <a:spcPct val="100000"/>
              </a:lnSpc>
              <a:spcBef>
                <a:spcPts val="0"/>
              </a:spcBef>
              <a:spcAft>
                <a:spcPts val="0"/>
              </a:spcAft>
              <a:buClr>
                <a:schemeClr val="lt1"/>
              </a:buClr>
              <a:buFont typeface="Arial"/>
              <a:buNone/>
            </a:pPr>
            <a:r>
              <a:rPr lang="en-US" sz="2400" b="1" i="0" u="none" strike="noStrike" cap="none">
                <a:solidFill>
                  <a:schemeClr val="lt1"/>
                </a:solidFill>
                <a:latin typeface="Arial"/>
                <a:ea typeface="Arial"/>
                <a:cs typeface="Arial"/>
                <a:sym typeface="Arial"/>
              </a:rPr>
              <a:t>S			</a:t>
            </a:r>
            <a:r>
              <a:rPr lang="en-US" sz="2400">
                <a:solidFill>
                  <a:srgbClr val="FFFFFF"/>
                </a:solidFill>
              </a:rPr>
              <a:t>● Set P is a covering of set R  if   P is a subset of R                          </a:t>
            </a:r>
            <a:endParaRPr sz="2400">
              <a:solidFill>
                <a:srgbClr val="FFFFFF"/>
              </a:solidFill>
            </a:endParaRPr>
          </a:p>
          <a:p>
            <a:pPr marL="1257300" marR="0" lvl="0" indent="-342900" algn="l" rtl="0">
              <a:lnSpc>
                <a:spcPct val="100000"/>
              </a:lnSpc>
              <a:spcBef>
                <a:spcPts val="0"/>
              </a:spcBef>
              <a:spcAft>
                <a:spcPts val="0"/>
              </a:spcAft>
              <a:buClr>
                <a:schemeClr val="lt1"/>
              </a:buClr>
              <a:buFont typeface="Arial"/>
              <a:buNone/>
            </a:pPr>
            <a:r>
              <a:rPr lang="en-US" sz="2400">
                <a:solidFill>
                  <a:srgbClr val="FFFFFF"/>
                </a:solidFill>
              </a:rPr>
              <a:t>● We do not have a smaller set, which is a subset of which implies P is the smallest.</a:t>
            </a:r>
            <a:endParaRPr sz="2400">
              <a:solidFill>
                <a:srgbClr val="FFFFFF"/>
              </a:solidFill>
            </a:endParaRPr>
          </a:p>
          <a:p>
            <a:pPr marL="1714500" marR="0" lvl="0" indent="-342900" algn="l" rtl="0">
              <a:lnSpc>
                <a:spcPct val="100000"/>
              </a:lnSpc>
              <a:spcBef>
                <a:spcPts val="0"/>
              </a:spcBef>
              <a:spcAft>
                <a:spcPts val="0"/>
              </a:spcAft>
              <a:buClr>
                <a:schemeClr val="lt1"/>
              </a:buClr>
              <a:buFont typeface="Arial"/>
              <a:buNone/>
            </a:pPr>
            <a:r>
              <a:rPr lang="en-US" sz="2400" i="1">
                <a:solidFill>
                  <a:srgbClr val="FFFFFF"/>
                </a:solidFill>
                <a:latin typeface="Open Sans"/>
                <a:ea typeface="Open Sans"/>
                <a:cs typeface="Open Sans"/>
                <a:sym typeface="Open Sans"/>
              </a:rPr>
              <a:t>P* ≤ R* ⌐ ( ∃Q⊆ P) [P* ≤ R*] </a:t>
            </a:r>
            <a:endParaRPr sz="2400" i="1">
              <a:solidFill>
                <a:srgbClr val="FFFFFF"/>
              </a:solidFill>
            </a:endParaRPr>
          </a:p>
          <a:p>
            <a:pPr marL="800100" lvl="0" indent="114300" algn="l" rtl="0">
              <a:lnSpc>
                <a:spcPct val="115000"/>
              </a:lnSpc>
              <a:spcBef>
                <a:spcPts val="0"/>
              </a:spcBef>
              <a:spcAft>
                <a:spcPts val="0"/>
              </a:spcAft>
              <a:buNone/>
            </a:pPr>
            <a:r>
              <a:rPr lang="en-US" sz="2400">
                <a:solidFill>
                  <a:srgbClr val="FFFFFF"/>
                </a:solidFill>
              </a:rPr>
              <a:t>● For Example, {a} is bigger than {a, b}   (and {a, b} is   smaller than {a})  because   {a}  is more general than  {a, b}, in other words,   {a}  includes  {a, b} </a:t>
            </a:r>
            <a:endParaRPr sz="2400">
              <a:solidFill>
                <a:srgbClr val="FFFFFF"/>
              </a:solidFill>
            </a:endParaRPr>
          </a:p>
          <a:p>
            <a:pPr marL="342900" marR="0" lvl="0" indent="-317500" algn="l" rtl="0">
              <a:lnSpc>
                <a:spcPct val="100000"/>
              </a:lnSpc>
              <a:spcBef>
                <a:spcPts val="560"/>
              </a:spcBef>
              <a:spcAft>
                <a:spcPts val="0"/>
              </a:spcAft>
              <a:buClr>
                <a:schemeClr val="lt1"/>
              </a:buClr>
              <a:buSzPts val="2400"/>
              <a:buFont typeface="Arial"/>
              <a:buChar char="•"/>
            </a:pPr>
            <a:r>
              <a:rPr lang="en-US" sz="2400" b="0" i="0" u="none" strike="noStrike" cap="none">
                <a:solidFill>
                  <a:schemeClr val="lt1"/>
                </a:solidFill>
                <a:latin typeface="Arial"/>
                <a:ea typeface="Arial"/>
                <a:cs typeface="Arial"/>
                <a:sym typeface="Arial"/>
              </a:rPr>
              <a:t> list, Arial 28 pt</a:t>
            </a:r>
            <a:endParaRPr sz="2400"/>
          </a:p>
          <a:p>
            <a:pPr marL="742950" marR="0" lvl="1" indent="-273050" algn="l" rtl="0">
              <a:lnSpc>
                <a:spcPct val="100000"/>
              </a:lnSpc>
              <a:spcBef>
                <a:spcPts val="520"/>
              </a:spcBef>
              <a:spcAft>
                <a:spcPts val="0"/>
              </a:spcAft>
              <a:buClr>
                <a:schemeClr val="lt1"/>
              </a:buClr>
              <a:buSzPts val="2400"/>
              <a:buFont typeface="Arial"/>
              <a:buChar char="–"/>
            </a:pPr>
            <a:r>
              <a:rPr lang="en-US" sz="2400" b="0" i="0" u="none" strike="noStrike" cap="none">
                <a:solidFill>
                  <a:schemeClr val="lt1"/>
                </a:solidFill>
                <a:latin typeface="Arial"/>
                <a:ea typeface="Arial"/>
                <a:cs typeface="Arial"/>
                <a:sym typeface="Arial"/>
              </a:rPr>
              <a:t>Sub points are 26 pt.</a:t>
            </a:r>
            <a:endParaRPr sz="2400"/>
          </a:p>
          <a:p>
            <a:pPr marL="742950" marR="0" lvl="1" indent="-273050" algn="l" rtl="0">
              <a:lnSpc>
                <a:spcPct val="100000"/>
              </a:lnSpc>
              <a:spcBef>
                <a:spcPts val="520"/>
              </a:spcBef>
              <a:spcAft>
                <a:spcPts val="0"/>
              </a:spcAft>
              <a:buClr>
                <a:schemeClr val="lt1"/>
              </a:buClr>
              <a:buSzPts val="2400"/>
              <a:buFont typeface="Arial"/>
              <a:buChar char="–"/>
            </a:pPr>
            <a:r>
              <a:rPr lang="en-US" sz="2400" b="0" i="0" u="none" strike="noStrike" cap="none">
                <a:solidFill>
                  <a:schemeClr val="lt1"/>
                </a:solidFill>
                <a:latin typeface="Arial"/>
                <a:ea typeface="Arial"/>
                <a:cs typeface="Arial"/>
                <a:sym typeface="Arial"/>
              </a:rPr>
              <a:t>Can use pre-defined bullet formatting</a:t>
            </a:r>
            <a:endParaRPr sz="2400"/>
          </a:p>
          <a:p>
            <a:pPr marL="742950" marR="0" lvl="1" indent="-273050" algn="l" rtl="0">
              <a:lnSpc>
                <a:spcPct val="100000"/>
              </a:lnSpc>
              <a:spcBef>
                <a:spcPts val="520"/>
              </a:spcBef>
              <a:spcAft>
                <a:spcPts val="0"/>
              </a:spcAft>
              <a:buClr>
                <a:schemeClr val="lt1"/>
              </a:buClr>
              <a:buSzPts val="2400"/>
              <a:buFont typeface="Arial"/>
              <a:buChar char="–"/>
            </a:pPr>
            <a:r>
              <a:rPr lang="en-US" sz="2400" b="0" i="0" u="none" strike="noStrike" cap="none">
                <a:solidFill>
                  <a:schemeClr val="lt1"/>
                </a:solidFill>
                <a:latin typeface="Arial"/>
                <a:ea typeface="Arial"/>
                <a:cs typeface="Arial"/>
                <a:sym typeface="Arial"/>
              </a:rPr>
              <a:t>Can customize bullet formatting if so desired</a:t>
            </a:r>
            <a:endParaRPr sz="2400" b="0" i="0" u="none" strike="noStrike" cap="none">
              <a:solidFill>
                <a:schemeClr val="lt1"/>
              </a:solidFill>
              <a:latin typeface="Arial"/>
              <a:ea typeface="Arial"/>
              <a:cs typeface="Arial"/>
              <a:sym typeface="Arial"/>
            </a:endParaRPr>
          </a:p>
          <a:p>
            <a:pPr marL="742950" marR="0" lvl="1" indent="-120650" algn="l" rtl="0">
              <a:lnSpc>
                <a:spcPct val="100000"/>
              </a:lnSpc>
              <a:spcBef>
                <a:spcPts val="520"/>
              </a:spcBef>
              <a:spcAft>
                <a:spcPts val="0"/>
              </a:spcAft>
              <a:buClr>
                <a:schemeClr val="dk1"/>
              </a:buClr>
              <a:buSzPts val="2600"/>
              <a:buFont typeface="Arial"/>
              <a:buNone/>
            </a:pPr>
            <a:endParaRPr sz="2400" b="0" i="0" u="none" strike="noStrike" cap="none">
              <a:solidFill>
                <a:schemeClr val="lt1"/>
              </a:solidFill>
              <a:latin typeface="Arial"/>
              <a:ea typeface="Arial"/>
              <a:cs typeface="Arial"/>
              <a:sym typeface="Arial"/>
            </a:endParaRPr>
          </a:p>
          <a:p>
            <a:pPr marL="285750" marR="0" lvl="0" indent="-285750" algn="l" rtl="0">
              <a:spcBef>
                <a:spcPts val="600"/>
              </a:spcBef>
              <a:spcAft>
                <a:spcPts val="0"/>
              </a:spcAft>
              <a:buNone/>
            </a:pPr>
            <a:r>
              <a:rPr lang="en-US" sz="2400" b="1" i="0" u="none" strike="noStrike" cap="none">
                <a:solidFill>
                  <a:schemeClr val="lt1"/>
                </a:solidFill>
                <a:latin typeface="Arial"/>
                <a:ea typeface="Arial"/>
                <a:cs typeface="Arial"/>
                <a:sym typeface="Arial"/>
              </a:rPr>
              <a:t>Subtitle or section title #2, Arial 30 pt, bold</a:t>
            </a:r>
            <a:endParaRPr sz="2400"/>
          </a:p>
          <a:p>
            <a:pPr marL="285750" marR="0" lvl="0" indent="-285750" algn="l" rtl="0">
              <a:spcBef>
                <a:spcPts val="560"/>
              </a:spcBef>
              <a:spcAft>
                <a:spcPts val="0"/>
              </a:spcAft>
              <a:buNone/>
            </a:pPr>
            <a:r>
              <a:rPr lang="en-US" sz="2400" b="0" i="0" u="none" strike="noStrike" cap="none">
                <a:solidFill>
                  <a:schemeClr val="lt1"/>
                </a:solidFill>
                <a:latin typeface="Arial"/>
                <a:ea typeface="Arial"/>
                <a:cs typeface="Arial"/>
                <a:sym typeface="Arial"/>
              </a:rPr>
              <a:t>Write content large enough for intended audience </a:t>
            </a:r>
            <a:br>
              <a:rPr lang="en-US" sz="2400" b="0" i="0" u="none" strike="noStrike" cap="none">
                <a:solidFill>
                  <a:schemeClr val="lt1"/>
                </a:solidFill>
                <a:latin typeface="Arial"/>
                <a:ea typeface="Arial"/>
                <a:cs typeface="Arial"/>
                <a:sym typeface="Arial"/>
              </a:rPr>
            </a:br>
            <a:r>
              <a:rPr lang="en-US" sz="2400" b="0" i="0" u="none" strike="noStrike" cap="none">
                <a:solidFill>
                  <a:schemeClr val="lt1"/>
                </a:solidFill>
                <a:latin typeface="Arial"/>
                <a:ea typeface="Arial"/>
                <a:cs typeface="Arial"/>
                <a:sym typeface="Arial"/>
              </a:rPr>
              <a:t>and the method of viewing.  This is 28 pt.</a:t>
            </a:r>
            <a:endParaRPr sz="2400"/>
          </a:p>
        </p:txBody>
      </p:sp>
      <p:pic>
        <p:nvPicPr>
          <p:cNvPr id="83" name="Google Shape;83;p16"/>
          <p:cNvPicPr preferRelativeResize="0"/>
          <p:nvPr/>
        </p:nvPicPr>
        <p:blipFill>
          <a:blip r:embed="rId3">
            <a:alphaModFix/>
          </a:blip>
          <a:stretch>
            <a:fillRect/>
          </a:stretch>
        </p:blipFill>
        <p:spPr>
          <a:xfrm>
            <a:off x="3792175" y="4464388"/>
            <a:ext cx="1752600" cy="14382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7"/>
          <p:cNvSpPr txBox="1">
            <a:spLocks noGrp="1"/>
          </p:cNvSpPr>
          <p:nvPr>
            <p:ph type="title" idx="4294967295"/>
          </p:nvPr>
        </p:nvSpPr>
        <p:spPr>
          <a:xfrm>
            <a:off x="0" y="274638"/>
            <a:ext cx="91440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Font typeface="Arial"/>
              <a:buNone/>
            </a:pPr>
            <a:r>
              <a:rPr lang="en-US" sz="4000" b="1">
                <a:solidFill>
                  <a:srgbClr val="FFFFFF"/>
                </a:solidFill>
                <a:latin typeface="Arial"/>
                <a:ea typeface="Arial"/>
                <a:cs typeface="Arial"/>
                <a:sym typeface="Arial"/>
              </a:rPr>
              <a:t>Question</a:t>
            </a:r>
            <a:endParaRPr sz="4000" b="1" i="0" u="none" strike="noStrike" cap="none">
              <a:solidFill>
                <a:srgbClr val="FFFFFF"/>
              </a:solidFill>
              <a:latin typeface="Arial"/>
              <a:ea typeface="Arial"/>
              <a:cs typeface="Arial"/>
              <a:sym typeface="Arial"/>
            </a:endParaRPr>
          </a:p>
        </p:txBody>
      </p:sp>
      <p:sp>
        <p:nvSpPr>
          <p:cNvPr id="89" name="Google Shape;89;p17"/>
          <p:cNvSpPr txBox="1"/>
          <p:nvPr/>
        </p:nvSpPr>
        <p:spPr>
          <a:xfrm>
            <a:off x="457200" y="1600200"/>
            <a:ext cx="8229600" cy="4526100"/>
          </a:xfrm>
          <a:prstGeom prst="rect">
            <a:avLst/>
          </a:prstGeom>
          <a:noFill/>
          <a:ln>
            <a:noFill/>
          </a:ln>
        </p:spPr>
        <p:txBody>
          <a:bodyPr spcFirstLastPara="1" wrap="square" lIns="0" tIns="0" rIns="0" bIns="0" anchor="t" anchorCtr="0">
            <a:noAutofit/>
          </a:bodyPr>
          <a:lstStyle/>
          <a:p>
            <a:pPr marL="285750" marR="0" lvl="0" indent="-285750" algn="ctr" rtl="0">
              <a:spcBef>
                <a:spcPts val="560"/>
              </a:spcBef>
              <a:spcAft>
                <a:spcPts val="0"/>
              </a:spcAft>
              <a:buNone/>
            </a:pPr>
            <a:endParaRPr sz="3000" b="1">
              <a:solidFill>
                <a:srgbClr val="FFFFFF"/>
              </a:solidFill>
            </a:endParaRPr>
          </a:p>
          <a:p>
            <a:pPr marL="285750" marR="0" lvl="0" indent="-285750" algn="ctr" rtl="0">
              <a:spcBef>
                <a:spcPts val="560"/>
              </a:spcBef>
              <a:spcAft>
                <a:spcPts val="0"/>
              </a:spcAft>
              <a:buNone/>
            </a:pPr>
            <a:endParaRPr sz="3000" b="1">
              <a:solidFill>
                <a:srgbClr val="FFFFFF"/>
              </a:solidFill>
            </a:endParaRPr>
          </a:p>
          <a:p>
            <a:pPr marL="285750" marR="0" lvl="0" indent="-285750" algn="ctr" rtl="0">
              <a:spcBef>
                <a:spcPts val="560"/>
              </a:spcBef>
              <a:spcAft>
                <a:spcPts val="0"/>
              </a:spcAft>
              <a:buNone/>
            </a:pPr>
            <a:endParaRPr sz="3000" b="1">
              <a:solidFill>
                <a:srgbClr val="FFFFFF"/>
              </a:solidFill>
            </a:endParaRPr>
          </a:p>
          <a:p>
            <a:pPr marL="285750" marR="0" lvl="0" indent="-285750" algn="ctr" rtl="0">
              <a:spcBef>
                <a:spcPts val="560"/>
              </a:spcBef>
              <a:spcAft>
                <a:spcPts val="0"/>
              </a:spcAft>
              <a:buNone/>
            </a:pPr>
            <a:r>
              <a:rPr lang="en-US" sz="3000" b="1">
                <a:solidFill>
                  <a:srgbClr val="FFFFFF"/>
                </a:solidFill>
              </a:rPr>
              <a:t>What is LERS</a:t>
            </a:r>
            <a:endParaRPr>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8"/>
          <p:cNvSpPr txBox="1">
            <a:spLocks noGrp="1"/>
          </p:cNvSpPr>
          <p:nvPr>
            <p:ph type="title" idx="4294967295"/>
          </p:nvPr>
        </p:nvSpPr>
        <p:spPr>
          <a:xfrm>
            <a:off x="0" y="274638"/>
            <a:ext cx="91440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Font typeface="Arial"/>
              <a:buNone/>
            </a:pPr>
            <a:r>
              <a:rPr lang="en-US" sz="4000" b="1">
                <a:solidFill>
                  <a:srgbClr val="FFFFFF"/>
                </a:solidFill>
                <a:latin typeface="Arial"/>
                <a:ea typeface="Arial"/>
                <a:cs typeface="Arial"/>
                <a:sym typeface="Arial"/>
              </a:rPr>
              <a:t>Steps to Generate LERS Rules</a:t>
            </a:r>
            <a:endParaRPr sz="4000" b="1" i="0" u="none" strike="noStrike" cap="none">
              <a:solidFill>
                <a:srgbClr val="FFFFFF"/>
              </a:solidFill>
              <a:latin typeface="Arial"/>
              <a:ea typeface="Arial"/>
              <a:cs typeface="Arial"/>
              <a:sym typeface="Arial"/>
            </a:endParaRPr>
          </a:p>
        </p:txBody>
      </p:sp>
      <p:sp>
        <p:nvSpPr>
          <p:cNvPr id="95" name="Google Shape;95;p18"/>
          <p:cNvSpPr txBox="1"/>
          <p:nvPr/>
        </p:nvSpPr>
        <p:spPr>
          <a:xfrm>
            <a:off x="457200" y="1600200"/>
            <a:ext cx="6612600" cy="4526100"/>
          </a:xfrm>
          <a:prstGeom prst="rect">
            <a:avLst/>
          </a:prstGeom>
          <a:noFill/>
          <a:ln>
            <a:noFill/>
          </a:ln>
        </p:spPr>
        <p:txBody>
          <a:bodyPr spcFirstLastPara="1" wrap="square" lIns="0" tIns="0" rIns="0" bIns="0" anchor="t" anchorCtr="0">
            <a:noAutofit/>
          </a:bodyPr>
          <a:lstStyle/>
          <a:p>
            <a:pPr marL="285750" marR="0" lvl="0" indent="-285750" algn="l" rtl="0">
              <a:spcBef>
                <a:spcPts val="560"/>
              </a:spcBef>
              <a:spcAft>
                <a:spcPts val="0"/>
              </a:spcAft>
              <a:buNone/>
            </a:pPr>
            <a:r>
              <a:rPr lang="en-US">
                <a:solidFill>
                  <a:srgbClr val="FFFFFF"/>
                </a:solidFill>
              </a:rPr>
              <a:t>X = {x1,x2,x3,x4,x5,x6,x7,x8}</a:t>
            </a:r>
            <a:endParaRPr>
              <a:solidFill>
                <a:srgbClr val="FFFFFF"/>
              </a:solidFill>
            </a:endParaRPr>
          </a:p>
          <a:p>
            <a:pPr marL="0" lvl="0" indent="0" algn="l" rtl="0">
              <a:lnSpc>
                <a:spcPct val="115000"/>
              </a:lnSpc>
              <a:spcBef>
                <a:spcPts val="1600"/>
              </a:spcBef>
              <a:spcAft>
                <a:spcPts val="0"/>
              </a:spcAft>
              <a:buNone/>
            </a:pPr>
            <a:r>
              <a:rPr lang="en-US">
                <a:solidFill>
                  <a:srgbClr val="FFFFFF"/>
                </a:solidFill>
              </a:rPr>
              <a:t>Classification attribute: {A,B}                         </a:t>
            </a:r>
            <a:endParaRPr>
              <a:solidFill>
                <a:srgbClr val="FFFFFF"/>
              </a:solidFill>
            </a:endParaRPr>
          </a:p>
          <a:p>
            <a:pPr marL="0" lvl="0" indent="0" algn="l" rtl="0">
              <a:lnSpc>
                <a:spcPct val="115000"/>
              </a:lnSpc>
              <a:spcBef>
                <a:spcPts val="1600"/>
              </a:spcBef>
              <a:spcAft>
                <a:spcPts val="0"/>
              </a:spcAft>
              <a:buNone/>
            </a:pPr>
            <a:r>
              <a:rPr lang="en-US">
                <a:solidFill>
                  <a:srgbClr val="FFFFFF"/>
                </a:solidFill>
              </a:rPr>
              <a:t>Decision Attribute :{C}</a:t>
            </a:r>
            <a:endParaRPr>
              <a:solidFill>
                <a:srgbClr val="FFFFFF"/>
              </a:solidFill>
            </a:endParaRPr>
          </a:p>
          <a:p>
            <a:pPr marL="0" lvl="0" indent="0" algn="l" rtl="0">
              <a:lnSpc>
                <a:spcPct val="115000"/>
              </a:lnSpc>
              <a:spcBef>
                <a:spcPts val="1600"/>
              </a:spcBef>
              <a:spcAft>
                <a:spcPts val="0"/>
              </a:spcAft>
              <a:buNone/>
            </a:pPr>
            <a:r>
              <a:rPr lang="en-US" u="sng">
                <a:solidFill>
                  <a:srgbClr val="FFFFFF"/>
                </a:solidFill>
              </a:rPr>
              <a:t>Step1</a:t>
            </a:r>
            <a:r>
              <a:rPr lang="en-US">
                <a:solidFill>
                  <a:srgbClr val="FFFFFF"/>
                </a:solidFill>
              </a:rPr>
              <a:t>: We find the coverings of {A,B,C} and check if coverings of the classification attribute are the subset of coverings of decision attribute and mark them.</a:t>
            </a:r>
            <a:endParaRPr>
              <a:solidFill>
                <a:srgbClr val="FFFFFF"/>
              </a:solidFill>
            </a:endParaRPr>
          </a:p>
          <a:p>
            <a:pPr marL="0" lvl="0" indent="0" algn="l" rtl="0">
              <a:lnSpc>
                <a:spcPct val="115000"/>
              </a:lnSpc>
              <a:spcBef>
                <a:spcPts val="1600"/>
              </a:spcBef>
              <a:spcAft>
                <a:spcPts val="0"/>
              </a:spcAft>
              <a:buNone/>
            </a:pPr>
            <a:r>
              <a:rPr lang="en-US">
                <a:solidFill>
                  <a:srgbClr val="FFFFFF"/>
                </a:solidFill>
              </a:rPr>
              <a:t>{C,0}* = { x1,x3};					{C,1}* = {x2,x4 };   	</a:t>
            </a:r>
            <a:endParaRPr>
              <a:solidFill>
                <a:srgbClr val="FFFFFF"/>
              </a:solidFill>
            </a:endParaRPr>
          </a:p>
          <a:p>
            <a:pPr marL="0" lvl="0" indent="0" algn="l" rtl="0">
              <a:lnSpc>
                <a:spcPct val="115000"/>
              </a:lnSpc>
              <a:spcBef>
                <a:spcPts val="1600"/>
              </a:spcBef>
              <a:spcAft>
                <a:spcPts val="0"/>
              </a:spcAft>
              <a:buNone/>
            </a:pPr>
            <a:r>
              <a:rPr lang="en-US">
                <a:solidFill>
                  <a:srgbClr val="FFFFFF"/>
                </a:solidFill>
              </a:rPr>
              <a:t>{C,2}* = {x5,x6 }					{C,3}* = {x7,x8 };</a:t>
            </a:r>
            <a:endParaRPr>
              <a:solidFill>
                <a:srgbClr val="FFFFFF"/>
              </a:solidFill>
            </a:endParaRPr>
          </a:p>
          <a:p>
            <a:pPr marL="0" lvl="0" indent="0" algn="l" rtl="0">
              <a:lnSpc>
                <a:spcPct val="115000"/>
              </a:lnSpc>
              <a:spcBef>
                <a:spcPts val="1600"/>
              </a:spcBef>
              <a:spcAft>
                <a:spcPts val="0"/>
              </a:spcAft>
              <a:buNone/>
            </a:pPr>
            <a:r>
              <a:rPr lang="en-US">
                <a:solidFill>
                  <a:srgbClr val="FFFFFF"/>
                </a:solidFill>
              </a:rPr>
              <a:t>{A,0}* = { x1,x2,x3,x4};  			</a:t>
            </a:r>
            <a:r>
              <a:rPr lang="en-US" b="1">
                <a:solidFill>
                  <a:srgbClr val="FFFFFF"/>
                </a:solidFill>
              </a:rPr>
              <a:t>{B,0}* = { x1,x3} ⊆ {C,0} (Marked)</a:t>
            </a:r>
            <a:endParaRPr b="1">
              <a:solidFill>
                <a:srgbClr val="FFFFFF"/>
              </a:solidFill>
            </a:endParaRPr>
          </a:p>
          <a:p>
            <a:pPr marL="0" lvl="0" indent="0" algn="l" rtl="0">
              <a:lnSpc>
                <a:spcPct val="115000"/>
              </a:lnSpc>
              <a:spcBef>
                <a:spcPts val="1600"/>
              </a:spcBef>
              <a:spcAft>
                <a:spcPts val="0"/>
              </a:spcAft>
              <a:buNone/>
            </a:pPr>
            <a:r>
              <a:rPr lang="en-US" b="1">
                <a:solidFill>
                  <a:srgbClr val="FFFFFF"/>
                </a:solidFill>
              </a:rPr>
              <a:t>{A,1}* = { x5,x6} ⊆ {C,2} (Marked)  </a:t>
            </a:r>
            <a:r>
              <a:rPr lang="en-US">
                <a:solidFill>
                  <a:srgbClr val="FFFFFF"/>
                </a:solidFill>
              </a:rPr>
              <a:t>	{B,1}* = { x2,x4,X5,X6};</a:t>
            </a:r>
            <a:endParaRPr>
              <a:solidFill>
                <a:srgbClr val="FFFFFF"/>
              </a:solidFill>
            </a:endParaRPr>
          </a:p>
          <a:p>
            <a:pPr marL="0" lvl="0" indent="0" algn="l" rtl="0">
              <a:lnSpc>
                <a:spcPct val="115000"/>
              </a:lnSpc>
              <a:spcBef>
                <a:spcPts val="1600"/>
              </a:spcBef>
              <a:spcAft>
                <a:spcPts val="0"/>
              </a:spcAft>
              <a:buNone/>
            </a:pPr>
            <a:r>
              <a:rPr lang="en-US" b="1">
                <a:solidFill>
                  <a:srgbClr val="FFFFFF"/>
                </a:solidFill>
              </a:rPr>
              <a:t>{A,2}* = { x7,x8} ⊆{C,3} (Marked) </a:t>
            </a:r>
            <a:r>
              <a:rPr lang="en-US">
                <a:solidFill>
                  <a:srgbClr val="FFFFFF"/>
                </a:solidFill>
              </a:rPr>
              <a:t> 	</a:t>
            </a:r>
            <a:r>
              <a:rPr lang="en-US" b="1">
                <a:solidFill>
                  <a:srgbClr val="FFFFFF"/>
                </a:solidFill>
              </a:rPr>
              <a:t>{B,2}* = { x7,x8} ⊆ {C,3} (Marked)</a:t>
            </a:r>
            <a:endParaRPr b="1">
              <a:solidFill>
                <a:srgbClr val="FFFFFF"/>
              </a:solidFill>
            </a:endParaRPr>
          </a:p>
          <a:p>
            <a:pPr marL="285750" marR="0" lvl="0" indent="-285750" algn="l" rtl="0">
              <a:spcBef>
                <a:spcPts val="560"/>
              </a:spcBef>
              <a:spcAft>
                <a:spcPts val="0"/>
              </a:spcAft>
              <a:buNone/>
            </a:pPr>
            <a:endParaRPr>
              <a:solidFill>
                <a:srgbClr val="FFFFFF"/>
              </a:solidFill>
            </a:endParaRPr>
          </a:p>
        </p:txBody>
      </p:sp>
      <p:graphicFrame>
        <p:nvGraphicFramePr>
          <p:cNvPr id="96" name="Google Shape;96;p18"/>
          <p:cNvGraphicFramePr/>
          <p:nvPr/>
        </p:nvGraphicFramePr>
        <p:xfrm>
          <a:off x="7156925" y="1417748"/>
          <a:ext cx="1669900" cy="4249800"/>
        </p:xfrm>
        <a:graphic>
          <a:graphicData uri="http://schemas.openxmlformats.org/drawingml/2006/table">
            <a:tbl>
              <a:tblPr>
                <a:noFill/>
                <a:tableStyleId>{ECEE8C26-37BD-4163-B132-FB9E483B5176}</a:tableStyleId>
              </a:tblPr>
              <a:tblGrid>
                <a:gridCol w="417475"/>
                <a:gridCol w="417475"/>
                <a:gridCol w="417475"/>
                <a:gridCol w="417475"/>
              </a:tblGrid>
              <a:tr h="472200">
                <a:tc>
                  <a:txBody>
                    <a:bodyPr/>
                    <a:lstStyle/>
                    <a:p>
                      <a:pPr marL="0" lvl="0" indent="0" algn="l" rtl="0">
                        <a:spcBef>
                          <a:spcPts val="0"/>
                        </a:spcBef>
                        <a:spcAft>
                          <a:spcPts val="0"/>
                        </a:spcAft>
                        <a:buNone/>
                      </a:pPr>
                      <a:r>
                        <a:rPr lang="en-US">
                          <a:solidFill>
                            <a:srgbClr val="FFFFFF"/>
                          </a:solidFill>
                        </a:rPr>
                        <a:t>x</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US">
                          <a:solidFill>
                            <a:srgbClr val="FFFFFF"/>
                          </a:solidFill>
                        </a:rPr>
                        <a:t>A</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US">
                          <a:solidFill>
                            <a:srgbClr val="FFFFFF"/>
                          </a:solidFill>
                        </a:rPr>
                        <a:t>B</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US">
                          <a:solidFill>
                            <a:srgbClr val="FFFFFF"/>
                          </a:solidFill>
                        </a:rPr>
                        <a:t>C</a:t>
                      </a:r>
                      <a:endParaRPr>
                        <a:solidFill>
                          <a:srgbClr val="FFFFFF"/>
                        </a:solidFill>
                      </a:endParaRPr>
                    </a:p>
                  </a:txBody>
                  <a:tcPr marL="91425" marR="91425" marT="91425" marB="91425"/>
                </a:tc>
              </a:tr>
              <a:tr h="472200">
                <a:tc>
                  <a:txBody>
                    <a:bodyPr/>
                    <a:lstStyle/>
                    <a:p>
                      <a:pPr marL="0" lvl="0" indent="0" algn="l" rtl="0">
                        <a:spcBef>
                          <a:spcPts val="0"/>
                        </a:spcBef>
                        <a:spcAft>
                          <a:spcPts val="0"/>
                        </a:spcAft>
                        <a:buNone/>
                      </a:pPr>
                      <a:r>
                        <a:rPr lang="en-US">
                          <a:solidFill>
                            <a:srgbClr val="FFFFFF"/>
                          </a:solidFill>
                        </a:rPr>
                        <a:t>x1</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US">
                          <a:solidFill>
                            <a:srgbClr val="FFFFFF"/>
                          </a:solidFill>
                        </a:rPr>
                        <a:t>0</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US">
                          <a:solidFill>
                            <a:srgbClr val="FFFFFF"/>
                          </a:solidFill>
                        </a:rPr>
                        <a:t>0</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US">
                          <a:solidFill>
                            <a:srgbClr val="FFFFFF"/>
                          </a:solidFill>
                        </a:rPr>
                        <a:t>0</a:t>
                      </a:r>
                      <a:endParaRPr>
                        <a:solidFill>
                          <a:srgbClr val="FFFFFF"/>
                        </a:solidFill>
                      </a:endParaRPr>
                    </a:p>
                  </a:txBody>
                  <a:tcPr marL="91425" marR="91425" marT="91425" marB="91425"/>
                </a:tc>
              </a:tr>
              <a:tr h="472200">
                <a:tc>
                  <a:txBody>
                    <a:bodyPr/>
                    <a:lstStyle/>
                    <a:p>
                      <a:pPr marL="0" lvl="0" indent="0" algn="l" rtl="0">
                        <a:spcBef>
                          <a:spcPts val="0"/>
                        </a:spcBef>
                        <a:spcAft>
                          <a:spcPts val="0"/>
                        </a:spcAft>
                        <a:buNone/>
                      </a:pPr>
                      <a:r>
                        <a:rPr lang="en-US">
                          <a:solidFill>
                            <a:srgbClr val="FFFFFF"/>
                          </a:solidFill>
                        </a:rPr>
                        <a:t>x2</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US">
                          <a:solidFill>
                            <a:srgbClr val="FFFFFF"/>
                          </a:solidFill>
                        </a:rPr>
                        <a:t>0</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US">
                          <a:solidFill>
                            <a:srgbClr val="FFFFFF"/>
                          </a:solidFill>
                        </a:rPr>
                        <a:t>1</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US">
                          <a:solidFill>
                            <a:srgbClr val="FFFFFF"/>
                          </a:solidFill>
                        </a:rPr>
                        <a:t>1</a:t>
                      </a:r>
                      <a:endParaRPr>
                        <a:solidFill>
                          <a:srgbClr val="FFFFFF"/>
                        </a:solidFill>
                      </a:endParaRPr>
                    </a:p>
                  </a:txBody>
                  <a:tcPr marL="91425" marR="91425" marT="91425" marB="91425"/>
                </a:tc>
              </a:tr>
              <a:tr h="472200">
                <a:tc>
                  <a:txBody>
                    <a:bodyPr/>
                    <a:lstStyle/>
                    <a:p>
                      <a:pPr marL="0" lvl="0" indent="0" algn="l" rtl="0">
                        <a:spcBef>
                          <a:spcPts val="0"/>
                        </a:spcBef>
                        <a:spcAft>
                          <a:spcPts val="0"/>
                        </a:spcAft>
                        <a:buNone/>
                      </a:pPr>
                      <a:r>
                        <a:rPr lang="en-US">
                          <a:solidFill>
                            <a:srgbClr val="FFFFFF"/>
                          </a:solidFill>
                        </a:rPr>
                        <a:t>x3</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US">
                          <a:solidFill>
                            <a:srgbClr val="FFFFFF"/>
                          </a:solidFill>
                        </a:rPr>
                        <a:t>0</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US">
                          <a:solidFill>
                            <a:srgbClr val="FFFFFF"/>
                          </a:solidFill>
                        </a:rPr>
                        <a:t>0</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US">
                          <a:solidFill>
                            <a:srgbClr val="FFFFFF"/>
                          </a:solidFill>
                        </a:rPr>
                        <a:t>0</a:t>
                      </a:r>
                      <a:endParaRPr>
                        <a:solidFill>
                          <a:srgbClr val="FFFFFF"/>
                        </a:solidFill>
                      </a:endParaRPr>
                    </a:p>
                  </a:txBody>
                  <a:tcPr marL="91425" marR="91425" marT="91425" marB="91425"/>
                </a:tc>
              </a:tr>
              <a:tr h="472200">
                <a:tc>
                  <a:txBody>
                    <a:bodyPr/>
                    <a:lstStyle/>
                    <a:p>
                      <a:pPr marL="0" lvl="0" indent="0" algn="l" rtl="0">
                        <a:spcBef>
                          <a:spcPts val="0"/>
                        </a:spcBef>
                        <a:spcAft>
                          <a:spcPts val="0"/>
                        </a:spcAft>
                        <a:buNone/>
                      </a:pPr>
                      <a:r>
                        <a:rPr lang="en-US">
                          <a:solidFill>
                            <a:srgbClr val="FFFFFF"/>
                          </a:solidFill>
                        </a:rPr>
                        <a:t>x4</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US">
                          <a:solidFill>
                            <a:srgbClr val="FFFFFF"/>
                          </a:solidFill>
                        </a:rPr>
                        <a:t>0</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US">
                          <a:solidFill>
                            <a:srgbClr val="FFFFFF"/>
                          </a:solidFill>
                        </a:rPr>
                        <a:t>1</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US">
                          <a:solidFill>
                            <a:srgbClr val="FFFFFF"/>
                          </a:solidFill>
                        </a:rPr>
                        <a:t>1</a:t>
                      </a:r>
                      <a:endParaRPr>
                        <a:solidFill>
                          <a:srgbClr val="FFFFFF"/>
                        </a:solidFill>
                      </a:endParaRPr>
                    </a:p>
                  </a:txBody>
                  <a:tcPr marL="91425" marR="91425" marT="91425" marB="91425"/>
                </a:tc>
              </a:tr>
              <a:tr h="472200">
                <a:tc>
                  <a:txBody>
                    <a:bodyPr/>
                    <a:lstStyle/>
                    <a:p>
                      <a:pPr marL="0" lvl="0" indent="0" algn="l" rtl="0">
                        <a:spcBef>
                          <a:spcPts val="0"/>
                        </a:spcBef>
                        <a:spcAft>
                          <a:spcPts val="0"/>
                        </a:spcAft>
                        <a:buNone/>
                      </a:pPr>
                      <a:r>
                        <a:rPr lang="en-US">
                          <a:solidFill>
                            <a:srgbClr val="FFFFFF"/>
                          </a:solidFill>
                        </a:rPr>
                        <a:t>x5</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US">
                          <a:solidFill>
                            <a:srgbClr val="FFFFFF"/>
                          </a:solidFill>
                        </a:rPr>
                        <a:t>1</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US">
                          <a:solidFill>
                            <a:srgbClr val="FFFFFF"/>
                          </a:solidFill>
                        </a:rPr>
                        <a:t>1</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US">
                          <a:solidFill>
                            <a:srgbClr val="FFFFFF"/>
                          </a:solidFill>
                        </a:rPr>
                        <a:t>2</a:t>
                      </a:r>
                      <a:endParaRPr>
                        <a:solidFill>
                          <a:srgbClr val="FFFFFF"/>
                        </a:solidFill>
                      </a:endParaRPr>
                    </a:p>
                  </a:txBody>
                  <a:tcPr marL="91425" marR="91425" marT="91425" marB="91425"/>
                </a:tc>
              </a:tr>
              <a:tr h="472200">
                <a:tc>
                  <a:txBody>
                    <a:bodyPr/>
                    <a:lstStyle/>
                    <a:p>
                      <a:pPr marL="0" lvl="0" indent="0" algn="l" rtl="0">
                        <a:spcBef>
                          <a:spcPts val="0"/>
                        </a:spcBef>
                        <a:spcAft>
                          <a:spcPts val="0"/>
                        </a:spcAft>
                        <a:buNone/>
                      </a:pPr>
                      <a:r>
                        <a:rPr lang="en-US">
                          <a:solidFill>
                            <a:srgbClr val="FFFFFF"/>
                          </a:solidFill>
                        </a:rPr>
                        <a:t>x6</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US">
                          <a:solidFill>
                            <a:srgbClr val="FFFFFF"/>
                          </a:solidFill>
                        </a:rPr>
                        <a:t>1</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US">
                          <a:solidFill>
                            <a:srgbClr val="FFFFFF"/>
                          </a:solidFill>
                        </a:rPr>
                        <a:t>1</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US">
                          <a:solidFill>
                            <a:srgbClr val="FFFFFF"/>
                          </a:solidFill>
                        </a:rPr>
                        <a:t>2</a:t>
                      </a:r>
                      <a:endParaRPr>
                        <a:solidFill>
                          <a:srgbClr val="FFFFFF"/>
                        </a:solidFill>
                      </a:endParaRPr>
                    </a:p>
                  </a:txBody>
                  <a:tcPr marL="91425" marR="91425" marT="91425" marB="91425"/>
                </a:tc>
              </a:tr>
              <a:tr h="472200">
                <a:tc>
                  <a:txBody>
                    <a:bodyPr/>
                    <a:lstStyle/>
                    <a:p>
                      <a:pPr marL="0" lvl="0" indent="0" algn="l" rtl="0">
                        <a:spcBef>
                          <a:spcPts val="0"/>
                        </a:spcBef>
                        <a:spcAft>
                          <a:spcPts val="0"/>
                        </a:spcAft>
                        <a:buNone/>
                      </a:pPr>
                      <a:r>
                        <a:rPr lang="en-US">
                          <a:solidFill>
                            <a:srgbClr val="FFFFFF"/>
                          </a:solidFill>
                        </a:rPr>
                        <a:t>x7</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US">
                          <a:solidFill>
                            <a:srgbClr val="FFFFFF"/>
                          </a:solidFill>
                        </a:rPr>
                        <a:t>2</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US">
                          <a:solidFill>
                            <a:srgbClr val="FFFFFF"/>
                          </a:solidFill>
                        </a:rPr>
                        <a:t>2</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US">
                          <a:solidFill>
                            <a:srgbClr val="FFFFFF"/>
                          </a:solidFill>
                        </a:rPr>
                        <a:t>3</a:t>
                      </a:r>
                      <a:endParaRPr>
                        <a:solidFill>
                          <a:srgbClr val="FFFFFF"/>
                        </a:solidFill>
                      </a:endParaRPr>
                    </a:p>
                  </a:txBody>
                  <a:tcPr marL="91425" marR="91425" marT="91425" marB="91425"/>
                </a:tc>
              </a:tr>
              <a:tr h="472200">
                <a:tc>
                  <a:txBody>
                    <a:bodyPr/>
                    <a:lstStyle/>
                    <a:p>
                      <a:pPr marL="0" lvl="0" indent="0" algn="l" rtl="0">
                        <a:spcBef>
                          <a:spcPts val="0"/>
                        </a:spcBef>
                        <a:spcAft>
                          <a:spcPts val="0"/>
                        </a:spcAft>
                        <a:buNone/>
                      </a:pPr>
                      <a:r>
                        <a:rPr lang="en-US">
                          <a:solidFill>
                            <a:srgbClr val="FFFFFF"/>
                          </a:solidFill>
                        </a:rPr>
                        <a:t>x8</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US">
                          <a:solidFill>
                            <a:srgbClr val="FFFFFF"/>
                          </a:solidFill>
                        </a:rPr>
                        <a:t>2</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US">
                          <a:solidFill>
                            <a:srgbClr val="FFFFFF"/>
                          </a:solidFill>
                        </a:rPr>
                        <a:t>2</a:t>
                      </a:r>
                      <a:endParaRPr>
                        <a:solidFill>
                          <a:srgbClr val="FFFFFF"/>
                        </a:solidFill>
                      </a:endParaRPr>
                    </a:p>
                  </a:txBody>
                  <a:tcPr marL="91425" marR="91425" marT="91425" marB="91425"/>
                </a:tc>
                <a:tc>
                  <a:txBody>
                    <a:bodyPr/>
                    <a:lstStyle/>
                    <a:p>
                      <a:pPr marL="0" lvl="0" indent="0" algn="l" rtl="0">
                        <a:spcBef>
                          <a:spcPts val="0"/>
                        </a:spcBef>
                        <a:spcAft>
                          <a:spcPts val="0"/>
                        </a:spcAft>
                        <a:buNone/>
                      </a:pPr>
                      <a:r>
                        <a:rPr lang="en-US">
                          <a:solidFill>
                            <a:srgbClr val="FFFFFF"/>
                          </a:solidFill>
                        </a:rPr>
                        <a:t>3</a:t>
                      </a:r>
                      <a:endParaRPr>
                        <a:solidFill>
                          <a:srgbClr val="FFFFFF"/>
                        </a:solidFill>
                      </a:endParaRPr>
                    </a:p>
                  </a:txBody>
                  <a:tcPr marL="91425" marR="91425" marT="91425" marB="91425"/>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9"/>
          <p:cNvSpPr txBox="1">
            <a:spLocks noGrp="1"/>
          </p:cNvSpPr>
          <p:nvPr>
            <p:ph type="title" idx="4294967295"/>
          </p:nvPr>
        </p:nvSpPr>
        <p:spPr>
          <a:xfrm>
            <a:off x="0" y="274638"/>
            <a:ext cx="91440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Font typeface="Arial"/>
              <a:buNone/>
            </a:pPr>
            <a:r>
              <a:rPr lang="en-US" sz="4000" b="1">
                <a:solidFill>
                  <a:srgbClr val="FFFFFF"/>
                </a:solidFill>
                <a:latin typeface="Arial"/>
                <a:ea typeface="Arial"/>
                <a:cs typeface="Arial"/>
                <a:sym typeface="Arial"/>
              </a:rPr>
              <a:t>Steps to Generate LERS Rules cont..</a:t>
            </a:r>
            <a:endParaRPr sz="4000" b="1" i="0" u="none" strike="noStrike" cap="none">
              <a:solidFill>
                <a:srgbClr val="FFFFFF"/>
              </a:solidFill>
              <a:latin typeface="Arial"/>
              <a:ea typeface="Arial"/>
              <a:cs typeface="Arial"/>
              <a:sym typeface="Arial"/>
            </a:endParaRPr>
          </a:p>
        </p:txBody>
      </p:sp>
      <p:sp>
        <p:nvSpPr>
          <p:cNvPr id="102" name="Google Shape;102;p19"/>
          <p:cNvSpPr txBox="1"/>
          <p:nvPr/>
        </p:nvSpPr>
        <p:spPr>
          <a:xfrm>
            <a:off x="457200" y="1600200"/>
            <a:ext cx="8229600" cy="4526100"/>
          </a:xfrm>
          <a:prstGeom prst="rect">
            <a:avLst/>
          </a:prstGeom>
          <a:noFill/>
          <a:ln>
            <a:noFill/>
          </a:ln>
        </p:spPr>
        <p:txBody>
          <a:bodyPr spcFirstLastPara="1" wrap="square" lIns="0" tIns="0" rIns="0" bIns="0" anchor="t" anchorCtr="0">
            <a:noAutofit/>
          </a:bodyPr>
          <a:lstStyle/>
          <a:p>
            <a:pPr marL="0" lvl="0" indent="0" algn="l" rtl="0">
              <a:lnSpc>
                <a:spcPct val="115000"/>
              </a:lnSpc>
              <a:spcBef>
                <a:spcPts val="0"/>
              </a:spcBef>
              <a:spcAft>
                <a:spcPts val="0"/>
              </a:spcAft>
              <a:buNone/>
            </a:pPr>
            <a:r>
              <a:rPr lang="en-US" u="sng">
                <a:solidFill>
                  <a:srgbClr val="FFFFFF"/>
                </a:solidFill>
              </a:rPr>
              <a:t>Step2:</a:t>
            </a:r>
            <a:r>
              <a:rPr lang="en-US">
                <a:solidFill>
                  <a:srgbClr val="FFFFFF"/>
                </a:solidFill>
              </a:rPr>
              <a:t> From the generate rule sets in the first loop, Certain rules are generated from marked sets and possible rules are generated from unmarked sets.</a:t>
            </a:r>
            <a:endParaRPr>
              <a:solidFill>
                <a:srgbClr val="FFFFFF"/>
              </a:solidFill>
            </a:endParaRPr>
          </a:p>
          <a:p>
            <a:pPr marL="0" lvl="0" indent="0" algn="l" rtl="0">
              <a:lnSpc>
                <a:spcPct val="115000"/>
              </a:lnSpc>
              <a:spcBef>
                <a:spcPts val="0"/>
              </a:spcBef>
              <a:spcAft>
                <a:spcPts val="0"/>
              </a:spcAft>
              <a:buNone/>
            </a:pPr>
            <a:endParaRPr>
              <a:solidFill>
                <a:srgbClr val="FFFFFF"/>
              </a:solidFill>
            </a:endParaRPr>
          </a:p>
          <a:p>
            <a:pPr marL="285750" lvl="0" indent="-285750" algn="l" rtl="0">
              <a:spcBef>
                <a:spcPts val="560"/>
              </a:spcBef>
              <a:spcAft>
                <a:spcPts val="0"/>
              </a:spcAft>
              <a:buNone/>
            </a:pPr>
            <a:r>
              <a:rPr lang="en-US">
                <a:solidFill>
                  <a:srgbClr val="FFFFFF"/>
                </a:solidFill>
              </a:rPr>
              <a:t>Certain rules have confidence of 100%, but possible rules have different confidence which is &lt;100%</a:t>
            </a:r>
            <a:endParaRPr>
              <a:solidFill>
                <a:srgbClr val="FFFFFF"/>
              </a:solidFill>
            </a:endParaRPr>
          </a:p>
          <a:p>
            <a:pPr marL="0" lvl="0" indent="0" algn="l" rtl="0">
              <a:lnSpc>
                <a:spcPct val="115000"/>
              </a:lnSpc>
              <a:spcBef>
                <a:spcPts val="1600"/>
              </a:spcBef>
              <a:spcAft>
                <a:spcPts val="0"/>
              </a:spcAft>
              <a:buNone/>
            </a:pPr>
            <a:r>
              <a:rPr lang="en-US" u="sng">
                <a:solidFill>
                  <a:srgbClr val="FFFFFF"/>
                </a:solidFill>
              </a:rPr>
              <a:t>Certain Rules:</a:t>
            </a:r>
            <a:r>
              <a:rPr lang="en-US">
                <a:solidFill>
                  <a:srgbClr val="FFFFFF"/>
                </a:solidFill>
              </a:rPr>
              <a:t>  			</a:t>
            </a:r>
            <a:r>
              <a:rPr lang="en-US" u="sng">
                <a:solidFill>
                  <a:srgbClr val="FFFFFF"/>
                </a:solidFill>
              </a:rPr>
              <a:t>Possible Rules:</a:t>
            </a:r>
            <a:endParaRPr u="sng">
              <a:solidFill>
                <a:srgbClr val="FFFFFF"/>
              </a:solidFill>
            </a:endParaRPr>
          </a:p>
          <a:p>
            <a:pPr marL="0" lvl="0" indent="0" algn="l" rtl="0">
              <a:lnSpc>
                <a:spcPct val="115000"/>
              </a:lnSpc>
              <a:spcBef>
                <a:spcPts val="1600"/>
              </a:spcBef>
              <a:spcAft>
                <a:spcPts val="0"/>
              </a:spcAft>
              <a:buNone/>
            </a:pPr>
            <a:r>
              <a:rPr lang="en-US">
                <a:solidFill>
                  <a:srgbClr val="FFFFFF"/>
                </a:solidFill>
              </a:rPr>
              <a:t>(a,1) → (c,2)  			(a,0) → (c,0) with confidence = 1/2</a:t>
            </a:r>
            <a:endParaRPr>
              <a:solidFill>
                <a:srgbClr val="FFFFFF"/>
              </a:solidFill>
            </a:endParaRPr>
          </a:p>
          <a:p>
            <a:pPr marL="0" lvl="0" indent="0" algn="l" rtl="0">
              <a:lnSpc>
                <a:spcPct val="115000"/>
              </a:lnSpc>
              <a:spcBef>
                <a:spcPts val="1600"/>
              </a:spcBef>
              <a:spcAft>
                <a:spcPts val="0"/>
              </a:spcAft>
              <a:buNone/>
            </a:pPr>
            <a:r>
              <a:rPr lang="en-US">
                <a:solidFill>
                  <a:srgbClr val="FFFFFF"/>
                </a:solidFill>
              </a:rPr>
              <a:t>(a,2) → (c,3)  			(a,0) → (c,1)  with confidence = 1/2</a:t>
            </a:r>
            <a:endParaRPr>
              <a:solidFill>
                <a:srgbClr val="FFFFFF"/>
              </a:solidFill>
            </a:endParaRPr>
          </a:p>
          <a:p>
            <a:pPr marL="0" lvl="0" indent="0" algn="l" rtl="0">
              <a:lnSpc>
                <a:spcPct val="115000"/>
              </a:lnSpc>
              <a:spcBef>
                <a:spcPts val="1600"/>
              </a:spcBef>
              <a:spcAft>
                <a:spcPts val="0"/>
              </a:spcAft>
              <a:buNone/>
            </a:pPr>
            <a:r>
              <a:rPr lang="en-US">
                <a:solidFill>
                  <a:srgbClr val="FFFFFF"/>
                </a:solidFill>
              </a:rPr>
              <a:t>(b,0) →(c,0)  			(b,1) → (c,1)  with confidence = 1/2</a:t>
            </a:r>
            <a:endParaRPr>
              <a:solidFill>
                <a:srgbClr val="FFFFFF"/>
              </a:solidFill>
            </a:endParaRPr>
          </a:p>
          <a:p>
            <a:pPr marL="0" lvl="0" indent="0" algn="l" rtl="0">
              <a:lnSpc>
                <a:spcPct val="115000"/>
              </a:lnSpc>
              <a:spcBef>
                <a:spcPts val="1600"/>
              </a:spcBef>
              <a:spcAft>
                <a:spcPts val="0"/>
              </a:spcAft>
              <a:buNone/>
            </a:pPr>
            <a:r>
              <a:rPr lang="en-US">
                <a:solidFill>
                  <a:srgbClr val="FFFFFF"/>
                </a:solidFill>
              </a:rPr>
              <a:t>(b,2) → (c,3)  			(b,1) → (c,2)  with confidence = 1/2</a:t>
            </a:r>
            <a:endParaRPr>
              <a:solidFill>
                <a:srgbClr val="FFFFFF"/>
              </a:solidFill>
            </a:endParaRPr>
          </a:p>
          <a:p>
            <a:pPr marL="0" lvl="0" indent="0" algn="l" rtl="0">
              <a:lnSpc>
                <a:spcPct val="115000"/>
              </a:lnSpc>
              <a:spcBef>
                <a:spcPts val="1600"/>
              </a:spcBef>
              <a:spcAft>
                <a:spcPts val="0"/>
              </a:spcAft>
              <a:buNone/>
            </a:pPr>
            <a:r>
              <a:rPr lang="en-US">
                <a:solidFill>
                  <a:srgbClr val="FFFFFF"/>
                </a:solidFill>
              </a:rPr>
              <a:t>(a,0)	&amp;  (b,1) → (c,1)</a:t>
            </a:r>
            <a:endParaRPr>
              <a:solidFill>
                <a:srgbClr val="FFFFFF"/>
              </a:solidFill>
            </a:endParaRPr>
          </a:p>
          <a:p>
            <a:pPr marL="0" lvl="0" indent="0" algn="l" rtl="0">
              <a:lnSpc>
                <a:spcPct val="115000"/>
              </a:lnSpc>
              <a:spcBef>
                <a:spcPts val="1600"/>
              </a:spcBef>
              <a:spcAft>
                <a:spcPts val="0"/>
              </a:spcAft>
              <a:buNone/>
            </a:pPr>
            <a:r>
              <a:rPr lang="en-US" u="sng">
                <a:solidFill>
                  <a:srgbClr val="FFFFFF"/>
                </a:solidFill>
              </a:rPr>
              <a:t>Step 3.</a:t>
            </a:r>
            <a:r>
              <a:rPr lang="en-US">
                <a:solidFill>
                  <a:srgbClr val="FFFFFF"/>
                </a:solidFill>
              </a:rPr>
              <a:t>  Next, if there are unmarked sets in the </a:t>
            </a:r>
            <a:r>
              <a:rPr lang="en-US" u="sng">
                <a:solidFill>
                  <a:srgbClr val="FFFFFF"/>
                </a:solidFill>
              </a:rPr>
              <a:t>First Loop</a:t>
            </a:r>
            <a:r>
              <a:rPr lang="en-US">
                <a:solidFill>
                  <a:srgbClr val="FFFFFF"/>
                </a:solidFill>
              </a:rPr>
              <a:t>, then we go to a </a:t>
            </a:r>
            <a:r>
              <a:rPr lang="en-US" u="sng">
                <a:solidFill>
                  <a:srgbClr val="FFFFFF"/>
                </a:solidFill>
              </a:rPr>
              <a:t>Second Loop</a:t>
            </a:r>
            <a:r>
              <a:rPr lang="en-US">
                <a:solidFill>
                  <a:srgbClr val="FFFFFF"/>
                </a:solidFill>
              </a:rPr>
              <a:t>, by combining the unmarked sets together. Continue the process until there are no unmarked sets.</a:t>
            </a:r>
            <a:endParaRPr>
              <a:solidFill>
                <a:srgbClr val="FFFFFF"/>
              </a:solidFill>
            </a:endParaRPr>
          </a:p>
          <a:p>
            <a:pPr marL="285750" marR="0" lvl="0" indent="-285750" algn="l" rtl="0">
              <a:spcBef>
                <a:spcPts val="560"/>
              </a:spcBef>
              <a:spcAft>
                <a:spcPts val="0"/>
              </a:spcAft>
              <a:buNone/>
            </a:pPr>
            <a:endParaRPr>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0"/>
          <p:cNvSpPr txBox="1">
            <a:spLocks noGrp="1"/>
          </p:cNvSpPr>
          <p:nvPr>
            <p:ph type="title" idx="4294967295"/>
          </p:nvPr>
        </p:nvSpPr>
        <p:spPr>
          <a:xfrm>
            <a:off x="0" y="274638"/>
            <a:ext cx="91440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Font typeface="Arial"/>
              <a:buNone/>
            </a:pPr>
            <a:r>
              <a:rPr lang="en-US" sz="4000" b="1">
                <a:solidFill>
                  <a:srgbClr val="FFFFFF"/>
                </a:solidFill>
                <a:latin typeface="Arial"/>
                <a:ea typeface="Arial"/>
                <a:cs typeface="Arial"/>
                <a:sym typeface="Arial"/>
              </a:rPr>
              <a:t>Question</a:t>
            </a:r>
            <a:endParaRPr sz="4000" b="1" i="0" u="none" strike="noStrike" cap="none">
              <a:solidFill>
                <a:srgbClr val="FFFFFF"/>
              </a:solidFill>
              <a:latin typeface="Arial"/>
              <a:ea typeface="Arial"/>
              <a:cs typeface="Arial"/>
              <a:sym typeface="Arial"/>
            </a:endParaRPr>
          </a:p>
        </p:txBody>
      </p:sp>
      <p:sp>
        <p:nvSpPr>
          <p:cNvPr id="108" name="Google Shape;108;p20"/>
          <p:cNvSpPr txBox="1"/>
          <p:nvPr/>
        </p:nvSpPr>
        <p:spPr>
          <a:xfrm>
            <a:off x="457200" y="1600200"/>
            <a:ext cx="8229600" cy="4526100"/>
          </a:xfrm>
          <a:prstGeom prst="rect">
            <a:avLst/>
          </a:prstGeom>
          <a:noFill/>
          <a:ln>
            <a:noFill/>
          </a:ln>
        </p:spPr>
        <p:txBody>
          <a:bodyPr spcFirstLastPara="1" wrap="square" lIns="0" tIns="0" rIns="0" bIns="0" anchor="t" anchorCtr="0">
            <a:noAutofit/>
          </a:bodyPr>
          <a:lstStyle/>
          <a:p>
            <a:pPr marL="285750" marR="0" lvl="0" indent="-285750" algn="ctr" rtl="0">
              <a:spcBef>
                <a:spcPts val="560"/>
              </a:spcBef>
              <a:spcAft>
                <a:spcPts val="0"/>
              </a:spcAft>
              <a:buNone/>
            </a:pPr>
            <a:endParaRPr sz="3000" b="1">
              <a:solidFill>
                <a:srgbClr val="FFFFFF"/>
              </a:solidFill>
            </a:endParaRPr>
          </a:p>
          <a:p>
            <a:pPr marL="285750" marR="0" lvl="0" indent="-285750" algn="ctr" rtl="0">
              <a:spcBef>
                <a:spcPts val="560"/>
              </a:spcBef>
              <a:spcAft>
                <a:spcPts val="0"/>
              </a:spcAft>
              <a:buNone/>
            </a:pPr>
            <a:endParaRPr sz="3000" b="1">
              <a:solidFill>
                <a:srgbClr val="FFFFFF"/>
              </a:solidFill>
            </a:endParaRPr>
          </a:p>
          <a:p>
            <a:pPr marL="285750" marR="0" lvl="0" indent="-285750" algn="ctr" rtl="0">
              <a:spcBef>
                <a:spcPts val="560"/>
              </a:spcBef>
              <a:spcAft>
                <a:spcPts val="0"/>
              </a:spcAft>
              <a:buNone/>
            </a:pPr>
            <a:endParaRPr sz="3000" b="1">
              <a:solidFill>
                <a:srgbClr val="FFFFFF"/>
              </a:solidFill>
            </a:endParaRPr>
          </a:p>
          <a:p>
            <a:pPr marL="285750" marR="0" lvl="0" indent="-285750" algn="ctr" rtl="0">
              <a:spcBef>
                <a:spcPts val="560"/>
              </a:spcBef>
              <a:spcAft>
                <a:spcPts val="0"/>
              </a:spcAft>
              <a:buNone/>
            </a:pPr>
            <a:r>
              <a:rPr lang="en-US" sz="3000" b="1">
                <a:solidFill>
                  <a:srgbClr val="FFFFFF"/>
                </a:solidFill>
              </a:rPr>
              <a:t>Which sets are used to generate certain rules? </a:t>
            </a:r>
            <a:endParaRPr>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1"/>
          <p:cNvSpPr txBox="1">
            <a:spLocks noGrp="1"/>
          </p:cNvSpPr>
          <p:nvPr>
            <p:ph type="ctrTitle"/>
          </p:nvPr>
        </p:nvSpPr>
        <p:spPr>
          <a:xfrm>
            <a:off x="0" y="-114862"/>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0" u="sng">
                <a:solidFill>
                  <a:srgbClr val="FFFFFF"/>
                </a:solidFill>
              </a:rPr>
              <a:t>Practical Examples </a:t>
            </a:r>
            <a:endParaRPr u="sng">
              <a:solidFill>
                <a:srgbClr val="FFFFFF"/>
              </a:solidFill>
            </a:endParaRPr>
          </a:p>
        </p:txBody>
      </p:sp>
      <p:sp>
        <p:nvSpPr>
          <p:cNvPr id="114" name="Google Shape;114;p21"/>
          <p:cNvSpPr txBox="1">
            <a:spLocks noGrp="1"/>
          </p:cNvSpPr>
          <p:nvPr>
            <p:ph type="subTitle" idx="1"/>
          </p:nvPr>
        </p:nvSpPr>
        <p:spPr>
          <a:xfrm>
            <a:off x="457200" y="1487675"/>
            <a:ext cx="8229600" cy="4526100"/>
          </a:xfrm>
          <a:prstGeom prst="rect">
            <a:avLst/>
          </a:prstGeom>
          <a:noFill/>
          <a:ln>
            <a:noFill/>
          </a:ln>
        </p:spPr>
        <p:txBody>
          <a:bodyPr spcFirstLastPara="1" wrap="square" lIns="0" tIns="0" rIns="0" bIns="0" anchor="t" anchorCtr="0">
            <a:noAutofit/>
          </a:bodyPr>
          <a:lstStyle/>
          <a:p>
            <a:pPr marL="0" lvl="0" indent="0" algn="l" rtl="0">
              <a:lnSpc>
                <a:spcPct val="115000"/>
              </a:lnSpc>
              <a:spcBef>
                <a:spcPts val="0"/>
              </a:spcBef>
              <a:spcAft>
                <a:spcPts val="0"/>
              </a:spcAft>
              <a:buNone/>
            </a:pPr>
            <a:r>
              <a:rPr lang="en-US" sz="2200" u="sng">
                <a:solidFill>
                  <a:srgbClr val="FFFFFF"/>
                </a:solidFill>
                <a:latin typeface="Open Sans"/>
                <a:ea typeface="Open Sans"/>
                <a:cs typeface="Open Sans"/>
                <a:sym typeface="Open Sans"/>
              </a:rPr>
              <a:t>L</a:t>
            </a:r>
            <a:r>
              <a:rPr lang="en-US" sz="2200">
                <a:solidFill>
                  <a:srgbClr val="FFFFFF"/>
                </a:solidFill>
                <a:latin typeface="Open Sans"/>
                <a:ea typeface="Open Sans"/>
                <a:cs typeface="Open Sans"/>
                <a:sym typeface="Open Sans"/>
              </a:rPr>
              <a:t>ERS (Learning from Examples based on Rough sets) :</a:t>
            </a:r>
            <a:endParaRPr sz="2200">
              <a:solidFill>
                <a:srgbClr val="FFFFFF"/>
              </a:solidFill>
              <a:latin typeface="Open Sans"/>
              <a:ea typeface="Open Sans"/>
              <a:cs typeface="Open Sans"/>
              <a:sym typeface="Open Sans"/>
            </a:endParaRPr>
          </a:p>
          <a:p>
            <a:pPr marL="0" lvl="0" indent="0" algn="l" rtl="0">
              <a:lnSpc>
                <a:spcPct val="115000"/>
              </a:lnSpc>
              <a:spcBef>
                <a:spcPts val="0"/>
              </a:spcBef>
              <a:spcAft>
                <a:spcPts val="0"/>
              </a:spcAft>
              <a:buNone/>
            </a:pPr>
            <a:r>
              <a:rPr lang="en-US" sz="2200" b="0">
                <a:solidFill>
                  <a:srgbClr val="FFFFFF"/>
                </a:solidFill>
              </a:rPr>
              <a:t>● LERS was developed at the University of Kansas and it is a family of data mining systems. This system is universal and it helps to compute rules for any kind of data.</a:t>
            </a:r>
            <a:endParaRPr sz="2200" b="0">
              <a:solidFill>
                <a:srgbClr val="FFFFFF"/>
              </a:solidFill>
            </a:endParaRPr>
          </a:p>
          <a:p>
            <a:pPr marL="0" lvl="0" indent="0" algn="l" rtl="0">
              <a:lnSpc>
                <a:spcPct val="115000"/>
              </a:lnSpc>
              <a:spcBef>
                <a:spcPts val="0"/>
              </a:spcBef>
              <a:spcAft>
                <a:spcPts val="0"/>
              </a:spcAft>
              <a:buNone/>
            </a:pPr>
            <a:r>
              <a:rPr lang="en-US" sz="2200" b="0">
                <a:solidFill>
                  <a:srgbClr val="FFFFFF"/>
                </a:solidFill>
              </a:rPr>
              <a:t>● In LERS the set of rules that was induced previously is apted to find new rules. Furthermore, it compute rules from imperfect data, like datas with missing values or inconsistent cases.</a:t>
            </a:r>
            <a:endParaRPr sz="2200" b="0">
              <a:solidFill>
                <a:srgbClr val="FFFFFF"/>
              </a:solidFill>
            </a:endParaRPr>
          </a:p>
          <a:p>
            <a:pPr marL="0" lvl="0" indent="0" algn="l" rtl="0">
              <a:lnSpc>
                <a:spcPct val="115000"/>
              </a:lnSpc>
              <a:spcBef>
                <a:spcPts val="0"/>
              </a:spcBef>
              <a:spcAft>
                <a:spcPts val="0"/>
              </a:spcAft>
              <a:buNone/>
            </a:pPr>
            <a:r>
              <a:rPr lang="en-US" sz="2200" b="0">
                <a:solidFill>
                  <a:srgbClr val="FFFFFF"/>
                </a:solidFill>
              </a:rPr>
              <a:t>● The benefit of using LERS is, it handles inconsistencies and does not require any preliminary or additional information about the data. In this method, the inconsistencies are not removed entirely, instead lower and upper boundary approximations of the concept are computed.</a:t>
            </a:r>
            <a:endParaRPr sz="2200" b="0">
              <a:solidFill>
                <a:srgbClr val="FFFFFF"/>
              </a:solidFill>
            </a:endParaRPr>
          </a:p>
          <a:p>
            <a:pPr marL="742950" marR="0" lvl="1" indent="-120650" algn="l" rtl="0">
              <a:spcBef>
                <a:spcPts val="520"/>
              </a:spcBef>
              <a:spcAft>
                <a:spcPts val="1600"/>
              </a:spcAft>
              <a:buClr>
                <a:schemeClr val="dk1"/>
              </a:buClr>
              <a:buSzPts val="2600"/>
              <a:buFont typeface="Arial"/>
              <a:buNone/>
            </a:pPr>
            <a:endParaRPr sz="2200">
              <a:solidFill>
                <a:srgbClr val="FFFFFF"/>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2"/>
          <p:cNvSpPr txBox="1">
            <a:spLocks noGrp="1"/>
          </p:cNvSpPr>
          <p:nvPr>
            <p:ph type="ctrTitle"/>
          </p:nvPr>
        </p:nvSpPr>
        <p:spPr>
          <a:xfrm>
            <a:off x="0" y="-80087"/>
            <a:ext cx="91440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b="0" u="sng">
                <a:solidFill>
                  <a:srgbClr val="FFFFFF"/>
                </a:solidFill>
              </a:rPr>
              <a:t>Practical Examples</a:t>
            </a:r>
            <a:endParaRPr u="sng">
              <a:solidFill>
                <a:srgbClr val="FFFFFF"/>
              </a:solidFill>
            </a:endParaRPr>
          </a:p>
        </p:txBody>
      </p:sp>
      <p:sp>
        <p:nvSpPr>
          <p:cNvPr id="120" name="Google Shape;120;p22"/>
          <p:cNvSpPr txBox="1">
            <a:spLocks noGrp="1"/>
          </p:cNvSpPr>
          <p:nvPr>
            <p:ph type="subTitle" idx="1"/>
          </p:nvPr>
        </p:nvSpPr>
        <p:spPr>
          <a:xfrm>
            <a:off x="457200" y="1600200"/>
            <a:ext cx="8229600" cy="4526100"/>
          </a:xfrm>
          <a:prstGeom prst="rect">
            <a:avLst/>
          </a:prstGeom>
          <a:noFill/>
          <a:ln>
            <a:noFill/>
          </a:ln>
        </p:spPr>
        <p:txBody>
          <a:bodyPr spcFirstLastPara="1" wrap="square" lIns="0" tIns="0" rIns="0" bIns="0" anchor="t" anchorCtr="0">
            <a:noAutofit/>
          </a:bodyPr>
          <a:lstStyle/>
          <a:p>
            <a:pPr marL="342900" marR="0" lvl="0" indent="-342900" algn="l" rtl="0">
              <a:spcBef>
                <a:spcPts val="0"/>
              </a:spcBef>
              <a:spcAft>
                <a:spcPts val="0"/>
              </a:spcAft>
              <a:buClr>
                <a:schemeClr val="lt1"/>
              </a:buClr>
              <a:buFont typeface="Arial"/>
              <a:buNone/>
            </a:pPr>
            <a:endParaRPr sz="2200">
              <a:solidFill>
                <a:srgbClr val="FFFFFF"/>
              </a:solidFill>
            </a:endParaRPr>
          </a:p>
          <a:p>
            <a:pPr marL="0" marR="0" lvl="0" indent="0" algn="l" rtl="0">
              <a:spcBef>
                <a:spcPts val="1600"/>
              </a:spcBef>
              <a:spcAft>
                <a:spcPts val="0"/>
              </a:spcAft>
              <a:buNone/>
            </a:pPr>
            <a:r>
              <a:rPr lang="en-US" sz="2200" b="0">
                <a:solidFill>
                  <a:srgbClr val="FFFFFF"/>
                </a:solidFill>
              </a:rPr>
              <a:t>Some practical examples are:</a:t>
            </a:r>
            <a:endParaRPr sz="2200" b="0">
              <a:solidFill>
                <a:srgbClr val="FFFFFF"/>
              </a:solidFill>
            </a:endParaRPr>
          </a:p>
          <a:p>
            <a:pPr marL="342900" lvl="0" indent="-304800" algn="l" rtl="0">
              <a:lnSpc>
                <a:spcPct val="115000"/>
              </a:lnSpc>
              <a:spcBef>
                <a:spcPts val="1600"/>
              </a:spcBef>
              <a:spcAft>
                <a:spcPts val="0"/>
              </a:spcAft>
              <a:buClr>
                <a:srgbClr val="FFFFFF"/>
              </a:buClr>
              <a:buSzPts val="2200"/>
              <a:buFont typeface="Arial"/>
              <a:buChar char="•"/>
            </a:pPr>
            <a:r>
              <a:rPr lang="en-US" sz="2200" b="0">
                <a:solidFill>
                  <a:srgbClr val="FFFFFF"/>
                </a:solidFill>
              </a:rPr>
              <a:t>Finance industry -- to decide whether to give a loan.</a:t>
            </a:r>
            <a:endParaRPr sz="2200" b="0">
              <a:solidFill>
                <a:srgbClr val="FFFFFF"/>
              </a:solidFill>
            </a:endParaRPr>
          </a:p>
          <a:p>
            <a:pPr marL="342900" lvl="0" indent="-304800" algn="l" rtl="0">
              <a:lnSpc>
                <a:spcPct val="115000"/>
              </a:lnSpc>
              <a:spcBef>
                <a:spcPts val="0"/>
              </a:spcBef>
              <a:spcAft>
                <a:spcPts val="0"/>
              </a:spcAft>
              <a:buClr>
                <a:srgbClr val="FFFFFF"/>
              </a:buClr>
              <a:buSzPts val="2200"/>
              <a:buFont typeface="Arial"/>
              <a:buChar char="•"/>
            </a:pPr>
            <a:r>
              <a:rPr lang="en-US" sz="2200" b="0">
                <a:solidFill>
                  <a:srgbClr val="FFFFFF"/>
                </a:solidFill>
              </a:rPr>
              <a:t>Medical industry -- decision support for diagnosing.</a:t>
            </a:r>
            <a:endParaRPr sz="2200" b="0">
              <a:solidFill>
                <a:srgbClr val="FFFFFF"/>
              </a:solidFill>
            </a:endParaRPr>
          </a:p>
          <a:p>
            <a:pPr marL="342900" lvl="0" indent="-304800" algn="l" rtl="0">
              <a:lnSpc>
                <a:spcPct val="115000"/>
              </a:lnSpc>
              <a:spcBef>
                <a:spcPts val="0"/>
              </a:spcBef>
              <a:spcAft>
                <a:spcPts val="0"/>
              </a:spcAft>
              <a:buClr>
                <a:srgbClr val="FFFFFF"/>
              </a:buClr>
              <a:buSzPts val="2200"/>
              <a:buFont typeface="Arial"/>
              <a:buChar char="•"/>
            </a:pPr>
            <a:r>
              <a:rPr lang="en-US" sz="2200" b="0">
                <a:solidFill>
                  <a:srgbClr val="FFFFFF"/>
                </a:solidFill>
              </a:rPr>
              <a:t>Military --- evaluation of job performance.</a:t>
            </a:r>
            <a:endParaRPr sz="2200" b="0">
              <a:solidFill>
                <a:srgbClr val="FFFFFF"/>
              </a:solidFill>
            </a:endParaRPr>
          </a:p>
          <a:p>
            <a:pPr marL="342900" lvl="0" indent="-304800" algn="l" rtl="0">
              <a:lnSpc>
                <a:spcPct val="115000"/>
              </a:lnSpc>
              <a:spcBef>
                <a:spcPts val="0"/>
              </a:spcBef>
              <a:spcAft>
                <a:spcPts val="0"/>
              </a:spcAft>
              <a:buClr>
                <a:srgbClr val="FFFFFF"/>
              </a:buClr>
              <a:buSzPts val="2200"/>
              <a:buFont typeface="Arial"/>
              <a:buChar char="•"/>
            </a:pPr>
            <a:r>
              <a:rPr lang="en-US" sz="2200" b="0">
                <a:solidFill>
                  <a:srgbClr val="FFFFFF"/>
                </a:solidFill>
              </a:rPr>
              <a:t>NASA --a tool to be used in medical decision making on board the International Space System.</a:t>
            </a:r>
            <a:endParaRPr sz="2200">
              <a:solidFill>
                <a:srgbClr val="FFFFFF"/>
              </a:solidFill>
            </a:endParaRPr>
          </a:p>
          <a:p>
            <a:pPr marL="457200" marR="0" lvl="1" indent="0" algn="l" rtl="0">
              <a:spcBef>
                <a:spcPts val="520"/>
              </a:spcBef>
              <a:spcAft>
                <a:spcPts val="0"/>
              </a:spcAft>
              <a:buClr>
                <a:schemeClr val="lt1"/>
              </a:buClr>
              <a:buFont typeface="Arial"/>
              <a:buNone/>
            </a:pPr>
            <a:endParaRPr sz="2200">
              <a:solidFill>
                <a:srgbClr val="FFFFFF"/>
              </a:solidFill>
              <a:latin typeface="Arial"/>
              <a:ea typeface="Arial"/>
              <a:cs typeface="Arial"/>
              <a:sym typeface="Arial"/>
            </a:endParaRPr>
          </a:p>
          <a:p>
            <a:pPr marL="742950" marR="0" lvl="1" indent="-120650" algn="l" rtl="0">
              <a:spcBef>
                <a:spcPts val="1600"/>
              </a:spcBef>
              <a:spcAft>
                <a:spcPts val="1600"/>
              </a:spcAft>
              <a:buClr>
                <a:schemeClr val="dk1"/>
              </a:buClr>
              <a:buSzPts val="2600"/>
              <a:buFont typeface="Arial"/>
              <a:buNone/>
            </a:pPr>
            <a:endParaRPr sz="2200" i="0" u="none" strike="noStrike" cap="none">
              <a:solidFill>
                <a:srgbClr val="FFFFFF"/>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784</Words>
  <Application>Microsoft Office PowerPoint</Application>
  <PresentationFormat>On-screen Show (4:3)</PresentationFormat>
  <Paragraphs>144</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Open Sans</vt:lpstr>
      <vt:lpstr>Georgia</vt:lpstr>
      <vt:lpstr>Oswald</vt:lpstr>
      <vt:lpstr>Average</vt:lpstr>
      <vt:lpstr>Calibri</vt:lpstr>
      <vt:lpstr>Slate</vt:lpstr>
      <vt:lpstr>Slide 1</vt:lpstr>
      <vt:lpstr>Slide title, level 1, Arial 40 pt, bold</vt:lpstr>
      <vt:lpstr>Slide title, Coverings , Arial 40 pt, bold</vt:lpstr>
      <vt:lpstr>Question</vt:lpstr>
      <vt:lpstr>Steps to Generate LERS Rules</vt:lpstr>
      <vt:lpstr>Steps to Generate LERS Rules cont..</vt:lpstr>
      <vt:lpstr>Question</vt:lpstr>
      <vt:lpstr>Practical Examples </vt:lpstr>
      <vt:lpstr>Practical Examples</vt:lpstr>
      <vt:lpstr>Action Rules:</vt:lpstr>
      <vt:lpstr>Action Rule Cont.</vt:lpstr>
      <vt:lpstr>Cost Of an Action Rule:</vt:lpstr>
      <vt:lpstr>Cost Of an Action Rule:</vt:lpstr>
      <vt:lpstr>Practical Examples of Action Rules:</vt:lpstr>
      <vt:lpstr>Practical Examples of Action Rules:</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E6420</cp:lastModifiedBy>
  <cp:revision>1</cp:revision>
  <dcterms:modified xsi:type="dcterms:W3CDTF">2019-11-19T21:46:57Z</dcterms:modified>
</cp:coreProperties>
</file>