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embeddedFontLst>
    <p:embeddedFont>
      <p:font typeface="Corbel" panose="020B0503020204020204" pitchFamily="34" charset="0"/>
      <p:regular r:id="rId19"/>
      <p:bold r:id="rId20"/>
      <p:italic r:id="rId21"/>
      <p:boldItalic r:id="rId22"/>
    </p:embeddedFont>
    <p:embeddedFont>
      <p:font typeface="Georgia" panose="02040502050405020303" pitchFamily="18" charset="0"/>
      <p:regular r:id="rId23"/>
      <p:bold r:id="rId24"/>
      <p:italic r:id="rId25"/>
      <p:boldItalic r:id="rId26"/>
    </p:embeddedFont>
    <p:embeddedFont>
      <p:font typeface="Poppins"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iMXRGpmxmmnAYhOeQopoRCYw4Vx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931"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a981b44c1c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a981b44c1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981b44c1c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981b44c1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ac19e48659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ac19e486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ac19e48659_0_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ac19e48659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ac187a444b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ac187a44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ac187a444b_0_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ac187a444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a98060df8a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a98060df8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a98060df8a_0_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a98060df8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a15fbc5b4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a15fbc5b44_0_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a15fbc5b4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a15fbc5b44_0_4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a1fbc8a10d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a1fbc8a1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a1fbc8a10d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a1fbc8a1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a1fbc8a10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ga1fbc8a10d_1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a1fbc8a10d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ga1fbc8a10d_1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blipFill rotWithShape="1">
          <a:blip r:embed="rId2">
            <a:alphaModFix/>
          </a:blip>
          <a:tile tx="0" ty="0" sx="100000" sy="100000" flip="none" algn="tl"/>
        </a:blipFill>
        <a:effectLst/>
      </p:bgPr>
    </p:bg>
    <p:spTree>
      <p:nvGrpSpPr>
        <p:cNvPr id="1" name="Shape 12"/>
        <p:cNvGrpSpPr/>
        <p:nvPr/>
      </p:nvGrpSpPr>
      <p:grpSpPr>
        <a:xfrm>
          <a:off x="0" y="0"/>
          <a:ext cx="0" cy="0"/>
          <a:chOff x="0" y="0"/>
          <a:chExt cx="0" cy="0"/>
        </a:xfrm>
      </p:grpSpPr>
      <p:sp>
        <p:nvSpPr>
          <p:cNvPr id="13" name="Google Shape;13;p6"/>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6"/>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Corbe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6"/>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6" name="Google Shape;16;p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5"/>
          <p:cNvSpPr txBox="1">
            <a:spLocks noGrp="1"/>
          </p:cNvSpPr>
          <p:nvPr>
            <p:ph type="body" idx="1"/>
          </p:nvPr>
        </p:nvSpPr>
        <p:spPr>
          <a:xfrm rot="5400000">
            <a:off x="3991839" y="-777240"/>
            <a:ext cx="4206240" cy="97840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15"/>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5"/>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16"/>
          <p:cNvSpPr/>
          <p:nvPr/>
        </p:nvSpPr>
        <p:spPr>
          <a:xfrm>
            <a:off x="9019312" y="0"/>
            <a:ext cx="2743200" cy="6858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6"/>
          <p:cNvSpPr txBox="1">
            <a:spLocks noGrp="1"/>
          </p:cNvSpPr>
          <p:nvPr>
            <p:ph type="title"/>
          </p:nvPr>
        </p:nvSpPr>
        <p:spPr>
          <a:xfrm rot="5400000">
            <a:off x="7413033" y="2022229"/>
            <a:ext cx="5897562" cy="240238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876063" y="-763227"/>
            <a:ext cx="5897562" cy="797329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1" name="Google Shape;81;p16"/>
          <p:cNvSpPr txBox="1">
            <a:spLocks noGrp="1"/>
          </p:cNvSpPr>
          <p:nvPr>
            <p:ph type="dt" idx="10"/>
          </p:nvPr>
        </p:nvSpPr>
        <p:spPr>
          <a:xfrm>
            <a:off x="838200" y="6422854"/>
            <a:ext cx="2743196"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3776135" y="6422854"/>
            <a:ext cx="427966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073048" y="6422854"/>
            <a:ext cx="879759"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2" name="Google Shape;22;p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25"/>
        <p:cNvGrpSpPr/>
        <p:nvPr/>
      </p:nvGrpSpPr>
      <p:grpSpPr>
        <a:xfrm>
          <a:off x="0" y="0"/>
          <a:ext cx="0" cy="0"/>
          <a:chOff x="0" y="0"/>
          <a:chExt cx="0" cy="0"/>
        </a:xfrm>
      </p:grpSpPr>
      <p:sp>
        <p:nvSpPr>
          <p:cNvPr id="26" name="Google Shape;26;p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blipFill rotWithShape="1">
          <a:blip r:embed="rId2">
            <a:alphaModFix/>
          </a:blip>
          <a:tile tx="0" ty="0" sx="100000" sy="100000" flip="none" algn="tl"/>
        </a:blipFill>
        <a:effectLst/>
      </p:bgPr>
    </p:bg>
    <p:spTree>
      <p:nvGrpSpPr>
        <p:cNvPr id="1" name="Shape 29"/>
        <p:cNvGrpSpPr/>
        <p:nvPr/>
      </p:nvGrpSpPr>
      <p:grpSpPr>
        <a:xfrm>
          <a:off x="0" y="0"/>
          <a:ext cx="0" cy="0"/>
          <a:chOff x="0" y="0"/>
          <a:chExt cx="0" cy="0"/>
        </a:xfrm>
      </p:grpSpPr>
      <p:sp>
        <p:nvSpPr>
          <p:cNvPr id="30" name="Google Shape;30;p9"/>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9"/>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Corbel"/>
              <a:buNone/>
              <a:defRPr sz="6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9"/>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3" name="Google Shape;33;p9"/>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9"/>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a:solidFill>
                  <a:schemeClr val="dk2"/>
                </a:solidFill>
                <a:latin typeface="Corbel"/>
                <a:ea typeface="Corbel"/>
                <a:cs typeface="Corbel"/>
                <a:sym typeface="Corbel"/>
              </a:defRPr>
            </a:lvl1pPr>
            <a:lvl2pPr marL="0" lvl="1" indent="0" algn="l">
              <a:spcBef>
                <a:spcPts val="0"/>
              </a:spcBef>
              <a:buNone/>
              <a:defRPr sz="1200" b="0">
                <a:solidFill>
                  <a:schemeClr val="dk2"/>
                </a:solidFill>
                <a:latin typeface="Corbel"/>
                <a:ea typeface="Corbel"/>
                <a:cs typeface="Corbel"/>
                <a:sym typeface="Corbel"/>
              </a:defRPr>
            </a:lvl2pPr>
            <a:lvl3pPr marL="0" lvl="2" indent="0" algn="l">
              <a:spcBef>
                <a:spcPts val="0"/>
              </a:spcBef>
              <a:buNone/>
              <a:defRPr sz="1200" b="0">
                <a:solidFill>
                  <a:schemeClr val="dk2"/>
                </a:solidFill>
                <a:latin typeface="Corbel"/>
                <a:ea typeface="Corbel"/>
                <a:cs typeface="Corbel"/>
                <a:sym typeface="Corbel"/>
              </a:defRPr>
            </a:lvl3pPr>
            <a:lvl4pPr marL="0" lvl="3" indent="0" algn="l">
              <a:spcBef>
                <a:spcPts val="0"/>
              </a:spcBef>
              <a:buNone/>
              <a:defRPr sz="1200" b="0">
                <a:solidFill>
                  <a:schemeClr val="dk2"/>
                </a:solidFill>
                <a:latin typeface="Corbel"/>
                <a:ea typeface="Corbel"/>
                <a:cs typeface="Corbel"/>
                <a:sym typeface="Corbel"/>
              </a:defRPr>
            </a:lvl4pPr>
            <a:lvl5pPr marL="0" lvl="4" indent="0" algn="l">
              <a:spcBef>
                <a:spcPts val="0"/>
              </a:spcBef>
              <a:buNone/>
              <a:defRPr sz="1200" b="0">
                <a:solidFill>
                  <a:schemeClr val="dk2"/>
                </a:solidFill>
                <a:latin typeface="Corbel"/>
                <a:ea typeface="Corbel"/>
                <a:cs typeface="Corbel"/>
                <a:sym typeface="Corbel"/>
              </a:defRPr>
            </a:lvl5pPr>
            <a:lvl6pPr marL="0" lvl="5" indent="0" algn="l">
              <a:spcBef>
                <a:spcPts val="0"/>
              </a:spcBef>
              <a:buNone/>
              <a:defRPr sz="1200" b="0">
                <a:solidFill>
                  <a:schemeClr val="dk2"/>
                </a:solidFill>
                <a:latin typeface="Corbel"/>
                <a:ea typeface="Corbel"/>
                <a:cs typeface="Corbel"/>
                <a:sym typeface="Corbel"/>
              </a:defRPr>
            </a:lvl6pPr>
            <a:lvl7pPr marL="0" lvl="6" indent="0" algn="l">
              <a:spcBef>
                <a:spcPts val="0"/>
              </a:spcBef>
              <a:buNone/>
              <a:defRPr sz="1200" b="0">
                <a:solidFill>
                  <a:schemeClr val="dk2"/>
                </a:solidFill>
                <a:latin typeface="Corbel"/>
                <a:ea typeface="Corbel"/>
                <a:cs typeface="Corbel"/>
                <a:sym typeface="Corbel"/>
              </a:defRPr>
            </a:lvl7pPr>
            <a:lvl8pPr marL="0" lvl="7" indent="0" algn="l">
              <a:spcBef>
                <a:spcPts val="0"/>
              </a:spcBef>
              <a:buNone/>
              <a:defRPr sz="1200" b="0">
                <a:solidFill>
                  <a:schemeClr val="dk2"/>
                </a:solidFill>
                <a:latin typeface="Corbel"/>
                <a:ea typeface="Corbel"/>
                <a:cs typeface="Corbel"/>
                <a:sym typeface="Corbel"/>
              </a:defRPr>
            </a:lvl8pPr>
            <a:lvl9pPr marL="0" lvl="8" indent="0" algn="l">
              <a:spcBef>
                <a:spcPts val="0"/>
              </a:spcBef>
              <a:buNone/>
              <a:defRPr sz="1200" b="0">
                <a:solidFill>
                  <a:schemeClr val="dk2"/>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1205344" y="2011680"/>
            <a:ext cx="4754880" cy="4206240"/>
          </a:xfrm>
          <a:prstGeom prst="rect">
            <a:avLst/>
          </a:prstGeom>
          <a:noFill/>
          <a:ln>
            <a:noFill/>
          </a:ln>
        </p:spPr>
        <p:txBody>
          <a:bodyPr spcFirstLastPara="1" wrap="square" lIns="91425" tIns="45700" rIns="91425" bIns="45700" anchor="t" anchorCtr="0">
            <a:normAutofit/>
          </a:bodyPr>
          <a:lstStyle>
            <a:lvl1pPr marL="457200" lvl="0" indent="-368300" algn="l">
              <a:lnSpc>
                <a:spcPct val="90000"/>
              </a:lnSpc>
              <a:spcBef>
                <a:spcPts val="1200"/>
              </a:spcBef>
              <a:spcAft>
                <a:spcPts val="0"/>
              </a:spcAft>
              <a:buSzPts val="2200"/>
              <a:buChar char="▪"/>
              <a:defRPr sz="2200"/>
            </a:lvl1pPr>
            <a:lvl2pPr marL="914400" lvl="1" indent="-355600" algn="l">
              <a:lnSpc>
                <a:spcPct val="90000"/>
              </a:lnSpc>
              <a:spcBef>
                <a:spcPts val="200"/>
              </a:spcBef>
              <a:spcAft>
                <a:spcPts val="0"/>
              </a:spcAft>
              <a:buSzPts val="2000"/>
              <a:buChar char="▪"/>
              <a:defRPr sz="2000"/>
            </a:lvl2pPr>
            <a:lvl3pPr marL="1371600" lvl="2" indent="-342900" algn="l">
              <a:lnSpc>
                <a:spcPct val="90000"/>
              </a:lnSpc>
              <a:spcBef>
                <a:spcPts val="400"/>
              </a:spcBef>
              <a:spcAft>
                <a:spcPts val="0"/>
              </a:spcAft>
              <a:buSzPts val="1800"/>
              <a:buChar char="▪"/>
              <a:defRPr sz="18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39" name="Google Shape;39;p10"/>
          <p:cNvSpPr txBox="1">
            <a:spLocks noGrp="1"/>
          </p:cNvSpPr>
          <p:nvPr>
            <p:ph type="body" idx="2"/>
          </p:nvPr>
        </p:nvSpPr>
        <p:spPr>
          <a:xfrm>
            <a:off x="6230391" y="2011680"/>
            <a:ext cx="4754880" cy="4206240"/>
          </a:xfrm>
          <a:prstGeom prst="rect">
            <a:avLst/>
          </a:prstGeom>
          <a:noFill/>
          <a:ln>
            <a:noFill/>
          </a:ln>
        </p:spPr>
        <p:txBody>
          <a:bodyPr spcFirstLastPara="1" wrap="square" lIns="91425" tIns="45700" rIns="91425" bIns="45700" anchor="t" anchorCtr="0">
            <a:normAutofit/>
          </a:bodyPr>
          <a:lstStyle>
            <a:lvl1pPr marL="457200" lvl="0" indent="-368300" algn="l">
              <a:lnSpc>
                <a:spcPct val="90000"/>
              </a:lnSpc>
              <a:spcBef>
                <a:spcPts val="1200"/>
              </a:spcBef>
              <a:spcAft>
                <a:spcPts val="0"/>
              </a:spcAft>
              <a:buSzPts val="2200"/>
              <a:buChar char="▪"/>
              <a:defRPr sz="2200"/>
            </a:lvl1pPr>
            <a:lvl2pPr marL="914400" lvl="1" indent="-355600" algn="l">
              <a:lnSpc>
                <a:spcPct val="90000"/>
              </a:lnSpc>
              <a:spcBef>
                <a:spcPts val="200"/>
              </a:spcBef>
              <a:spcAft>
                <a:spcPts val="0"/>
              </a:spcAft>
              <a:buSzPts val="2000"/>
              <a:buChar char="▪"/>
              <a:defRPr sz="2000"/>
            </a:lvl2pPr>
            <a:lvl3pPr marL="1371600" lvl="2" indent="-342900" algn="l">
              <a:lnSpc>
                <a:spcPct val="90000"/>
              </a:lnSpc>
              <a:spcBef>
                <a:spcPts val="400"/>
              </a:spcBef>
              <a:spcAft>
                <a:spcPts val="0"/>
              </a:spcAft>
              <a:buSzPts val="1800"/>
              <a:buChar char="▪"/>
              <a:defRPr sz="18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40" name="Google Shape;40;p10"/>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0"/>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1207008" y="1913470"/>
            <a:ext cx="4754880" cy="743094"/>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100"/>
              <a:buNone/>
              <a:defRPr sz="2100" b="1"/>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6" name="Google Shape;46;p11"/>
          <p:cNvSpPr txBox="1">
            <a:spLocks noGrp="1"/>
          </p:cNvSpPr>
          <p:nvPr>
            <p:ph type="body" idx="2"/>
          </p:nvPr>
        </p:nvSpPr>
        <p:spPr>
          <a:xfrm>
            <a:off x="1207008" y="2656566"/>
            <a:ext cx="4754880" cy="3566160"/>
          </a:xfrm>
          <a:prstGeom prst="rect">
            <a:avLst/>
          </a:prstGeom>
          <a:noFill/>
          <a:ln>
            <a:noFill/>
          </a:ln>
        </p:spPr>
        <p:txBody>
          <a:bodyPr spcFirstLastPara="1" wrap="square" lIns="91425" tIns="45700" rIns="91425" bIns="45700" anchor="t" anchorCtr="0">
            <a:normAutofit/>
          </a:bodyPr>
          <a:lstStyle>
            <a:lvl1pPr marL="457200" lvl="0" indent="-368300" algn="l">
              <a:lnSpc>
                <a:spcPct val="90000"/>
              </a:lnSpc>
              <a:spcBef>
                <a:spcPts val="1200"/>
              </a:spcBef>
              <a:spcAft>
                <a:spcPts val="0"/>
              </a:spcAft>
              <a:buSzPts val="2200"/>
              <a:buChar char="▪"/>
              <a:defRPr sz="2200"/>
            </a:lvl1pPr>
            <a:lvl2pPr marL="914400" lvl="1" indent="-355600" algn="l">
              <a:lnSpc>
                <a:spcPct val="90000"/>
              </a:lnSpc>
              <a:spcBef>
                <a:spcPts val="200"/>
              </a:spcBef>
              <a:spcAft>
                <a:spcPts val="0"/>
              </a:spcAft>
              <a:buSzPts val="2000"/>
              <a:buChar char="▪"/>
              <a:defRPr sz="2000"/>
            </a:lvl2pPr>
            <a:lvl3pPr marL="1371600" lvl="2" indent="-342900" algn="l">
              <a:lnSpc>
                <a:spcPct val="90000"/>
              </a:lnSpc>
              <a:spcBef>
                <a:spcPts val="400"/>
              </a:spcBef>
              <a:spcAft>
                <a:spcPts val="0"/>
              </a:spcAft>
              <a:buSzPts val="1800"/>
              <a:buChar char="▪"/>
              <a:defRPr sz="18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47" name="Google Shape;47;p11"/>
          <p:cNvSpPr txBox="1">
            <a:spLocks noGrp="1"/>
          </p:cNvSpPr>
          <p:nvPr>
            <p:ph type="body" idx="3"/>
          </p:nvPr>
        </p:nvSpPr>
        <p:spPr>
          <a:xfrm>
            <a:off x="6231230" y="1913470"/>
            <a:ext cx="4754880" cy="743094"/>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100"/>
              <a:buNone/>
              <a:defRPr sz="2100" b="1"/>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11"/>
          <p:cNvSpPr txBox="1">
            <a:spLocks noGrp="1"/>
          </p:cNvSpPr>
          <p:nvPr>
            <p:ph type="body" idx="4"/>
          </p:nvPr>
        </p:nvSpPr>
        <p:spPr>
          <a:xfrm>
            <a:off x="6231230" y="2656564"/>
            <a:ext cx="4754880" cy="3566160"/>
          </a:xfrm>
          <a:prstGeom prst="rect">
            <a:avLst/>
          </a:prstGeom>
          <a:noFill/>
          <a:ln>
            <a:noFill/>
          </a:ln>
        </p:spPr>
        <p:txBody>
          <a:bodyPr spcFirstLastPara="1" wrap="square" lIns="91425" tIns="45700" rIns="91425" bIns="45700" anchor="t" anchorCtr="0">
            <a:normAutofit/>
          </a:bodyPr>
          <a:lstStyle>
            <a:lvl1pPr marL="457200" lvl="0" indent="-368300" algn="l">
              <a:lnSpc>
                <a:spcPct val="90000"/>
              </a:lnSpc>
              <a:spcBef>
                <a:spcPts val="1200"/>
              </a:spcBef>
              <a:spcAft>
                <a:spcPts val="0"/>
              </a:spcAft>
              <a:buSzPts val="2200"/>
              <a:buChar char="▪"/>
              <a:defRPr sz="2200"/>
            </a:lvl1pPr>
            <a:lvl2pPr marL="914400" lvl="1" indent="-355600" algn="l">
              <a:lnSpc>
                <a:spcPct val="90000"/>
              </a:lnSpc>
              <a:spcBef>
                <a:spcPts val="200"/>
              </a:spcBef>
              <a:spcAft>
                <a:spcPts val="0"/>
              </a:spcAft>
              <a:buSzPts val="2000"/>
              <a:buChar char="▪"/>
              <a:defRPr sz="2000"/>
            </a:lvl2pPr>
            <a:lvl3pPr marL="1371600" lvl="2" indent="-342900" algn="l">
              <a:lnSpc>
                <a:spcPct val="90000"/>
              </a:lnSpc>
              <a:spcBef>
                <a:spcPts val="400"/>
              </a:spcBef>
              <a:spcAft>
                <a:spcPts val="0"/>
              </a:spcAft>
              <a:buSzPts val="1800"/>
              <a:buChar char="▪"/>
              <a:defRPr sz="18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49" name="Google Shape;49;p1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12"/>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2"/>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3"/>
          <p:cNvSpPr txBox="1">
            <a:spLocks noGrp="1"/>
          </p:cNvSpPr>
          <p:nvPr>
            <p:ph type="body" idx="1"/>
          </p:nvPr>
        </p:nvSpPr>
        <p:spPr>
          <a:xfrm>
            <a:off x="1207008" y="2120054"/>
            <a:ext cx="6126480" cy="41148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200"/>
              </a:spcBef>
              <a:spcAft>
                <a:spcPts val="0"/>
              </a:spcAft>
              <a:buSzPts val="3200"/>
              <a:buChar char="▪"/>
              <a:defRPr sz="3200"/>
            </a:lvl1pPr>
            <a:lvl2pPr marL="914400" lvl="1" indent="-406400" algn="l">
              <a:lnSpc>
                <a:spcPct val="90000"/>
              </a:lnSpc>
              <a:spcBef>
                <a:spcPts val="200"/>
              </a:spcBef>
              <a:spcAft>
                <a:spcPts val="0"/>
              </a:spcAft>
              <a:buSzPts val="2800"/>
              <a:buChar char="▪"/>
              <a:defRPr sz="2800"/>
            </a:lvl2pPr>
            <a:lvl3pPr marL="1371600" lvl="2" indent="-381000" algn="l">
              <a:lnSpc>
                <a:spcPct val="90000"/>
              </a:lnSpc>
              <a:spcBef>
                <a:spcPts val="400"/>
              </a:spcBef>
              <a:spcAft>
                <a:spcPts val="0"/>
              </a:spcAft>
              <a:buSzPts val="2400"/>
              <a:buChar char="▪"/>
              <a:defRPr sz="2400"/>
            </a:lvl3pPr>
            <a:lvl4pPr marL="1828800" lvl="3" indent="-355600" algn="l">
              <a:lnSpc>
                <a:spcPct val="90000"/>
              </a:lnSpc>
              <a:spcBef>
                <a:spcPts val="400"/>
              </a:spcBef>
              <a:spcAft>
                <a:spcPts val="0"/>
              </a:spcAft>
              <a:buSzPts val="2000"/>
              <a:buChar char="▪"/>
              <a:defRPr sz="2000"/>
            </a:lvl4pPr>
            <a:lvl5pPr marL="2286000" lvl="4" indent="-355600" algn="l">
              <a:lnSpc>
                <a:spcPct val="90000"/>
              </a:lnSpc>
              <a:spcBef>
                <a:spcPts val="400"/>
              </a:spcBef>
              <a:spcAft>
                <a:spcPts val="0"/>
              </a:spcAft>
              <a:buSzPts val="2000"/>
              <a:buChar char="▪"/>
              <a:defRPr sz="2000"/>
            </a:lvl5pPr>
            <a:lvl6pPr marL="2743200" lvl="5" indent="-355600" algn="l">
              <a:lnSpc>
                <a:spcPct val="90000"/>
              </a:lnSpc>
              <a:spcBef>
                <a:spcPts val="400"/>
              </a:spcBef>
              <a:spcAft>
                <a:spcPts val="0"/>
              </a:spcAft>
              <a:buSzPts val="2000"/>
              <a:buChar char="▪"/>
              <a:defRPr sz="2000"/>
            </a:lvl6pPr>
            <a:lvl7pPr marL="3200400" lvl="6" indent="-355600" algn="l">
              <a:lnSpc>
                <a:spcPct val="90000"/>
              </a:lnSpc>
              <a:spcBef>
                <a:spcPts val="400"/>
              </a:spcBef>
              <a:spcAft>
                <a:spcPts val="0"/>
              </a:spcAft>
              <a:buSzPts val="2000"/>
              <a:buChar char="▪"/>
              <a:defRPr sz="2000"/>
            </a:lvl7pPr>
            <a:lvl8pPr marL="3657600" lvl="7" indent="-355600" algn="l">
              <a:lnSpc>
                <a:spcPct val="90000"/>
              </a:lnSpc>
              <a:spcBef>
                <a:spcPts val="400"/>
              </a:spcBef>
              <a:spcAft>
                <a:spcPts val="0"/>
              </a:spcAft>
              <a:buSzPts val="2000"/>
              <a:buChar char="▪"/>
              <a:defRPr sz="2000"/>
            </a:lvl8pPr>
            <a:lvl9pPr marL="4114800" lvl="8" indent="-355600" algn="l">
              <a:lnSpc>
                <a:spcPct val="90000"/>
              </a:lnSpc>
              <a:spcBef>
                <a:spcPts val="400"/>
              </a:spcBef>
              <a:spcAft>
                <a:spcPts val="400"/>
              </a:spcAft>
              <a:buSzPts val="2000"/>
              <a:buChar char="▪"/>
              <a:defRPr sz="2000"/>
            </a:lvl9pPr>
          </a:lstStyle>
          <a:p>
            <a:endParaRPr/>
          </a:p>
        </p:txBody>
      </p:sp>
      <p:sp>
        <p:nvSpPr>
          <p:cNvPr id="60" name="Google Shape;60;p13"/>
          <p:cNvSpPr txBox="1">
            <a:spLocks noGrp="1"/>
          </p:cNvSpPr>
          <p:nvPr>
            <p:ph type="body" idx="2"/>
          </p:nvPr>
        </p:nvSpPr>
        <p:spPr>
          <a:xfrm>
            <a:off x="7789023" y="2147486"/>
            <a:ext cx="3200400" cy="3432319"/>
          </a:xfrm>
          <a:prstGeom prst="rect">
            <a:avLst/>
          </a:prstGeom>
          <a:noFill/>
          <a:ln>
            <a:noFill/>
          </a:ln>
        </p:spPr>
        <p:txBody>
          <a:bodyPr spcFirstLastPara="1" wrap="square" lIns="91425" tIns="45700" rIns="91425" bIns="45700" anchor="t" anchorCtr="0">
            <a:normAutofit/>
          </a:bodyPr>
          <a:lstStyle>
            <a:lvl1pPr marL="457200" lvl="0" indent="-228600" algn="l">
              <a:lnSpc>
                <a:spcPct val="95000"/>
              </a:lnSpc>
              <a:spcBef>
                <a:spcPts val="1200"/>
              </a:spcBef>
              <a:spcAft>
                <a:spcPts val="0"/>
              </a:spcAft>
              <a:buSzPts val="1800"/>
              <a:buNone/>
              <a:defRPr sz="18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1" name="Google Shape;61;p13"/>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4"/>
          <p:cNvSpPr>
            <a:spLocks noGrp="1"/>
          </p:cNvSpPr>
          <p:nvPr>
            <p:ph type="pic" idx="2"/>
          </p:nvPr>
        </p:nvSpPr>
        <p:spPr>
          <a:xfrm>
            <a:off x="1280160" y="2211494"/>
            <a:ext cx="6126480" cy="3931920"/>
          </a:xfrm>
          <a:prstGeom prst="rect">
            <a:avLst/>
          </a:prstGeom>
          <a:solidFill>
            <a:srgbClr val="EEEAE2"/>
          </a:solidFill>
          <a:ln>
            <a:noFill/>
          </a:ln>
        </p:spPr>
        <p:txBody>
          <a:bodyPr spcFirstLastPara="1" wrap="square" lIns="91425" tIns="365750" rIns="91425" bIns="45700" anchor="t" anchorCtr="0">
            <a:normAutofit/>
          </a:bodyPr>
          <a:lstStyle>
            <a:lvl1pPr marR="0" lvl="0" algn="ctr" rtl="0">
              <a:lnSpc>
                <a:spcPct val="90000"/>
              </a:lnSpc>
              <a:spcBef>
                <a:spcPts val="1200"/>
              </a:spcBef>
              <a:spcAft>
                <a:spcPts val="0"/>
              </a:spcAft>
              <a:buClr>
                <a:schemeClr val="lt1"/>
              </a:buClr>
              <a:buSzPts val="3200"/>
              <a:buFont typeface="Noto Sans Symbols"/>
              <a:buNone/>
              <a:defRPr sz="3200" b="0" i="0" u="none" strike="noStrike" cap="none">
                <a:solidFill>
                  <a:srgbClr val="7F7F7F"/>
                </a:solidFill>
                <a:latin typeface="Corbel"/>
                <a:ea typeface="Corbel"/>
                <a:cs typeface="Corbel"/>
                <a:sym typeface="Corbel"/>
              </a:defRPr>
            </a:lvl1pPr>
            <a:lvl2pPr marR="0" lvl="1" algn="l" rtl="0">
              <a:lnSpc>
                <a:spcPct val="90000"/>
              </a:lnSpc>
              <a:spcBef>
                <a:spcPts val="200"/>
              </a:spcBef>
              <a:spcAft>
                <a:spcPts val="0"/>
              </a:spcAft>
              <a:buClr>
                <a:schemeClr val="lt1"/>
              </a:buClr>
              <a:buSzPts val="2800"/>
              <a:buFont typeface="Noto Sans Symbols"/>
              <a:buNone/>
              <a:defRPr sz="2800" b="0" i="0" u="none" strike="noStrike" cap="none">
                <a:solidFill>
                  <a:schemeClr val="lt1"/>
                </a:solidFill>
                <a:latin typeface="Corbel"/>
                <a:ea typeface="Corbel"/>
                <a:cs typeface="Corbel"/>
                <a:sym typeface="Corbel"/>
              </a:defRPr>
            </a:lvl2pPr>
            <a:lvl3pPr marR="0" lvl="2" algn="l" rtl="0">
              <a:lnSpc>
                <a:spcPct val="90000"/>
              </a:lnSpc>
              <a:spcBef>
                <a:spcPts val="400"/>
              </a:spcBef>
              <a:spcAft>
                <a:spcPts val="0"/>
              </a:spcAft>
              <a:buClr>
                <a:schemeClr val="lt1"/>
              </a:buClr>
              <a:buSzPts val="2400"/>
              <a:buFont typeface="Noto Sans Symbols"/>
              <a:buNone/>
              <a:defRPr sz="2400" b="0" i="0" u="none" strike="noStrike" cap="none">
                <a:solidFill>
                  <a:schemeClr val="lt1"/>
                </a:solidFill>
                <a:latin typeface="Corbel"/>
                <a:ea typeface="Corbel"/>
                <a:cs typeface="Corbel"/>
                <a:sym typeface="Corbel"/>
              </a:defRPr>
            </a:lvl3pPr>
            <a:lvl4pPr marR="0" lvl="3" algn="l" rtl="0">
              <a:lnSpc>
                <a:spcPct val="90000"/>
              </a:lnSpc>
              <a:spcBef>
                <a:spcPts val="4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4pPr>
            <a:lvl5pPr marR="0" lvl="4" algn="l" rtl="0">
              <a:lnSpc>
                <a:spcPct val="90000"/>
              </a:lnSpc>
              <a:spcBef>
                <a:spcPts val="4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5pPr>
            <a:lvl6pPr marR="0" lvl="5" algn="l" rtl="0">
              <a:lnSpc>
                <a:spcPct val="90000"/>
              </a:lnSpc>
              <a:spcBef>
                <a:spcPts val="4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6pPr>
            <a:lvl7pPr marR="0" lvl="6" algn="l" rtl="0">
              <a:lnSpc>
                <a:spcPct val="90000"/>
              </a:lnSpc>
              <a:spcBef>
                <a:spcPts val="4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7pPr>
            <a:lvl8pPr marR="0" lvl="7" algn="l" rtl="0">
              <a:lnSpc>
                <a:spcPct val="90000"/>
              </a:lnSpc>
              <a:spcBef>
                <a:spcPts val="4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8pPr>
            <a:lvl9pPr marR="0" lvl="8" algn="l" rtl="0">
              <a:lnSpc>
                <a:spcPct val="90000"/>
              </a:lnSpc>
              <a:spcBef>
                <a:spcPts val="400"/>
              </a:spcBef>
              <a:spcAft>
                <a:spcPts val="40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9pPr>
          </a:lstStyle>
          <a:p>
            <a:endParaRPr/>
          </a:p>
        </p:txBody>
      </p:sp>
      <p:sp>
        <p:nvSpPr>
          <p:cNvPr id="67" name="Google Shape;67;p14"/>
          <p:cNvSpPr txBox="1">
            <a:spLocks noGrp="1"/>
          </p:cNvSpPr>
          <p:nvPr>
            <p:ph type="body" idx="1"/>
          </p:nvPr>
        </p:nvSpPr>
        <p:spPr>
          <a:xfrm>
            <a:off x="7790688" y="2150621"/>
            <a:ext cx="3200400" cy="3429000"/>
          </a:xfrm>
          <a:prstGeom prst="rect">
            <a:avLst/>
          </a:prstGeom>
          <a:noFill/>
          <a:ln>
            <a:noFill/>
          </a:ln>
        </p:spPr>
        <p:txBody>
          <a:bodyPr spcFirstLastPara="1" wrap="square" lIns="91425" tIns="45700" rIns="91425" bIns="45700" anchor="t" anchorCtr="0">
            <a:normAutofit/>
          </a:bodyPr>
          <a:lstStyle>
            <a:lvl1pPr marL="457200" lvl="0" indent="-228600" algn="l">
              <a:lnSpc>
                <a:spcPct val="95000"/>
              </a:lnSpc>
              <a:spcBef>
                <a:spcPts val="1200"/>
              </a:spcBef>
              <a:spcAft>
                <a:spcPts val="0"/>
              </a:spcAft>
              <a:buSzPts val="1800"/>
              <a:buNone/>
              <a:defRPr sz="18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8" name="Google Shape;68;p14"/>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4"/>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5"/>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5"/>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Corbel"/>
              <a:buNone/>
              <a:defRPr sz="4000" b="0" i="0" u="none" strike="noStrike" cap="none">
                <a:solidFill>
                  <a:schemeClr val="dk2"/>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5"/>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9" name="Google Shape;9;p5"/>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0" name="Google Shape;10;p5"/>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1" name="Google Shape;11;p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l.acm.org/citation.cfm?id=116267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dl.acm.org/citation.cfm?id=584877" TargetMode="External"/><Relationship Id="rId4" Type="http://schemas.openxmlformats.org/officeDocument/2006/relationships/hyperlink" Target="http://thespread.us/clustering.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720434" y="2052064"/>
            <a:ext cx="11471700" cy="17394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chemeClr val="accent1"/>
              </a:buClr>
              <a:buSzPts val="4400"/>
              <a:buFont typeface="Corbel"/>
              <a:buNone/>
            </a:pPr>
            <a:r>
              <a:rPr lang="en-US" sz="4400">
                <a:solidFill>
                  <a:schemeClr val="accent1"/>
                </a:solidFill>
              </a:rPr>
              <a:t>ITCS 6190- Cloud Computing for Data Analysis CLUSTERING</a:t>
            </a:r>
            <a:endParaRPr sz="2800">
              <a:solidFill>
                <a:schemeClr val="accent1"/>
              </a:solidFill>
            </a:endParaRPr>
          </a:p>
        </p:txBody>
      </p:sp>
      <p:sp>
        <p:nvSpPr>
          <p:cNvPr id="89" name="Google Shape;89;p1"/>
          <p:cNvSpPr txBox="1">
            <a:spLocks noGrp="1"/>
          </p:cNvSpPr>
          <p:nvPr>
            <p:ph type="subTitle" idx="1"/>
          </p:nvPr>
        </p:nvSpPr>
        <p:spPr>
          <a:xfrm>
            <a:off x="1434517" y="3996250"/>
            <a:ext cx="9233483" cy="60091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000"/>
              <a:buNone/>
            </a:pPr>
            <a:r>
              <a:rPr lang="en-IN"/>
              <a:t>FALL 2020</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a981b44c1c_0_22"/>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rgbClr val="980000"/>
                </a:solidFill>
              </a:rPr>
              <a:t>ADVANTAGES OF K-MEANS CLUSTERING</a:t>
            </a:r>
            <a:endParaRPr>
              <a:solidFill>
                <a:srgbClr val="980000"/>
              </a:solidFill>
            </a:endParaRPr>
          </a:p>
        </p:txBody>
      </p:sp>
      <p:sp>
        <p:nvSpPr>
          <p:cNvPr id="157" name="Google Shape;157;ga981b44c1c_0_22"/>
          <p:cNvSpPr txBox="1">
            <a:spLocks noGrp="1"/>
          </p:cNvSpPr>
          <p:nvPr>
            <p:ph type="body" idx="1"/>
          </p:nvPr>
        </p:nvSpPr>
        <p:spPr>
          <a:xfrm>
            <a:off x="1202919" y="2011680"/>
            <a:ext cx="9784200" cy="4206300"/>
          </a:xfrm>
          <a:prstGeom prst="rect">
            <a:avLst/>
          </a:prstGeom>
        </p:spPr>
        <p:txBody>
          <a:bodyPr spcFirstLastPara="1" wrap="square" lIns="91425" tIns="45700" rIns="91425" bIns="45700" anchor="t" anchorCtr="0">
            <a:noAutofit/>
          </a:bodyPr>
          <a:lstStyle/>
          <a:p>
            <a:pPr marL="457200" lvl="0" indent="-342900" algn="l" rtl="0">
              <a:spcBef>
                <a:spcPts val="1200"/>
              </a:spcBef>
              <a:spcAft>
                <a:spcPts val="0"/>
              </a:spcAft>
              <a:buSzPts val="1800"/>
              <a:buChar char="❏"/>
            </a:pPr>
            <a:r>
              <a:rPr lang="en-US"/>
              <a:t>Easy to implement</a:t>
            </a:r>
            <a:endParaRPr/>
          </a:p>
          <a:p>
            <a:pPr marL="457200" lvl="0" indent="-342900" algn="l" rtl="0">
              <a:spcBef>
                <a:spcPts val="0"/>
              </a:spcBef>
              <a:spcAft>
                <a:spcPts val="0"/>
              </a:spcAft>
              <a:buSzPts val="1800"/>
              <a:buChar char="❏"/>
            </a:pPr>
            <a:r>
              <a:rPr lang="en-US"/>
              <a:t>Scales to large datasets</a:t>
            </a:r>
            <a:endParaRPr/>
          </a:p>
          <a:p>
            <a:pPr marL="457200" lvl="0" indent="-342900" algn="l" rtl="0">
              <a:spcBef>
                <a:spcPts val="0"/>
              </a:spcBef>
              <a:spcAft>
                <a:spcPts val="0"/>
              </a:spcAft>
              <a:buSzPts val="1800"/>
              <a:buChar char="❏"/>
            </a:pPr>
            <a:r>
              <a:rPr lang="en-US"/>
              <a:t>K-Means may produce tighter cluster than hierarchical clustering</a:t>
            </a:r>
            <a:endParaRPr/>
          </a:p>
          <a:p>
            <a:pPr marL="457200" lvl="0" indent="-342900" algn="l" rtl="0">
              <a:spcBef>
                <a:spcPts val="0"/>
              </a:spcBef>
              <a:spcAft>
                <a:spcPts val="0"/>
              </a:spcAft>
              <a:buSzPts val="1800"/>
              <a:buChar char="❏"/>
            </a:pPr>
            <a:r>
              <a:rPr lang="en-US"/>
              <a:t>An instance can change cluster when the centroids are re-computed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a981b44c1c_0_12"/>
          <p:cNvSpPr txBox="1">
            <a:spLocks noGrp="1"/>
          </p:cNvSpPr>
          <p:nvPr>
            <p:ph type="title"/>
          </p:nvPr>
        </p:nvSpPr>
        <p:spPr>
          <a:xfrm>
            <a:off x="125" y="284175"/>
            <a:ext cx="12192000" cy="1508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980000"/>
                </a:solidFill>
              </a:rPr>
              <a:t>DISADVANTAGES OF K-MEANS CLUSTERING</a:t>
            </a:r>
            <a:endParaRPr>
              <a:solidFill>
                <a:srgbClr val="980000"/>
              </a:solidFill>
            </a:endParaRPr>
          </a:p>
        </p:txBody>
      </p:sp>
      <p:sp>
        <p:nvSpPr>
          <p:cNvPr id="163" name="Google Shape;163;ga981b44c1c_0_12"/>
          <p:cNvSpPr txBox="1">
            <a:spLocks noGrp="1"/>
          </p:cNvSpPr>
          <p:nvPr>
            <p:ph type="body" idx="1"/>
          </p:nvPr>
        </p:nvSpPr>
        <p:spPr>
          <a:xfrm>
            <a:off x="1202919" y="2011680"/>
            <a:ext cx="9784200" cy="4206300"/>
          </a:xfrm>
          <a:prstGeom prst="rect">
            <a:avLst/>
          </a:prstGeom>
        </p:spPr>
        <p:txBody>
          <a:bodyPr spcFirstLastPara="1" wrap="square" lIns="91425" tIns="45700" rIns="91425" bIns="45700" anchor="t" anchorCtr="0">
            <a:noAutofit/>
          </a:bodyPr>
          <a:lstStyle/>
          <a:p>
            <a:pPr marL="457200" lvl="0" indent="-342900" algn="l" rtl="0">
              <a:spcBef>
                <a:spcPts val="1200"/>
              </a:spcBef>
              <a:spcAft>
                <a:spcPts val="0"/>
              </a:spcAft>
              <a:buSzPts val="1800"/>
              <a:buChar char="❏"/>
            </a:pPr>
            <a:r>
              <a:rPr lang="en-US"/>
              <a:t>Difficult	 to predict the number of clusters (K-Value)  </a:t>
            </a:r>
            <a:endParaRPr/>
          </a:p>
          <a:p>
            <a:pPr marL="457200" lvl="0" indent="-342900" algn="l" rtl="0">
              <a:spcBef>
                <a:spcPts val="0"/>
              </a:spcBef>
              <a:spcAft>
                <a:spcPts val="0"/>
              </a:spcAft>
              <a:buSzPts val="1800"/>
              <a:buChar char="❏"/>
            </a:pPr>
            <a:r>
              <a:rPr lang="en-US"/>
              <a:t>Initial seeds have a strong impact on the final results  </a:t>
            </a:r>
            <a:endParaRPr/>
          </a:p>
          <a:p>
            <a:pPr marL="457200" lvl="0" indent="-342900" algn="l" rtl="0">
              <a:spcBef>
                <a:spcPts val="0"/>
              </a:spcBef>
              <a:spcAft>
                <a:spcPts val="0"/>
              </a:spcAft>
              <a:buSzPts val="1800"/>
              <a:buChar char="❏"/>
            </a:pPr>
            <a:r>
              <a:rPr lang="en-US"/>
              <a:t>The	 order of the data has an impact	 on the final results</a:t>
            </a:r>
            <a:endParaRPr/>
          </a:p>
          <a:p>
            <a:pPr marL="457200" lvl="0" indent="-342900" algn="l" rtl="0">
              <a:spcBef>
                <a:spcPts val="0"/>
              </a:spcBef>
              <a:spcAft>
                <a:spcPts val="0"/>
              </a:spcAft>
              <a:buSzPts val="1800"/>
              <a:buChar char="❏"/>
            </a:pPr>
            <a:r>
              <a:rPr lang="en-US"/>
              <a:t>Sensitive to scale: rescaling the datasets (normalization or standardization)	will completely change results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ac19e48659_0_0"/>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rgbClr val="980000"/>
                </a:solidFill>
              </a:rPr>
              <a:t>CLUSTERING EVALUATION STRATEGIES</a:t>
            </a:r>
            <a:endParaRPr>
              <a:solidFill>
                <a:srgbClr val="980000"/>
              </a:solidFill>
            </a:endParaRPr>
          </a:p>
        </p:txBody>
      </p:sp>
      <p:sp>
        <p:nvSpPr>
          <p:cNvPr id="169" name="Google Shape;169;gac19e48659_0_0"/>
          <p:cNvSpPr txBox="1">
            <a:spLocks noGrp="1"/>
          </p:cNvSpPr>
          <p:nvPr>
            <p:ph type="body" idx="1"/>
          </p:nvPr>
        </p:nvSpPr>
        <p:spPr>
          <a:xfrm>
            <a:off x="1202919" y="2011680"/>
            <a:ext cx="9784200" cy="42063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US" b="1"/>
              <a:t>Clustering Tendency</a:t>
            </a:r>
            <a:endParaRPr b="1"/>
          </a:p>
          <a:p>
            <a:pPr marL="457200" lvl="0" indent="-342900" algn="l" rtl="0">
              <a:spcBef>
                <a:spcPts val="1200"/>
              </a:spcBef>
              <a:spcAft>
                <a:spcPts val="0"/>
              </a:spcAft>
              <a:buSzPts val="1800"/>
              <a:buChar char="❏"/>
            </a:pPr>
            <a:r>
              <a:rPr lang="en-US"/>
              <a:t>Before evaluating the clustering performance, we should make sure that data set we are working has clustering tendency and does not contain uniformly distributed points is very important.</a:t>
            </a:r>
            <a:endParaRPr/>
          </a:p>
          <a:p>
            <a:pPr marL="457200" lvl="0" indent="-342900" algn="l" rtl="0">
              <a:spcBef>
                <a:spcPts val="0"/>
              </a:spcBef>
              <a:spcAft>
                <a:spcPts val="0"/>
              </a:spcAft>
              <a:buSzPts val="1800"/>
              <a:buChar char="❏"/>
            </a:pPr>
            <a:r>
              <a:rPr lang="en-US"/>
              <a:t>Hopkins test: can be used to measure the probability of data points generated by uniform data distribution. (Null Hypothesis (Ho), Alternate Hypothesis (Ha))</a:t>
            </a:r>
            <a:endParaRPr/>
          </a:p>
          <a:p>
            <a:pPr marL="457200" lvl="0" indent="-342900" algn="l" rtl="0">
              <a:spcBef>
                <a:spcPts val="0"/>
              </a:spcBef>
              <a:spcAft>
                <a:spcPts val="0"/>
              </a:spcAft>
              <a:buSzPts val="1800"/>
              <a:buChar char="❏"/>
            </a:pPr>
            <a:r>
              <a:rPr lang="en-US"/>
              <a:t>If H&gt;0.5 : null hypothesis can be rejected and it is very much likely that data contains clusters.</a:t>
            </a:r>
            <a:endParaRPr/>
          </a:p>
          <a:p>
            <a:pPr marL="457200" lvl="0" indent="-342900" algn="l" rtl="0">
              <a:spcBef>
                <a:spcPts val="0"/>
              </a:spcBef>
              <a:spcAft>
                <a:spcPts val="0"/>
              </a:spcAft>
              <a:buSzPts val="1800"/>
              <a:buChar char="❏"/>
            </a:pPr>
            <a:r>
              <a:rPr lang="en-US"/>
              <a:t>If H is more close to 0, then data set doesn’t have clustering tendency.</a:t>
            </a:r>
            <a:endParaRPr/>
          </a:p>
          <a:p>
            <a:pPr marL="457200" lvl="0" indent="0" algn="l" rtl="0">
              <a:spcBef>
                <a:spcPts val="1200"/>
              </a:spcBef>
              <a:spcAft>
                <a:spcPts val="0"/>
              </a:spcAft>
              <a:buNone/>
            </a:pPr>
            <a:endParaRPr/>
          </a:p>
          <a:p>
            <a:pPr marL="0" lvl="0" indent="0" algn="l" rtl="0">
              <a:spcBef>
                <a:spcPts val="1200"/>
              </a:spcBef>
              <a:spcAft>
                <a:spcPts val="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ac19e48659_0_9"/>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US">
                <a:solidFill>
                  <a:srgbClr val="980000"/>
                </a:solidFill>
              </a:rPr>
              <a:t>CLUSTERING EVALUATION STRATEGIES</a:t>
            </a:r>
            <a:endParaRPr>
              <a:solidFill>
                <a:srgbClr val="980000"/>
              </a:solidFill>
            </a:endParaRPr>
          </a:p>
          <a:p>
            <a:pPr marL="0" lvl="0" indent="0" algn="l" rtl="0">
              <a:spcBef>
                <a:spcPts val="0"/>
              </a:spcBef>
              <a:spcAft>
                <a:spcPts val="0"/>
              </a:spcAft>
              <a:buNone/>
            </a:pPr>
            <a:endParaRPr/>
          </a:p>
        </p:txBody>
      </p:sp>
      <p:sp>
        <p:nvSpPr>
          <p:cNvPr id="175" name="Google Shape;175;gac19e48659_0_9"/>
          <p:cNvSpPr txBox="1">
            <a:spLocks noGrp="1"/>
          </p:cNvSpPr>
          <p:nvPr>
            <p:ph type="body" idx="1"/>
          </p:nvPr>
        </p:nvSpPr>
        <p:spPr>
          <a:xfrm>
            <a:off x="1203894" y="1987455"/>
            <a:ext cx="9784200" cy="42063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US" b="1"/>
              <a:t>Number of Optimal Clusters, k</a:t>
            </a:r>
            <a:endParaRPr b="1"/>
          </a:p>
          <a:p>
            <a:pPr marL="0" lvl="0" indent="0" algn="l" rtl="0">
              <a:spcBef>
                <a:spcPts val="1200"/>
              </a:spcBef>
              <a:spcAft>
                <a:spcPts val="0"/>
              </a:spcAft>
              <a:buNone/>
            </a:pPr>
            <a:r>
              <a:rPr lang="en-US"/>
              <a:t>There are two major approaches to find optimal number of clusters:</a:t>
            </a:r>
            <a:endParaRPr/>
          </a:p>
          <a:p>
            <a:pPr marL="457200" lvl="0" indent="-342900" algn="l" rtl="0">
              <a:spcBef>
                <a:spcPts val="1200"/>
              </a:spcBef>
              <a:spcAft>
                <a:spcPts val="0"/>
              </a:spcAft>
              <a:buSzPts val="1800"/>
              <a:buFont typeface="Corbel"/>
              <a:buChar char="❏"/>
            </a:pPr>
            <a:r>
              <a:rPr lang="en-US"/>
              <a:t> Domain knowledge : Domain knowledge might give some prior knowledge on finding number of clusters</a:t>
            </a:r>
            <a:endParaRPr/>
          </a:p>
          <a:p>
            <a:pPr marL="457200" lvl="0" indent="-342900" algn="l" rtl="0">
              <a:spcBef>
                <a:spcPts val="0"/>
              </a:spcBef>
              <a:spcAft>
                <a:spcPts val="0"/>
              </a:spcAft>
              <a:buSzPts val="1800"/>
              <a:buFont typeface="Corbel"/>
              <a:buChar char="❏"/>
            </a:pPr>
            <a:r>
              <a:rPr lang="en-US"/>
              <a:t>Data driven approach : If the domain knowledge is not available, mathematical methods help in finding out right number of clusters.</a:t>
            </a:r>
            <a:endParaRPr/>
          </a:p>
          <a:p>
            <a:pPr marL="0" lvl="0" indent="0" algn="l" rtl="0">
              <a:spcBef>
                <a:spcPts val="1200"/>
              </a:spcBef>
              <a:spcAft>
                <a:spcPts val="0"/>
              </a:spcAft>
              <a:buNone/>
            </a:pPr>
            <a:r>
              <a:rPr lang="en-US" b="1"/>
              <a:t>Clustering quality</a:t>
            </a:r>
            <a:endParaRPr b="1"/>
          </a:p>
          <a:p>
            <a:pPr marL="457200" lvl="0" indent="-342900" algn="l" rtl="0">
              <a:spcBef>
                <a:spcPts val="1200"/>
              </a:spcBef>
              <a:spcAft>
                <a:spcPts val="0"/>
              </a:spcAft>
              <a:buSzPts val="1800"/>
              <a:buFont typeface="Corbel"/>
              <a:buChar char="❏"/>
            </a:pPr>
            <a:r>
              <a:rPr lang="en-US"/>
              <a:t>Extrinsic Measures which require ground truth labels.</a:t>
            </a:r>
            <a:endParaRPr/>
          </a:p>
          <a:p>
            <a:pPr marL="457200" lvl="0" indent="-342900" algn="l" rtl="0">
              <a:spcBef>
                <a:spcPts val="0"/>
              </a:spcBef>
              <a:spcAft>
                <a:spcPts val="0"/>
              </a:spcAft>
              <a:buSzPts val="1800"/>
              <a:buFont typeface="Corbel"/>
              <a:buChar char="❏"/>
            </a:pPr>
            <a:r>
              <a:rPr lang="en-US"/>
              <a:t>Intrinsic Measures that does not require ground truth labels.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ac187a444b_0_0"/>
          <p:cNvSpPr txBox="1">
            <a:spLocks noGrp="1"/>
          </p:cNvSpPr>
          <p:nvPr>
            <p:ph type="title"/>
          </p:nvPr>
        </p:nvSpPr>
        <p:spPr>
          <a:xfrm>
            <a:off x="125" y="163525"/>
            <a:ext cx="12192000" cy="1664700"/>
          </a:xfrm>
          <a:prstGeom prst="rect">
            <a:avLst/>
          </a:prstGeom>
        </p:spPr>
        <p:txBody>
          <a:bodyPr spcFirstLastPara="1" wrap="square" lIns="91425" tIns="45700" rIns="91425" bIns="45700" anchor="ctr" anchorCtr="0">
            <a:noAutofit/>
          </a:bodyPr>
          <a:lstStyle/>
          <a:p>
            <a:pPr marL="0" lvl="0" indent="0" algn="ctr" rtl="0">
              <a:lnSpc>
                <a:spcPct val="110000"/>
              </a:lnSpc>
              <a:spcBef>
                <a:spcPts val="0"/>
              </a:spcBef>
              <a:spcAft>
                <a:spcPts val="0"/>
              </a:spcAft>
              <a:buNone/>
            </a:pPr>
            <a:endParaRPr sz="4500">
              <a:solidFill>
                <a:srgbClr val="623941"/>
              </a:solidFill>
              <a:latin typeface="Arial"/>
              <a:ea typeface="Arial"/>
              <a:cs typeface="Arial"/>
              <a:sym typeface="Arial"/>
            </a:endParaRPr>
          </a:p>
          <a:p>
            <a:pPr marL="0" lvl="0" indent="0" algn="ctr" rtl="0">
              <a:lnSpc>
                <a:spcPct val="110000"/>
              </a:lnSpc>
              <a:spcBef>
                <a:spcPts val="0"/>
              </a:spcBef>
              <a:spcAft>
                <a:spcPts val="0"/>
              </a:spcAft>
              <a:buClr>
                <a:schemeClr val="dk1"/>
              </a:buClr>
              <a:buSzPts val="1100"/>
              <a:buFont typeface="Arial"/>
              <a:buNone/>
            </a:pPr>
            <a:r>
              <a:rPr lang="en-US">
                <a:solidFill>
                  <a:srgbClr val="980000"/>
                </a:solidFill>
              </a:rPr>
              <a:t>Clustering Algorithm Applications</a:t>
            </a:r>
            <a:endParaRPr>
              <a:solidFill>
                <a:srgbClr val="980000"/>
              </a:solidFill>
            </a:endParaRPr>
          </a:p>
          <a:p>
            <a:pPr marL="0" lvl="0" indent="0" algn="ctr" rtl="0">
              <a:spcBef>
                <a:spcPts val="0"/>
              </a:spcBef>
              <a:spcAft>
                <a:spcPts val="0"/>
              </a:spcAft>
              <a:buNone/>
            </a:pPr>
            <a:endParaRPr>
              <a:solidFill>
                <a:srgbClr val="980000"/>
              </a:solidFill>
            </a:endParaRPr>
          </a:p>
        </p:txBody>
      </p:sp>
      <p:sp>
        <p:nvSpPr>
          <p:cNvPr id="181" name="Google Shape;181;gac187a444b_0_0"/>
          <p:cNvSpPr txBox="1">
            <a:spLocks noGrp="1"/>
          </p:cNvSpPr>
          <p:nvPr>
            <p:ph type="body" idx="1"/>
          </p:nvPr>
        </p:nvSpPr>
        <p:spPr>
          <a:xfrm>
            <a:off x="1202925" y="2011674"/>
            <a:ext cx="9784200" cy="4642800"/>
          </a:xfrm>
          <a:prstGeom prst="rect">
            <a:avLst/>
          </a:prstGeom>
        </p:spPr>
        <p:txBody>
          <a:bodyPr spcFirstLastPara="1" wrap="square" lIns="91425" tIns="45700" rIns="91425" bIns="45700" anchor="t" anchorCtr="0">
            <a:noAutofit/>
          </a:bodyPr>
          <a:lstStyle/>
          <a:p>
            <a:pPr marL="182880" lvl="0" indent="-182880" algn="l" rtl="0">
              <a:spcBef>
                <a:spcPts val="0"/>
              </a:spcBef>
              <a:spcAft>
                <a:spcPts val="0"/>
              </a:spcAft>
              <a:buSzPts val="2200"/>
              <a:buChar char="❑"/>
            </a:pPr>
            <a:r>
              <a:rPr lang="en-US"/>
              <a:t>  </a:t>
            </a:r>
            <a:r>
              <a:rPr lang="en-US" sz="2400">
                <a:solidFill>
                  <a:schemeClr val="accent1"/>
                </a:solidFill>
              </a:rPr>
              <a:t>Search Engines</a:t>
            </a:r>
            <a:endParaRPr sz="2400">
              <a:solidFill>
                <a:schemeClr val="accent1"/>
              </a:solidFill>
            </a:endParaRPr>
          </a:p>
          <a:p>
            <a:pPr marL="640080" lvl="2" indent="-182880" algn="l" rtl="0">
              <a:spcBef>
                <a:spcPts val="400"/>
              </a:spcBef>
              <a:spcAft>
                <a:spcPts val="0"/>
              </a:spcAft>
              <a:buSzPts val="1800"/>
              <a:buChar char="❑"/>
            </a:pPr>
            <a:r>
              <a:rPr lang="en-US">
                <a:latin typeface="Georgia"/>
                <a:ea typeface="Georgia"/>
                <a:cs typeface="Georgia"/>
                <a:sym typeface="Georgia"/>
              </a:rPr>
              <a:t>Clustering algorithm is the backbone behind the search engines. </a:t>
            </a:r>
            <a:endParaRPr>
              <a:latin typeface="Georgia"/>
              <a:ea typeface="Georgia"/>
              <a:cs typeface="Georgia"/>
              <a:sym typeface="Georgia"/>
            </a:endParaRPr>
          </a:p>
          <a:p>
            <a:pPr marL="640080" lvl="2" indent="-182880" algn="l" rtl="0">
              <a:spcBef>
                <a:spcPts val="400"/>
              </a:spcBef>
              <a:spcAft>
                <a:spcPts val="0"/>
              </a:spcAft>
              <a:buSzPts val="1800"/>
              <a:buChar char="❑"/>
            </a:pPr>
            <a:r>
              <a:rPr lang="en-US">
                <a:latin typeface="Georgia"/>
                <a:ea typeface="Georgia"/>
                <a:cs typeface="Georgia"/>
                <a:sym typeface="Georgia"/>
              </a:rPr>
              <a:t>Search engines try to group similar objects in one cluster and the dissimilar objects far from each other. It provides result for the searched data according to the nearest similar object which are clustered around the data to be searched. </a:t>
            </a:r>
            <a:endParaRPr>
              <a:latin typeface="Georgia"/>
              <a:ea typeface="Georgia"/>
              <a:cs typeface="Georgia"/>
              <a:sym typeface="Georgia"/>
            </a:endParaRPr>
          </a:p>
          <a:p>
            <a:pPr marL="640080" lvl="2" indent="-182880" algn="l" rtl="0">
              <a:spcBef>
                <a:spcPts val="400"/>
              </a:spcBef>
              <a:spcAft>
                <a:spcPts val="0"/>
              </a:spcAft>
              <a:buSzPts val="1800"/>
              <a:buChar char="❑"/>
            </a:pPr>
            <a:r>
              <a:rPr lang="en-US">
                <a:latin typeface="Georgia"/>
                <a:ea typeface="Georgia"/>
                <a:cs typeface="Georgia"/>
                <a:sym typeface="Georgia"/>
              </a:rPr>
              <a:t>Hence, the definition of similar object play a crucial role in getting the search results, better the definition of similar object better the result is.</a:t>
            </a:r>
            <a:endParaRPr>
              <a:latin typeface="Georgia"/>
              <a:ea typeface="Georgia"/>
              <a:cs typeface="Georgia"/>
              <a:sym typeface="Georgia"/>
            </a:endParaRPr>
          </a:p>
          <a:p>
            <a:pPr marL="640080" lvl="0" indent="0" algn="l" rtl="0">
              <a:spcBef>
                <a:spcPts val="400"/>
              </a:spcBef>
              <a:spcAft>
                <a:spcPts val="0"/>
              </a:spcAft>
              <a:buNone/>
            </a:pPr>
            <a:endParaRPr>
              <a:latin typeface="Georgia"/>
              <a:ea typeface="Georgia"/>
              <a:cs typeface="Georgia"/>
              <a:sym typeface="Georgia"/>
            </a:endParaRPr>
          </a:p>
          <a:p>
            <a:pPr marL="182880" lvl="0" indent="-208280" algn="l" rtl="0">
              <a:spcBef>
                <a:spcPts val="0"/>
              </a:spcBef>
              <a:spcAft>
                <a:spcPts val="0"/>
              </a:spcAft>
              <a:buSzPts val="2200"/>
              <a:buChar char="❑"/>
            </a:pPr>
            <a:r>
              <a:rPr lang="en-US"/>
              <a:t>  </a:t>
            </a:r>
            <a:r>
              <a:rPr lang="en-US" sz="2400">
                <a:solidFill>
                  <a:schemeClr val="accent1"/>
                </a:solidFill>
              </a:rPr>
              <a:t>Identifying cancerous data</a:t>
            </a:r>
            <a:endParaRPr sz="2400">
              <a:solidFill>
                <a:schemeClr val="accent1"/>
              </a:solidFill>
            </a:endParaRPr>
          </a:p>
          <a:p>
            <a:pPr marL="640080" lvl="2" indent="-182880" algn="l" rtl="0">
              <a:lnSpc>
                <a:spcPct val="100000"/>
              </a:lnSpc>
              <a:spcBef>
                <a:spcPts val="0"/>
              </a:spcBef>
              <a:spcAft>
                <a:spcPts val="0"/>
              </a:spcAft>
              <a:buSzPts val="1800"/>
              <a:buFont typeface="Georgia"/>
              <a:buChar char="❑"/>
            </a:pPr>
            <a:r>
              <a:rPr lang="en-US">
                <a:latin typeface="Georgia"/>
                <a:ea typeface="Georgia"/>
                <a:cs typeface="Georgia"/>
                <a:sym typeface="Georgia"/>
              </a:rPr>
              <a:t>Initially we take known samples of  cancerous and non cancerous data set. Label both the samples data set. We then randomly mix both samples and apply different clustering algorithms into the mixed samples data set and accordingly check the result for how many data set we are getting the correct results and hence we can calculate the percentage of correct results obtained. </a:t>
            </a:r>
            <a:endParaRPr>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ac187a444b_0_9"/>
          <p:cNvSpPr txBox="1">
            <a:spLocks noGrp="1"/>
          </p:cNvSpPr>
          <p:nvPr>
            <p:ph type="title"/>
          </p:nvPr>
        </p:nvSpPr>
        <p:spPr>
          <a:xfrm>
            <a:off x="125" y="163525"/>
            <a:ext cx="12192000" cy="1664700"/>
          </a:xfrm>
          <a:prstGeom prst="rect">
            <a:avLst/>
          </a:prstGeom>
        </p:spPr>
        <p:txBody>
          <a:bodyPr spcFirstLastPara="1" wrap="square" lIns="91425" tIns="45700" rIns="91425" bIns="45700" anchor="ctr" anchorCtr="0">
            <a:noAutofit/>
          </a:bodyPr>
          <a:lstStyle/>
          <a:p>
            <a:pPr marL="0" lvl="0" indent="0" algn="ctr" rtl="0">
              <a:lnSpc>
                <a:spcPct val="110000"/>
              </a:lnSpc>
              <a:spcBef>
                <a:spcPts val="0"/>
              </a:spcBef>
              <a:spcAft>
                <a:spcPts val="0"/>
              </a:spcAft>
              <a:buNone/>
            </a:pPr>
            <a:endParaRPr sz="4500">
              <a:solidFill>
                <a:srgbClr val="623941"/>
              </a:solidFill>
              <a:latin typeface="Arial"/>
              <a:ea typeface="Arial"/>
              <a:cs typeface="Arial"/>
              <a:sym typeface="Arial"/>
            </a:endParaRPr>
          </a:p>
          <a:p>
            <a:pPr marL="0" lvl="0" indent="0" algn="ctr" rtl="0">
              <a:lnSpc>
                <a:spcPct val="110000"/>
              </a:lnSpc>
              <a:spcBef>
                <a:spcPts val="0"/>
              </a:spcBef>
              <a:spcAft>
                <a:spcPts val="0"/>
              </a:spcAft>
              <a:buNone/>
            </a:pPr>
            <a:r>
              <a:rPr lang="en-US">
                <a:solidFill>
                  <a:srgbClr val="980000"/>
                </a:solidFill>
              </a:rPr>
              <a:t>Other Clustering Algorithm Applications</a:t>
            </a:r>
            <a:endParaRPr>
              <a:solidFill>
                <a:srgbClr val="980000"/>
              </a:solidFill>
            </a:endParaRPr>
          </a:p>
          <a:p>
            <a:pPr marL="0" lvl="0" indent="0" algn="ctr" rtl="0">
              <a:spcBef>
                <a:spcPts val="0"/>
              </a:spcBef>
              <a:spcAft>
                <a:spcPts val="0"/>
              </a:spcAft>
              <a:buNone/>
            </a:pPr>
            <a:endParaRPr>
              <a:solidFill>
                <a:srgbClr val="980000"/>
              </a:solidFill>
            </a:endParaRPr>
          </a:p>
        </p:txBody>
      </p:sp>
      <p:sp>
        <p:nvSpPr>
          <p:cNvPr id="187" name="Google Shape;187;gac187a444b_0_9"/>
          <p:cNvSpPr txBox="1">
            <a:spLocks noGrp="1"/>
          </p:cNvSpPr>
          <p:nvPr>
            <p:ph type="body" idx="1"/>
          </p:nvPr>
        </p:nvSpPr>
        <p:spPr>
          <a:xfrm>
            <a:off x="1202925" y="2011674"/>
            <a:ext cx="9784200" cy="4642800"/>
          </a:xfrm>
          <a:prstGeom prst="rect">
            <a:avLst/>
          </a:prstGeom>
        </p:spPr>
        <p:txBody>
          <a:bodyPr spcFirstLastPara="1" wrap="square" lIns="91425" tIns="45700" rIns="91425" bIns="45700" anchor="t" anchorCtr="0">
            <a:noAutofit/>
          </a:bodyPr>
          <a:lstStyle/>
          <a:p>
            <a:pPr marL="182880" lvl="0" indent="-182880" algn="l" rtl="0">
              <a:spcBef>
                <a:spcPts val="0"/>
              </a:spcBef>
              <a:spcAft>
                <a:spcPts val="0"/>
              </a:spcAft>
              <a:buSzPts val="2200"/>
              <a:buChar char="❑"/>
            </a:pPr>
            <a:r>
              <a:rPr lang="en-US"/>
              <a:t>  </a:t>
            </a:r>
            <a:r>
              <a:rPr lang="en-US" sz="2400"/>
              <a:t>Marketing and Sales</a:t>
            </a:r>
            <a:endParaRPr sz="2400"/>
          </a:p>
          <a:p>
            <a:pPr marL="0" lvl="0" indent="0" algn="l" rtl="0">
              <a:spcBef>
                <a:spcPts val="400"/>
              </a:spcBef>
              <a:spcAft>
                <a:spcPts val="0"/>
              </a:spcAft>
              <a:buNone/>
            </a:pPr>
            <a:endParaRPr>
              <a:latin typeface="Georgia"/>
              <a:ea typeface="Georgia"/>
              <a:cs typeface="Georgia"/>
              <a:sym typeface="Georgia"/>
            </a:endParaRPr>
          </a:p>
          <a:p>
            <a:pPr marL="182880" lvl="0" indent="-208280" algn="l" rtl="0">
              <a:spcBef>
                <a:spcPts val="0"/>
              </a:spcBef>
              <a:spcAft>
                <a:spcPts val="0"/>
              </a:spcAft>
              <a:buSzPts val="2200"/>
              <a:buChar char="❑"/>
            </a:pPr>
            <a:r>
              <a:rPr lang="en-US"/>
              <a:t>  </a:t>
            </a:r>
            <a:r>
              <a:rPr lang="en-US" sz="2400"/>
              <a:t>Spam Filter</a:t>
            </a:r>
            <a:endParaRPr sz="2400"/>
          </a:p>
          <a:p>
            <a:pPr marL="0" lvl="0" indent="0" algn="l" rtl="0">
              <a:spcBef>
                <a:spcPts val="0"/>
              </a:spcBef>
              <a:spcAft>
                <a:spcPts val="0"/>
              </a:spcAft>
              <a:buNone/>
            </a:pPr>
            <a:endParaRPr sz="2400">
              <a:highlight>
                <a:srgbClr val="7F7F7F"/>
              </a:highlight>
            </a:endParaRPr>
          </a:p>
          <a:p>
            <a:pPr marL="182880" lvl="0" indent="-220980" algn="l" rtl="0">
              <a:spcBef>
                <a:spcPts val="0"/>
              </a:spcBef>
              <a:spcAft>
                <a:spcPts val="0"/>
              </a:spcAft>
              <a:buSzPts val="2400"/>
              <a:buChar char="❑"/>
            </a:pPr>
            <a:r>
              <a:rPr lang="en-US" sz="2400"/>
              <a:t>  Identifying fraudulent or criminal activity</a:t>
            </a:r>
            <a:endParaRPr sz="2400"/>
          </a:p>
          <a:p>
            <a:pPr marL="0" lvl="0" indent="0" algn="l" rtl="0">
              <a:spcBef>
                <a:spcPts val="0"/>
              </a:spcBef>
              <a:spcAft>
                <a:spcPts val="0"/>
              </a:spcAft>
              <a:buNone/>
            </a:pPr>
            <a:endParaRPr sz="2400"/>
          </a:p>
          <a:p>
            <a:pPr marL="182880" lvl="0" indent="-220980" algn="l" rtl="0">
              <a:spcBef>
                <a:spcPts val="0"/>
              </a:spcBef>
              <a:spcAft>
                <a:spcPts val="0"/>
              </a:spcAft>
              <a:buSzPts val="2400"/>
              <a:buChar char="❑"/>
            </a:pPr>
            <a:r>
              <a:rPr lang="en-US" sz="2400"/>
              <a:t>  </a:t>
            </a:r>
            <a:r>
              <a:rPr lang="en-US" sz="2400">
                <a:uFill>
                  <a:noFill/>
                </a:uFill>
                <a:hlinkClick r:id="rId3"/>
              </a:rPr>
              <a:t>Classifying network traffic</a:t>
            </a:r>
            <a:endParaRPr sz="2400"/>
          </a:p>
          <a:p>
            <a:pPr marL="0" lvl="0" indent="0" algn="l" rtl="0">
              <a:spcBef>
                <a:spcPts val="0"/>
              </a:spcBef>
              <a:spcAft>
                <a:spcPts val="0"/>
              </a:spcAft>
              <a:buNone/>
            </a:pPr>
            <a:endParaRPr sz="2400"/>
          </a:p>
          <a:p>
            <a:pPr marL="182880" lvl="0" indent="-220980" algn="l" rtl="0">
              <a:spcBef>
                <a:spcPts val="0"/>
              </a:spcBef>
              <a:spcAft>
                <a:spcPts val="0"/>
              </a:spcAft>
              <a:buSzPts val="2400"/>
              <a:buChar char="❑"/>
            </a:pPr>
            <a:r>
              <a:rPr lang="en-US" sz="2400"/>
              <a:t>  </a:t>
            </a:r>
            <a:r>
              <a:rPr lang="en-US" sz="2400">
                <a:uFill>
                  <a:noFill/>
                </a:uFill>
                <a:hlinkClick r:id="rId4"/>
              </a:rPr>
              <a:t>Fantasy Football and Sports </a:t>
            </a:r>
            <a:endParaRPr sz="2400"/>
          </a:p>
          <a:p>
            <a:pPr marL="0" lvl="0" indent="0" algn="l" rtl="0">
              <a:spcBef>
                <a:spcPts val="0"/>
              </a:spcBef>
              <a:spcAft>
                <a:spcPts val="0"/>
              </a:spcAft>
              <a:buNone/>
            </a:pPr>
            <a:endParaRPr sz="2400"/>
          </a:p>
          <a:p>
            <a:pPr marL="182880" lvl="0" indent="-220980" algn="l" rtl="0">
              <a:spcBef>
                <a:spcPts val="0"/>
              </a:spcBef>
              <a:spcAft>
                <a:spcPts val="0"/>
              </a:spcAft>
              <a:buSzPts val="2400"/>
              <a:buChar char="❑"/>
            </a:pPr>
            <a:r>
              <a:rPr lang="en-US" sz="2400"/>
              <a:t>  </a:t>
            </a:r>
            <a:r>
              <a:rPr lang="en-US" sz="2400">
                <a:uFill>
                  <a:noFill/>
                </a:uFill>
                <a:hlinkClick r:id="rId5"/>
              </a:rPr>
              <a:t>Document analysis</a:t>
            </a:r>
            <a:endParaRPr sz="2400"/>
          </a:p>
          <a:p>
            <a:pPr marL="0" lvl="0" indent="0" algn="l" rtl="0">
              <a:spcBef>
                <a:spcPts val="0"/>
              </a:spcBef>
              <a:spcAft>
                <a:spcPts val="0"/>
              </a:spcAft>
              <a:buNone/>
            </a:pPr>
            <a:endParaRPr sz="2400"/>
          </a:p>
          <a:p>
            <a:pPr marL="182880" lvl="0" indent="-220980" algn="l" rtl="0">
              <a:spcBef>
                <a:spcPts val="0"/>
              </a:spcBef>
              <a:spcAft>
                <a:spcPts val="0"/>
              </a:spcAft>
              <a:buSzPts val="2400"/>
              <a:buChar char="❑"/>
            </a:pPr>
            <a:r>
              <a:rPr lang="en-US" sz="2400"/>
              <a:t>  Identifying Fake News</a:t>
            </a:r>
            <a:endParaRPr sz="2400"/>
          </a:p>
          <a:p>
            <a:pPr marL="182880" lvl="0" indent="0" algn="l" rtl="0">
              <a:spcBef>
                <a:spcPts val="0"/>
              </a:spcBef>
              <a:spcAft>
                <a:spcPts val="0"/>
              </a:spcAft>
              <a:buNone/>
            </a:pPr>
            <a:endParaRPr sz="2400">
              <a:solidFill>
                <a:schemeClr val="accent1"/>
              </a:solidFill>
              <a:highlight>
                <a:srgbClr val="7F7F7F"/>
              </a:highlight>
            </a:endParaRPr>
          </a:p>
          <a:p>
            <a:pPr marL="640080" lvl="0" indent="0" algn="l" rtl="0">
              <a:lnSpc>
                <a:spcPct val="100000"/>
              </a:lnSpc>
              <a:spcBef>
                <a:spcPts val="0"/>
              </a:spcBef>
              <a:spcAft>
                <a:spcPts val="0"/>
              </a:spcAft>
              <a:buNone/>
            </a:pPr>
            <a:endParaRPr>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
          <p:cNvSpPr txBox="1">
            <a:spLocks noGrp="1"/>
          </p:cNvSpPr>
          <p:nvPr>
            <p:ph type="body" idx="4294967295"/>
          </p:nvPr>
        </p:nvSpPr>
        <p:spPr>
          <a:xfrm>
            <a:off x="3208338" y="1971675"/>
            <a:ext cx="8983662" cy="2751138"/>
          </a:xfrm>
          <a:prstGeom prst="rect">
            <a:avLst/>
          </a:prstGeom>
          <a:solidFill>
            <a:schemeClr val="lt1"/>
          </a:solid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6000"/>
              <a:buNone/>
            </a:pPr>
            <a:endParaRPr sz="6000">
              <a:solidFill>
                <a:schemeClr val="dk2"/>
              </a:solidFill>
            </a:endParaRPr>
          </a:p>
          <a:p>
            <a:pPr marL="0" lvl="0" indent="0" algn="ctr" rtl="0">
              <a:lnSpc>
                <a:spcPct val="90000"/>
              </a:lnSpc>
              <a:spcBef>
                <a:spcPts val="1400"/>
              </a:spcBef>
              <a:spcAft>
                <a:spcPts val="0"/>
              </a:spcAft>
              <a:buSzPts val="4400"/>
              <a:buNone/>
            </a:pPr>
            <a:r>
              <a:rPr lang="en-US" sz="4400">
                <a:solidFill>
                  <a:schemeClr val="accent1"/>
                </a:solidFill>
              </a:rPr>
              <a:t>THANK YOU!</a:t>
            </a:r>
            <a:endParaRPr sz="44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a98060df8a_0_5"/>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980000"/>
                </a:solidFill>
              </a:rPr>
              <a:t>CLUSTERING DEFINITION</a:t>
            </a:r>
            <a:endParaRPr>
              <a:solidFill>
                <a:srgbClr val="980000"/>
              </a:solidFill>
            </a:endParaRPr>
          </a:p>
        </p:txBody>
      </p:sp>
      <p:sp>
        <p:nvSpPr>
          <p:cNvPr id="95" name="Google Shape;95;ga98060df8a_0_5"/>
          <p:cNvSpPr txBox="1">
            <a:spLocks noGrp="1"/>
          </p:cNvSpPr>
          <p:nvPr>
            <p:ph type="body" idx="1"/>
          </p:nvPr>
        </p:nvSpPr>
        <p:spPr>
          <a:xfrm>
            <a:off x="1202919" y="2011680"/>
            <a:ext cx="9784200" cy="4206300"/>
          </a:xfrm>
          <a:prstGeom prst="rect">
            <a:avLst/>
          </a:prstGeom>
        </p:spPr>
        <p:txBody>
          <a:bodyPr spcFirstLastPara="1" wrap="square" lIns="91425" tIns="45700" rIns="91425" bIns="45700" anchor="t" anchorCtr="0">
            <a:noAutofit/>
          </a:bodyPr>
          <a:lstStyle/>
          <a:p>
            <a:pPr marL="457200" lvl="0" indent="-342900" algn="l" rtl="0">
              <a:spcBef>
                <a:spcPts val="1200"/>
              </a:spcBef>
              <a:spcAft>
                <a:spcPts val="0"/>
              </a:spcAft>
              <a:buSzPts val="1800"/>
              <a:buFont typeface="Georgia"/>
              <a:buChar char="❏"/>
            </a:pPr>
            <a:r>
              <a:rPr lang="en-US" sz="1800">
                <a:latin typeface="Georgia"/>
                <a:ea typeface="Georgia"/>
                <a:cs typeface="Georgia"/>
                <a:sym typeface="Georgia"/>
              </a:rPr>
              <a:t>Clustering, is an unsupervised machine learning task that is machine learns on its own using the data.</a:t>
            </a:r>
            <a:endParaRPr sz="1800">
              <a:latin typeface="Georgia"/>
              <a:ea typeface="Georgia"/>
              <a:cs typeface="Georgia"/>
              <a:sym typeface="Georgia"/>
            </a:endParaRPr>
          </a:p>
          <a:p>
            <a:pPr marL="457200" lvl="0" indent="-342900" algn="l" rtl="0">
              <a:spcBef>
                <a:spcPts val="0"/>
              </a:spcBef>
              <a:spcAft>
                <a:spcPts val="0"/>
              </a:spcAft>
              <a:buSzPts val="1800"/>
              <a:buFont typeface="Georgia"/>
              <a:buChar char="❏"/>
            </a:pPr>
            <a:r>
              <a:rPr lang="en-US" sz="1800">
                <a:latin typeface="Georgia"/>
                <a:ea typeface="Georgia"/>
                <a:cs typeface="Georgia"/>
                <a:sym typeface="Georgia"/>
              </a:rPr>
              <a:t>(learning set), and will classify the objects into a particular class.</a:t>
            </a:r>
            <a:endParaRPr sz="1800">
              <a:latin typeface="Georgia"/>
              <a:ea typeface="Georgia"/>
              <a:cs typeface="Georgia"/>
              <a:sym typeface="Georgia"/>
            </a:endParaRPr>
          </a:p>
          <a:p>
            <a:pPr marL="457200" lvl="0" indent="-342900" algn="l" rtl="0">
              <a:spcBef>
                <a:spcPts val="0"/>
              </a:spcBef>
              <a:spcAft>
                <a:spcPts val="0"/>
              </a:spcAft>
              <a:buSzPts val="1800"/>
              <a:buFont typeface="Georgia"/>
              <a:buChar char="❏"/>
            </a:pPr>
            <a:r>
              <a:rPr lang="en-US" sz="1800">
                <a:latin typeface="Georgia"/>
                <a:ea typeface="Georgia"/>
                <a:cs typeface="Georgia"/>
                <a:sym typeface="Georgia"/>
              </a:rPr>
              <a:t>It involves automatically discovering natural grouping in data. Unlike supervised learning (like</a:t>
            </a:r>
            <a:endParaRPr sz="1800">
              <a:latin typeface="Georgia"/>
              <a:ea typeface="Georgia"/>
              <a:cs typeface="Georgia"/>
              <a:sym typeface="Georgia"/>
            </a:endParaRPr>
          </a:p>
          <a:p>
            <a:pPr marL="457200" lvl="0" indent="-342900" algn="l" rtl="0">
              <a:spcBef>
                <a:spcPts val="0"/>
              </a:spcBef>
              <a:spcAft>
                <a:spcPts val="0"/>
              </a:spcAft>
              <a:buSzPts val="1800"/>
              <a:buFont typeface="Georgia"/>
              <a:buChar char="❏"/>
            </a:pPr>
            <a:r>
              <a:rPr lang="en-US" sz="1800">
                <a:latin typeface="Georgia"/>
                <a:ea typeface="Georgia"/>
                <a:cs typeface="Georgia"/>
                <a:sym typeface="Georgia"/>
              </a:rPr>
              <a:t>predictive modeling), clustering algorithms only interpret the input data and find natural groups or</a:t>
            </a:r>
            <a:endParaRPr sz="1800">
              <a:latin typeface="Georgia"/>
              <a:ea typeface="Georgia"/>
              <a:cs typeface="Georgia"/>
              <a:sym typeface="Georgia"/>
            </a:endParaRPr>
          </a:p>
          <a:p>
            <a:pPr marL="457200" lvl="0" indent="-342900" algn="l" rtl="0">
              <a:spcBef>
                <a:spcPts val="0"/>
              </a:spcBef>
              <a:spcAft>
                <a:spcPts val="0"/>
              </a:spcAft>
              <a:buSzPts val="1800"/>
              <a:buFont typeface="Georgia"/>
              <a:buChar char="❏"/>
            </a:pPr>
            <a:r>
              <a:rPr lang="en-US" sz="1800">
                <a:latin typeface="Georgia"/>
                <a:ea typeface="Georgia"/>
                <a:cs typeface="Georgia"/>
                <a:sym typeface="Georgia"/>
              </a:rPr>
              <a:t>clusters in feature space.</a:t>
            </a:r>
            <a:endParaRPr sz="1800">
              <a:latin typeface="Georgia"/>
              <a:ea typeface="Georgia"/>
              <a:cs typeface="Georgia"/>
              <a:sym typeface="Georgia"/>
            </a:endParaRPr>
          </a:p>
          <a:p>
            <a:pPr marL="457200" lvl="0" indent="-342900" algn="l" rtl="0">
              <a:spcBef>
                <a:spcPts val="0"/>
              </a:spcBef>
              <a:spcAft>
                <a:spcPts val="0"/>
              </a:spcAft>
              <a:buSzPts val="1800"/>
              <a:buFont typeface="Georgia"/>
              <a:buChar char="❏"/>
            </a:pPr>
            <a:r>
              <a:rPr lang="en-US" sz="1800">
                <a:latin typeface="Georgia"/>
                <a:ea typeface="Georgia"/>
                <a:cs typeface="Georgia"/>
                <a:sym typeface="Georgia"/>
              </a:rPr>
              <a:t>It is helpful in Data Analysis, Image recognition, market research and many more.</a:t>
            </a:r>
            <a:endParaRPr sz="1800">
              <a:latin typeface="Georgia"/>
              <a:ea typeface="Georgia"/>
              <a:cs typeface="Georgia"/>
              <a:sym typeface="Georgia"/>
            </a:endParaRPr>
          </a:p>
          <a:p>
            <a:pPr marL="0" lvl="0" indent="0" algn="l" rtl="0">
              <a:spcBef>
                <a:spcPts val="1200"/>
              </a:spcBef>
              <a:spcAft>
                <a:spcPts val="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a98060df8a_0_11"/>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980000"/>
                </a:solidFill>
              </a:rPr>
              <a:t>TYPES OF CLUSTERING</a:t>
            </a:r>
            <a:endParaRPr>
              <a:solidFill>
                <a:srgbClr val="980000"/>
              </a:solidFill>
            </a:endParaRPr>
          </a:p>
        </p:txBody>
      </p:sp>
      <p:sp>
        <p:nvSpPr>
          <p:cNvPr id="101" name="Google Shape;101;ga98060df8a_0_11"/>
          <p:cNvSpPr txBox="1">
            <a:spLocks noGrp="1"/>
          </p:cNvSpPr>
          <p:nvPr>
            <p:ph type="body" idx="1"/>
          </p:nvPr>
        </p:nvSpPr>
        <p:spPr>
          <a:xfrm>
            <a:off x="1202919" y="2011680"/>
            <a:ext cx="9784200" cy="4206300"/>
          </a:xfrm>
          <a:prstGeom prst="rect">
            <a:avLst/>
          </a:prstGeom>
        </p:spPr>
        <p:txBody>
          <a:bodyPr spcFirstLastPara="1" wrap="square" lIns="91425" tIns="45700" rIns="91425" bIns="45700" anchor="t" anchorCtr="0">
            <a:noAutofit/>
          </a:bodyPr>
          <a:lstStyle/>
          <a:p>
            <a:pPr marL="457200" lvl="0" indent="-368300" algn="l" rtl="0">
              <a:spcBef>
                <a:spcPts val="0"/>
              </a:spcBef>
              <a:spcAft>
                <a:spcPts val="0"/>
              </a:spcAft>
              <a:buSzPts val="2200"/>
              <a:buFont typeface="Georgia"/>
              <a:buChar char="❏"/>
            </a:pPr>
            <a:r>
              <a:rPr lang="en-US"/>
              <a:t>  </a:t>
            </a:r>
            <a:r>
              <a:rPr lang="en-US" sz="2400">
                <a:solidFill>
                  <a:schemeClr val="accent1"/>
                </a:solidFill>
              </a:rPr>
              <a:t>5 Types of Clustering Algorithms:</a:t>
            </a:r>
            <a:endParaRPr sz="2400">
              <a:solidFill>
                <a:schemeClr val="accent1"/>
              </a:solidFill>
            </a:endParaRPr>
          </a:p>
          <a:p>
            <a:pPr marL="457200" lvl="0" indent="0" algn="l" rtl="0">
              <a:spcBef>
                <a:spcPts val="0"/>
              </a:spcBef>
              <a:spcAft>
                <a:spcPts val="0"/>
              </a:spcAft>
              <a:buNone/>
            </a:pPr>
            <a:endParaRPr sz="2400">
              <a:solidFill>
                <a:schemeClr val="accent1"/>
              </a:solidFill>
            </a:endParaRPr>
          </a:p>
          <a:p>
            <a:pPr marL="914400" lvl="0" indent="-342900" algn="l" rtl="0">
              <a:spcBef>
                <a:spcPts val="1200"/>
              </a:spcBef>
              <a:spcAft>
                <a:spcPts val="0"/>
              </a:spcAft>
              <a:buSzPts val="1800"/>
              <a:buFont typeface="Georgia"/>
              <a:buChar char="❏"/>
            </a:pPr>
            <a:r>
              <a:rPr lang="en-US" sz="1800">
                <a:latin typeface="Georgia"/>
                <a:ea typeface="Georgia"/>
                <a:cs typeface="Georgia"/>
                <a:sym typeface="Georgia"/>
              </a:rPr>
              <a:t>Partitioning Clustering</a:t>
            </a:r>
            <a:endParaRPr sz="1800">
              <a:latin typeface="Georgia"/>
              <a:ea typeface="Georgia"/>
              <a:cs typeface="Georgia"/>
              <a:sym typeface="Georgia"/>
            </a:endParaRPr>
          </a:p>
          <a:p>
            <a:pPr marL="914400" lvl="0" indent="-342900" algn="l" rtl="0">
              <a:spcBef>
                <a:spcPts val="0"/>
              </a:spcBef>
              <a:spcAft>
                <a:spcPts val="0"/>
              </a:spcAft>
              <a:buSzPts val="1800"/>
              <a:buFont typeface="Georgia"/>
              <a:buChar char="❏"/>
            </a:pPr>
            <a:r>
              <a:rPr lang="en-US" sz="1800">
                <a:latin typeface="Georgia"/>
                <a:ea typeface="Georgia"/>
                <a:cs typeface="Georgia"/>
                <a:sym typeface="Georgia"/>
              </a:rPr>
              <a:t>Hierarchical clustering</a:t>
            </a:r>
            <a:endParaRPr sz="1800">
              <a:latin typeface="Georgia"/>
              <a:ea typeface="Georgia"/>
              <a:cs typeface="Georgia"/>
              <a:sym typeface="Georgia"/>
            </a:endParaRPr>
          </a:p>
          <a:p>
            <a:pPr marL="914400" lvl="0" indent="-342900" algn="l" rtl="0">
              <a:spcBef>
                <a:spcPts val="0"/>
              </a:spcBef>
              <a:spcAft>
                <a:spcPts val="0"/>
              </a:spcAft>
              <a:buSzPts val="1800"/>
              <a:buFont typeface="Georgia"/>
              <a:buChar char="❏"/>
            </a:pPr>
            <a:r>
              <a:rPr lang="en-US" sz="1800">
                <a:latin typeface="Georgia"/>
                <a:ea typeface="Georgia"/>
                <a:cs typeface="Georgia"/>
                <a:sym typeface="Georgia"/>
              </a:rPr>
              <a:t>Density-based clustering</a:t>
            </a:r>
            <a:endParaRPr sz="1800">
              <a:latin typeface="Georgia"/>
              <a:ea typeface="Georgia"/>
              <a:cs typeface="Georgia"/>
              <a:sym typeface="Georgia"/>
            </a:endParaRPr>
          </a:p>
          <a:p>
            <a:pPr marL="914400" lvl="0" indent="-342900" algn="l" rtl="0">
              <a:spcBef>
                <a:spcPts val="0"/>
              </a:spcBef>
              <a:spcAft>
                <a:spcPts val="0"/>
              </a:spcAft>
              <a:buSzPts val="1800"/>
              <a:buFont typeface="Georgia"/>
              <a:buChar char="❏"/>
            </a:pPr>
            <a:r>
              <a:rPr lang="en-US" sz="1800">
                <a:latin typeface="Georgia"/>
                <a:ea typeface="Georgia"/>
                <a:cs typeface="Georgia"/>
                <a:sym typeface="Georgia"/>
              </a:rPr>
              <a:t>Model-based clustering</a:t>
            </a:r>
            <a:endParaRPr sz="1800">
              <a:latin typeface="Georgia"/>
              <a:ea typeface="Georgia"/>
              <a:cs typeface="Georgia"/>
              <a:sym typeface="Georgia"/>
            </a:endParaRPr>
          </a:p>
          <a:p>
            <a:pPr marL="914400" lvl="0" indent="-342900" algn="l" rtl="0">
              <a:spcBef>
                <a:spcPts val="0"/>
              </a:spcBef>
              <a:spcAft>
                <a:spcPts val="0"/>
              </a:spcAft>
              <a:buSzPts val="1800"/>
              <a:buFont typeface="Georgia"/>
              <a:buChar char="❏"/>
            </a:pPr>
            <a:r>
              <a:rPr lang="en-US" sz="1800">
                <a:latin typeface="Georgia"/>
                <a:ea typeface="Georgia"/>
                <a:cs typeface="Georgia"/>
                <a:sym typeface="Georgia"/>
              </a:rPr>
              <a:t>K Means clustering</a:t>
            </a:r>
            <a:endParaRPr sz="1800">
              <a:latin typeface="Georgia"/>
              <a:ea typeface="Georgia"/>
              <a:cs typeface="Georgia"/>
              <a:sym typeface="Georgia"/>
            </a:endParaRPr>
          </a:p>
          <a:p>
            <a:pPr marL="457200" lvl="0" indent="0" algn="l" rtl="0">
              <a:spcBef>
                <a:spcPts val="1200"/>
              </a:spcBef>
              <a:spcAft>
                <a:spcPts val="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5"/>
        <p:cNvGrpSpPr/>
        <p:nvPr/>
      </p:nvGrpSpPr>
      <p:grpSpPr>
        <a:xfrm>
          <a:off x="0" y="0"/>
          <a:ext cx="0" cy="0"/>
          <a:chOff x="0" y="0"/>
          <a:chExt cx="0" cy="0"/>
        </a:xfrm>
      </p:grpSpPr>
      <p:sp>
        <p:nvSpPr>
          <p:cNvPr id="106" name="Google Shape;106;ga15fbc5b44_0_28"/>
          <p:cNvSpPr txBox="1">
            <a:spLocks noGrp="1"/>
          </p:cNvSpPr>
          <p:nvPr>
            <p:ph type="title"/>
          </p:nvPr>
        </p:nvSpPr>
        <p:spPr>
          <a:xfrm>
            <a:off x="1202919" y="284176"/>
            <a:ext cx="9784200" cy="1508700"/>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chemeClr val="accent1"/>
              </a:buClr>
              <a:buSzPts val="3400"/>
              <a:buFont typeface="Corbel"/>
              <a:buNone/>
            </a:pPr>
            <a:r>
              <a:rPr lang="en-US" sz="3400">
                <a:solidFill>
                  <a:schemeClr val="accent1"/>
                </a:solidFill>
              </a:rPr>
              <a:t>PARTITIONING CLUSTERING</a:t>
            </a:r>
            <a:endParaRPr/>
          </a:p>
        </p:txBody>
      </p:sp>
      <p:sp>
        <p:nvSpPr>
          <p:cNvPr id="107" name="Google Shape;107;ga15fbc5b44_0_28"/>
          <p:cNvSpPr txBox="1">
            <a:spLocks noGrp="1"/>
          </p:cNvSpPr>
          <p:nvPr>
            <p:ph type="body" idx="1"/>
          </p:nvPr>
        </p:nvSpPr>
        <p:spPr>
          <a:xfrm>
            <a:off x="389175" y="2471025"/>
            <a:ext cx="6766500" cy="37635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2400"/>
              <a:buFont typeface="Noto Sans Symbols"/>
              <a:buChar char="❑"/>
            </a:pPr>
            <a:r>
              <a:rPr lang="en-US" sz="2400">
                <a:solidFill>
                  <a:srgbClr val="C00000"/>
                </a:solidFill>
              </a:rPr>
              <a:t> </a:t>
            </a:r>
            <a:r>
              <a:rPr lang="en-US" sz="2400">
                <a:solidFill>
                  <a:srgbClr val="FFFFFF"/>
                </a:solidFill>
              </a:rPr>
              <a:t>It is a type of clustering technique, that divides the data set into a set groups. It can also be called as a centroid based method.</a:t>
            </a:r>
            <a:endParaRPr sz="2400">
              <a:solidFill>
                <a:srgbClr val="FFFFFF"/>
              </a:solidFill>
            </a:endParaRPr>
          </a:p>
          <a:p>
            <a:pPr marL="182880" lvl="0" indent="-182880" algn="l" rtl="0">
              <a:lnSpc>
                <a:spcPct val="90000"/>
              </a:lnSpc>
              <a:spcBef>
                <a:spcPts val="0"/>
              </a:spcBef>
              <a:spcAft>
                <a:spcPts val="0"/>
              </a:spcAft>
              <a:buClr>
                <a:srgbClr val="FFFFFF"/>
              </a:buClr>
              <a:buSzPts val="2400"/>
              <a:buChar char="❑"/>
            </a:pPr>
            <a:r>
              <a:rPr lang="en-US" sz="2400">
                <a:solidFill>
                  <a:srgbClr val="FFFFFF"/>
                </a:solidFill>
              </a:rPr>
              <a:t> In this approach cluster [centroid] is formed such that the distance of data points in that cluster is minimum when calculated with other cluster centroids.</a:t>
            </a:r>
            <a:endParaRPr sz="2400">
              <a:solidFill>
                <a:srgbClr val="FFFFFF"/>
              </a:solidFill>
            </a:endParaRPr>
          </a:p>
          <a:p>
            <a:pPr marL="1097280" lvl="4" indent="-81280" algn="l" rtl="0">
              <a:lnSpc>
                <a:spcPct val="90000"/>
              </a:lnSpc>
              <a:spcBef>
                <a:spcPts val="600"/>
              </a:spcBef>
              <a:spcAft>
                <a:spcPts val="0"/>
              </a:spcAft>
              <a:buSzPts val="1600"/>
              <a:buFont typeface="Noto Sans Symbols"/>
              <a:buNone/>
            </a:pPr>
            <a:endParaRPr b="1" i="0">
              <a:latin typeface="Poppins"/>
              <a:ea typeface="Poppins"/>
              <a:cs typeface="Poppins"/>
              <a:sym typeface="Poppins"/>
            </a:endParaRPr>
          </a:p>
          <a:p>
            <a:pPr marL="640080" lvl="2" indent="-68580" algn="l" rtl="0">
              <a:lnSpc>
                <a:spcPct val="90000"/>
              </a:lnSpc>
              <a:spcBef>
                <a:spcPts val="600"/>
              </a:spcBef>
              <a:spcAft>
                <a:spcPts val="0"/>
              </a:spcAft>
              <a:buSzPts val="1800"/>
              <a:buFont typeface="Noto Sans Symbols"/>
              <a:buNone/>
            </a:pPr>
            <a:endParaRPr b="1" i="0">
              <a:latin typeface="Poppins"/>
              <a:ea typeface="Poppins"/>
              <a:cs typeface="Poppins"/>
              <a:sym typeface="Poppins"/>
            </a:endParaRPr>
          </a:p>
          <a:p>
            <a:pPr marL="640080" lvl="2" indent="-68580" algn="l" rtl="0">
              <a:lnSpc>
                <a:spcPct val="90000"/>
              </a:lnSpc>
              <a:spcBef>
                <a:spcPts val="600"/>
              </a:spcBef>
              <a:spcAft>
                <a:spcPts val="0"/>
              </a:spcAft>
              <a:buSzPts val="1800"/>
              <a:buFont typeface="Noto Sans Symbols"/>
              <a:buNone/>
            </a:pPr>
            <a:endParaRPr i="0">
              <a:latin typeface="Georgia"/>
              <a:ea typeface="Georgia"/>
              <a:cs typeface="Georgia"/>
              <a:sym typeface="Georgia"/>
            </a:endParaRPr>
          </a:p>
          <a:p>
            <a:pPr marL="640080" lvl="2" indent="-93980" algn="l" rtl="0">
              <a:lnSpc>
                <a:spcPct val="90000"/>
              </a:lnSpc>
              <a:spcBef>
                <a:spcPts val="600"/>
              </a:spcBef>
              <a:spcAft>
                <a:spcPts val="0"/>
              </a:spcAft>
              <a:buSzPts val="1400"/>
              <a:buFont typeface="Noto Sans Symbols"/>
              <a:buNone/>
            </a:pPr>
            <a:endParaRPr sz="1400"/>
          </a:p>
        </p:txBody>
      </p:sp>
      <p:pic>
        <p:nvPicPr>
          <p:cNvPr id="108" name="Google Shape;108;ga15fbc5b44_0_28"/>
          <p:cNvPicPr preferRelativeResize="0"/>
          <p:nvPr/>
        </p:nvPicPr>
        <p:blipFill rotWithShape="1">
          <a:blip r:embed="rId3">
            <a:alphaModFix/>
          </a:blip>
          <a:srcRect/>
          <a:stretch/>
        </p:blipFill>
        <p:spPr>
          <a:xfrm>
            <a:off x="8334374" y="2471037"/>
            <a:ext cx="3100400" cy="2475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2"/>
        <p:cNvGrpSpPr/>
        <p:nvPr/>
      </p:nvGrpSpPr>
      <p:grpSpPr>
        <a:xfrm>
          <a:off x="0" y="0"/>
          <a:ext cx="0" cy="0"/>
          <a:chOff x="0" y="0"/>
          <a:chExt cx="0" cy="0"/>
        </a:xfrm>
      </p:grpSpPr>
      <p:sp>
        <p:nvSpPr>
          <p:cNvPr id="113" name="Google Shape;113;ga15fbc5b44_0_45"/>
          <p:cNvSpPr txBox="1">
            <a:spLocks noGrp="1"/>
          </p:cNvSpPr>
          <p:nvPr>
            <p:ph type="title"/>
          </p:nvPr>
        </p:nvSpPr>
        <p:spPr>
          <a:xfrm>
            <a:off x="1202919" y="284176"/>
            <a:ext cx="9784200" cy="1508700"/>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chemeClr val="accent1"/>
              </a:buClr>
              <a:buSzPts val="3400"/>
              <a:buFont typeface="Corbel"/>
              <a:buNone/>
            </a:pPr>
            <a:r>
              <a:rPr lang="en-US" sz="3400">
                <a:solidFill>
                  <a:schemeClr val="accent1"/>
                </a:solidFill>
              </a:rPr>
              <a:t>HIERARCHICAL CLUSTERING</a:t>
            </a:r>
            <a:endParaRPr/>
          </a:p>
        </p:txBody>
      </p:sp>
      <p:sp>
        <p:nvSpPr>
          <p:cNvPr id="114" name="Google Shape;114;ga15fbc5b44_0_45"/>
          <p:cNvSpPr txBox="1">
            <a:spLocks noGrp="1"/>
          </p:cNvSpPr>
          <p:nvPr>
            <p:ph type="body" idx="1"/>
          </p:nvPr>
        </p:nvSpPr>
        <p:spPr>
          <a:xfrm>
            <a:off x="389175" y="2471025"/>
            <a:ext cx="6766500" cy="37635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2400"/>
              <a:buFont typeface="Noto Sans Symbols"/>
              <a:buChar char="❑"/>
            </a:pPr>
            <a:r>
              <a:rPr lang="en-US" sz="2400">
                <a:solidFill>
                  <a:srgbClr val="C00000"/>
                </a:solidFill>
              </a:rPr>
              <a:t> </a:t>
            </a:r>
            <a:r>
              <a:rPr lang="en-US" sz="2400">
                <a:solidFill>
                  <a:srgbClr val="FFFFFF"/>
                </a:solidFill>
              </a:rPr>
              <a:t>It is a type of clustering technique, that divides the data set into a number of clusters, where the user doesn’t specify the number of clusters to be generated before training the model.</a:t>
            </a:r>
            <a:endParaRPr sz="2400">
              <a:solidFill>
                <a:srgbClr val="FFFFFF"/>
              </a:solidFill>
            </a:endParaRPr>
          </a:p>
          <a:p>
            <a:pPr marL="182880" lvl="0" indent="-182880" algn="l" rtl="0">
              <a:lnSpc>
                <a:spcPct val="90000"/>
              </a:lnSpc>
              <a:spcBef>
                <a:spcPts val="0"/>
              </a:spcBef>
              <a:spcAft>
                <a:spcPts val="0"/>
              </a:spcAft>
              <a:buClr>
                <a:srgbClr val="FFFFFF"/>
              </a:buClr>
              <a:buSzPts val="2400"/>
              <a:buChar char="❑"/>
            </a:pPr>
            <a:r>
              <a:rPr lang="en-US" sz="2400">
                <a:solidFill>
                  <a:srgbClr val="FFFFFF"/>
                </a:solidFill>
              </a:rPr>
              <a:t> This type of clustering technique  is also known as connectivity based methods </a:t>
            </a:r>
            <a:endParaRPr sz="2400">
              <a:solidFill>
                <a:srgbClr val="FFFFFF"/>
              </a:solidFill>
            </a:endParaRPr>
          </a:p>
          <a:p>
            <a:pPr marL="182880" lvl="0" indent="-182880" algn="l" rtl="0">
              <a:lnSpc>
                <a:spcPct val="90000"/>
              </a:lnSpc>
              <a:spcBef>
                <a:spcPts val="0"/>
              </a:spcBef>
              <a:spcAft>
                <a:spcPts val="0"/>
              </a:spcAft>
              <a:buClr>
                <a:srgbClr val="FFFFFF"/>
              </a:buClr>
              <a:buSzPts val="2400"/>
              <a:buChar char="❑"/>
            </a:pPr>
            <a:r>
              <a:rPr lang="en-US" sz="2400">
                <a:solidFill>
                  <a:srgbClr val="FFFFFF"/>
                </a:solidFill>
              </a:rPr>
              <a:t> In this approach, simple partitioning of the data set will not be done, whereas it provides us with the hierarchy of the clusters that merge with each other after a certain distance. </a:t>
            </a:r>
            <a:endParaRPr sz="2400">
              <a:solidFill>
                <a:srgbClr val="FFFFFF"/>
              </a:solidFill>
            </a:endParaRPr>
          </a:p>
          <a:p>
            <a:pPr marL="1097280" lvl="4" indent="-81280" algn="l" rtl="0">
              <a:lnSpc>
                <a:spcPct val="90000"/>
              </a:lnSpc>
              <a:spcBef>
                <a:spcPts val="600"/>
              </a:spcBef>
              <a:spcAft>
                <a:spcPts val="0"/>
              </a:spcAft>
              <a:buSzPts val="1600"/>
              <a:buFont typeface="Noto Sans Symbols"/>
              <a:buNone/>
            </a:pPr>
            <a:endParaRPr b="1" i="0">
              <a:latin typeface="Poppins"/>
              <a:ea typeface="Poppins"/>
              <a:cs typeface="Poppins"/>
              <a:sym typeface="Poppins"/>
            </a:endParaRPr>
          </a:p>
          <a:p>
            <a:pPr marL="640080" lvl="2" indent="-68580" algn="l" rtl="0">
              <a:lnSpc>
                <a:spcPct val="90000"/>
              </a:lnSpc>
              <a:spcBef>
                <a:spcPts val="600"/>
              </a:spcBef>
              <a:spcAft>
                <a:spcPts val="0"/>
              </a:spcAft>
              <a:buSzPts val="1800"/>
              <a:buFont typeface="Noto Sans Symbols"/>
              <a:buNone/>
            </a:pPr>
            <a:endParaRPr b="1" i="0">
              <a:latin typeface="Poppins"/>
              <a:ea typeface="Poppins"/>
              <a:cs typeface="Poppins"/>
              <a:sym typeface="Poppins"/>
            </a:endParaRPr>
          </a:p>
          <a:p>
            <a:pPr marL="640080" lvl="2" indent="-68580" algn="l" rtl="0">
              <a:lnSpc>
                <a:spcPct val="90000"/>
              </a:lnSpc>
              <a:spcBef>
                <a:spcPts val="600"/>
              </a:spcBef>
              <a:spcAft>
                <a:spcPts val="0"/>
              </a:spcAft>
              <a:buSzPts val="1800"/>
              <a:buFont typeface="Noto Sans Symbols"/>
              <a:buNone/>
            </a:pPr>
            <a:endParaRPr i="0">
              <a:latin typeface="Georgia"/>
              <a:ea typeface="Georgia"/>
              <a:cs typeface="Georgia"/>
              <a:sym typeface="Georgia"/>
            </a:endParaRPr>
          </a:p>
          <a:p>
            <a:pPr marL="640080" lvl="2" indent="-93980" algn="l" rtl="0">
              <a:lnSpc>
                <a:spcPct val="90000"/>
              </a:lnSpc>
              <a:spcBef>
                <a:spcPts val="600"/>
              </a:spcBef>
              <a:spcAft>
                <a:spcPts val="0"/>
              </a:spcAft>
              <a:buSzPts val="1400"/>
              <a:buFont typeface="Noto Sans Symbols"/>
              <a:buNone/>
            </a:pPr>
            <a:endParaRPr sz="1400"/>
          </a:p>
        </p:txBody>
      </p:sp>
      <p:pic>
        <p:nvPicPr>
          <p:cNvPr id="115" name="Google Shape;115;ga15fbc5b44_0_45"/>
          <p:cNvPicPr preferRelativeResize="0"/>
          <p:nvPr/>
        </p:nvPicPr>
        <p:blipFill rotWithShape="1">
          <a:blip r:embed="rId3">
            <a:alphaModFix/>
          </a:blip>
          <a:srcRect/>
          <a:stretch/>
        </p:blipFill>
        <p:spPr>
          <a:xfrm>
            <a:off x="8209375" y="2471025"/>
            <a:ext cx="3225400" cy="2146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a1fbc8a10d_0_0"/>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sz="3400">
                <a:solidFill>
                  <a:schemeClr val="accent1"/>
                </a:solidFill>
              </a:rPr>
              <a:t>DENSITY BASED CLUSTERING</a:t>
            </a:r>
            <a:endParaRPr sz="3400">
              <a:solidFill>
                <a:schemeClr val="accent1"/>
              </a:solidFill>
            </a:endParaRPr>
          </a:p>
        </p:txBody>
      </p:sp>
      <p:sp>
        <p:nvSpPr>
          <p:cNvPr id="121" name="Google Shape;121;ga1fbc8a10d_0_0"/>
          <p:cNvSpPr txBox="1">
            <a:spLocks noGrp="1"/>
          </p:cNvSpPr>
          <p:nvPr>
            <p:ph type="body" idx="1"/>
          </p:nvPr>
        </p:nvSpPr>
        <p:spPr>
          <a:xfrm>
            <a:off x="100" y="1792875"/>
            <a:ext cx="12192000" cy="48009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1400"/>
              </a:spcBef>
              <a:spcAft>
                <a:spcPts val="0"/>
              </a:spcAft>
              <a:buClr>
                <a:srgbClr val="FFFFFF"/>
              </a:buClr>
              <a:buSzPts val="2400"/>
              <a:buFont typeface="Corbel"/>
              <a:buChar char="❏"/>
            </a:pPr>
            <a:r>
              <a:rPr lang="en-US" sz="2400">
                <a:solidFill>
                  <a:srgbClr val="FFFFFF"/>
                </a:solidFill>
              </a:rPr>
              <a:t>Clustering based on density (local cluster criterion), such as density-connected points or based on an explicitly constructed density function</a:t>
            </a:r>
            <a:endParaRPr sz="2400">
              <a:solidFill>
                <a:srgbClr val="FFFFFF"/>
              </a:solidFill>
            </a:endParaRPr>
          </a:p>
          <a:p>
            <a:pPr marL="457200" lvl="0" indent="-381000" algn="l" rtl="0">
              <a:lnSpc>
                <a:spcPct val="50000"/>
              </a:lnSpc>
              <a:spcBef>
                <a:spcPts val="0"/>
              </a:spcBef>
              <a:spcAft>
                <a:spcPts val="0"/>
              </a:spcAft>
              <a:buClr>
                <a:srgbClr val="FFFFFF"/>
              </a:buClr>
              <a:buSzPts val="2400"/>
              <a:buFont typeface="Corbel"/>
              <a:buChar char="❏"/>
            </a:pPr>
            <a:r>
              <a:rPr lang="en-US" sz="2400">
                <a:solidFill>
                  <a:srgbClr val="FFFFFF"/>
                </a:solidFill>
              </a:rPr>
              <a:t>Major features:</a:t>
            </a:r>
            <a:endParaRPr sz="2400">
              <a:solidFill>
                <a:srgbClr val="FFFFFF"/>
              </a:solidFill>
            </a:endParaRPr>
          </a:p>
          <a:p>
            <a:pPr marL="914400" lvl="0" indent="-381000" algn="l" rtl="0">
              <a:lnSpc>
                <a:spcPct val="50000"/>
              </a:lnSpc>
              <a:spcBef>
                <a:spcPts val="0"/>
              </a:spcBef>
              <a:spcAft>
                <a:spcPts val="0"/>
              </a:spcAft>
              <a:buClr>
                <a:srgbClr val="FFFFFF"/>
              </a:buClr>
              <a:buSzPts val="2400"/>
              <a:buFont typeface="Corbel"/>
              <a:buChar char="●"/>
            </a:pPr>
            <a:r>
              <a:rPr lang="en-US" sz="2400">
                <a:solidFill>
                  <a:srgbClr val="FFFFFF"/>
                </a:solidFill>
              </a:rPr>
              <a:t>Discover clusters of arbitrary shape</a:t>
            </a:r>
            <a:endParaRPr sz="2400">
              <a:solidFill>
                <a:srgbClr val="FFFFFF"/>
              </a:solidFill>
            </a:endParaRPr>
          </a:p>
          <a:p>
            <a:pPr marL="914400" lvl="0" indent="-381000" algn="l" rtl="0">
              <a:lnSpc>
                <a:spcPct val="50000"/>
              </a:lnSpc>
              <a:spcBef>
                <a:spcPts val="0"/>
              </a:spcBef>
              <a:spcAft>
                <a:spcPts val="0"/>
              </a:spcAft>
              <a:buClr>
                <a:srgbClr val="FFFFFF"/>
              </a:buClr>
              <a:buSzPts val="2400"/>
              <a:buFont typeface="Corbel"/>
              <a:buChar char="●"/>
            </a:pPr>
            <a:r>
              <a:rPr lang="en-US" sz="2400">
                <a:solidFill>
                  <a:srgbClr val="FFFFFF"/>
                </a:solidFill>
              </a:rPr>
              <a:t>Handle noise</a:t>
            </a:r>
            <a:endParaRPr sz="2400">
              <a:solidFill>
                <a:srgbClr val="FFFFFF"/>
              </a:solidFill>
            </a:endParaRPr>
          </a:p>
          <a:p>
            <a:pPr marL="914400" lvl="0" indent="-381000" algn="l" rtl="0">
              <a:lnSpc>
                <a:spcPct val="50000"/>
              </a:lnSpc>
              <a:spcBef>
                <a:spcPts val="0"/>
              </a:spcBef>
              <a:spcAft>
                <a:spcPts val="0"/>
              </a:spcAft>
              <a:buClr>
                <a:srgbClr val="FFFFFF"/>
              </a:buClr>
              <a:buSzPts val="2400"/>
              <a:buFont typeface="Corbel"/>
              <a:buChar char="●"/>
            </a:pPr>
            <a:r>
              <a:rPr lang="en-US" sz="2400">
                <a:solidFill>
                  <a:srgbClr val="FFFFFF"/>
                </a:solidFill>
              </a:rPr>
              <a:t>One scan</a:t>
            </a:r>
            <a:endParaRPr sz="2400">
              <a:solidFill>
                <a:srgbClr val="FFFFFF"/>
              </a:solidFill>
            </a:endParaRPr>
          </a:p>
          <a:p>
            <a:pPr marL="914400" lvl="0" indent="-381000" algn="l" rtl="0">
              <a:lnSpc>
                <a:spcPct val="50000"/>
              </a:lnSpc>
              <a:spcBef>
                <a:spcPts val="0"/>
              </a:spcBef>
              <a:spcAft>
                <a:spcPts val="0"/>
              </a:spcAft>
              <a:buClr>
                <a:srgbClr val="FFFFFF"/>
              </a:buClr>
              <a:buSzPts val="2400"/>
              <a:buFont typeface="Corbel"/>
              <a:buChar char="●"/>
            </a:pPr>
            <a:r>
              <a:rPr lang="en-US" sz="2400">
                <a:solidFill>
                  <a:srgbClr val="FFFFFF"/>
                </a:solidFill>
              </a:rPr>
              <a:t>Need density parameters</a:t>
            </a:r>
            <a:endParaRPr sz="2400">
              <a:solidFill>
                <a:srgbClr val="FFFFFF"/>
              </a:solidFill>
            </a:endParaRPr>
          </a:p>
          <a:p>
            <a:pPr marL="457200" lvl="0" indent="-381000" algn="l" rtl="0">
              <a:lnSpc>
                <a:spcPct val="115000"/>
              </a:lnSpc>
              <a:spcBef>
                <a:spcPts val="0"/>
              </a:spcBef>
              <a:spcAft>
                <a:spcPts val="0"/>
              </a:spcAft>
              <a:buClr>
                <a:srgbClr val="FFFFFF"/>
              </a:buClr>
              <a:buSzPts val="2400"/>
              <a:buChar char="❏"/>
            </a:pPr>
            <a:r>
              <a:rPr lang="en-US" sz="2400">
                <a:solidFill>
                  <a:srgbClr val="FFFFFF"/>
                </a:solidFill>
              </a:rPr>
              <a:t>Density-Based Spatial Clustering and Application with Noise (DBSCAN) - most used</a:t>
            </a:r>
            <a:endParaRPr sz="2400">
              <a:solidFill>
                <a:srgbClr val="FFFFFF"/>
              </a:solidFill>
            </a:endParaRPr>
          </a:p>
          <a:p>
            <a:pPr marL="457200" lvl="0" indent="-381000" algn="l" rtl="0">
              <a:lnSpc>
                <a:spcPct val="115000"/>
              </a:lnSpc>
              <a:spcBef>
                <a:spcPts val="0"/>
              </a:spcBef>
              <a:spcAft>
                <a:spcPts val="0"/>
              </a:spcAft>
              <a:buClr>
                <a:srgbClr val="FFFFFF"/>
              </a:buClr>
              <a:buSzPts val="2400"/>
              <a:buFont typeface="Corbel"/>
              <a:buChar char="❏"/>
            </a:pPr>
            <a:r>
              <a:rPr lang="en-US" sz="2400">
                <a:solidFill>
                  <a:srgbClr val="FFFFFF"/>
                </a:solidFill>
              </a:rPr>
              <a:t>Minimum number of points that contain in the neighbourhood of a given radius for each point in the cluster</a:t>
            </a:r>
            <a:endParaRPr sz="2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a1fbc8a10d_0_5"/>
          <p:cNvSpPr txBox="1">
            <a:spLocks noGrp="1"/>
          </p:cNvSpPr>
          <p:nvPr>
            <p:ph type="title"/>
          </p:nvPr>
        </p:nvSpPr>
        <p:spPr>
          <a:xfrm>
            <a:off x="1202919" y="284176"/>
            <a:ext cx="9784200" cy="1508700"/>
          </a:xfrm>
          <a:prstGeom prst="rect">
            <a:avLst/>
          </a:prstGeom>
        </p:spPr>
        <p:txBody>
          <a:bodyPr spcFirstLastPara="1" wrap="square" lIns="91425" tIns="45700" rIns="91425" bIns="45700" anchor="ctr" anchorCtr="0">
            <a:noAutofit/>
          </a:bodyPr>
          <a:lstStyle/>
          <a:p>
            <a:pPr marL="0" lvl="0" indent="0" algn="ctr" rtl="0">
              <a:lnSpc>
                <a:spcPct val="100000"/>
              </a:lnSpc>
              <a:spcBef>
                <a:spcPts val="0"/>
              </a:spcBef>
              <a:spcAft>
                <a:spcPts val="0"/>
              </a:spcAft>
              <a:buNone/>
            </a:pPr>
            <a:r>
              <a:rPr lang="en-US" sz="3400">
                <a:solidFill>
                  <a:schemeClr val="accent1"/>
                </a:solidFill>
              </a:rPr>
              <a:t>MODEL BASED CLUSTERING</a:t>
            </a:r>
            <a:endParaRPr sz="4400">
              <a:solidFill>
                <a:schemeClr val="accent1"/>
              </a:solidFill>
            </a:endParaRPr>
          </a:p>
        </p:txBody>
      </p:sp>
      <p:sp>
        <p:nvSpPr>
          <p:cNvPr id="127" name="Google Shape;127;ga1fbc8a10d_0_5"/>
          <p:cNvSpPr txBox="1">
            <a:spLocks noGrp="1"/>
          </p:cNvSpPr>
          <p:nvPr>
            <p:ph type="body" idx="1"/>
          </p:nvPr>
        </p:nvSpPr>
        <p:spPr>
          <a:xfrm>
            <a:off x="1202919" y="2011680"/>
            <a:ext cx="9784200" cy="4206300"/>
          </a:xfrm>
          <a:prstGeom prst="rect">
            <a:avLst/>
          </a:prstGeom>
        </p:spPr>
        <p:txBody>
          <a:bodyPr spcFirstLastPara="1" wrap="square" lIns="91425" tIns="45700" rIns="91425" bIns="45700" anchor="t" anchorCtr="0">
            <a:noAutofit/>
          </a:bodyPr>
          <a:lstStyle/>
          <a:p>
            <a:pPr marL="457200" lvl="0" indent="-342900" algn="l" rtl="0">
              <a:spcBef>
                <a:spcPts val="1200"/>
              </a:spcBef>
              <a:spcAft>
                <a:spcPts val="0"/>
              </a:spcAft>
              <a:buSzPts val="1800"/>
              <a:buChar char="❏"/>
            </a:pPr>
            <a:r>
              <a:rPr lang="en-US"/>
              <a:t>Use probabilistic distributions to create cluster Ex. Mixture Models</a:t>
            </a:r>
            <a:endParaRPr/>
          </a:p>
          <a:p>
            <a:pPr marL="457200" lvl="0" indent="-342900" algn="l" rtl="0">
              <a:spcBef>
                <a:spcPts val="0"/>
              </a:spcBef>
              <a:spcAft>
                <a:spcPts val="0"/>
              </a:spcAft>
              <a:buSzPts val="1800"/>
              <a:buChar char="❏"/>
            </a:pPr>
            <a:r>
              <a:rPr lang="en-US"/>
              <a:t>Optimize the fit between data and mathematical model</a:t>
            </a:r>
            <a:endParaRPr/>
          </a:p>
          <a:p>
            <a:pPr marL="457200" lvl="0" indent="-342900" algn="l" rtl="0">
              <a:spcBef>
                <a:spcPts val="0"/>
              </a:spcBef>
              <a:spcAft>
                <a:spcPts val="0"/>
              </a:spcAft>
              <a:buClr>
                <a:srgbClr val="FFFFFF"/>
              </a:buClr>
              <a:buSzPts val="1800"/>
              <a:buChar char="❏"/>
            </a:pPr>
            <a:r>
              <a:rPr lang="en-US" sz="2400">
                <a:solidFill>
                  <a:srgbClr val="FFFFFF"/>
                </a:solidFill>
              </a:rPr>
              <a:t>Techniques</a:t>
            </a:r>
            <a:endParaRPr sz="2400">
              <a:solidFill>
                <a:srgbClr val="FFFFFF"/>
              </a:solidFill>
            </a:endParaRPr>
          </a:p>
          <a:p>
            <a:pPr marL="914400" lvl="0" indent="-381000" algn="l" rtl="0">
              <a:lnSpc>
                <a:spcPct val="115000"/>
              </a:lnSpc>
              <a:spcBef>
                <a:spcPts val="0"/>
              </a:spcBef>
              <a:spcAft>
                <a:spcPts val="0"/>
              </a:spcAft>
              <a:buClr>
                <a:srgbClr val="FFFFFF"/>
              </a:buClr>
              <a:buSzPts val="2400"/>
              <a:buFont typeface="Corbel"/>
              <a:buChar char="●"/>
            </a:pPr>
            <a:r>
              <a:rPr lang="en-US" sz="2400">
                <a:solidFill>
                  <a:srgbClr val="FFFFFF"/>
                </a:solidFill>
              </a:rPr>
              <a:t>Conceptual Clustering</a:t>
            </a:r>
            <a:endParaRPr sz="2400">
              <a:solidFill>
                <a:srgbClr val="FFFFFF"/>
              </a:solidFill>
            </a:endParaRPr>
          </a:p>
          <a:p>
            <a:pPr marL="914400" lvl="0" indent="-381000" algn="l" rtl="0">
              <a:lnSpc>
                <a:spcPct val="115000"/>
              </a:lnSpc>
              <a:spcBef>
                <a:spcPts val="0"/>
              </a:spcBef>
              <a:spcAft>
                <a:spcPts val="0"/>
              </a:spcAft>
              <a:buClr>
                <a:srgbClr val="FFFFFF"/>
              </a:buClr>
              <a:buSzPts val="2400"/>
              <a:buFont typeface="Corbel"/>
              <a:buChar char="●"/>
            </a:pPr>
            <a:r>
              <a:rPr lang="en-US" sz="2400">
                <a:solidFill>
                  <a:srgbClr val="FFFFFF"/>
                </a:solidFill>
              </a:rPr>
              <a:t>Neural Network Approach</a:t>
            </a:r>
            <a:endParaRPr sz="2400">
              <a:solidFill>
                <a:srgbClr val="FFFFFF"/>
              </a:solidFill>
            </a:endParaRPr>
          </a:p>
          <a:p>
            <a:pPr marL="914400" lvl="0" indent="-381000" algn="l" rtl="0">
              <a:lnSpc>
                <a:spcPct val="115000"/>
              </a:lnSpc>
              <a:spcBef>
                <a:spcPts val="0"/>
              </a:spcBef>
              <a:spcAft>
                <a:spcPts val="0"/>
              </a:spcAft>
              <a:buClr>
                <a:srgbClr val="FFFFFF"/>
              </a:buClr>
              <a:buSzPts val="2400"/>
              <a:buFont typeface="Corbel"/>
              <a:buChar char="●"/>
            </a:pPr>
            <a:r>
              <a:rPr lang="en-US" sz="2400">
                <a:solidFill>
                  <a:srgbClr val="FFFFFF"/>
                </a:solidFill>
              </a:rPr>
              <a:t>Expectation-Maximization (EM) clustering using Gaussian Mixture Models (GMM)</a:t>
            </a:r>
            <a:endParaRPr sz="2400">
              <a:solidFill>
                <a:srgbClr val="FFFFFF"/>
              </a:solidFill>
            </a:endParaRPr>
          </a:p>
          <a:p>
            <a:pPr marL="0" lvl="0" indent="0" algn="l" rtl="0">
              <a:lnSpc>
                <a:spcPct val="115000"/>
              </a:lnSpc>
              <a:spcBef>
                <a:spcPts val="0"/>
              </a:spcBef>
              <a:spcAft>
                <a:spcPts val="0"/>
              </a:spcAft>
              <a:buNone/>
            </a:pPr>
            <a:endParaRPr/>
          </a:p>
        </p:txBody>
      </p:sp>
      <p:pic>
        <p:nvPicPr>
          <p:cNvPr id="128" name="Google Shape;128;ga1fbc8a10d_0_5"/>
          <p:cNvPicPr preferRelativeResize="0"/>
          <p:nvPr/>
        </p:nvPicPr>
        <p:blipFill>
          <a:blip r:embed="rId3">
            <a:alphaModFix/>
          </a:blip>
          <a:stretch>
            <a:fillRect/>
          </a:stretch>
        </p:blipFill>
        <p:spPr>
          <a:xfrm>
            <a:off x="7568425" y="4491138"/>
            <a:ext cx="3829050" cy="2295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a1fbc8a10d_1_0"/>
          <p:cNvSpPr txBox="1">
            <a:spLocks noGrp="1"/>
          </p:cNvSpPr>
          <p:nvPr>
            <p:ph type="title"/>
          </p:nvPr>
        </p:nvSpPr>
        <p:spPr>
          <a:xfrm>
            <a:off x="1202919" y="284176"/>
            <a:ext cx="9784200" cy="1508700"/>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chemeClr val="accent1"/>
              </a:buClr>
              <a:buSzPts val="4000"/>
              <a:buFont typeface="Corbel"/>
              <a:buNone/>
            </a:pPr>
            <a:r>
              <a:rPr lang="en-US" sz="4000">
                <a:solidFill>
                  <a:schemeClr val="accent1"/>
                </a:solidFill>
              </a:rPr>
              <a:t>K-MEANS CLUSTERING</a:t>
            </a:r>
            <a:endParaRPr/>
          </a:p>
        </p:txBody>
      </p:sp>
      <p:sp>
        <p:nvSpPr>
          <p:cNvPr id="134" name="Google Shape;134;ga1fbc8a10d_1_0"/>
          <p:cNvSpPr txBox="1">
            <a:spLocks noGrp="1"/>
          </p:cNvSpPr>
          <p:nvPr>
            <p:ph type="body" idx="1"/>
          </p:nvPr>
        </p:nvSpPr>
        <p:spPr>
          <a:xfrm>
            <a:off x="1202919" y="2367584"/>
            <a:ext cx="9784200" cy="42063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2200"/>
              <a:buFont typeface="Noto Sans Symbols"/>
              <a:buChar char="❑"/>
            </a:pPr>
            <a:r>
              <a:rPr lang="en-US"/>
              <a:t>  </a:t>
            </a:r>
            <a:r>
              <a:rPr lang="en-US" sz="2400">
                <a:solidFill>
                  <a:schemeClr val="accent1"/>
                </a:solidFill>
              </a:rPr>
              <a:t>Unsupervised Learning Algorithm</a:t>
            </a:r>
            <a:endParaRPr/>
          </a:p>
          <a:p>
            <a:pPr marL="640080" lvl="2" indent="-182880" algn="l" rtl="0">
              <a:lnSpc>
                <a:spcPct val="90000"/>
              </a:lnSpc>
              <a:spcBef>
                <a:spcPts val="400"/>
              </a:spcBef>
              <a:spcAft>
                <a:spcPts val="0"/>
              </a:spcAft>
              <a:buSzPts val="1800"/>
              <a:buFont typeface="Noto Sans Symbols"/>
              <a:buChar char="❑"/>
            </a:pPr>
            <a:r>
              <a:rPr lang="en-US">
                <a:latin typeface="Georgia"/>
                <a:ea typeface="Georgia"/>
                <a:cs typeface="Georgia"/>
                <a:sym typeface="Georgia"/>
              </a:rPr>
              <a:t> Classifies dataset through a certain number of clusters</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A </a:t>
            </a:r>
            <a:r>
              <a:rPr lang="en-US" i="0">
                <a:latin typeface="Georgia"/>
                <a:ea typeface="Georgia"/>
                <a:cs typeface="Georgia"/>
                <a:sym typeface="Georgia"/>
              </a:rPr>
              <a:t>centroid-based algorithm, or a distance-based algorithm</a:t>
            </a:r>
            <a:endParaRPr>
              <a:latin typeface="Georgia"/>
              <a:ea typeface="Georgia"/>
              <a:cs typeface="Georgia"/>
              <a:sym typeface="Georgia"/>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Assumes k- clusters</a:t>
            </a:r>
            <a:endParaRPr/>
          </a:p>
          <a:p>
            <a:pPr marL="640080" lvl="2" indent="-182880" algn="l" rtl="0">
              <a:lnSpc>
                <a:spcPct val="90000"/>
              </a:lnSpc>
              <a:spcBef>
                <a:spcPts val="600"/>
              </a:spcBef>
              <a:spcAft>
                <a:spcPts val="0"/>
              </a:spcAft>
              <a:buSzPts val="1800"/>
              <a:buFont typeface="Noto Sans Symbols"/>
              <a:buChar char="❑"/>
            </a:pPr>
            <a:r>
              <a:rPr lang="en-US" i="0">
                <a:latin typeface="Georgia"/>
                <a:ea typeface="Georgia"/>
                <a:cs typeface="Georgia"/>
                <a:sym typeface="Georgia"/>
              </a:rPr>
              <a:t> </a:t>
            </a:r>
            <a:r>
              <a:rPr lang="en-US">
                <a:latin typeface="Georgia"/>
                <a:ea typeface="Georgia"/>
                <a:cs typeface="Georgia"/>
                <a:sym typeface="Georgia"/>
              </a:rPr>
              <a:t>E</a:t>
            </a:r>
            <a:r>
              <a:rPr lang="en-US" i="0">
                <a:latin typeface="Georgia"/>
                <a:ea typeface="Georgia"/>
                <a:cs typeface="Georgia"/>
                <a:sym typeface="Georgia"/>
              </a:rPr>
              <a:t>ach cluster is associated with a centroid</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Each point is assigned to the cluster with the closest centroid</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Tries to minimize the sum of distances between the points and their respective cluster centroid</a:t>
            </a:r>
            <a:endParaRPr>
              <a:latin typeface="Georgia"/>
              <a:ea typeface="Georgia"/>
              <a:cs typeface="Georgia"/>
              <a:sym typeface="Georgia"/>
            </a:endParaRPr>
          </a:p>
          <a:p>
            <a:pPr marL="411480" lvl="1" indent="-68580" algn="l" rtl="0">
              <a:lnSpc>
                <a:spcPct val="90000"/>
              </a:lnSpc>
              <a:spcBef>
                <a:spcPts val="600"/>
              </a:spcBef>
              <a:spcAft>
                <a:spcPts val="0"/>
              </a:spcAft>
              <a:buSzPts val="1800"/>
              <a:buFont typeface="Noto Sans Symbols"/>
              <a:buNone/>
            </a:pPr>
            <a:endParaRPr sz="1800">
              <a:latin typeface="Georgia"/>
              <a:ea typeface="Georgia"/>
              <a:cs typeface="Georgia"/>
              <a:sym typeface="Georgia"/>
            </a:endParaRPr>
          </a:p>
          <a:p>
            <a:pPr marL="228600" lvl="1" indent="0" algn="l" rtl="0">
              <a:lnSpc>
                <a:spcPct val="90000"/>
              </a:lnSpc>
              <a:spcBef>
                <a:spcPts val="600"/>
              </a:spcBef>
              <a:spcAft>
                <a:spcPts val="0"/>
              </a:spcAft>
              <a:buSzPts val="2000"/>
              <a:buNone/>
            </a:pPr>
            <a:endParaRPr/>
          </a:p>
          <a:p>
            <a:pPr marL="182880" lvl="0" indent="-43179" algn="l" rtl="0">
              <a:lnSpc>
                <a:spcPct val="90000"/>
              </a:lnSpc>
              <a:spcBef>
                <a:spcPts val="1600"/>
              </a:spcBef>
              <a:spcAft>
                <a:spcPts val="0"/>
              </a:spcAft>
              <a:buSzPts val="22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8"/>
        <p:cNvGrpSpPr/>
        <p:nvPr/>
      </p:nvGrpSpPr>
      <p:grpSpPr>
        <a:xfrm>
          <a:off x="0" y="0"/>
          <a:ext cx="0" cy="0"/>
          <a:chOff x="0" y="0"/>
          <a:chExt cx="0" cy="0"/>
        </a:xfrm>
      </p:grpSpPr>
      <p:sp>
        <p:nvSpPr>
          <p:cNvPr id="139" name="Google Shape;139;ga1fbc8a10d_1_5"/>
          <p:cNvSpPr txBox="1">
            <a:spLocks noGrp="1"/>
          </p:cNvSpPr>
          <p:nvPr>
            <p:ph type="title"/>
          </p:nvPr>
        </p:nvSpPr>
        <p:spPr>
          <a:xfrm>
            <a:off x="1202919" y="284176"/>
            <a:ext cx="9784200" cy="1508700"/>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chemeClr val="accent1"/>
              </a:buClr>
              <a:buSzPts val="3400"/>
              <a:buFont typeface="Corbel"/>
              <a:buNone/>
            </a:pPr>
            <a:r>
              <a:rPr lang="en-US" sz="3400">
                <a:solidFill>
                  <a:schemeClr val="accent1"/>
                </a:solidFill>
              </a:rPr>
              <a:t>STEPS INVOLVED </a:t>
            </a:r>
            <a:br>
              <a:rPr lang="en-US" sz="3400">
                <a:solidFill>
                  <a:schemeClr val="accent1"/>
                </a:solidFill>
              </a:rPr>
            </a:br>
            <a:r>
              <a:rPr lang="en-US" sz="3400">
                <a:solidFill>
                  <a:schemeClr val="accent1"/>
                </a:solidFill>
              </a:rPr>
              <a:t>IN </a:t>
            </a:r>
            <a:br>
              <a:rPr lang="en-US" sz="3400">
                <a:solidFill>
                  <a:schemeClr val="accent1"/>
                </a:solidFill>
              </a:rPr>
            </a:br>
            <a:r>
              <a:rPr lang="en-US" sz="3400">
                <a:solidFill>
                  <a:schemeClr val="accent1"/>
                </a:solidFill>
              </a:rPr>
              <a:t>K-MEANS CLUSTERING</a:t>
            </a:r>
            <a:endParaRPr/>
          </a:p>
        </p:txBody>
      </p:sp>
      <p:sp>
        <p:nvSpPr>
          <p:cNvPr id="140" name="Google Shape;140;ga1fbc8a10d_1_5"/>
          <p:cNvSpPr txBox="1">
            <a:spLocks noGrp="1"/>
          </p:cNvSpPr>
          <p:nvPr>
            <p:ph type="body" idx="1"/>
          </p:nvPr>
        </p:nvSpPr>
        <p:spPr>
          <a:xfrm>
            <a:off x="389187" y="2055302"/>
            <a:ext cx="6766500" cy="41793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2400"/>
              <a:buFont typeface="Noto Sans Symbols"/>
              <a:buChar char="❑"/>
            </a:pPr>
            <a:r>
              <a:rPr lang="en-US" sz="2400">
                <a:solidFill>
                  <a:srgbClr val="C00000"/>
                </a:solidFill>
              </a:rPr>
              <a:t> </a:t>
            </a:r>
            <a:r>
              <a:rPr lang="en-US" sz="2400">
                <a:solidFill>
                  <a:schemeClr val="accent1"/>
                </a:solidFill>
              </a:rPr>
              <a:t>Steps involved in K-Means Clustering</a:t>
            </a:r>
            <a:endParaRPr/>
          </a:p>
          <a:p>
            <a:pPr marL="640080" lvl="2" indent="-182880" algn="l" rtl="0">
              <a:lnSpc>
                <a:spcPct val="90000"/>
              </a:lnSpc>
              <a:spcBef>
                <a:spcPts val="400"/>
              </a:spcBef>
              <a:spcAft>
                <a:spcPts val="0"/>
              </a:spcAft>
              <a:buSzPts val="1800"/>
              <a:buFont typeface="Noto Sans Symbols"/>
              <a:buChar char="❑"/>
            </a:pPr>
            <a:r>
              <a:rPr lang="en-US">
                <a:latin typeface="Georgia"/>
                <a:ea typeface="Georgia"/>
                <a:cs typeface="Georgia"/>
                <a:sym typeface="Georgia"/>
              </a:rPr>
              <a:t> Step 1: Choose the number of clusters - k</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Step 2: </a:t>
            </a:r>
            <a:r>
              <a:rPr lang="en-US" i="0">
                <a:latin typeface="Georgia"/>
                <a:ea typeface="Georgia"/>
                <a:cs typeface="Georgia"/>
                <a:sym typeface="Georgia"/>
              </a:rPr>
              <a:t>Select k random points from the data as centroids</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Step 3: </a:t>
            </a:r>
            <a:r>
              <a:rPr lang="en-US" i="0">
                <a:latin typeface="Georgia"/>
                <a:ea typeface="Georgia"/>
                <a:cs typeface="Georgia"/>
                <a:sym typeface="Georgia"/>
              </a:rPr>
              <a:t>Assign all the points to the closest cluster centroid</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Step 4: </a:t>
            </a:r>
            <a:r>
              <a:rPr lang="en-US" i="0">
                <a:latin typeface="Georgia"/>
                <a:ea typeface="Georgia"/>
                <a:cs typeface="Georgia"/>
                <a:sym typeface="Georgia"/>
              </a:rPr>
              <a:t>Recompute the centroids of newly formed clusters</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Step 5: </a:t>
            </a:r>
            <a:r>
              <a:rPr lang="en-US" i="0">
                <a:latin typeface="Georgia"/>
                <a:ea typeface="Georgia"/>
                <a:cs typeface="Georgia"/>
                <a:sym typeface="Georgia"/>
              </a:rPr>
              <a:t>Repeat steps 3 and 4</a:t>
            </a:r>
            <a:endParaRPr/>
          </a:p>
          <a:p>
            <a:pPr marL="640080" lvl="2" indent="-182880" algn="l" rtl="0">
              <a:lnSpc>
                <a:spcPct val="90000"/>
              </a:lnSpc>
              <a:spcBef>
                <a:spcPts val="600"/>
              </a:spcBef>
              <a:spcAft>
                <a:spcPts val="0"/>
              </a:spcAft>
              <a:buSzPts val="1800"/>
              <a:buFont typeface="Noto Sans Symbols"/>
              <a:buChar char="❑"/>
            </a:pPr>
            <a:r>
              <a:rPr lang="en-US">
                <a:latin typeface="Georgia"/>
                <a:ea typeface="Georgia"/>
                <a:cs typeface="Georgia"/>
                <a:sym typeface="Georgia"/>
              </a:rPr>
              <a:t> Step 6: Stopping </a:t>
            </a:r>
            <a:r>
              <a:rPr lang="en-US" i="0">
                <a:latin typeface="Georgia"/>
                <a:ea typeface="Georgia"/>
                <a:cs typeface="Georgia"/>
                <a:sym typeface="Georgia"/>
              </a:rPr>
              <a:t>criteria</a:t>
            </a:r>
            <a:endParaRPr/>
          </a:p>
          <a:p>
            <a:pPr marL="868680" lvl="3" indent="-182880" algn="l" rtl="0">
              <a:lnSpc>
                <a:spcPct val="90000"/>
              </a:lnSpc>
              <a:spcBef>
                <a:spcPts val="600"/>
              </a:spcBef>
              <a:spcAft>
                <a:spcPts val="0"/>
              </a:spcAft>
              <a:buSzPts val="1800"/>
              <a:buFont typeface="Noto Sans Symbols"/>
              <a:buChar char="❑"/>
            </a:pPr>
            <a:r>
              <a:rPr lang="en-US" sz="1800">
                <a:latin typeface="Georgia"/>
                <a:ea typeface="Georgia"/>
                <a:cs typeface="Georgia"/>
                <a:sym typeface="Georgia"/>
              </a:rPr>
              <a:t> </a:t>
            </a:r>
            <a:r>
              <a:rPr lang="en-US" sz="1800" i="0">
                <a:latin typeface="Georgia"/>
                <a:ea typeface="Georgia"/>
                <a:cs typeface="Georgia"/>
                <a:sym typeface="Georgia"/>
              </a:rPr>
              <a:t>Centroids of newly formed clusters do not change</a:t>
            </a:r>
            <a:endParaRPr/>
          </a:p>
          <a:p>
            <a:pPr marL="868680" lvl="3" indent="-182880" algn="l" rtl="0">
              <a:lnSpc>
                <a:spcPct val="90000"/>
              </a:lnSpc>
              <a:spcBef>
                <a:spcPts val="600"/>
              </a:spcBef>
              <a:spcAft>
                <a:spcPts val="0"/>
              </a:spcAft>
              <a:buSzPts val="1800"/>
              <a:buFont typeface="Noto Sans Symbols"/>
              <a:buChar char="❑"/>
            </a:pPr>
            <a:r>
              <a:rPr lang="en-US" sz="1800">
                <a:latin typeface="Georgia"/>
                <a:ea typeface="Georgia"/>
                <a:cs typeface="Georgia"/>
                <a:sym typeface="Georgia"/>
              </a:rPr>
              <a:t> </a:t>
            </a:r>
            <a:r>
              <a:rPr lang="en-US" sz="1800" i="0">
                <a:latin typeface="Georgia"/>
                <a:ea typeface="Georgia"/>
                <a:cs typeface="Georgia"/>
                <a:sym typeface="Georgia"/>
              </a:rPr>
              <a:t>Points remain in the same cluster</a:t>
            </a:r>
            <a:endParaRPr/>
          </a:p>
          <a:p>
            <a:pPr marL="868680" lvl="3" indent="-182880" algn="l" rtl="0">
              <a:lnSpc>
                <a:spcPct val="90000"/>
              </a:lnSpc>
              <a:spcBef>
                <a:spcPts val="600"/>
              </a:spcBef>
              <a:spcAft>
                <a:spcPts val="0"/>
              </a:spcAft>
              <a:buSzPts val="1800"/>
              <a:buFont typeface="Noto Sans Symbols"/>
              <a:buChar char="❑"/>
            </a:pPr>
            <a:r>
              <a:rPr lang="en-US" sz="1800">
                <a:latin typeface="Georgia"/>
                <a:ea typeface="Georgia"/>
                <a:cs typeface="Georgia"/>
                <a:sym typeface="Georgia"/>
              </a:rPr>
              <a:t> </a:t>
            </a:r>
            <a:r>
              <a:rPr lang="en-US" sz="1800" i="0">
                <a:latin typeface="Georgia"/>
                <a:ea typeface="Georgia"/>
                <a:cs typeface="Georgia"/>
                <a:sym typeface="Georgia"/>
              </a:rPr>
              <a:t>Maximum number of iterations are reached</a:t>
            </a:r>
            <a:endParaRPr/>
          </a:p>
          <a:p>
            <a:pPr marL="1097280" lvl="4" indent="-81280" algn="l" rtl="0">
              <a:lnSpc>
                <a:spcPct val="90000"/>
              </a:lnSpc>
              <a:spcBef>
                <a:spcPts val="600"/>
              </a:spcBef>
              <a:spcAft>
                <a:spcPts val="0"/>
              </a:spcAft>
              <a:buSzPts val="1600"/>
              <a:buFont typeface="Noto Sans Symbols"/>
              <a:buNone/>
            </a:pPr>
            <a:endParaRPr b="1" i="0">
              <a:latin typeface="Poppins"/>
              <a:ea typeface="Poppins"/>
              <a:cs typeface="Poppins"/>
              <a:sym typeface="Poppins"/>
            </a:endParaRPr>
          </a:p>
          <a:p>
            <a:pPr marL="640080" lvl="2" indent="-68580" algn="l" rtl="0">
              <a:lnSpc>
                <a:spcPct val="90000"/>
              </a:lnSpc>
              <a:spcBef>
                <a:spcPts val="600"/>
              </a:spcBef>
              <a:spcAft>
                <a:spcPts val="0"/>
              </a:spcAft>
              <a:buSzPts val="1800"/>
              <a:buFont typeface="Noto Sans Symbols"/>
              <a:buNone/>
            </a:pPr>
            <a:endParaRPr b="1" i="0">
              <a:latin typeface="Poppins"/>
              <a:ea typeface="Poppins"/>
              <a:cs typeface="Poppins"/>
              <a:sym typeface="Poppins"/>
            </a:endParaRPr>
          </a:p>
          <a:p>
            <a:pPr marL="640080" lvl="2" indent="-68580" algn="l" rtl="0">
              <a:lnSpc>
                <a:spcPct val="90000"/>
              </a:lnSpc>
              <a:spcBef>
                <a:spcPts val="600"/>
              </a:spcBef>
              <a:spcAft>
                <a:spcPts val="0"/>
              </a:spcAft>
              <a:buSzPts val="1800"/>
              <a:buFont typeface="Noto Sans Symbols"/>
              <a:buNone/>
            </a:pPr>
            <a:endParaRPr i="0">
              <a:latin typeface="Georgia"/>
              <a:ea typeface="Georgia"/>
              <a:cs typeface="Georgia"/>
              <a:sym typeface="Georgia"/>
            </a:endParaRPr>
          </a:p>
          <a:p>
            <a:pPr marL="640080" lvl="2" indent="-93980" algn="l" rtl="0">
              <a:lnSpc>
                <a:spcPct val="90000"/>
              </a:lnSpc>
              <a:spcBef>
                <a:spcPts val="600"/>
              </a:spcBef>
              <a:spcAft>
                <a:spcPts val="0"/>
              </a:spcAft>
              <a:buSzPts val="1400"/>
              <a:buFont typeface="Noto Sans Symbols"/>
              <a:buNone/>
            </a:pPr>
            <a:endParaRPr sz="1400"/>
          </a:p>
        </p:txBody>
      </p:sp>
      <p:sp>
        <p:nvSpPr>
          <p:cNvPr id="141" name="Google Shape;141;ga1fbc8a10d_1_5"/>
          <p:cNvSpPr txBox="1"/>
          <p:nvPr/>
        </p:nvSpPr>
        <p:spPr>
          <a:xfrm>
            <a:off x="7994708" y="3178428"/>
            <a:ext cx="8226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lt1"/>
                </a:solidFill>
                <a:latin typeface="Georgia"/>
                <a:ea typeface="Georgia"/>
                <a:cs typeface="Georgia"/>
                <a:sym typeface="Georgia"/>
              </a:rPr>
              <a:t>Step 2</a:t>
            </a:r>
            <a:endParaRPr sz="1800">
              <a:solidFill>
                <a:schemeClr val="lt1"/>
              </a:solidFill>
              <a:latin typeface="Corbel"/>
              <a:ea typeface="Corbel"/>
              <a:cs typeface="Corbel"/>
              <a:sym typeface="Corbel"/>
            </a:endParaRPr>
          </a:p>
        </p:txBody>
      </p:sp>
      <p:sp>
        <p:nvSpPr>
          <p:cNvPr id="142" name="Google Shape;142;ga1fbc8a10d_1_5"/>
          <p:cNvSpPr txBox="1"/>
          <p:nvPr/>
        </p:nvSpPr>
        <p:spPr>
          <a:xfrm>
            <a:off x="10642689" y="3195378"/>
            <a:ext cx="8211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Georgia"/>
                <a:ea typeface="Georgia"/>
                <a:cs typeface="Georgia"/>
                <a:sym typeface="Georgia"/>
              </a:rPr>
              <a:t>Step 3</a:t>
            </a:r>
            <a:endParaRPr sz="1800">
              <a:solidFill>
                <a:schemeClr val="lt1"/>
              </a:solidFill>
              <a:latin typeface="Corbel"/>
              <a:ea typeface="Corbel"/>
              <a:cs typeface="Corbel"/>
              <a:sym typeface="Corbel"/>
            </a:endParaRPr>
          </a:p>
        </p:txBody>
      </p:sp>
      <p:sp>
        <p:nvSpPr>
          <p:cNvPr id="143" name="Google Shape;143;ga1fbc8a10d_1_5"/>
          <p:cNvSpPr txBox="1"/>
          <p:nvPr/>
        </p:nvSpPr>
        <p:spPr>
          <a:xfrm>
            <a:off x="8060927" y="5058903"/>
            <a:ext cx="824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Georgia"/>
                <a:ea typeface="Georgia"/>
                <a:cs typeface="Georgia"/>
                <a:sym typeface="Georgia"/>
              </a:rPr>
              <a:t>Step 4</a:t>
            </a:r>
            <a:endParaRPr sz="1800">
              <a:solidFill>
                <a:schemeClr val="lt1"/>
              </a:solidFill>
              <a:latin typeface="Corbel"/>
              <a:ea typeface="Corbel"/>
              <a:cs typeface="Corbel"/>
              <a:sym typeface="Corbel"/>
            </a:endParaRPr>
          </a:p>
        </p:txBody>
      </p:sp>
      <p:sp>
        <p:nvSpPr>
          <p:cNvPr id="144" name="Google Shape;144;ga1fbc8a10d_1_5"/>
          <p:cNvSpPr txBox="1"/>
          <p:nvPr/>
        </p:nvSpPr>
        <p:spPr>
          <a:xfrm>
            <a:off x="10647499" y="5520297"/>
            <a:ext cx="816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Georgia"/>
                <a:ea typeface="Georgia"/>
                <a:cs typeface="Georgia"/>
                <a:sym typeface="Georgia"/>
              </a:rPr>
              <a:t>Step 5</a:t>
            </a:r>
            <a:endParaRPr sz="1800">
              <a:solidFill>
                <a:schemeClr val="lt1"/>
              </a:solidFill>
              <a:latin typeface="Corbel"/>
              <a:ea typeface="Corbel"/>
              <a:cs typeface="Corbel"/>
              <a:sym typeface="Corbel"/>
            </a:endParaRPr>
          </a:p>
        </p:txBody>
      </p:sp>
      <p:pic>
        <p:nvPicPr>
          <p:cNvPr id="145" name="Google Shape;145;ga1fbc8a10d_1_5"/>
          <p:cNvPicPr preferRelativeResize="0"/>
          <p:nvPr/>
        </p:nvPicPr>
        <p:blipFill rotWithShape="1">
          <a:blip r:embed="rId3">
            <a:alphaModFix/>
          </a:blip>
          <a:srcRect/>
          <a:stretch/>
        </p:blipFill>
        <p:spPr>
          <a:xfrm>
            <a:off x="7466561" y="2428132"/>
            <a:ext cx="2013000" cy="1222554"/>
          </a:xfrm>
          <a:prstGeom prst="rect">
            <a:avLst/>
          </a:prstGeom>
          <a:noFill/>
          <a:ln>
            <a:noFill/>
          </a:ln>
        </p:spPr>
      </p:pic>
      <p:pic>
        <p:nvPicPr>
          <p:cNvPr id="146" name="Google Shape;146;ga1fbc8a10d_1_5"/>
          <p:cNvPicPr preferRelativeResize="0"/>
          <p:nvPr/>
        </p:nvPicPr>
        <p:blipFill rotWithShape="1">
          <a:blip r:embed="rId4">
            <a:alphaModFix/>
          </a:blip>
          <a:srcRect/>
          <a:stretch/>
        </p:blipFill>
        <p:spPr>
          <a:xfrm>
            <a:off x="9980499" y="2428804"/>
            <a:ext cx="2013000" cy="1254088"/>
          </a:xfrm>
          <a:prstGeom prst="rect">
            <a:avLst/>
          </a:prstGeom>
          <a:noFill/>
          <a:ln>
            <a:noFill/>
          </a:ln>
        </p:spPr>
      </p:pic>
      <p:pic>
        <p:nvPicPr>
          <p:cNvPr id="147" name="Google Shape;147;ga1fbc8a10d_1_5"/>
          <p:cNvPicPr preferRelativeResize="0"/>
          <p:nvPr/>
        </p:nvPicPr>
        <p:blipFill rotWithShape="1">
          <a:blip r:embed="rId5">
            <a:alphaModFix/>
          </a:blip>
          <a:srcRect/>
          <a:stretch/>
        </p:blipFill>
        <p:spPr>
          <a:xfrm>
            <a:off x="7466562" y="4239298"/>
            <a:ext cx="2012999" cy="1280999"/>
          </a:xfrm>
          <a:prstGeom prst="rect">
            <a:avLst/>
          </a:prstGeom>
          <a:noFill/>
          <a:ln>
            <a:noFill/>
          </a:ln>
        </p:spPr>
      </p:pic>
      <p:sp>
        <p:nvSpPr>
          <p:cNvPr id="148" name="Google Shape;148;ga1fbc8a10d_1_5"/>
          <p:cNvSpPr txBox="1"/>
          <p:nvPr/>
        </p:nvSpPr>
        <p:spPr>
          <a:xfrm>
            <a:off x="7994709" y="3639822"/>
            <a:ext cx="8226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Georgia"/>
                <a:ea typeface="Georgia"/>
                <a:cs typeface="Georgia"/>
                <a:sym typeface="Georgia"/>
              </a:rPr>
              <a:t>Step 2</a:t>
            </a:r>
            <a:endParaRPr sz="1800">
              <a:solidFill>
                <a:schemeClr val="lt1"/>
              </a:solidFill>
              <a:latin typeface="Corbel"/>
              <a:ea typeface="Corbel"/>
              <a:cs typeface="Corbel"/>
              <a:sym typeface="Corbel"/>
            </a:endParaRPr>
          </a:p>
        </p:txBody>
      </p:sp>
      <p:sp>
        <p:nvSpPr>
          <p:cNvPr id="149" name="Google Shape;149;ga1fbc8a10d_1_5"/>
          <p:cNvSpPr txBox="1"/>
          <p:nvPr/>
        </p:nvSpPr>
        <p:spPr>
          <a:xfrm>
            <a:off x="10642690" y="3656772"/>
            <a:ext cx="8211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Georgia"/>
                <a:ea typeface="Georgia"/>
                <a:cs typeface="Georgia"/>
                <a:sym typeface="Georgia"/>
              </a:rPr>
              <a:t>Step 3</a:t>
            </a:r>
            <a:endParaRPr sz="1800">
              <a:solidFill>
                <a:schemeClr val="lt1"/>
              </a:solidFill>
              <a:latin typeface="Corbel"/>
              <a:ea typeface="Corbel"/>
              <a:cs typeface="Corbel"/>
              <a:sym typeface="Corbel"/>
            </a:endParaRPr>
          </a:p>
        </p:txBody>
      </p:sp>
      <p:sp>
        <p:nvSpPr>
          <p:cNvPr id="150" name="Google Shape;150;ga1fbc8a10d_1_5"/>
          <p:cNvSpPr txBox="1"/>
          <p:nvPr/>
        </p:nvSpPr>
        <p:spPr>
          <a:xfrm>
            <a:off x="8060928" y="5520297"/>
            <a:ext cx="824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lt1"/>
                </a:solidFill>
                <a:latin typeface="Georgia"/>
                <a:ea typeface="Georgia"/>
                <a:cs typeface="Georgia"/>
                <a:sym typeface="Georgia"/>
              </a:rPr>
              <a:t>Step 4</a:t>
            </a:r>
            <a:endParaRPr sz="1800">
              <a:solidFill>
                <a:schemeClr val="lt1"/>
              </a:solidFill>
              <a:latin typeface="Corbel"/>
              <a:ea typeface="Corbel"/>
              <a:cs typeface="Corbel"/>
              <a:sym typeface="Corbel"/>
            </a:endParaRPr>
          </a:p>
        </p:txBody>
      </p:sp>
      <p:pic>
        <p:nvPicPr>
          <p:cNvPr id="151" name="Google Shape;151;ga1fbc8a10d_1_5"/>
          <p:cNvPicPr preferRelativeResize="0"/>
          <p:nvPr/>
        </p:nvPicPr>
        <p:blipFill rotWithShape="1">
          <a:blip r:embed="rId6">
            <a:alphaModFix/>
          </a:blip>
          <a:srcRect/>
          <a:stretch/>
        </p:blipFill>
        <p:spPr>
          <a:xfrm>
            <a:off x="9980499" y="4260643"/>
            <a:ext cx="2012999" cy="1300433"/>
          </a:xfrm>
          <a:prstGeom prst="rect">
            <a:avLst/>
          </a:prstGeom>
          <a:noFill/>
          <a:ln>
            <a:noFill/>
          </a:ln>
        </p:spPr>
      </p:pic>
    </p:spTree>
  </p:cSld>
  <p:clrMapOvr>
    <a:masterClrMapping/>
  </p:clrMapOvr>
</p:sld>
</file>

<file path=ppt/theme/theme1.xml><?xml version="1.0" encoding="utf-8"?>
<a:theme xmlns:a="http://schemas.openxmlformats.org/drawingml/2006/main" name="Banded">
  <a:themeElements>
    <a:clrScheme name="Banded">
      <a:dk1>
        <a:srgbClr val="000000"/>
      </a:dk1>
      <a:lt1>
        <a:srgbClr val="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1013</Words>
  <Application>Microsoft Office PowerPoint</Application>
  <PresentationFormat>Widescreen</PresentationFormat>
  <Paragraphs>123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Corbel</vt:lpstr>
      <vt:lpstr>Poppins</vt:lpstr>
      <vt:lpstr>Georgia</vt:lpstr>
      <vt:lpstr>Noto Sans Symbols</vt:lpstr>
      <vt:lpstr>Arial</vt:lpstr>
      <vt:lpstr>Banded</vt:lpstr>
      <vt:lpstr>ITCS 6190- Cloud Computing for Data Analysis CLUSTERING</vt:lpstr>
      <vt:lpstr>CLUSTERING DEFINITION</vt:lpstr>
      <vt:lpstr>TYPES OF CLUSTERING</vt:lpstr>
      <vt:lpstr>PARTITIONING CLUSTERING</vt:lpstr>
      <vt:lpstr>HIERARCHICAL CLUSTERING</vt:lpstr>
      <vt:lpstr>DENSITY BASED CLUSTERING</vt:lpstr>
      <vt:lpstr>MODEL BASED CLUSTERING</vt:lpstr>
      <vt:lpstr>K-MEANS CLUSTERING</vt:lpstr>
      <vt:lpstr>STEPS INVOLVED  IN  K-MEANS CLUSTERING</vt:lpstr>
      <vt:lpstr>ADVANTAGES OF K-MEANS CLUSTERING</vt:lpstr>
      <vt:lpstr>DISADVANTAGES OF K-MEANS CLUSTERING</vt:lpstr>
      <vt:lpstr>CLUSTERING EVALUATION STRATEGIES</vt:lpstr>
      <vt:lpstr>CLUSTERING EVALUATION STRATEGIES </vt:lpstr>
      <vt:lpstr> Clustering Algorithm Applications </vt:lpstr>
      <vt:lpstr> Other Clustering Algorithm Applications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ITCS 6190- Cloud Computing for Data Analysis CLUSTERING</dc:title>
  <dc:creator>kam s</dc:creator>
  <cp:lastModifiedBy>venkata sai koushik koritala</cp:lastModifiedBy>
  <cp:revision>1</cp:revision>
  <dcterms:created xsi:type="dcterms:W3CDTF">2020-11-09T01:30:31Z</dcterms:created>
  <dcterms:modified xsi:type="dcterms:W3CDTF">2020-11-26T18:29:38Z</dcterms:modified>
</cp:coreProperties>
</file>