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Economica"/>
      <p:regular r:id="rId29"/>
      <p:bold r:id="rId30"/>
      <p:italic r:id="rId31"/>
      <p:boldItalic r:id="rId32"/>
    </p:embeddedFont>
    <p:embeddedFont>
      <p:font typeface="Open Sans"/>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Economica-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Economica-italic.fntdata"/><Relationship Id="rId30" Type="http://schemas.openxmlformats.org/officeDocument/2006/relationships/font" Target="fonts/Economica-bold.fntdata"/><Relationship Id="rId11" Type="http://schemas.openxmlformats.org/officeDocument/2006/relationships/slide" Target="slides/slide6.xml"/><Relationship Id="rId33" Type="http://schemas.openxmlformats.org/officeDocument/2006/relationships/font" Target="fonts/OpenSans-regular.fntdata"/><Relationship Id="rId10" Type="http://schemas.openxmlformats.org/officeDocument/2006/relationships/slide" Target="slides/slide5.xml"/><Relationship Id="rId32" Type="http://schemas.openxmlformats.org/officeDocument/2006/relationships/font" Target="fonts/Economica-boldItalic.fntdata"/><Relationship Id="rId13" Type="http://schemas.openxmlformats.org/officeDocument/2006/relationships/slide" Target="slides/slide8.xml"/><Relationship Id="rId35" Type="http://schemas.openxmlformats.org/officeDocument/2006/relationships/font" Target="fonts/OpenSans-italic.fntdata"/><Relationship Id="rId12" Type="http://schemas.openxmlformats.org/officeDocument/2006/relationships/slide" Target="slides/slide7.xml"/><Relationship Id="rId34" Type="http://schemas.openxmlformats.org/officeDocument/2006/relationships/font" Target="fonts/OpenSans-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OpenSans-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ad6623f08c_0_1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ad6623f08c_0_1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ad91bad7b3_8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ad91bad7b3_8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Tejaswini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Tejaswini</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ad91bad7b3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ad91bad7b3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Nusrath</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Nusrath</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da720080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da720080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Adwait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Adwait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Sindhu</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Prashanth</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Sindhu</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ad91bad7b3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ad91bad7b3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Tanmay</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ad91bad7b3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ad91bad7b3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Tanmay</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ada720080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ada720080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Prashanth</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ad91bad7b3_8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ad91bad7b3_8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Maheshwar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Maheshwar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ad91bad7b3_8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ad91bad7b3_8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Venkata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Venkata</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Computational</a:t>
            </a:r>
            <a:r>
              <a:rPr lang="en"/>
              <a:t> Advertising</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Group 7</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590500" y="1526175"/>
            <a:ext cx="8520600" cy="1227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700"/>
              <a:t>Is Greedy approach for Maximal matching optimal?.Any issue with this approach  you can think of</a:t>
            </a:r>
            <a:r>
              <a:rPr lang="en" sz="2700"/>
              <a:t>?</a:t>
            </a:r>
            <a:endParaRPr/>
          </a:p>
        </p:txBody>
      </p:sp>
      <p:sp>
        <p:nvSpPr>
          <p:cNvPr id="120" name="Google Shape;120;p22"/>
          <p:cNvSpPr txBox="1"/>
          <p:nvPr/>
        </p:nvSpPr>
        <p:spPr>
          <a:xfrm>
            <a:off x="1474800" y="3074350"/>
            <a:ext cx="6104700" cy="99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121" name="Google Shape;121;p22"/>
          <p:cNvSpPr txBox="1"/>
          <p:nvPr/>
        </p:nvSpPr>
        <p:spPr>
          <a:xfrm>
            <a:off x="498950" y="220125"/>
            <a:ext cx="3492600" cy="69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4200">
                <a:solidFill>
                  <a:schemeClr val="dk1"/>
                </a:solidFill>
                <a:latin typeface="Economica"/>
                <a:ea typeface="Economica"/>
                <a:cs typeface="Economica"/>
                <a:sym typeface="Economica"/>
              </a:rPr>
              <a:t>Question</a:t>
            </a:r>
            <a:endParaRPr>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600">
                <a:latin typeface="Open Sans"/>
                <a:ea typeface="Open Sans"/>
                <a:cs typeface="Open Sans"/>
                <a:sym typeface="Open Sans"/>
              </a:rPr>
              <a:t>Adwords Problem</a:t>
            </a:r>
            <a:endParaRPr sz="3800"/>
          </a:p>
        </p:txBody>
      </p:sp>
      <p:sp>
        <p:nvSpPr>
          <p:cNvPr id="127" name="Google Shape;127;p23"/>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36550" lvl="0" marL="457200" rtl="0" algn="l">
              <a:lnSpc>
                <a:spcPct val="125000"/>
              </a:lnSpc>
              <a:spcBef>
                <a:spcPts val="0"/>
              </a:spcBef>
              <a:spcAft>
                <a:spcPts val="0"/>
              </a:spcAft>
              <a:buClr>
                <a:srgbClr val="000000"/>
              </a:buClr>
              <a:buSzPts val="1700"/>
              <a:buFont typeface="Arial"/>
              <a:buChar char="●"/>
            </a:pPr>
            <a:r>
              <a:rPr lang="en" sz="1700">
                <a:solidFill>
                  <a:srgbClr val="000000"/>
                </a:solidFill>
                <a:latin typeface="Arial"/>
                <a:ea typeface="Arial"/>
                <a:cs typeface="Arial"/>
                <a:sym typeface="Arial"/>
              </a:rPr>
              <a:t>Online Advertising Service where advertisers bid for queries on the search engine.</a:t>
            </a:r>
            <a:endParaRPr sz="1700">
              <a:solidFill>
                <a:srgbClr val="000000"/>
              </a:solidFill>
              <a:latin typeface="Arial"/>
              <a:ea typeface="Arial"/>
              <a:cs typeface="Arial"/>
              <a:sym typeface="Arial"/>
            </a:endParaRPr>
          </a:p>
          <a:p>
            <a:pPr indent="-336550" lvl="0" marL="457200" rtl="0" algn="l">
              <a:lnSpc>
                <a:spcPct val="125000"/>
              </a:lnSpc>
              <a:spcBef>
                <a:spcPts val="0"/>
              </a:spcBef>
              <a:spcAft>
                <a:spcPts val="0"/>
              </a:spcAft>
              <a:buClr>
                <a:srgbClr val="000000"/>
              </a:buClr>
              <a:buSzPts val="1700"/>
              <a:buFont typeface="Arial"/>
              <a:buChar char="●"/>
            </a:pPr>
            <a:r>
              <a:rPr lang="en" sz="1700">
                <a:solidFill>
                  <a:srgbClr val="000000"/>
                </a:solidFill>
                <a:latin typeface="Arial"/>
                <a:ea typeface="Arial"/>
                <a:cs typeface="Arial"/>
                <a:sym typeface="Arial"/>
              </a:rPr>
              <a:t>Search engine selects and displays ads for a small subset of the bidders in a purpose of achieving the goal of maximizing search engine’s revenue </a:t>
            </a:r>
            <a:endParaRPr sz="1700">
              <a:solidFill>
                <a:srgbClr val="000000"/>
              </a:solidFill>
              <a:latin typeface="Arial"/>
              <a:ea typeface="Arial"/>
              <a:cs typeface="Arial"/>
              <a:sym typeface="Arial"/>
            </a:endParaRPr>
          </a:p>
          <a:p>
            <a:pPr indent="-336550" lvl="0" marL="457200" rtl="0" algn="l">
              <a:lnSpc>
                <a:spcPct val="115000"/>
              </a:lnSpc>
              <a:spcBef>
                <a:spcPts val="0"/>
              </a:spcBef>
              <a:spcAft>
                <a:spcPts val="0"/>
              </a:spcAft>
              <a:buClr>
                <a:srgbClr val="000000"/>
              </a:buClr>
              <a:buSzPts val="1700"/>
              <a:buFont typeface="Arial"/>
              <a:buChar char="●"/>
            </a:pPr>
            <a:r>
              <a:rPr lang="en" sz="1700">
                <a:solidFill>
                  <a:srgbClr val="000000"/>
                </a:solidFill>
                <a:latin typeface="Arial"/>
                <a:ea typeface="Arial"/>
                <a:cs typeface="Arial"/>
                <a:sym typeface="Arial"/>
              </a:rPr>
              <a:t>The order of the ad’s must be determined by an on-line algorithm that must consider:</a:t>
            </a:r>
            <a:endParaRPr sz="1700">
              <a:solidFill>
                <a:srgbClr val="000000"/>
              </a:solidFill>
              <a:latin typeface="Arial"/>
              <a:ea typeface="Arial"/>
              <a:cs typeface="Arial"/>
              <a:sym typeface="Arial"/>
            </a:endParaRPr>
          </a:p>
          <a:p>
            <a:pPr indent="-336550" lvl="1" marL="914400" rtl="0" algn="l">
              <a:lnSpc>
                <a:spcPct val="115000"/>
              </a:lnSpc>
              <a:spcBef>
                <a:spcPts val="0"/>
              </a:spcBef>
              <a:spcAft>
                <a:spcPts val="0"/>
              </a:spcAft>
              <a:buClr>
                <a:srgbClr val="000000"/>
              </a:buClr>
              <a:buSzPts val="1700"/>
              <a:buFont typeface="Arial"/>
              <a:buChar char="○"/>
            </a:pPr>
            <a:r>
              <a:rPr lang="en" sz="1700">
                <a:solidFill>
                  <a:srgbClr val="000000"/>
                </a:solidFill>
                <a:latin typeface="Arial"/>
                <a:ea typeface="Arial"/>
                <a:cs typeface="Arial"/>
                <a:sym typeface="Arial"/>
              </a:rPr>
              <a:t>The limited number of advertisement slots for any given query.</a:t>
            </a:r>
            <a:endParaRPr sz="1700">
              <a:solidFill>
                <a:srgbClr val="000000"/>
              </a:solidFill>
              <a:latin typeface="Arial"/>
              <a:ea typeface="Arial"/>
              <a:cs typeface="Arial"/>
              <a:sym typeface="Arial"/>
            </a:endParaRPr>
          </a:p>
          <a:p>
            <a:pPr indent="-336550" lvl="1" marL="914400" rtl="0" algn="l">
              <a:lnSpc>
                <a:spcPct val="115000"/>
              </a:lnSpc>
              <a:spcBef>
                <a:spcPts val="0"/>
              </a:spcBef>
              <a:spcAft>
                <a:spcPts val="0"/>
              </a:spcAft>
              <a:buClr>
                <a:srgbClr val="000000"/>
              </a:buClr>
              <a:buSzPts val="1700"/>
              <a:buFont typeface="Arial"/>
              <a:buChar char="○"/>
            </a:pPr>
            <a:r>
              <a:rPr lang="en" sz="1700">
                <a:solidFill>
                  <a:srgbClr val="000000"/>
                </a:solidFill>
                <a:latin typeface="Arial"/>
                <a:ea typeface="Arial"/>
                <a:cs typeface="Arial"/>
                <a:sym typeface="Arial"/>
              </a:rPr>
              <a:t>The budget on how much a company will pay for all the uses of their ad.</a:t>
            </a:r>
            <a:endParaRPr sz="1700">
              <a:solidFill>
                <a:srgbClr val="000000"/>
              </a:solidFill>
              <a:latin typeface="Arial"/>
              <a:ea typeface="Arial"/>
              <a:cs typeface="Arial"/>
              <a:sym typeface="Arial"/>
            </a:endParaRPr>
          </a:p>
          <a:p>
            <a:pPr indent="-336550" lvl="1" marL="914400" rtl="0" algn="l">
              <a:lnSpc>
                <a:spcPct val="115000"/>
              </a:lnSpc>
              <a:spcBef>
                <a:spcPts val="0"/>
              </a:spcBef>
              <a:spcAft>
                <a:spcPts val="0"/>
              </a:spcAft>
              <a:buClr>
                <a:srgbClr val="000000"/>
              </a:buClr>
              <a:buSzPts val="1700"/>
              <a:buFont typeface="Arial"/>
              <a:buChar char="○"/>
            </a:pPr>
            <a:r>
              <a:rPr lang="en" sz="1700">
                <a:solidFill>
                  <a:srgbClr val="000000"/>
                </a:solidFill>
                <a:latin typeface="Arial"/>
                <a:ea typeface="Arial"/>
                <a:cs typeface="Arial"/>
                <a:sym typeface="Arial"/>
              </a:rPr>
              <a:t>The total amount expected to be made by the ad and by not which company bid the highest.</a:t>
            </a:r>
            <a:endParaRPr sz="1700">
              <a:solidFill>
                <a:srgbClr val="000000"/>
              </a:solidFill>
              <a:latin typeface="Arial"/>
              <a:ea typeface="Arial"/>
              <a:cs typeface="Arial"/>
              <a:sym typeface="Arial"/>
            </a:endParaRPr>
          </a:p>
          <a:p>
            <a:pPr indent="-228600" lvl="1" marL="914400" rtl="0" algn="l">
              <a:lnSpc>
                <a:spcPct val="115000"/>
              </a:lnSpc>
              <a:spcBef>
                <a:spcPts val="0"/>
              </a:spcBef>
              <a:spcAft>
                <a:spcPts val="0"/>
              </a:spcAft>
              <a:buSzPts val="14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700">
                <a:latin typeface="Open Sans"/>
                <a:ea typeface="Open Sans"/>
                <a:cs typeface="Open Sans"/>
                <a:sym typeface="Open Sans"/>
              </a:rPr>
              <a:t>Solution</a:t>
            </a:r>
            <a:endParaRPr sz="2600">
              <a:latin typeface="Open Sans"/>
              <a:ea typeface="Open Sans"/>
              <a:cs typeface="Open Sans"/>
              <a:sym typeface="Open Sans"/>
            </a:endParaRPr>
          </a:p>
        </p:txBody>
      </p:sp>
      <p:sp>
        <p:nvSpPr>
          <p:cNvPr id="133" name="Google Shape;133;p24"/>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Clr>
                <a:srgbClr val="000000"/>
              </a:buClr>
              <a:buSzPts val="1300"/>
              <a:buChar char="●"/>
            </a:pPr>
            <a:r>
              <a:rPr lang="en" sz="1300">
                <a:solidFill>
                  <a:srgbClr val="000000"/>
                </a:solidFill>
              </a:rPr>
              <a:t>Advertisers: A and B</a:t>
            </a:r>
            <a:endParaRPr sz="1300">
              <a:solidFill>
                <a:srgbClr val="000000"/>
              </a:solidFill>
            </a:endParaRPr>
          </a:p>
          <a:p>
            <a:pPr indent="-311150" lvl="0" marL="457200" rtl="0" algn="l">
              <a:lnSpc>
                <a:spcPct val="150000"/>
              </a:lnSpc>
              <a:spcBef>
                <a:spcPts val="0"/>
              </a:spcBef>
              <a:spcAft>
                <a:spcPts val="0"/>
              </a:spcAft>
              <a:buClr>
                <a:srgbClr val="000000"/>
              </a:buClr>
              <a:buSzPts val="1300"/>
              <a:buChar char="●"/>
            </a:pPr>
            <a:r>
              <a:rPr lang="en" sz="1300">
                <a:solidFill>
                  <a:srgbClr val="000000"/>
                </a:solidFill>
              </a:rPr>
              <a:t>A bids on query x and B bids on queries x and y</a:t>
            </a:r>
            <a:endParaRPr sz="1300">
              <a:solidFill>
                <a:srgbClr val="000000"/>
              </a:solidFill>
            </a:endParaRPr>
          </a:p>
          <a:p>
            <a:pPr indent="-311150" lvl="0" marL="457200" rtl="0" algn="l">
              <a:lnSpc>
                <a:spcPct val="150000"/>
              </a:lnSpc>
              <a:spcBef>
                <a:spcPts val="0"/>
              </a:spcBef>
              <a:spcAft>
                <a:spcPts val="0"/>
              </a:spcAft>
              <a:buClr>
                <a:srgbClr val="000000"/>
              </a:buClr>
              <a:buSzPts val="1300"/>
              <a:buChar char="●"/>
            </a:pPr>
            <a:r>
              <a:rPr lang="en" sz="1300">
                <a:solidFill>
                  <a:srgbClr val="000000"/>
                </a:solidFill>
              </a:rPr>
              <a:t>Sequence of queries: xxyy</a:t>
            </a:r>
            <a:endParaRPr sz="1300">
              <a:solidFill>
                <a:srgbClr val="000000"/>
              </a:solidFill>
            </a:endParaRPr>
          </a:p>
          <a:p>
            <a:pPr indent="-311150" lvl="0" marL="457200" rtl="0" algn="l">
              <a:lnSpc>
                <a:spcPct val="150000"/>
              </a:lnSpc>
              <a:spcBef>
                <a:spcPts val="0"/>
              </a:spcBef>
              <a:spcAft>
                <a:spcPts val="0"/>
              </a:spcAft>
              <a:buSzPts val="1300"/>
              <a:buChar char="●"/>
            </a:pPr>
            <a:r>
              <a:rPr lang="en" sz="1300"/>
              <a:t>Greedy Algorithm : Queries are assigned to any advertiser who has bid 1 for that query</a:t>
            </a:r>
            <a:endParaRPr sz="1300"/>
          </a:p>
          <a:p>
            <a:pPr indent="-311150" lvl="0" marL="457200" rtl="0" algn="l">
              <a:lnSpc>
                <a:spcPct val="125000"/>
              </a:lnSpc>
              <a:spcBef>
                <a:spcPts val="0"/>
              </a:spcBef>
              <a:spcAft>
                <a:spcPts val="0"/>
              </a:spcAft>
              <a:buSzPts val="1300"/>
              <a:buChar char="●"/>
            </a:pPr>
            <a:r>
              <a:rPr lang="en" sz="1300"/>
              <a:t>Competitive Ratio = 1/2</a:t>
            </a:r>
            <a:endParaRPr sz="1300"/>
          </a:p>
          <a:p>
            <a:pPr indent="-311150" lvl="0" marL="457200" rtl="0" algn="l">
              <a:lnSpc>
                <a:spcPct val="150000"/>
              </a:lnSpc>
              <a:spcBef>
                <a:spcPts val="0"/>
              </a:spcBef>
              <a:spcAft>
                <a:spcPts val="0"/>
              </a:spcAft>
              <a:buClr>
                <a:srgbClr val="000000"/>
              </a:buClr>
              <a:buSzPts val="1300"/>
              <a:buChar char="●"/>
            </a:pPr>
            <a:r>
              <a:rPr lang="en" sz="1300">
                <a:solidFill>
                  <a:srgbClr val="000000"/>
                </a:solidFill>
              </a:rPr>
              <a:t>Balance Algorithm - </a:t>
            </a:r>
            <a:r>
              <a:rPr lang="en" sz="1300">
                <a:solidFill>
                  <a:srgbClr val="000000"/>
                </a:solidFill>
              </a:rPr>
              <a:t>Improvement to the Greedy Algorithm</a:t>
            </a:r>
            <a:endParaRPr sz="1300">
              <a:solidFill>
                <a:srgbClr val="000000"/>
              </a:solidFill>
            </a:endParaRPr>
          </a:p>
          <a:p>
            <a:pPr indent="-311150" lvl="0" marL="457200" rtl="0" algn="l">
              <a:lnSpc>
                <a:spcPct val="150000"/>
              </a:lnSpc>
              <a:spcBef>
                <a:spcPts val="0"/>
              </a:spcBef>
              <a:spcAft>
                <a:spcPts val="0"/>
              </a:spcAft>
              <a:buClr>
                <a:srgbClr val="000000"/>
              </a:buClr>
              <a:buSzPts val="1300"/>
              <a:buChar char="●"/>
            </a:pPr>
            <a:r>
              <a:rPr lang="en" sz="1300">
                <a:solidFill>
                  <a:srgbClr val="000000"/>
                </a:solidFill>
              </a:rPr>
              <a:t>Queries are assigned to the advertisers that bid on the query with the largest remaining budget.</a:t>
            </a:r>
            <a:endParaRPr sz="1300">
              <a:solidFill>
                <a:srgbClr val="000000"/>
              </a:solidFill>
            </a:endParaRPr>
          </a:p>
          <a:p>
            <a:pPr indent="-311150" lvl="0" marL="457200" rtl="0" algn="l">
              <a:lnSpc>
                <a:spcPct val="150000"/>
              </a:lnSpc>
              <a:spcBef>
                <a:spcPts val="0"/>
              </a:spcBef>
              <a:spcAft>
                <a:spcPts val="0"/>
              </a:spcAft>
              <a:buClr>
                <a:srgbClr val="000000"/>
              </a:buClr>
              <a:buSzPts val="1300"/>
              <a:buChar char="●"/>
            </a:pPr>
            <a:r>
              <a:rPr lang="en" sz="1300">
                <a:solidFill>
                  <a:srgbClr val="000000"/>
                </a:solidFill>
              </a:rPr>
              <a:t>Uses some of each advertisers budget</a:t>
            </a:r>
            <a:endParaRPr sz="1300">
              <a:solidFill>
                <a:srgbClr val="000000"/>
              </a:solidFill>
            </a:endParaRPr>
          </a:p>
          <a:p>
            <a:pPr indent="-336550" lvl="0" marL="457200" rtl="0" algn="l">
              <a:lnSpc>
                <a:spcPct val="125000"/>
              </a:lnSpc>
              <a:spcBef>
                <a:spcPts val="0"/>
              </a:spcBef>
              <a:spcAft>
                <a:spcPts val="0"/>
              </a:spcAft>
              <a:buClr>
                <a:srgbClr val="000000"/>
              </a:buClr>
              <a:buSzPts val="1700"/>
              <a:buChar char="●"/>
            </a:pPr>
            <a:r>
              <a:rPr lang="en" sz="1300">
                <a:solidFill>
                  <a:srgbClr val="000000"/>
                </a:solidFill>
              </a:rPr>
              <a:t>Competitive Ratio = ¾</a:t>
            </a:r>
            <a:endParaRPr sz="1300">
              <a:solidFill>
                <a:srgbClr val="000000"/>
              </a:solidFill>
            </a:endParaRPr>
          </a:p>
          <a:p>
            <a:pPr indent="0" lvl="0" marL="457200" rtl="0" algn="l">
              <a:lnSpc>
                <a:spcPct val="150000"/>
              </a:lnSpc>
              <a:spcBef>
                <a:spcPts val="0"/>
              </a:spcBef>
              <a:spcAft>
                <a:spcPts val="0"/>
              </a:spcAft>
              <a:buNone/>
            </a:pPr>
            <a:r>
              <a:t/>
            </a:r>
            <a:endParaRPr>
              <a:solidFill>
                <a:srgbClr val="000000"/>
              </a:solidFill>
              <a:latin typeface="Arial"/>
              <a:ea typeface="Arial"/>
              <a:cs typeface="Arial"/>
              <a:sym typeface="Arial"/>
            </a:endParaRPr>
          </a:p>
          <a:p>
            <a:pPr indent="0" lvl="0" marL="457200" rtl="0" algn="l">
              <a:lnSpc>
                <a:spcPct val="150000"/>
              </a:lnSpc>
              <a:spcBef>
                <a:spcPts val="0"/>
              </a:spcBef>
              <a:spcAft>
                <a:spcPts val="0"/>
              </a:spcAft>
              <a:buNone/>
            </a:pPr>
            <a:r>
              <a:t/>
            </a:r>
            <a:endParaRPr>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139" name="Google Shape;139;p25"/>
          <p:cNvSpPr txBox="1"/>
          <p:nvPr>
            <p:ph idx="1" type="body"/>
          </p:nvPr>
        </p:nvSpPr>
        <p:spPr>
          <a:xfrm>
            <a:off x="465775" y="1880975"/>
            <a:ext cx="8520600" cy="1824300"/>
          </a:xfrm>
          <a:prstGeom prst="rect">
            <a:avLst/>
          </a:prstGeom>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sz="3400">
                <a:latin typeface="Economica"/>
                <a:ea typeface="Economica"/>
                <a:cs typeface="Economica"/>
                <a:sym typeface="Economica"/>
              </a:rPr>
              <a:t>Which is the best: Greedy Algorithm or Balanced Algorithm?</a:t>
            </a:r>
            <a:endParaRPr sz="3400">
              <a:latin typeface="Economica"/>
              <a:ea typeface="Economica"/>
              <a:cs typeface="Economica"/>
              <a:sym typeface="Economica"/>
            </a:endParaRPr>
          </a:p>
          <a:p>
            <a:pPr indent="0" lvl="0" marL="0" rtl="0" algn="l">
              <a:spcBef>
                <a:spcPts val="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000"/>
              <a:t>AdWords Implementation: </a:t>
            </a:r>
            <a:r>
              <a:rPr lang="en" sz="3000"/>
              <a:t>Matching Bids and Search Queries</a:t>
            </a:r>
            <a:endParaRPr sz="3000"/>
          </a:p>
        </p:txBody>
      </p:sp>
      <p:sp>
        <p:nvSpPr>
          <p:cNvPr id="145" name="Google Shape;145;p26"/>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As long as bids are for the exact set of words in a query, the solution is relatively easy. However there are a number of extensions to the query/bid matching process that are not as simple.</a:t>
            </a:r>
            <a:endParaRPr sz="1400"/>
          </a:p>
          <a:p>
            <a:pPr indent="-317500" lvl="0" marL="457200" rtl="0" algn="l">
              <a:lnSpc>
                <a:spcPct val="115000"/>
              </a:lnSpc>
              <a:spcBef>
                <a:spcPts val="0"/>
              </a:spcBef>
              <a:spcAft>
                <a:spcPts val="0"/>
              </a:spcAft>
              <a:buSzPts val="1400"/>
              <a:buChar char="●"/>
            </a:pPr>
            <a:r>
              <a:rPr b="1" lang="en" sz="1400"/>
              <a:t>Matching Bids:</a:t>
            </a:r>
            <a:r>
              <a:rPr lang="en" sz="1400">
                <a:solidFill>
                  <a:schemeClr val="dk1"/>
                </a:solidFill>
              </a:rPr>
              <a:t> We can avoid having to deal with word order by storing all sets of words representing a bid in alphabetic order. The list of words in sorted order forms the hash-key for the bid, and these bids may be stored in a hash table used as an index.</a:t>
            </a:r>
            <a:endParaRPr sz="1400">
              <a:solidFill>
                <a:schemeClr val="dk1"/>
              </a:solidFill>
            </a:endParaRPr>
          </a:p>
          <a:p>
            <a:pPr indent="-317500" lvl="0" marL="457200" rtl="0" algn="l">
              <a:lnSpc>
                <a:spcPct val="115000"/>
              </a:lnSpc>
              <a:spcBef>
                <a:spcPts val="0"/>
              </a:spcBef>
              <a:spcAft>
                <a:spcPts val="0"/>
              </a:spcAft>
              <a:buSzPts val="1400"/>
              <a:buChar char="●"/>
            </a:pPr>
            <a:r>
              <a:rPr b="1" lang="en" sz="1400">
                <a:solidFill>
                  <a:schemeClr val="dk1"/>
                </a:solidFill>
              </a:rPr>
              <a:t>Search queries: </a:t>
            </a:r>
            <a:r>
              <a:rPr lang="en" sz="1400">
                <a:solidFill>
                  <a:schemeClr val="dk1"/>
                </a:solidFill>
              </a:rPr>
              <a:t> </a:t>
            </a:r>
            <a:r>
              <a:rPr lang="en" sz="1400"/>
              <a:t>They</a:t>
            </a:r>
            <a:r>
              <a:rPr lang="en" sz="1400">
                <a:solidFill>
                  <a:schemeClr val="dk1"/>
                </a:solidFill>
              </a:rPr>
              <a:t> have their words sorted prior to lookup. When we hash the sorted list, we find in the hash table all the bids for exactly that set of words. They can be retrieved quickly, since we have only to look at the contents of that bucket.</a:t>
            </a:r>
            <a:endParaRPr sz="1400">
              <a:solidFill>
                <a:schemeClr val="dk1"/>
              </a:solidFill>
            </a:endParaRPr>
          </a:p>
          <a:p>
            <a:pPr indent="-317500" lvl="0" marL="457200" rtl="0" algn="l">
              <a:lnSpc>
                <a:spcPct val="115000"/>
              </a:lnSpc>
              <a:spcBef>
                <a:spcPts val="0"/>
              </a:spcBef>
              <a:spcAft>
                <a:spcPts val="0"/>
              </a:spcAft>
              <a:buSzPts val="1400"/>
              <a:buChar char="●"/>
            </a:pPr>
            <a:r>
              <a:rPr lang="en" sz="1400">
                <a:solidFill>
                  <a:schemeClr val="dk1"/>
                </a:solidFill>
              </a:rPr>
              <a:t>If there are a million advertisers, each bidding on 100 queries, and the record of the bid requires 100 bytes, then we require ten gigabytes of main memory, which is well within the limits of what is feasible for a single machine.</a:t>
            </a:r>
            <a:endParaRPr sz="1400">
              <a:solidFill>
                <a:schemeClr val="dk1"/>
              </a:solidFill>
            </a:endParaRPr>
          </a:p>
          <a:p>
            <a:pPr indent="-317500" lvl="0" marL="457200" rtl="0" algn="l">
              <a:lnSpc>
                <a:spcPct val="115000"/>
              </a:lnSpc>
              <a:spcBef>
                <a:spcPts val="0"/>
              </a:spcBef>
              <a:spcAft>
                <a:spcPts val="0"/>
              </a:spcAft>
              <a:buSzPts val="1400"/>
              <a:buChar char="●"/>
            </a:pPr>
            <a:r>
              <a:rPr lang="en" sz="1400"/>
              <a:t>Search queries can be hashed and sent to the appropriate machine.</a:t>
            </a: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7"/>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000"/>
              <a:t>AdWords Implementation: </a:t>
            </a:r>
            <a:r>
              <a:rPr lang="en" sz="3000"/>
              <a:t>More Complex Matching Problems</a:t>
            </a:r>
            <a:endParaRPr sz="3000"/>
          </a:p>
        </p:txBody>
      </p:sp>
      <p:sp>
        <p:nvSpPr>
          <p:cNvPr id="151" name="Google Shape;151;p2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Matching problem seems harder but w</a:t>
            </a:r>
            <a:r>
              <a:rPr lang="en" sz="1400">
                <a:solidFill>
                  <a:schemeClr val="dk1"/>
                </a:solidFill>
              </a:rPr>
              <a:t>e can still maintain a hash-table index for the bids, </a:t>
            </a:r>
            <a:r>
              <a:rPr lang="en" sz="1400"/>
              <a:t>however</a:t>
            </a:r>
            <a:r>
              <a:rPr lang="en" sz="1400">
                <a:solidFill>
                  <a:schemeClr val="dk1"/>
                </a:solidFill>
              </a:rPr>
              <a:t> the number of subsets of words in a hundred-word email is much too large to look up all the sets, or even all the small sets of about three words. </a:t>
            </a:r>
            <a:endParaRPr sz="1400">
              <a:solidFill>
                <a:schemeClr val="dk1"/>
              </a:solidFill>
            </a:endParaRPr>
          </a:p>
          <a:p>
            <a:pPr indent="-317500" lvl="0" marL="457200" rtl="0" algn="l">
              <a:lnSpc>
                <a:spcPct val="115000"/>
              </a:lnSpc>
              <a:spcBef>
                <a:spcPts val="1000"/>
              </a:spcBef>
              <a:spcAft>
                <a:spcPts val="0"/>
              </a:spcAft>
              <a:buSzPts val="1400"/>
              <a:buChar char="●"/>
            </a:pPr>
            <a:r>
              <a:rPr lang="en" sz="1400"/>
              <a:t>All the number of other potential applications of this sort of matching</a:t>
            </a:r>
            <a:r>
              <a:rPr lang="en" sz="1400">
                <a:solidFill>
                  <a:schemeClr val="dk1"/>
                </a:solidFill>
              </a:rPr>
              <a:t> involves </a:t>
            </a:r>
            <a:r>
              <a:rPr lang="en" sz="1400"/>
              <a:t>“</a:t>
            </a:r>
            <a:r>
              <a:rPr i="1" lang="en" sz="1400">
                <a:solidFill>
                  <a:schemeClr val="dk1"/>
                </a:solidFill>
              </a:rPr>
              <a:t>standing queries</a:t>
            </a:r>
            <a:r>
              <a:rPr lang="en" sz="1400"/>
              <a:t>.”</a:t>
            </a:r>
            <a:endParaRPr sz="1400">
              <a:solidFill>
                <a:schemeClr val="dk1"/>
              </a:solidFill>
            </a:endParaRPr>
          </a:p>
          <a:p>
            <a:pPr indent="-317500" lvl="0" marL="457200" rtl="0" algn="l">
              <a:lnSpc>
                <a:spcPct val="115000"/>
              </a:lnSpc>
              <a:spcBef>
                <a:spcPts val="1000"/>
              </a:spcBef>
              <a:spcAft>
                <a:spcPts val="0"/>
              </a:spcAft>
              <a:buSzPts val="1400"/>
              <a:buChar char="●"/>
            </a:pPr>
            <a:r>
              <a:rPr lang="en" sz="1400"/>
              <a:t>Example: </a:t>
            </a:r>
            <a:endParaRPr sz="1400"/>
          </a:p>
          <a:p>
            <a:pPr indent="-317500" lvl="1" marL="914400" rtl="0" algn="l">
              <a:lnSpc>
                <a:spcPct val="115000"/>
              </a:lnSpc>
              <a:spcBef>
                <a:spcPts val="0"/>
              </a:spcBef>
              <a:spcAft>
                <a:spcPts val="0"/>
              </a:spcAft>
              <a:buSzPts val="1400"/>
              <a:buChar char="○"/>
            </a:pPr>
            <a:r>
              <a:rPr lang="en">
                <a:solidFill>
                  <a:schemeClr val="dk1"/>
                </a:solidFill>
              </a:rPr>
              <a:t>Twitter allows one to follow all the “tweets” of a given person. However, it is feasible to allow users to specify a set of words, such as “</a:t>
            </a:r>
            <a:r>
              <a:rPr lang="en"/>
              <a:t>New </a:t>
            </a:r>
            <a:r>
              <a:rPr lang="en">
                <a:solidFill>
                  <a:schemeClr val="dk1"/>
                </a:solidFill>
              </a:rPr>
              <a:t>Iphone”</a:t>
            </a:r>
            <a:endParaRPr>
              <a:solidFill>
                <a:schemeClr val="dk1"/>
              </a:solidFill>
            </a:endParaRPr>
          </a:p>
          <a:p>
            <a:pPr indent="-317500" lvl="1" marL="914400" rtl="0" algn="l">
              <a:lnSpc>
                <a:spcPct val="115000"/>
              </a:lnSpc>
              <a:spcBef>
                <a:spcPts val="0"/>
              </a:spcBef>
              <a:spcAft>
                <a:spcPts val="0"/>
              </a:spcAft>
              <a:buSzPts val="1400"/>
              <a:buChar char="○"/>
            </a:pPr>
            <a:r>
              <a:rPr lang="en">
                <a:solidFill>
                  <a:schemeClr val="dk1"/>
                </a:solidFill>
              </a:rPr>
              <a:t>Online news sites often allow users to select from among certain keywords or phrases, e.g., “</a:t>
            </a:r>
            <a:r>
              <a:rPr lang="en"/>
              <a:t>covid-19</a:t>
            </a:r>
            <a:r>
              <a:rPr lang="en">
                <a:solidFill>
                  <a:schemeClr val="dk1"/>
                </a:solidFill>
              </a:rPr>
              <a:t>” or </a:t>
            </a:r>
            <a:r>
              <a:rPr lang="en"/>
              <a:t>“corona”</a:t>
            </a:r>
            <a:r>
              <a:rPr lang="en">
                <a:solidFill>
                  <a:schemeClr val="dk1"/>
                </a:solidFill>
              </a:rPr>
              <a:t> and receive alerts whenever a new news article contains that word or consecutive sequence of words.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157" name="Google Shape;157;p2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3400">
              <a:latin typeface="Economica"/>
              <a:ea typeface="Economica"/>
              <a:cs typeface="Economica"/>
              <a:sym typeface="Economica"/>
            </a:endParaRPr>
          </a:p>
          <a:p>
            <a:pPr indent="0" lvl="0" marL="0" rtl="0" algn="l">
              <a:spcBef>
                <a:spcPts val="1600"/>
              </a:spcBef>
              <a:spcAft>
                <a:spcPts val="1600"/>
              </a:spcAft>
              <a:buNone/>
            </a:pPr>
            <a:r>
              <a:rPr lang="en" sz="3400">
                <a:latin typeface="Economica"/>
                <a:ea typeface="Economica"/>
                <a:cs typeface="Economica"/>
                <a:sym typeface="Economica"/>
              </a:rPr>
              <a:t>What do you mean by standing queries?</a:t>
            </a:r>
            <a:endParaRPr sz="3400">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9"/>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000"/>
              <a:t> A Matching Algorithm for Documents and Bids</a:t>
            </a:r>
            <a:endParaRPr sz="3000"/>
          </a:p>
        </p:txBody>
      </p:sp>
      <p:sp>
        <p:nvSpPr>
          <p:cNvPr id="163" name="Google Shape;163;p29"/>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What is a bid ?</a:t>
            </a:r>
            <a:endParaRPr/>
          </a:p>
          <a:p>
            <a:pPr indent="-342900" lvl="0" marL="457200" rtl="0" algn="l">
              <a:lnSpc>
                <a:spcPct val="115000"/>
              </a:lnSpc>
              <a:spcBef>
                <a:spcPts val="0"/>
              </a:spcBef>
              <a:spcAft>
                <a:spcPts val="0"/>
              </a:spcAft>
              <a:buSzPts val="1800"/>
              <a:buChar char="●"/>
            </a:pPr>
            <a:r>
              <a:rPr lang="en"/>
              <a:t>What is a document ?</a:t>
            </a:r>
            <a:endParaRPr/>
          </a:p>
          <a:p>
            <a:pPr indent="-342900" lvl="0" marL="457200" rtl="0" algn="l">
              <a:lnSpc>
                <a:spcPct val="115000"/>
              </a:lnSpc>
              <a:spcBef>
                <a:spcPts val="0"/>
              </a:spcBef>
              <a:spcAft>
                <a:spcPts val="0"/>
              </a:spcAft>
              <a:buSzPts val="1800"/>
              <a:buChar char="●"/>
            </a:pPr>
            <a:r>
              <a:rPr lang="en"/>
              <a:t>Where is it used ?</a:t>
            </a:r>
            <a:endParaRPr/>
          </a:p>
          <a:p>
            <a:pPr indent="-342900" lvl="0" marL="457200" rtl="0" algn="l">
              <a:lnSpc>
                <a:spcPct val="115000"/>
              </a:lnSpc>
              <a:spcBef>
                <a:spcPts val="0"/>
              </a:spcBef>
              <a:spcAft>
                <a:spcPts val="0"/>
              </a:spcAft>
              <a:buSzPts val="1800"/>
              <a:buChar char="●"/>
            </a:pPr>
            <a:r>
              <a:rPr lang="en"/>
              <a:t>How does it work?</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000"/>
              <a:t>Bid Algorithm </a:t>
            </a:r>
            <a:endParaRPr sz="3000"/>
          </a:p>
        </p:txBody>
      </p:sp>
      <p:pic>
        <p:nvPicPr>
          <p:cNvPr id="169" name="Google Shape;169;p30"/>
          <p:cNvPicPr preferRelativeResize="0"/>
          <p:nvPr/>
        </p:nvPicPr>
        <p:blipFill>
          <a:blip r:embed="rId3">
            <a:alphaModFix/>
          </a:blip>
          <a:stretch>
            <a:fillRect/>
          </a:stretch>
        </p:blipFill>
        <p:spPr>
          <a:xfrm>
            <a:off x="1759575" y="982325"/>
            <a:ext cx="5682550" cy="36914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1"/>
          <p:cNvSpPr txBox="1"/>
          <p:nvPr>
            <p:ph type="title"/>
          </p:nvPr>
        </p:nvSpPr>
        <p:spPr>
          <a:xfrm>
            <a:off x="311700" y="362300"/>
            <a:ext cx="8520600" cy="847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600"/>
              <a:t>MapReduce Solution to Graph Model</a:t>
            </a:r>
            <a:endParaRPr/>
          </a:p>
        </p:txBody>
      </p:sp>
      <p:sp>
        <p:nvSpPr>
          <p:cNvPr id="175" name="Google Shape;175;p31"/>
          <p:cNvSpPr txBox="1"/>
          <p:nvPr>
            <p:ph idx="1" type="body"/>
          </p:nvPr>
        </p:nvSpPr>
        <p:spPr>
          <a:xfrm>
            <a:off x="311700" y="1331800"/>
            <a:ext cx="8000700" cy="30768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Why Map Reduce ?</a:t>
            </a:r>
            <a:endParaRPr sz="1400"/>
          </a:p>
          <a:p>
            <a:pPr indent="-317500" lvl="0" marL="457200" rtl="0" algn="l">
              <a:lnSpc>
                <a:spcPct val="115000"/>
              </a:lnSpc>
              <a:spcBef>
                <a:spcPts val="0"/>
              </a:spcBef>
              <a:spcAft>
                <a:spcPts val="0"/>
              </a:spcAft>
              <a:buSzPts val="1400"/>
              <a:buChar char="●"/>
            </a:pPr>
            <a:r>
              <a:rPr lang="en" sz="1400">
                <a:solidFill>
                  <a:schemeClr val="dk1"/>
                </a:solidFill>
              </a:rPr>
              <a:t>The MapReduce solution to the graph model is used to decrease the communication and the movement of large data</a:t>
            </a:r>
            <a:endParaRPr sz="1400">
              <a:solidFill>
                <a:schemeClr val="dk1"/>
              </a:solidFill>
            </a:endParaRPr>
          </a:p>
          <a:p>
            <a:pPr indent="-317500" lvl="0" marL="457200" rtl="0" algn="l">
              <a:lnSpc>
                <a:spcPct val="115000"/>
              </a:lnSpc>
              <a:spcBef>
                <a:spcPts val="0"/>
              </a:spcBef>
              <a:spcAft>
                <a:spcPts val="0"/>
              </a:spcAft>
              <a:buSzPts val="1400"/>
              <a:buChar char="●"/>
            </a:pPr>
            <a:r>
              <a:rPr lang="en" sz="1400"/>
              <a:t>Map - The input data is first split into smaller blocks. Each block is then assigned to a mapper for processing.</a:t>
            </a:r>
            <a:endParaRPr sz="1400"/>
          </a:p>
          <a:p>
            <a:pPr indent="-317500" lvl="0" marL="457200" rtl="0" algn="l">
              <a:lnSpc>
                <a:spcPct val="115000"/>
              </a:lnSpc>
              <a:spcBef>
                <a:spcPts val="0"/>
              </a:spcBef>
              <a:spcAft>
                <a:spcPts val="0"/>
              </a:spcAft>
              <a:buSzPts val="1400"/>
              <a:buChar char="●"/>
            </a:pPr>
            <a:r>
              <a:rPr lang="en" sz="1400"/>
              <a:t>Combine - Runs individually on each mapper server. It reduces the data on each mapper further to a simplified form before passing it downstream.</a:t>
            </a:r>
            <a:endParaRPr sz="1400"/>
          </a:p>
          <a:p>
            <a:pPr indent="-317500" lvl="0" marL="457200" rtl="0" algn="just">
              <a:lnSpc>
                <a:spcPct val="115000"/>
              </a:lnSpc>
              <a:spcBef>
                <a:spcPts val="0"/>
              </a:spcBef>
              <a:spcAft>
                <a:spcPts val="0"/>
              </a:spcAft>
              <a:buSzPts val="1400"/>
              <a:buChar char="●"/>
            </a:pPr>
            <a:r>
              <a:rPr lang="en" sz="1400"/>
              <a:t>Partition - the process that translates the &lt;key, value&gt; pairs resulting from </a:t>
            </a:r>
            <a:br>
              <a:rPr lang="en" sz="1400"/>
            </a:br>
            <a:r>
              <a:rPr lang="en" sz="1400"/>
              <a:t>mappers to another set of &lt;key, value&gt; pairs to feed into the reducer.</a:t>
            </a:r>
            <a:endParaRPr sz="1400"/>
          </a:p>
          <a:p>
            <a:pPr indent="-317500" lvl="0" marL="457200" rtl="0" algn="just">
              <a:lnSpc>
                <a:spcPct val="115000"/>
              </a:lnSpc>
              <a:spcBef>
                <a:spcPts val="0"/>
              </a:spcBef>
              <a:spcAft>
                <a:spcPts val="0"/>
              </a:spcAft>
              <a:buSzPts val="1400"/>
              <a:buChar char="●"/>
            </a:pPr>
            <a:r>
              <a:rPr lang="en" sz="1400"/>
              <a:t>Reduce - All the map output values that have the same key are assigned to a single reducer, which then aggregates the values for that key.</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000"/>
              <a:t>Online Advertising</a:t>
            </a:r>
            <a:endParaRPr sz="3000"/>
          </a:p>
        </p:txBody>
      </p:sp>
      <p:sp>
        <p:nvSpPr>
          <p:cNvPr id="69" name="Google Shape;69;p14"/>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1" lang="en" sz="1600"/>
              <a:t>Advertising Opportunities :</a:t>
            </a:r>
            <a:endParaRPr b="1" sz="1600"/>
          </a:p>
          <a:p>
            <a:pPr indent="0" lvl="0" marL="457200" rtl="0" algn="l">
              <a:lnSpc>
                <a:spcPct val="115000"/>
              </a:lnSpc>
              <a:spcBef>
                <a:spcPts val="0"/>
              </a:spcBef>
              <a:spcAft>
                <a:spcPts val="0"/>
              </a:spcAft>
              <a:buNone/>
            </a:pPr>
            <a:r>
              <a:t/>
            </a:r>
            <a:endParaRPr b="1" sz="1600"/>
          </a:p>
          <a:p>
            <a:pPr indent="-317500" lvl="1" marL="914400" rtl="0" algn="l">
              <a:lnSpc>
                <a:spcPct val="115000"/>
              </a:lnSpc>
              <a:spcBef>
                <a:spcPts val="0"/>
              </a:spcBef>
              <a:spcAft>
                <a:spcPts val="0"/>
              </a:spcAft>
              <a:buSzPts val="1400"/>
              <a:buChar char="○"/>
            </a:pPr>
            <a:r>
              <a:rPr lang="en" sz="1600"/>
              <a:t>On websites such as eBay, </a:t>
            </a:r>
            <a:r>
              <a:rPr lang="en" sz="1600"/>
              <a:t>Craigslist</a:t>
            </a:r>
            <a:r>
              <a:rPr lang="en" sz="1600"/>
              <a:t> or auto trading sites. These sites allow advertisers to post their ads directly, either for free or for a fee.</a:t>
            </a:r>
            <a:endParaRPr sz="1600"/>
          </a:p>
          <a:p>
            <a:pPr indent="-330200" lvl="1" marL="914400" rtl="0" algn="l">
              <a:lnSpc>
                <a:spcPct val="115000"/>
              </a:lnSpc>
              <a:spcBef>
                <a:spcPts val="0"/>
              </a:spcBef>
              <a:spcAft>
                <a:spcPts val="0"/>
              </a:spcAft>
              <a:buSzPts val="1600"/>
              <a:buChar char="○"/>
            </a:pPr>
            <a:r>
              <a:rPr lang="en" sz="1600"/>
              <a:t>Display ads are placed on many Websites. Advertisers pay for the display at a fixed rate per impression</a:t>
            </a:r>
            <a:endParaRPr sz="1600"/>
          </a:p>
          <a:p>
            <a:pPr indent="-330200" lvl="1" marL="914400" rtl="0" algn="l">
              <a:lnSpc>
                <a:spcPct val="115000"/>
              </a:lnSpc>
              <a:spcBef>
                <a:spcPts val="0"/>
              </a:spcBef>
              <a:spcAft>
                <a:spcPts val="0"/>
              </a:spcAft>
              <a:buSzPts val="1600"/>
              <a:buChar char="○"/>
            </a:pPr>
            <a:r>
              <a:rPr lang="en" sz="1600"/>
              <a:t>Online stores such as Amazon,Myntra. These ads are not paid by product manufacturers instead online stores to maximize their sales.</a:t>
            </a:r>
            <a:endParaRPr sz="1600"/>
          </a:p>
          <a:p>
            <a:pPr indent="-317500" lvl="1" marL="914400" rtl="0" algn="l">
              <a:lnSpc>
                <a:spcPct val="115000"/>
              </a:lnSpc>
              <a:spcBef>
                <a:spcPts val="0"/>
              </a:spcBef>
              <a:spcAft>
                <a:spcPts val="0"/>
              </a:spcAft>
              <a:buSzPts val="1400"/>
              <a:buChar char="○"/>
            </a:pPr>
            <a:r>
              <a:rPr lang="en" sz="1600"/>
              <a:t>In </a:t>
            </a:r>
            <a:r>
              <a:rPr lang="en" sz="1600">
                <a:solidFill>
                  <a:schemeClr val="dk1"/>
                </a:solidFill>
              </a:rPr>
              <a:t> the results of a search query. Advertisers bid for the right to have their ad shown in response to certain queries</a:t>
            </a:r>
            <a:r>
              <a:rPr lang="en" sz="1600"/>
              <a:t>.</a:t>
            </a:r>
            <a:endParaRPr sz="1600">
              <a:solidFill>
                <a:schemeClr val="dk1"/>
              </a:solidFill>
            </a:endParaRPr>
          </a:p>
          <a:p>
            <a:pPr indent="0" lvl="0" marL="914400" rtl="0" algn="l">
              <a:lnSpc>
                <a:spcPct val="115000"/>
              </a:lnSpc>
              <a:spcBef>
                <a:spcPts val="0"/>
              </a:spcBef>
              <a:spcAft>
                <a:spcPts val="0"/>
              </a:spcAft>
              <a:buNone/>
            </a:pPr>
            <a:r>
              <a:t/>
            </a:r>
            <a:endParaRPr sz="1600">
              <a:solidFill>
                <a:schemeClr val="dk1"/>
              </a:solidFill>
            </a:endParaRPr>
          </a:p>
          <a:p>
            <a:pPr indent="0" lvl="0" marL="914400" rtl="0" algn="l">
              <a:lnSpc>
                <a:spcPct val="115000"/>
              </a:lnSpc>
              <a:spcBef>
                <a:spcPts val="0"/>
              </a:spcBef>
              <a:spcAft>
                <a:spcPts val="0"/>
              </a:spcAft>
              <a:buNone/>
            </a:pPr>
            <a:r>
              <a:t/>
            </a:r>
            <a:endParaRPr sz="1600">
              <a:solidFill>
                <a:schemeClr val="dk1"/>
              </a:solidFill>
            </a:endParaRPr>
          </a:p>
          <a:p>
            <a:pPr indent="0" lvl="0" marL="914400" rtl="0" algn="l">
              <a:lnSpc>
                <a:spcPct val="115000"/>
              </a:lnSpc>
              <a:spcBef>
                <a:spcPts val="0"/>
              </a:spcBef>
              <a:spcAft>
                <a:spcPts val="1600"/>
              </a:spcAft>
              <a:buSzPts val="1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2"/>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The Bulk-Synchronous Parallel for Graph Model</a:t>
            </a:r>
            <a:endParaRPr/>
          </a:p>
        </p:txBody>
      </p:sp>
      <p:sp>
        <p:nvSpPr>
          <p:cNvPr id="181" name="Google Shape;181;p32"/>
          <p:cNvSpPr txBox="1"/>
          <p:nvPr>
            <p:ph idx="1" type="body"/>
          </p:nvPr>
        </p:nvSpPr>
        <p:spPr>
          <a:xfrm>
            <a:off x="581700" y="1225225"/>
            <a:ext cx="7684500" cy="33540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SzPts val="1600"/>
              <a:buChar char="●"/>
            </a:pPr>
            <a:r>
              <a:rPr lang="en" sz="1400"/>
              <a:t>Processing occurs in a series of supersteps.</a:t>
            </a:r>
            <a:endParaRPr sz="1400"/>
          </a:p>
          <a:p>
            <a:pPr indent="-330200" lvl="0" marL="457200" rtl="0" algn="l">
              <a:lnSpc>
                <a:spcPct val="115000"/>
              </a:lnSpc>
              <a:spcBef>
                <a:spcPts val="0"/>
              </a:spcBef>
              <a:spcAft>
                <a:spcPts val="0"/>
              </a:spcAft>
              <a:buSzPts val="1600"/>
              <a:buChar char="●"/>
            </a:pPr>
            <a:r>
              <a:rPr lang="en" sz="1400"/>
              <a:t>In every super step, a user defined function is executed in parallel on every active vertex.</a:t>
            </a:r>
            <a:endParaRPr sz="1400"/>
          </a:p>
          <a:p>
            <a:pPr indent="-330200" lvl="0" marL="457200" rtl="0" algn="l">
              <a:lnSpc>
                <a:spcPct val="115000"/>
              </a:lnSpc>
              <a:spcBef>
                <a:spcPts val="0"/>
              </a:spcBef>
              <a:spcAft>
                <a:spcPts val="0"/>
              </a:spcAft>
              <a:buSzPts val="1600"/>
              <a:buChar char="●"/>
            </a:pPr>
            <a:r>
              <a:rPr lang="en" sz="1400"/>
              <a:t>All graph vertices are partitioned and loaded into local memories of machines (hosts).</a:t>
            </a:r>
            <a:endParaRPr sz="1400"/>
          </a:p>
          <a:p>
            <a:pPr indent="-330200" lvl="0" marL="457200" rtl="0" algn="l">
              <a:lnSpc>
                <a:spcPct val="115000"/>
              </a:lnSpc>
              <a:spcBef>
                <a:spcPts val="0"/>
              </a:spcBef>
              <a:spcAft>
                <a:spcPts val="0"/>
              </a:spcAft>
              <a:buSzPts val="1600"/>
              <a:buChar char="●"/>
            </a:pPr>
            <a:r>
              <a:rPr lang="en" sz="1400"/>
              <a:t>Graph processing is organized by means of messages sent across machines with individual graph nodes.</a:t>
            </a:r>
            <a:endParaRPr sz="1400"/>
          </a:p>
          <a:p>
            <a:pPr indent="-330200" lvl="0" marL="457200" rtl="0" algn="l">
              <a:lnSpc>
                <a:spcPct val="115000"/>
              </a:lnSpc>
              <a:spcBef>
                <a:spcPts val="0"/>
              </a:spcBef>
              <a:spcAft>
                <a:spcPts val="0"/>
              </a:spcAft>
              <a:buSzPts val="1600"/>
              <a:buChar char="●"/>
            </a:pPr>
            <a:r>
              <a:rPr lang="en" sz="1400"/>
              <a:t>At every super step, each host receives messages from other hosts that are related to nodes preserved by this host.</a:t>
            </a:r>
            <a:endParaRPr sz="1400"/>
          </a:p>
          <a:p>
            <a:pPr indent="-330200" lvl="0" marL="457200" rtl="0" algn="l">
              <a:lnSpc>
                <a:spcPct val="115000"/>
              </a:lnSpc>
              <a:spcBef>
                <a:spcPts val="0"/>
              </a:spcBef>
              <a:spcAft>
                <a:spcPts val="0"/>
              </a:spcAft>
              <a:buSzPts val="1600"/>
              <a:buChar char="●"/>
            </a:pPr>
            <a:r>
              <a:rPr lang="en" sz="1400"/>
              <a:t>Program terminates when there are no more messages to send b/w hosts or maximum iterations reached.</a:t>
            </a:r>
            <a:endParaRPr sz="1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Issues and Challenges</a:t>
            </a:r>
            <a:endParaRPr/>
          </a:p>
        </p:txBody>
      </p:sp>
      <p:sp>
        <p:nvSpPr>
          <p:cNvPr id="187" name="Google Shape;187;p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Content level targeting, is a combination of retrieval and ranking problem.</a:t>
            </a:r>
            <a:endParaRPr/>
          </a:p>
          <a:p>
            <a:pPr indent="-342900" lvl="0" marL="457200" rtl="0" algn="l">
              <a:spcBef>
                <a:spcPts val="0"/>
              </a:spcBef>
              <a:spcAft>
                <a:spcPts val="0"/>
              </a:spcAft>
              <a:buSzPts val="1800"/>
              <a:buChar char="●"/>
            </a:pPr>
            <a:r>
              <a:rPr lang="en"/>
              <a:t>However, unlike document retrieval, the ads are short and noisy. </a:t>
            </a:r>
            <a:endParaRPr/>
          </a:p>
          <a:p>
            <a:pPr indent="-342900" lvl="0" marL="457200" rtl="0" algn="l">
              <a:spcBef>
                <a:spcPts val="0"/>
              </a:spcBef>
              <a:spcAft>
                <a:spcPts val="0"/>
              </a:spcAft>
              <a:buSzPts val="1800"/>
              <a:buChar char="●"/>
            </a:pPr>
            <a:r>
              <a:rPr lang="en"/>
              <a:t>Hence, apart from the challenges faced in organic search, ad retrieval involve additional challenges.</a:t>
            </a:r>
            <a:endParaRPr/>
          </a:p>
          <a:p>
            <a:pPr indent="-342900" lvl="0" marL="457200" rtl="0" algn="l">
              <a:spcBef>
                <a:spcPts val="0"/>
              </a:spcBef>
              <a:spcAft>
                <a:spcPts val="0"/>
              </a:spcAft>
              <a:buSzPts val="1800"/>
              <a:buChar char="●"/>
            </a:pPr>
            <a:r>
              <a:rPr lang="en"/>
              <a:t> Based on the content to be targeted, following are the impediments and challenges in CA: </a:t>
            </a:r>
            <a:endParaRPr/>
          </a:p>
          <a:p>
            <a:pPr indent="-342900" lvl="0" marL="457200" rtl="0" algn="l">
              <a:spcBef>
                <a:spcPts val="0"/>
              </a:spcBef>
              <a:spcAft>
                <a:spcPts val="0"/>
              </a:spcAft>
              <a:buSzPts val="1800"/>
              <a:buChar char="●"/>
            </a:pPr>
            <a:r>
              <a:rPr b="1" lang="en"/>
              <a:t>Short Ad text: </a:t>
            </a:r>
            <a:r>
              <a:rPr lang="en"/>
              <a:t>Ad text is short and is intended to attract the user, hence it contains short non-grammatical English phrases. This leads to a lot of challenges in content level targeting.</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4"/>
          <p:cNvSpPr txBox="1"/>
          <p:nvPr>
            <p:ph idx="1" type="body"/>
          </p:nvPr>
        </p:nvSpPr>
        <p:spPr>
          <a:xfrm>
            <a:off x="311700" y="458825"/>
            <a:ext cx="8520600" cy="4120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Sparse queries (Vocabulary mismatch): </a:t>
            </a:r>
            <a:r>
              <a:rPr lang="en"/>
              <a:t>As the name suggests, vocabulary mismatch implies that the ad and query are semantically related but there is no syntactic similarity (word overlap) between them. For example, a query ‘Camera’ should also retrieve ads bidding on terms like ‘Sony Cyber-shot’ or ‘Sony EOS’.</a:t>
            </a:r>
            <a:endParaRPr/>
          </a:p>
          <a:p>
            <a:pPr indent="-342900" lvl="0" marL="457200" rtl="0" algn="l">
              <a:spcBef>
                <a:spcPts val="0"/>
              </a:spcBef>
              <a:spcAft>
                <a:spcPts val="0"/>
              </a:spcAft>
              <a:buSzPts val="1800"/>
              <a:buChar char="●"/>
            </a:pPr>
            <a:r>
              <a:rPr lang="en"/>
              <a:t> </a:t>
            </a:r>
            <a:r>
              <a:rPr b="1" lang="en"/>
              <a:t>Noisy Web content</a:t>
            </a:r>
            <a:endParaRPr b="1"/>
          </a:p>
          <a:p>
            <a:pPr indent="-342900" lvl="0" marL="457200" rtl="0" algn="l">
              <a:spcBef>
                <a:spcPts val="0"/>
              </a:spcBef>
              <a:spcAft>
                <a:spcPts val="0"/>
              </a:spcAft>
              <a:buSzPts val="1800"/>
              <a:buChar char="●"/>
            </a:pPr>
            <a:r>
              <a:rPr b="1" lang="en"/>
              <a:t>No Page Rank!</a:t>
            </a:r>
            <a:endParaRPr b="1"/>
          </a:p>
          <a:p>
            <a:pPr indent="-342900" lvl="0" marL="457200" rtl="0" algn="l">
              <a:spcBef>
                <a:spcPts val="0"/>
              </a:spcBef>
              <a:spcAft>
                <a:spcPts val="0"/>
              </a:spcAft>
              <a:buSzPts val="1800"/>
              <a:buChar char="●"/>
            </a:pPr>
            <a:r>
              <a:rPr b="1" lang="en"/>
              <a:t>Ad Spam and Click Spam</a:t>
            </a:r>
            <a:endParaRPr b="1"/>
          </a:p>
          <a:p>
            <a:pPr indent="-342900" lvl="0" marL="457200" rtl="0" algn="l">
              <a:spcBef>
                <a:spcPts val="0"/>
              </a:spcBef>
              <a:spcAft>
                <a:spcPts val="0"/>
              </a:spcAft>
              <a:buSzPts val="1800"/>
              <a:buChar char="●"/>
            </a:pPr>
            <a:r>
              <a:rPr b="1" lang="en"/>
              <a:t>Opinionated Content</a:t>
            </a:r>
            <a:endParaRPr b="1"/>
          </a:p>
          <a:p>
            <a:pPr indent="-342900" lvl="0" marL="457200" rtl="0" algn="l">
              <a:spcBef>
                <a:spcPts val="0"/>
              </a:spcBef>
              <a:spcAft>
                <a:spcPts val="0"/>
              </a:spcAft>
              <a:buSzPts val="1800"/>
              <a:buChar char="●"/>
            </a:pPr>
            <a:r>
              <a:rPr b="1" lang="en"/>
              <a:t>Dealing with new Ads in Ranking</a:t>
            </a:r>
            <a:endParaRPr b="1"/>
          </a:p>
          <a:p>
            <a:pPr indent="0" lvl="0" marL="457200" rtl="0" algn="l">
              <a:spcBef>
                <a:spcPts val="1600"/>
              </a:spcBef>
              <a:spcAft>
                <a:spcPts val="1600"/>
              </a:spcAft>
              <a:buNone/>
            </a:pPr>
            <a:r>
              <a:t/>
            </a:r>
            <a:endParaRPr b="1"/>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198" name="Google Shape;198;p3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3400">
              <a:latin typeface="Economica"/>
              <a:ea typeface="Economica"/>
              <a:cs typeface="Economica"/>
              <a:sym typeface="Economica"/>
            </a:endParaRPr>
          </a:p>
          <a:p>
            <a:pPr indent="0" lvl="0" marL="0" rtl="0" algn="l">
              <a:spcBef>
                <a:spcPts val="1600"/>
              </a:spcBef>
              <a:spcAft>
                <a:spcPts val="1600"/>
              </a:spcAft>
              <a:buNone/>
            </a:pPr>
            <a:r>
              <a:rPr lang="en" sz="3400">
                <a:latin typeface="Economica"/>
                <a:ea typeface="Economica"/>
                <a:cs typeface="Economica"/>
                <a:sym typeface="Economica"/>
              </a:rPr>
              <a:t>Can you tell me what is short Ad text issue?</a:t>
            </a:r>
            <a:endParaRPr sz="3400">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000"/>
              <a:t>Issues for Display Ads</a:t>
            </a:r>
            <a:endParaRPr sz="3000"/>
          </a:p>
        </p:txBody>
      </p:sp>
      <p:sp>
        <p:nvSpPr>
          <p:cNvPr id="75" name="Google Shape;75;p15"/>
          <p:cNvSpPr txBox="1"/>
          <p:nvPr>
            <p:ph idx="1" type="body"/>
          </p:nvPr>
        </p:nvSpPr>
        <p:spPr>
          <a:xfrm>
            <a:off x="311700" y="1225225"/>
            <a:ext cx="8520600" cy="3354000"/>
          </a:xfrm>
          <a:prstGeom prst="rect">
            <a:avLst/>
          </a:prstGeom>
          <a:noFill/>
          <a:ln>
            <a:noFill/>
          </a:ln>
        </p:spPr>
        <p:txBody>
          <a:bodyPr anchorCtr="0" anchor="ctr" bIns="91425" lIns="91425" spcFirstLastPara="1" rIns="91425" wrap="square" tIns="91425">
            <a:noAutofit/>
          </a:bodyPr>
          <a:lstStyle/>
          <a:p>
            <a:pPr indent="0" lvl="0" marL="914400" rtl="0" algn="l">
              <a:lnSpc>
                <a:spcPct val="150000"/>
              </a:lnSpc>
              <a:spcBef>
                <a:spcPts val="0"/>
              </a:spcBef>
              <a:spcAft>
                <a:spcPts val="0"/>
              </a:spcAft>
              <a:buNone/>
            </a:pPr>
            <a:r>
              <a:t/>
            </a:r>
            <a:endParaRPr sz="1600"/>
          </a:p>
          <a:p>
            <a:pPr indent="-330200" lvl="0" marL="1371600" rtl="0" algn="l">
              <a:lnSpc>
                <a:spcPct val="200000"/>
              </a:lnSpc>
              <a:spcBef>
                <a:spcPts val="0"/>
              </a:spcBef>
              <a:spcAft>
                <a:spcPts val="0"/>
              </a:spcAft>
              <a:buSzPts val="1600"/>
              <a:buChar char="●"/>
            </a:pPr>
            <a:r>
              <a:rPr lang="en" sz="1600"/>
              <a:t>Ranking the ads</a:t>
            </a:r>
            <a:endParaRPr sz="1600"/>
          </a:p>
          <a:p>
            <a:pPr indent="-330200" lvl="0" marL="1371600" rtl="0" algn="l">
              <a:lnSpc>
                <a:spcPct val="200000"/>
              </a:lnSpc>
              <a:spcBef>
                <a:spcPts val="0"/>
              </a:spcBef>
              <a:spcAft>
                <a:spcPts val="0"/>
              </a:spcAft>
              <a:buSzPts val="1600"/>
              <a:buChar char="●"/>
            </a:pPr>
            <a:r>
              <a:rPr lang="en" sz="1600"/>
              <a:t>Determining Attractiveness of an ad</a:t>
            </a:r>
            <a:endParaRPr sz="1600"/>
          </a:p>
          <a:p>
            <a:pPr indent="-330200" lvl="0" marL="1371600" rtl="0" algn="l">
              <a:lnSpc>
                <a:spcPct val="200000"/>
              </a:lnSpc>
              <a:spcBef>
                <a:spcPts val="0"/>
              </a:spcBef>
              <a:spcAft>
                <a:spcPts val="0"/>
              </a:spcAft>
              <a:buSzPts val="1600"/>
              <a:buChar char="●"/>
            </a:pPr>
            <a:r>
              <a:rPr lang="en" sz="1600"/>
              <a:t>Position of the ad in a list</a:t>
            </a:r>
            <a:endParaRPr sz="1600"/>
          </a:p>
          <a:p>
            <a:pPr indent="-330200" lvl="0" marL="1371600" rtl="0" algn="l">
              <a:lnSpc>
                <a:spcPct val="200000"/>
              </a:lnSpc>
              <a:spcBef>
                <a:spcPts val="0"/>
              </a:spcBef>
              <a:spcAft>
                <a:spcPts val="0"/>
              </a:spcAft>
              <a:buSzPts val="1600"/>
              <a:buChar char="●"/>
            </a:pPr>
            <a:r>
              <a:rPr lang="en" sz="1600"/>
              <a:t>Displaying of ads on targeted places</a:t>
            </a:r>
            <a:endParaRPr sz="1600"/>
          </a:p>
          <a:p>
            <a:pPr indent="-330200" lvl="0" marL="1371600" rtl="0" algn="l">
              <a:lnSpc>
                <a:spcPct val="200000"/>
              </a:lnSpc>
              <a:spcBef>
                <a:spcPts val="0"/>
              </a:spcBef>
              <a:spcAft>
                <a:spcPts val="0"/>
              </a:spcAft>
              <a:buSzPts val="1600"/>
              <a:buChar char="●"/>
            </a:pPr>
            <a:r>
              <a:rPr lang="en" sz="1600"/>
              <a:t>Privacy Issues </a:t>
            </a:r>
            <a:endParaRPr sz="1600">
              <a:solidFill>
                <a:schemeClr val="dk1"/>
              </a:solidFill>
            </a:endParaRPr>
          </a:p>
          <a:p>
            <a:pPr indent="-330200" lvl="0" marL="1371600" rtl="0" algn="l">
              <a:lnSpc>
                <a:spcPct val="200000"/>
              </a:lnSpc>
              <a:spcBef>
                <a:spcPts val="0"/>
              </a:spcBef>
              <a:spcAft>
                <a:spcPts val="0"/>
              </a:spcAft>
              <a:buSzPts val="1600"/>
              <a:buChar char="●"/>
            </a:pPr>
            <a:r>
              <a:rPr lang="en" sz="1600"/>
              <a:t>Matching Problem</a:t>
            </a:r>
            <a:endParaRPr sz="1600"/>
          </a:p>
          <a:p>
            <a:pPr indent="0" lvl="0" marL="1371600" rtl="0" algn="l">
              <a:lnSpc>
                <a:spcPct val="115000"/>
              </a:lnSpc>
              <a:spcBef>
                <a:spcPts val="1600"/>
              </a:spcBef>
              <a:spcAft>
                <a:spcPts val="0"/>
              </a:spcAft>
              <a:buSzPts val="1800"/>
              <a:buNone/>
            </a:pPr>
            <a:r>
              <a:t/>
            </a:r>
            <a:endParaRPr>
              <a:solidFill>
                <a:schemeClr val="dk1"/>
              </a:solidFill>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81" name="Google Shape;81;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latin typeface="Economica"/>
                <a:ea typeface="Economica"/>
                <a:cs typeface="Economica"/>
                <a:sym typeface="Economica"/>
              </a:rPr>
              <a:t>Can </a:t>
            </a:r>
            <a:r>
              <a:rPr lang="en" sz="3400">
                <a:latin typeface="Economica"/>
                <a:ea typeface="Economica"/>
                <a:cs typeface="Economica"/>
                <a:sym typeface="Economica"/>
              </a:rPr>
              <a:t>anyone</a:t>
            </a:r>
            <a:r>
              <a:rPr lang="en" sz="3400">
                <a:latin typeface="Economica"/>
                <a:ea typeface="Economica"/>
                <a:cs typeface="Economica"/>
                <a:sym typeface="Economica"/>
              </a:rPr>
              <a:t> think of a scenario how online </a:t>
            </a:r>
            <a:r>
              <a:rPr lang="en" sz="3400">
                <a:latin typeface="Economica"/>
                <a:ea typeface="Economica"/>
                <a:cs typeface="Economica"/>
                <a:sym typeface="Economica"/>
              </a:rPr>
              <a:t>advertising is</a:t>
            </a:r>
            <a:r>
              <a:rPr lang="en" sz="3400">
                <a:latin typeface="Economica"/>
                <a:ea typeface="Economica"/>
                <a:cs typeface="Economica"/>
                <a:sym typeface="Economica"/>
              </a:rPr>
              <a:t> impacted by the customer activity?</a:t>
            </a:r>
            <a:endParaRPr sz="3400">
              <a:latin typeface="Economica"/>
              <a:ea typeface="Economica"/>
              <a:cs typeface="Economica"/>
              <a:sym typeface="Economica"/>
            </a:endParaRPr>
          </a:p>
          <a:p>
            <a:pPr indent="0" lvl="0" marL="0" rtl="0" algn="l">
              <a:spcBef>
                <a:spcPts val="1600"/>
              </a:spcBef>
              <a:spcAft>
                <a:spcPts val="0"/>
              </a:spcAft>
              <a:buNone/>
            </a:pPr>
            <a:r>
              <a:t/>
            </a:r>
            <a:endParaRPr sz="3400">
              <a:latin typeface="Economica"/>
              <a:ea typeface="Economica"/>
              <a:cs typeface="Economica"/>
              <a:sym typeface="Economica"/>
            </a:endParaRPr>
          </a:p>
          <a:p>
            <a:pPr indent="0" lvl="0" marL="0" rtl="0" algn="l">
              <a:spcBef>
                <a:spcPts val="1600"/>
              </a:spcBef>
              <a:spcAft>
                <a:spcPts val="0"/>
              </a:spcAft>
              <a:buClr>
                <a:schemeClr val="dk1"/>
              </a:buClr>
              <a:buSzPts val="1100"/>
              <a:buFont typeface="Arial"/>
              <a:buNone/>
            </a:pPr>
            <a:r>
              <a:t/>
            </a:r>
            <a:endParaRPr sz="1000">
              <a:latin typeface="Arial"/>
              <a:ea typeface="Arial"/>
              <a:cs typeface="Arial"/>
              <a:sym typeface="Arial"/>
            </a:endParaRPr>
          </a:p>
          <a:p>
            <a:pPr indent="0" lvl="0" marL="0" rtl="0" algn="l">
              <a:spcBef>
                <a:spcPts val="0"/>
              </a:spcBef>
              <a:spcAft>
                <a:spcPts val="0"/>
              </a:spcAft>
              <a:buNone/>
            </a:pPr>
            <a:r>
              <a:t/>
            </a:r>
            <a:endParaRPr sz="3400">
              <a:latin typeface="Economica"/>
              <a:ea typeface="Economica"/>
              <a:cs typeface="Economica"/>
              <a:sym typeface="Economica"/>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4200"/>
              <a:t>Offline and </a:t>
            </a:r>
            <a:r>
              <a:rPr lang="en"/>
              <a:t>Online </a:t>
            </a:r>
            <a:r>
              <a:rPr lang="en" sz="4200"/>
              <a:t>Algorithms</a:t>
            </a:r>
            <a:endParaRPr/>
          </a:p>
        </p:txBody>
      </p:sp>
      <p:sp>
        <p:nvSpPr>
          <p:cNvPr id="87" name="Google Shape;87;p1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Offline Algorithms</a:t>
            </a:r>
            <a:endParaRPr/>
          </a:p>
          <a:p>
            <a:pPr indent="-317500" lvl="1" marL="914400" rtl="0" algn="l">
              <a:spcBef>
                <a:spcPts val="0"/>
              </a:spcBef>
              <a:spcAft>
                <a:spcPts val="0"/>
              </a:spcAft>
              <a:buSzPts val="1400"/>
              <a:buChar char="○"/>
            </a:pPr>
            <a:r>
              <a:rPr lang="en" sz="1800"/>
              <a:t>Data is present initially which is needed for the Algorithm.</a:t>
            </a:r>
            <a:endParaRPr sz="1800"/>
          </a:p>
          <a:p>
            <a:pPr indent="-317500" lvl="1" marL="914400" rtl="0" algn="l">
              <a:spcBef>
                <a:spcPts val="0"/>
              </a:spcBef>
              <a:spcAft>
                <a:spcPts val="0"/>
              </a:spcAft>
              <a:buSzPts val="1400"/>
              <a:buChar char="○"/>
            </a:pPr>
            <a:r>
              <a:rPr lang="en" sz="1800"/>
              <a:t>As per the requirement, algorithm can access the data in any order.</a:t>
            </a:r>
            <a:endParaRPr sz="1800"/>
          </a:p>
          <a:p>
            <a:pPr indent="-317500" lvl="1" marL="914400" rtl="0" algn="l">
              <a:spcBef>
                <a:spcPts val="0"/>
              </a:spcBef>
              <a:spcAft>
                <a:spcPts val="0"/>
              </a:spcAft>
              <a:buSzPts val="1400"/>
              <a:buChar char="○"/>
            </a:pPr>
            <a:r>
              <a:rPr lang="en" sz="1800"/>
              <a:t>At the end of algorithm, it produces an answer.</a:t>
            </a:r>
            <a:br>
              <a:rPr lang="en"/>
            </a:br>
            <a:endParaRPr/>
          </a:p>
          <a:p>
            <a:pPr indent="-342900" lvl="0" marL="457200" rtl="0" algn="l">
              <a:lnSpc>
                <a:spcPct val="115000"/>
              </a:lnSpc>
              <a:spcBef>
                <a:spcPts val="0"/>
              </a:spcBef>
              <a:spcAft>
                <a:spcPts val="0"/>
              </a:spcAft>
              <a:buSzPts val="1800"/>
              <a:buChar char="●"/>
            </a:pPr>
            <a:r>
              <a:rPr lang="en"/>
              <a:t>Online algorithms</a:t>
            </a:r>
            <a:endParaRPr/>
          </a:p>
          <a:p>
            <a:pPr indent="-317500" lvl="1" marL="914400" rtl="0" algn="l">
              <a:lnSpc>
                <a:spcPct val="115000"/>
              </a:lnSpc>
              <a:spcBef>
                <a:spcPts val="0"/>
              </a:spcBef>
              <a:spcAft>
                <a:spcPts val="0"/>
              </a:spcAft>
              <a:buSzPts val="1400"/>
              <a:buChar char="○"/>
            </a:pPr>
            <a:r>
              <a:rPr lang="en" sz="1800"/>
              <a:t>Data is not present before the </a:t>
            </a:r>
            <a:r>
              <a:rPr lang="en" sz="1800"/>
              <a:t>algorithm</a:t>
            </a:r>
            <a:r>
              <a:rPr lang="en" sz="1800"/>
              <a:t> makes decision.</a:t>
            </a:r>
            <a:endParaRPr sz="1800"/>
          </a:p>
          <a:p>
            <a:pPr indent="-317500" lvl="1" marL="914400" rtl="0" algn="l">
              <a:lnSpc>
                <a:spcPct val="115000"/>
              </a:lnSpc>
              <a:spcBef>
                <a:spcPts val="0"/>
              </a:spcBef>
              <a:spcAft>
                <a:spcPts val="0"/>
              </a:spcAft>
              <a:buSzPts val="1400"/>
              <a:buChar char="○"/>
            </a:pPr>
            <a:r>
              <a:rPr lang="en" sz="1800"/>
              <a:t>When a data is </a:t>
            </a:r>
            <a:r>
              <a:rPr lang="en" sz="1800"/>
              <a:t>received</a:t>
            </a:r>
            <a:r>
              <a:rPr lang="en" sz="1800"/>
              <a:t>, algorithm uses that data and produces an result. </a:t>
            </a:r>
            <a:endParaRPr sz="1800"/>
          </a:p>
          <a:p>
            <a:pPr indent="-317500" lvl="1" marL="914400" rtl="0" algn="l">
              <a:lnSpc>
                <a:spcPct val="115000"/>
              </a:lnSpc>
              <a:spcBef>
                <a:spcPts val="0"/>
              </a:spcBef>
              <a:spcAft>
                <a:spcPts val="0"/>
              </a:spcAft>
              <a:buSzPts val="1400"/>
              <a:buChar char="○"/>
            </a:pPr>
            <a:r>
              <a:rPr lang="en" sz="1800"/>
              <a:t>Algorithm makes a decision before the future data is </a:t>
            </a:r>
            <a:r>
              <a:rPr lang="en" sz="1800"/>
              <a:t>received</a:t>
            </a:r>
            <a:r>
              <a:rPr lang="en" sz="1800"/>
              <a:t>.</a:t>
            </a:r>
            <a:endParaRPr sz="18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000"/>
              <a:t>Greedy Algorithm and Competitive Ratio</a:t>
            </a:r>
            <a:endParaRPr sz="3000"/>
          </a:p>
        </p:txBody>
      </p:sp>
      <p:sp>
        <p:nvSpPr>
          <p:cNvPr id="93" name="Google Shape;93;p18"/>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Majority</a:t>
            </a:r>
            <a:r>
              <a:rPr lang="en"/>
              <a:t> of </a:t>
            </a:r>
            <a:r>
              <a:rPr lang="en">
                <a:solidFill>
                  <a:schemeClr val="dk1"/>
                </a:solidFill>
              </a:rPr>
              <a:t>on-line algorithms are</a:t>
            </a:r>
            <a:r>
              <a:rPr lang="en"/>
              <a:t> greedy </a:t>
            </a:r>
            <a:r>
              <a:rPr lang="en">
                <a:solidFill>
                  <a:schemeClr val="dk1"/>
                </a:solidFill>
              </a:rPr>
              <a:t>algorithms.</a:t>
            </a:r>
            <a:endParaRPr>
              <a:solidFill>
                <a:schemeClr val="dk1"/>
              </a:solidFill>
            </a:endParaRPr>
          </a:p>
          <a:p>
            <a:pPr indent="-342900" lvl="0" marL="457200" rtl="0" algn="l">
              <a:lnSpc>
                <a:spcPct val="115000"/>
              </a:lnSpc>
              <a:spcBef>
                <a:spcPts val="0"/>
              </a:spcBef>
              <a:spcAft>
                <a:spcPts val="0"/>
              </a:spcAft>
              <a:buSzPts val="1800"/>
              <a:buChar char="●"/>
            </a:pPr>
            <a:r>
              <a:rPr lang="en"/>
              <a:t>These</a:t>
            </a:r>
            <a:r>
              <a:rPr lang="en">
                <a:solidFill>
                  <a:schemeClr val="dk1"/>
                </a:solidFill>
              </a:rPr>
              <a:t> algorithms make their decision in response to each input element by maximizing some function of the input element and the past.</a:t>
            </a:r>
            <a:endParaRPr/>
          </a:p>
          <a:p>
            <a:pPr indent="-342900" lvl="0" marL="457200" rtl="0" algn="l">
              <a:lnSpc>
                <a:spcPct val="115000"/>
              </a:lnSpc>
              <a:spcBef>
                <a:spcPts val="0"/>
              </a:spcBef>
              <a:spcAft>
                <a:spcPts val="0"/>
              </a:spcAft>
              <a:buSzPts val="1800"/>
              <a:buChar char="●"/>
            </a:pPr>
            <a:r>
              <a:rPr lang="en"/>
              <a:t>An online algorithm may not give the best result as compared to best off-line algorithm for the same problem.</a:t>
            </a:r>
            <a:endParaRPr/>
          </a:p>
          <a:p>
            <a:pPr indent="-342900" lvl="0" marL="457200" rtl="0" algn="l">
              <a:lnSpc>
                <a:spcPct val="115000"/>
              </a:lnSpc>
              <a:spcBef>
                <a:spcPts val="0"/>
              </a:spcBef>
              <a:spcAft>
                <a:spcPts val="0"/>
              </a:spcAft>
              <a:buClr>
                <a:schemeClr val="dk1"/>
              </a:buClr>
              <a:buSzPts val="1800"/>
              <a:buChar char="●"/>
            </a:pPr>
            <a:r>
              <a:rPr lang="en"/>
              <a:t>However, </a:t>
            </a:r>
            <a:r>
              <a:rPr lang="en">
                <a:solidFill>
                  <a:schemeClr val="dk1"/>
                </a:solidFill>
              </a:rPr>
              <a:t>we can expect that there will be some constant </a:t>
            </a:r>
            <a:r>
              <a:rPr i="1" lang="en">
                <a:solidFill>
                  <a:schemeClr val="dk1"/>
                </a:solidFill>
              </a:rPr>
              <a:t>c</a:t>
            </a:r>
            <a:r>
              <a:rPr lang="en">
                <a:solidFill>
                  <a:schemeClr val="dk1"/>
                </a:solidFill>
              </a:rPr>
              <a:t> less than 1 such that on any input, the result of an on-line algorithm is at least </a:t>
            </a:r>
            <a:r>
              <a:rPr i="1" lang="en">
                <a:solidFill>
                  <a:schemeClr val="dk1"/>
                </a:solidFill>
              </a:rPr>
              <a:t>c</a:t>
            </a:r>
            <a:r>
              <a:rPr lang="en">
                <a:solidFill>
                  <a:schemeClr val="dk1"/>
                </a:solidFill>
              </a:rPr>
              <a:t> times the result of the </a:t>
            </a:r>
            <a:r>
              <a:rPr lang="en"/>
              <a:t>optimal</a:t>
            </a:r>
            <a:r>
              <a:rPr lang="en">
                <a:solidFill>
                  <a:schemeClr val="dk1"/>
                </a:solidFill>
              </a:rPr>
              <a:t> offline algorithm.</a:t>
            </a:r>
            <a:endParaRPr>
              <a:solidFill>
                <a:schemeClr val="dk1"/>
              </a:solidFill>
            </a:endParaRPr>
          </a:p>
          <a:p>
            <a:pPr indent="-342900" lvl="0" marL="457200" rtl="0" algn="l">
              <a:lnSpc>
                <a:spcPct val="115000"/>
              </a:lnSpc>
              <a:spcBef>
                <a:spcPts val="0"/>
              </a:spcBef>
              <a:spcAft>
                <a:spcPts val="0"/>
              </a:spcAft>
              <a:buSzPts val="1800"/>
              <a:buChar char="●"/>
            </a:pPr>
            <a:r>
              <a:rPr lang="en"/>
              <a:t>The constant c is called as Competitive ratio for on-line algorithm.</a:t>
            </a:r>
            <a:endParaRPr/>
          </a:p>
          <a:p>
            <a:pPr indent="0" lvl="0" marL="457200" rtl="0" algn="l">
              <a:lnSpc>
                <a:spcPct val="115000"/>
              </a:lnSpc>
              <a:spcBef>
                <a:spcPts val="1600"/>
              </a:spcBef>
              <a:spcAft>
                <a:spcPts val="1600"/>
              </a:spcAft>
              <a:buSzPts val="1800"/>
              <a:buNone/>
            </a:pPr>
            <a:r>
              <a:t/>
            </a:r>
            <a:endParaRPr b="1">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99" name="Google Shape;99;p19"/>
          <p:cNvSpPr txBox="1"/>
          <p:nvPr>
            <p:ph idx="1" type="body"/>
          </p:nvPr>
        </p:nvSpPr>
        <p:spPr>
          <a:xfrm>
            <a:off x="365375" y="1204425"/>
            <a:ext cx="8520600" cy="2465400"/>
          </a:xfrm>
          <a:prstGeom prst="rect">
            <a:avLst/>
          </a:prstGeom>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sz="3600">
                <a:latin typeface="Economica"/>
                <a:ea typeface="Economica"/>
                <a:cs typeface="Economica"/>
                <a:sym typeface="Economica"/>
              </a:rPr>
              <a:t>Major d</a:t>
            </a:r>
            <a:r>
              <a:rPr lang="en" sz="3600">
                <a:latin typeface="Economica"/>
                <a:ea typeface="Economica"/>
                <a:cs typeface="Economica"/>
                <a:sym typeface="Economica"/>
              </a:rPr>
              <a:t>ifference</a:t>
            </a:r>
            <a:r>
              <a:rPr lang="en" sz="3600">
                <a:latin typeface="Economica"/>
                <a:ea typeface="Economica"/>
                <a:cs typeface="Economica"/>
                <a:sym typeface="Economica"/>
              </a:rPr>
              <a:t> between Offline and Online </a:t>
            </a:r>
            <a:r>
              <a:rPr lang="en" sz="3600">
                <a:latin typeface="Economica"/>
                <a:ea typeface="Economica"/>
                <a:cs typeface="Economica"/>
                <a:sym typeface="Economica"/>
              </a:rPr>
              <a:t>algorithm</a:t>
            </a:r>
            <a:r>
              <a:rPr lang="en" sz="3600">
                <a:latin typeface="Economica"/>
                <a:ea typeface="Economica"/>
                <a:cs typeface="Economica"/>
                <a:sym typeface="Economica"/>
              </a:rPr>
              <a:t>?</a:t>
            </a:r>
            <a:endParaRPr sz="3600">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15925"/>
            <a:ext cx="8520600" cy="83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4200"/>
              <a:t>The Matching Problem</a:t>
            </a:r>
            <a:endParaRPr/>
          </a:p>
        </p:txBody>
      </p:sp>
      <p:sp>
        <p:nvSpPr>
          <p:cNvPr id="105" name="Google Shape;105;p20"/>
          <p:cNvSpPr txBox="1"/>
          <p:nvPr>
            <p:ph idx="1" type="body"/>
          </p:nvPr>
        </p:nvSpPr>
        <p:spPr>
          <a:xfrm>
            <a:off x="311700" y="1078475"/>
            <a:ext cx="8520600" cy="3354000"/>
          </a:xfrm>
          <a:prstGeom prst="rect">
            <a:avLst/>
          </a:prstGeom>
          <a:noFill/>
          <a:ln>
            <a:noFill/>
          </a:ln>
        </p:spPr>
        <p:txBody>
          <a:bodyPr anchorCtr="0" anchor="t" bIns="91425" lIns="91425" spcFirstLastPara="1" rIns="91425" wrap="square" tIns="91425">
            <a:noAutofit/>
          </a:bodyPr>
          <a:lstStyle/>
          <a:p>
            <a:pPr indent="-323850" lvl="0" marL="457200" rtl="0" algn="l">
              <a:lnSpc>
                <a:spcPct val="115000"/>
              </a:lnSpc>
              <a:spcBef>
                <a:spcPts val="1000"/>
              </a:spcBef>
              <a:spcAft>
                <a:spcPts val="0"/>
              </a:spcAft>
              <a:buSzPts val="1500"/>
              <a:buChar char="●"/>
            </a:pPr>
            <a:r>
              <a:rPr lang="en" sz="1500"/>
              <a:t>It is one of the classic problems in probability theory </a:t>
            </a:r>
            <a:endParaRPr b="1" sz="1500"/>
          </a:p>
          <a:p>
            <a:pPr indent="-323850" lvl="0" marL="457200" rtl="0" algn="l">
              <a:lnSpc>
                <a:spcPct val="115000"/>
              </a:lnSpc>
              <a:spcBef>
                <a:spcPts val="1000"/>
              </a:spcBef>
              <a:spcAft>
                <a:spcPts val="0"/>
              </a:spcAft>
              <a:buSzPts val="1500"/>
              <a:buChar char="●"/>
            </a:pPr>
            <a:r>
              <a:rPr b="1" lang="en" sz="1500"/>
              <a:t>Example</a:t>
            </a:r>
            <a:r>
              <a:rPr lang="en" sz="1500">
                <a:solidFill>
                  <a:schemeClr val="dk1"/>
                </a:solidFill>
              </a:rPr>
              <a:t>: How </a:t>
            </a:r>
            <a:r>
              <a:rPr lang="en" sz="1500"/>
              <a:t>can large number of </a:t>
            </a:r>
            <a:r>
              <a:rPr lang="en" sz="1500"/>
              <a:t>advertisers</a:t>
            </a:r>
            <a:r>
              <a:rPr lang="en" sz="1500"/>
              <a:t> , advertise to large group of customers</a:t>
            </a:r>
            <a:endParaRPr sz="1500"/>
          </a:p>
          <a:p>
            <a:pPr indent="-323850" lvl="0" marL="457200" rtl="0" algn="l">
              <a:lnSpc>
                <a:spcPct val="115000"/>
              </a:lnSpc>
              <a:spcBef>
                <a:spcPts val="1000"/>
              </a:spcBef>
              <a:spcAft>
                <a:spcPts val="0"/>
              </a:spcAft>
              <a:buSzPts val="1500"/>
              <a:buChar char="●"/>
            </a:pPr>
            <a:r>
              <a:rPr b="1" lang="en" sz="1500"/>
              <a:t>Matching: </a:t>
            </a:r>
            <a:r>
              <a:rPr lang="en" sz="1500"/>
              <a:t>Consider an undirected graph G = (V, E). A matching, M, of G is a subset of the edges E, such that no vertex in V is incident to more that one edge in M. In other words no two edges in M have a common vertex. </a:t>
            </a:r>
            <a:endParaRPr sz="1500"/>
          </a:p>
          <a:p>
            <a:pPr indent="-323850" lvl="0" marL="457200" rtl="0" algn="l">
              <a:lnSpc>
                <a:spcPct val="115000"/>
              </a:lnSpc>
              <a:spcBef>
                <a:spcPts val="1000"/>
              </a:spcBef>
              <a:spcAft>
                <a:spcPts val="0"/>
              </a:spcAft>
              <a:buSzPts val="1500"/>
              <a:buChar char="●"/>
            </a:pPr>
            <a:r>
              <a:rPr b="1" lang="en" sz="1500"/>
              <a:t>Maximal Matching:</a:t>
            </a:r>
            <a:r>
              <a:rPr lang="en" sz="1500"/>
              <a:t> A matching M is said to be maximal if M is not properly contained in any other matching. </a:t>
            </a:r>
            <a:endParaRPr sz="1500">
              <a:solidFill>
                <a:schemeClr val="dk1"/>
              </a:solidFill>
            </a:endParaRPr>
          </a:p>
          <a:p>
            <a:pPr indent="-323850" lvl="0" marL="457200" rtl="0" algn="l">
              <a:lnSpc>
                <a:spcPct val="115000"/>
              </a:lnSpc>
              <a:spcBef>
                <a:spcPts val="0"/>
              </a:spcBef>
              <a:spcAft>
                <a:spcPts val="0"/>
              </a:spcAft>
              <a:buSzPts val="1500"/>
              <a:buChar char="●"/>
            </a:pPr>
            <a:r>
              <a:rPr b="1" lang="en" sz="1500">
                <a:solidFill>
                  <a:schemeClr val="dk1"/>
                </a:solidFill>
              </a:rPr>
              <a:t>Perfect</a:t>
            </a:r>
            <a:r>
              <a:rPr lang="en" sz="1500">
                <a:solidFill>
                  <a:schemeClr val="dk1"/>
                </a:solidFill>
              </a:rPr>
              <a:t> </a:t>
            </a:r>
            <a:r>
              <a:rPr b="1" lang="en" sz="1500">
                <a:solidFill>
                  <a:schemeClr val="dk1"/>
                </a:solidFill>
              </a:rPr>
              <a:t>Matching</a:t>
            </a:r>
            <a:r>
              <a:rPr lang="en" sz="1500">
                <a:solidFill>
                  <a:schemeClr val="dk1"/>
                </a:solidFill>
              </a:rPr>
              <a:t>: when every node appears in the matching.</a:t>
            </a:r>
            <a:endParaRPr sz="1500">
              <a:solidFill>
                <a:schemeClr val="dk1"/>
              </a:solidFill>
            </a:endParaRPr>
          </a:p>
          <a:p>
            <a:pPr indent="-323850" lvl="0" marL="457200" rtl="0" algn="l">
              <a:lnSpc>
                <a:spcPct val="115000"/>
              </a:lnSpc>
              <a:spcBef>
                <a:spcPts val="0"/>
              </a:spcBef>
              <a:spcAft>
                <a:spcPts val="0"/>
              </a:spcAft>
              <a:buSzPts val="1500"/>
              <a:buChar char="●"/>
            </a:pPr>
            <a:r>
              <a:rPr lang="en" sz="1500">
                <a:solidFill>
                  <a:schemeClr val="dk1"/>
                </a:solidFill>
              </a:rPr>
              <a:t>Search queries were introduced by Overture in 2000 -&gt; Google AdWords</a:t>
            </a:r>
            <a:endParaRPr sz="1500">
              <a:solidFill>
                <a:schemeClr val="dk1"/>
              </a:solidFill>
            </a:endParaRPr>
          </a:p>
          <a:p>
            <a:pPr indent="-323850" lvl="0" marL="457200" rtl="0" algn="l">
              <a:lnSpc>
                <a:spcPct val="115000"/>
              </a:lnSpc>
              <a:spcBef>
                <a:spcPts val="0"/>
              </a:spcBef>
              <a:spcAft>
                <a:spcPts val="0"/>
              </a:spcAft>
              <a:buSzPts val="1500"/>
              <a:buChar char="●"/>
            </a:pPr>
            <a:r>
              <a:rPr lang="en" sz="1500">
                <a:solidFill>
                  <a:schemeClr val="dk1"/>
                </a:solidFill>
              </a:rPr>
              <a:t>Advertisers ”bid” on search keywords -&gt; When someone searches for that keyword, the highest bidder’s ad is shown -&gt; Advertiser is charged only if the ad is clicked on.</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245650" y="152150"/>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3700"/>
              <a:t>Maximal Matching</a:t>
            </a:r>
            <a:endParaRPr sz="3700"/>
          </a:p>
        </p:txBody>
      </p:sp>
      <p:sp>
        <p:nvSpPr>
          <p:cNvPr id="111" name="Google Shape;111;p21"/>
          <p:cNvSpPr txBox="1"/>
          <p:nvPr>
            <p:ph idx="1" type="body"/>
          </p:nvPr>
        </p:nvSpPr>
        <p:spPr>
          <a:xfrm>
            <a:off x="282350" y="755325"/>
            <a:ext cx="8520600" cy="3354000"/>
          </a:xfrm>
          <a:prstGeom prst="rect">
            <a:avLst/>
          </a:prstGeom>
          <a:noFill/>
          <a:ln>
            <a:noFill/>
          </a:ln>
        </p:spPr>
        <p:txBody>
          <a:bodyPr anchorCtr="0" anchor="ctr" bIns="91425" lIns="91425" spcFirstLastPara="1" rIns="91425" wrap="square" tIns="91425">
            <a:noAutofit/>
          </a:bodyPr>
          <a:lstStyle/>
          <a:p>
            <a:pPr indent="-330200" lvl="0" marL="457200" rtl="0" algn="l">
              <a:lnSpc>
                <a:spcPct val="115000"/>
              </a:lnSpc>
              <a:spcBef>
                <a:spcPts val="1000"/>
              </a:spcBef>
              <a:spcAft>
                <a:spcPts val="0"/>
              </a:spcAft>
              <a:buSzPts val="1600"/>
              <a:buChar char="●"/>
            </a:pPr>
            <a:r>
              <a:rPr b="1" lang="en" sz="1200"/>
              <a:t>Problem</a:t>
            </a:r>
            <a:r>
              <a:rPr lang="en" sz="1600"/>
              <a:t> </a:t>
            </a:r>
            <a:r>
              <a:rPr b="1" lang="en" sz="1200"/>
              <a:t>Statement :</a:t>
            </a:r>
            <a:r>
              <a:rPr lang="en" sz="1200"/>
              <a:t>Given a graph and weights W</a:t>
            </a:r>
            <a:r>
              <a:rPr lang="en" sz="1100"/>
              <a:t>e</a:t>
            </a:r>
            <a:r>
              <a:rPr lang="en" sz="1200"/>
              <a:t> ≥ 0 for the edges, the goal is to find a matching of large weight. </a:t>
            </a:r>
            <a:endParaRPr sz="1200"/>
          </a:p>
          <a:p>
            <a:pPr indent="-330200" lvl="0" marL="457200" rtl="0" algn="l">
              <a:lnSpc>
                <a:spcPct val="115000"/>
              </a:lnSpc>
              <a:spcBef>
                <a:spcPts val="1000"/>
              </a:spcBef>
              <a:spcAft>
                <a:spcPts val="0"/>
              </a:spcAft>
              <a:buSzPts val="1600"/>
              <a:buChar char="●"/>
            </a:pPr>
            <a:r>
              <a:rPr b="1" lang="en" sz="1200"/>
              <a:t>The greedy approach </a:t>
            </a:r>
            <a:r>
              <a:rPr lang="en" sz="1200"/>
              <a:t>starts by sorting the edges by weight, and then adds edges to the matching in this order as long as the set of a matching. </a:t>
            </a:r>
            <a:endParaRPr sz="1200"/>
          </a:p>
          <a:p>
            <a:pPr indent="-330200" lvl="0" marL="457200" rtl="0" algn="l">
              <a:lnSpc>
                <a:spcPct val="115000"/>
              </a:lnSpc>
              <a:spcBef>
                <a:spcPts val="0"/>
              </a:spcBef>
              <a:spcAft>
                <a:spcPts val="0"/>
              </a:spcAft>
              <a:buSzPts val="1600"/>
              <a:buChar char="●"/>
            </a:pPr>
            <a:r>
              <a:rPr b="1" lang="en" sz="1200"/>
              <a:t>Steps:</a:t>
            </a:r>
            <a:endParaRPr b="1" sz="1200"/>
          </a:p>
          <a:p>
            <a:pPr indent="0" lvl="0" marL="457200" rtl="0" algn="l">
              <a:lnSpc>
                <a:spcPct val="100000"/>
              </a:lnSpc>
              <a:spcBef>
                <a:spcPts val="0"/>
              </a:spcBef>
              <a:spcAft>
                <a:spcPts val="0"/>
              </a:spcAft>
              <a:buNone/>
            </a:pPr>
            <a:r>
              <a:rPr lang="en" sz="1200"/>
              <a:t>1.For Matching M </a:t>
            </a:r>
            <a:r>
              <a:rPr lang="en" sz="1200"/>
              <a:t>= ∅ (empty set)</a:t>
            </a:r>
            <a:endParaRPr sz="1200"/>
          </a:p>
          <a:p>
            <a:pPr indent="0" lvl="0" marL="457200" rtl="0" algn="l">
              <a:lnSpc>
                <a:spcPct val="100000"/>
              </a:lnSpc>
              <a:spcBef>
                <a:spcPts val="0"/>
              </a:spcBef>
              <a:spcAft>
                <a:spcPts val="0"/>
              </a:spcAft>
              <a:buNone/>
            </a:pPr>
            <a:r>
              <a:rPr lang="en" sz="1200"/>
              <a:t>2.For all edge ∈ E in decreasing order of W</a:t>
            </a:r>
            <a:r>
              <a:rPr lang="en" sz="900"/>
              <a:t>e </a:t>
            </a:r>
            <a:endParaRPr sz="900"/>
          </a:p>
          <a:p>
            <a:pPr indent="457200" lvl="0" marL="457200" rtl="0" algn="l">
              <a:lnSpc>
                <a:spcPct val="100000"/>
              </a:lnSpc>
              <a:spcBef>
                <a:spcPts val="0"/>
              </a:spcBef>
              <a:spcAft>
                <a:spcPts val="0"/>
              </a:spcAft>
              <a:buNone/>
            </a:pPr>
            <a:r>
              <a:rPr lang="en" sz="1200"/>
              <a:t>add edge to M if it forms a matching </a:t>
            </a:r>
            <a:endParaRPr sz="1200"/>
          </a:p>
          <a:p>
            <a:pPr indent="457200" lvl="0" marL="457200" rtl="0" algn="l">
              <a:lnSpc>
                <a:spcPct val="100000"/>
              </a:lnSpc>
              <a:spcBef>
                <a:spcPts val="0"/>
              </a:spcBef>
              <a:spcAft>
                <a:spcPts val="0"/>
              </a:spcAft>
              <a:buNone/>
            </a:pPr>
            <a:r>
              <a:t/>
            </a:r>
            <a:endParaRPr sz="1200"/>
          </a:p>
          <a:p>
            <a:pPr indent="-311150" lvl="0" marL="457200" rtl="0" algn="l">
              <a:lnSpc>
                <a:spcPct val="115000"/>
              </a:lnSpc>
              <a:spcBef>
                <a:spcPts val="0"/>
              </a:spcBef>
              <a:spcAft>
                <a:spcPts val="0"/>
              </a:spcAft>
              <a:buClr>
                <a:schemeClr val="dk1"/>
              </a:buClr>
              <a:buSzPts val="1300"/>
              <a:buChar char="●"/>
            </a:pPr>
            <a:r>
              <a:rPr lang="en" sz="1300">
                <a:solidFill>
                  <a:schemeClr val="dk1"/>
                </a:solidFill>
              </a:rPr>
              <a:t>Perfect Match: Ford-Fulkerson, Augmenting Path, and Hopcroft-Karp algorithms.</a:t>
            </a:r>
            <a:endParaRPr sz="1300">
              <a:solidFill>
                <a:schemeClr val="dk1"/>
              </a:solidFill>
            </a:endParaRPr>
          </a:p>
          <a:p>
            <a:pPr indent="0" lvl="0" marL="457200" rtl="0" algn="l">
              <a:lnSpc>
                <a:spcPct val="115000"/>
              </a:lnSpc>
              <a:spcBef>
                <a:spcPts val="1000"/>
              </a:spcBef>
              <a:spcAft>
                <a:spcPts val="0"/>
              </a:spcAft>
              <a:buSzPts val="1800"/>
              <a:buNone/>
            </a:pPr>
            <a:r>
              <a:t/>
            </a:r>
            <a:endParaRPr>
              <a:solidFill>
                <a:schemeClr val="dk1"/>
              </a:solidFill>
            </a:endParaRPr>
          </a:p>
          <a:p>
            <a:pPr indent="0" lvl="0" marL="0" rtl="0" algn="l">
              <a:lnSpc>
                <a:spcPct val="115000"/>
              </a:lnSpc>
              <a:spcBef>
                <a:spcPts val="0"/>
              </a:spcBef>
              <a:spcAft>
                <a:spcPts val="1600"/>
              </a:spcAft>
              <a:buSzPts val="1800"/>
              <a:buNone/>
            </a:pPr>
            <a:r>
              <a:t/>
            </a:r>
            <a:endParaRPr/>
          </a:p>
        </p:txBody>
      </p:sp>
      <p:pic>
        <p:nvPicPr>
          <p:cNvPr id="112" name="Google Shape;112;p21"/>
          <p:cNvPicPr preferRelativeResize="0"/>
          <p:nvPr/>
        </p:nvPicPr>
        <p:blipFill rotWithShape="1">
          <a:blip r:embed="rId3">
            <a:alphaModFix/>
          </a:blip>
          <a:srcRect b="0" l="0" r="0" t="0"/>
          <a:stretch/>
        </p:blipFill>
        <p:spPr>
          <a:xfrm>
            <a:off x="2198650" y="3250626"/>
            <a:ext cx="3409950" cy="1647825"/>
          </a:xfrm>
          <a:prstGeom prst="rect">
            <a:avLst/>
          </a:prstGeom>
          <a:noFill/>
          <a:ln>
            <a:noFill/>
          </a:ln>
        </p:spPr>
      </p:pic>
      <p:pic>
        <p:nvPicPr>
          <p:cNvPr id="113" name="Google Shape;113;p21"/>
          <p:cNvPicPr preferRelativeResize="0"/>
          <p:nvPr/>
        </p:nvPicPr>
        <p:blipFill rotWithShape="1">
          <a:blip r:embed="rId4">
            <a:alphaModFix/>
          </a:blip>
          <a:srcRect b="0" l="0" r="0" t="0"/>
          <a:stretch/>
        </p:blipFill>
        <p:spPr>
          <a:xfrm>
            <a:off x="809425" y="3760225"/>
            <a:ext cx="1352550" cy="628650"/>
          </a:xfrm>
          <a:prstGeom prst="rect">
            <a:avLst/>
          </a:prstGeom>
          <a:noFill/>
          <a:ln>
            <a:noFill/>
          </a:ln>
        </p:spPr>
      </p:pic>
      <p:pic>
        <p:nvPicPr>
          <p:cNvPr id="114" name="Google Shape;114;p21"/>
          <p:cNvPicPr preferRelativeResize="0"/>
          <p:nvPr/>
        </p:nvPicPr>
        <p:blipFill rotWithShape="1">
          <a:blip r:embed="rId5">
            <a:alphaModFix/>
          </a:blip>
          <a:srcRect b="0" l="0" r="0" t="0"/>
          <a:stretch/>
        </p:blipFill>
        <p:spPr>
          <a:xfrm>
            <a:off x="6389763" y="3816538"/>
            <a:ext cx="1609725" cy="6381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