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7339d14bbf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7339d14bbf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7339d14bbf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7339d14bbf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7339d14bbf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7339d14bb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7339d14bbf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7339d14bbf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7339d14bbf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7339d14bbf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7339d14bbf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7339d14bbf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339d14bb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339d14b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7339d14bb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339d14bb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339d14bbf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339d14bbf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339d14bbf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339d14bbf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339d14bbf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339d14bbf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7339d14bbf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339d14bbf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7339d14bbf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7339d14bbf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7339d14bbf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7339d14bbf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457200" lvl="0" marL="914400" rtl="0" algn="l">
              <a:lnSpc>
                <a:spcPct val="115000"/>
              </a:lnSpc>
              <a:spcBef>
                <a:spcPts val="0"/>
              </a:spcBef>
              <a:spcAft>
                <a:spcPts val="0"/>
              </a:spcAft>
              <a:buClr>
                <a:schemeClr val="dk1"/>
              </a:buClr>
              <a:buSzPts val="1100"/>
              <a:buFont typeface="Arial"/>
              <a:buNone/>
            </a:pPr>
            <a:r>
              <a:rPr lang="en" sz="3600">
                <a:solidFill>
                  <a:srgbClr val="000000"/>
                </a:solidFill>
              </a:rPr>
              <a:t>Computational Advertising</a:t>
            </a:r>
            <a:endParaRPr sz="3600">
              <a:solidFill>
                <a:srgbClr val="000000"/>
              </a:solidFill>
            </a:endParaRPr>
          </a:p>
          <a:p>
            <a:pPr indent="0" lvl="0" marL="0" rtl="0" algn="ctr">
              <a:spcBef>
                <a:spcPts val="0"/>
              </a:spcBef>
              <a:spcAft>
                <a:spcPts val="0"/>
              </a:spcAft>
              <a:buNone/>
            </a:pPr>
            <a:r>
              <a:t/>
            </a:r>
            <a:endParaRPr/>
          </a:p>
        </p:txBody>
      </p:sp>
      <p:sp>
        <p:nvSpPr>
          <p:cNvPr id="55" name="Google Shape;55;p13"/>
          <p:cNvSpPr txBox="1"/>
          <p:nvPr/>
        </p:nvSpPr>
        <p:spPr>
          <a:xfrm>
            <a:off x="2588550" y="2229950"/>
            <a:ext cx="6353700" cy="3000000"/>
          </a:xfrm>
          <a:prstGeom prst="rect">
            <a:avLst/>
          </a:prstGeom>
          <a:noFill/>
          <a:ln>
            <a:noFill/>
          </a:ln>
        </p:spPr>
        <p:txBody>
          <a:bodyPr anchorCtr="0" anchor="t" bIns="91425" lIns="91425" spcFirstLastPara="1" rIns="91425" wrap="square" tIns="91425">
            <a:noAutofit/>
          </a:bodyPr>
          <a:lstStyle/>
          <a:p>
            <a:pPr indent="457200" lvl="0" marL="3200400" rtl="0" algn="l">
              <a:lnSpc>
                <a:spcPct val="115000"/>
              </a:lnSpc>
              <a:spcBef>
                <a:spcPts val="0"/>
              </a:spcBef>
              <a:spcAft>
                <a:spcPts val="0"/>
              </a:spcAft>
              <a:buNone/>
            </a:pPr>
            <a:r>
              <a:t/>
            </a:r>
            <a:endParaRPr sz="1800">
              <a:solidFill>
                <a:srgbClr val="CC0000"/>
              </a:solidFill>
            </a:endParaRPr>
          </a:p>
          <a:p>
            <a:pPr indent="457200" lvl="0" marL="3200400" rtl="0" algn="l">
              <a:lnSpc>
                <a:spcPct val="115000"/>
              </a:lnSpc>
              <a:spcBef>
                <a:spcPts val="0"/>
              </a:spcBef>
              <a:spcAft>
                <a:spcPts val="0"/>
              </a:spcAft>
              <a:buNone/>
            </a:pPr>
            <a:r>
              <a:t/>
            </a:r>
            <a:endParaRPr sz="1800">
              <a:solidFill>
                <a:srgbClr val="CC0000"/>
              </a:solidFill>
            </a:endParaRPr>
          </a:p>
          <a:p>
            <a:pPr indent="457200" lvl="0" marL="3200400" rtl="0" algn="l">
              <a:lnSpc>
                <a:spcPct val="115000"/>
              </a:lnSpc>
              <a:spcBef>
                <a:spcPts val="0"/>
              </a:spcBef>
              <a:spcAft>
                <a:spcPts val="0"/>
              </a:spcAft>
              <a:buNone/>
            </a:pPr>
            <a:r>
              <a:t/>
            </a:r>
            <a:endParaRPr sz="1800">
              <a:solidFill>
                <a:srgbClr val="CC0000"/>
              </a:solidFill>
            </a:endParaRPr>
          </a:p>
          <a:p>
            <a:pPr indent="457200" lvl="0" marL="3200400" rtl="0" algn="l">
              <a:lnSpc>
                <a:spcPct val="115000"/>
              </a:lnSpc>
              <a:spcBef>
                <a:spcPts val="0"/>
              </a:spcBef>
              <a:spcAft>
                <a:spcPts val="0"/>
              </a:spcAft>
              <a:buNone/>
            </a:pPr>
            <a:r>
              <a:t/>
            </a:r>
            <a:endParaRPr sz="1800">
              <a:solidFill>
                <a:srgbClr val="CC0000"/>
              </a:solidFill>
            </a:endParaRPr>
          </a:p>
          <a:p>
            <a:pPr indent="457200" lvl="0" marL="3200400" rtl="0" algn="l">
              <a:lnSpc>
                <a:spcPct val="115000"/>
              </a:lnSpc>
              <a:spcBef>
                <a:spcPts val="0"/>
              </a:spcBef>
              <a:spcAft>
                <a:spcPts val="0"/>
              </a:spcAft>
              <a:buNone/>
            </a:pPr>
            <a:r>
              <a:t/>
            </a:r>
            <a:endParaRPr sz="1800">
              <a:solidFill>
                <a:srgbClr val="CC0000"/>
              </a:solidFill>
            </a:endParaRPr>
          </a:p>
          <a:p>
            <a:pPr indent="457200" lvl="0" marL="3200400" rtl="0" algn="l">
              <a:lnSpc>
                <a:spcPct val="115000"/>
              </a:lnSpc>
              <a:spcBef>
                <a:spcPts val="0"/>
              </a:spcBef>
              <a:spcAft>
                <a:spcPts val="0"/>
              </a:spcAft>
              <a:buNone/>
            </a:pPr>
            <a:r>
              <a:t/>
            </a:r>
            <a:endParaRPr sz="1800">
              <a:solidFill>
                <a:srgbClr val="CC0000"/>
              </a:solidFill>
            </a:endParaRPr>
          </a:p>
          <a:p>
            <a:pPr indent="457200" lvl="0" marL="3200400" rtl="0" algn="l">
              <a:lnSpc>
                <a:spcPct val="115000"/>
              </a:lnSpc>
              <a:spcBef>
                <a:spcPts val="0"/>
              </a:spcBef>
              <a:spcAft>
                <a:spcPts val="0"/>
              </a:spcAft>
              <a:buNone/>
            </a:pPr>
            <a:r>
              <a:t/>
            </a:r>
            <a:endParaRPr sz="1800">
              <a:solidFill>
                <a:srgbClr val="CC0000"/>
              </a:solidFill>
            </a:endParaRPr>
          </a:p>
          <a:p>
            <a:pPr indent="0" lvl="0" marL="3657600" rtl="0" algn="l">
              <a:lnSpc>
                <a:spcPct val="115000"/>
              </a:lnSpc>
              <a:spcBef>
                <a:spcPts val="0"/>
              </a:spcBef>
              <a:spcAft>
                <a:spcPts val="0"/>
              </a:spcAft>
              <a:buNone/>
            </a:pPr>
            <a:r>
              <a:rPr lang="en" sz="1800"/>
              <a:t>Group 7 Presentation</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Matching Bids and Search Queries</a:t>
            </a:r>
            <a:endParaRPr sz="3000"/>
          </a:p>
        </p:txBody>
      </p:sp>
      <p:sp>
        <p:nvSpPr>
          <p:cNvPr id="113" name="Google Shape;113;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solidFill>
                  <a:schemeClr val="dk1"/>
                </a:solidFill>
              </a:rPr>
              <a:t>If a search query occurs having exactly that set of words in some order, then the bid is said to match the query, and it becomes a candidate for selection. We can avoid having to deal with word order by storing all sets of words representing a bid in alphabetic order. The list of words in sorted order forms the hash-key for the bid, and these bids may be stored in a hash table used as an index.</a:t>
            </a:r>
            <a:endParaRPr sz="1400">
              <a:solidFill>
                <a:schemeClr val="dk1"/>
              </a:solidFill>
            </a:endParaRPr>
          </a:p>
          <a:p>
            <a:pPr indent="-317500" lvl="0" marL="457200" rtl="0" algn="l">
              <a:spcBef>
                <a:spcPts val="0"/>
              </a:spcBef>
              <a:spcAft>
                <a:spcPts val="0"/>
              </a:spcAft>
              <a:buSzPts val="1400"/>
              <a:buChar char="●"/>
            </a:pPr>
            <a:r>
              <a:rPr lang="en" sz="1400">
                <a:solidFill>
                  <a:schemeClr val="dk1"/>
                </a:solidFill>
              </a:rPr>
              <a:t>Search queries also have their words sorted prior to lookup. When we hash the sorted list, we find in the hash table all the bids for exactly that set of words. They can be retrieved quickly, since we have only to look at the contents of that bucket.</a:t>
            </a:r>
            <a:endParaRPr sz="1400">
              <a:solidFill>
                <a:schemeClr val="dk1"/>
              </a:solidFill>
            </a:endParaRPr>
          </a:p>
          <a:p>
            <a:pPr indent="-317500" lvl="0" marL="457200" rtl="0" algn="l">
              <a:spcBef>
                <a:spcPts val="0"/>
              </a:spcBef>
              <a:spcAft>
                <a:spcPts val="0"/>
              </a:spcAft>
              <a:buSzPts val="1400"/>
              <a:buChar char="●"/>
            </a:pPr>
            <a:r>
              <a:rPr lang="en" sz="1400">
                <a:solidFill>
                  <a:schemeClr val="dk1"/>
                </a:solidFill>
              </a:rPr>
              <a:t>If there are a million advertisers, each bidding on 100 queries, and the record of the bid requires 100 bytes, then we require ten gigabytes of main memory, which is well within the limits of what is feasible for a single machine.</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More Complex Matching Problems</a:t>
            </a:r>
            <a:endParaRPr sz="3000"/>
          </a:p>
        </p:txBody>
      </p:sp>
      <p:sp>
        <p:nvSpPr>
          <p:cNvPr id="119" name="Google Shape;119;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solidFill>
                  <a:schemeClr val="dk1"/>
                </a:solidFill>
              </a:rPr>
              <a:t>We can still maintain a hash-table index for the bids, but the number of subsets of words in a hundred-word email is much too large to look up all the sets, or even all the small sets of about three words. They all involve standing queries that users post to a site, expecting the site to notify them whenever something matching the query becomes available at the site. </a:t>
            </a:r>
            <a:endParaRPr sz="1400">
              <a:solidFill>
                <a:schemeClr val="dk1"/>
              </a:solidFill>
            </a:endParaRPr>
          </a:p>
          <a:p>
            <a:pPr indent="-317500" lvl="0" marL="457200" rtl="0" algn="l">
              <a:spcBef>
                <a:spcPts val="0"/>
              </a:spcBef>
              <a:spcAft>
                <a:spcPts val="0"/>
              </a:spcAft>
              <a:buSzPts val="1400"/>
              <a:buChar char="●"/>
            </a:pPr>
            <a:r>
              <a:rPr lang="en" sz="1400"/>
              <a:t>Example: </a:t>
            </a:r>
            <a:endParaRPr sz="1400"/>
          </a:p>
          <a:p>
            <a:pPr indent="-317500" lvl="1" marL="914400" rtl="0" algn="l">
              <a:spcBef>
                <a:spcPts val="0"/>
              </a:spcBef>
              <a:spcAft>
                <a:spcPts val="0"/>
              </a:spcAft>
              <a:buSzPts val="1400"/>
              <a:buChar char="○"/>
            </a:pPr>
            <a:r>
              <a:rPr lang="en">
                <a:solidFill>
                  <a:schemeClr val="dk1"/>
                </a:solidFill>
              </a:rPr>
              <a:t>Twitter allows one to follow all the “tweets” of a given person. However, it is feasible to allow users to specify a set of words, such as “Apple Iphone”</a:t>
            </a:r>
            <a:endParaRPr>
              <a:solidFill>
                <a:schemeClr val="dk1"/>
              </a:solidFill>
            </a:endParaRPr>
          </a:p>
          <a:p>
            <a:pPr indent="-317500" lvl="1" marL="914400" rtl="0" algn="l">
              <a:spcBef>
                <a:spcPts val="0"/>
              </a:spcBef>
              <a:spcAft>
                <a:spcPts val="0"/>
              </a:spcAft>
              <a:buSzPts val="1400"/>
              <a:buChar char="○"/>
            </a:pPr>
            <a:r>
              <a:rPr lang="en">
                <a:solidFill>
                  <a:schemeClr val="dk1"/>
                </a:solidFill>
              </a:rPr>
              <a:t>Online news sites often allow users to select from among certain keywords or phrases, e.g., “healthcare” and receive alerts whenever a new news article contains that word or consecutive sequence of words. It is simpler than the email/adwords problem for several reasons. Matching single words or consecutive sequences of words, even in a long article, is not as time-consuming as matching small sets of words.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 A Matching Algorithm for Documents and Bids</a:t>
            </a:r>
            <a:endParaRPr sz="3000"/>
          </a:p>
        </p:txBody>
      </p:sp>
      <p:sp>
        <p:nvSpPr>
          <p:cNvPr id="125" name="Google Shape;125;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solidFill>
                  <a:schemeClr val="dk1"/>
                </a:solidFill>
              </a:rPr>
              <a:t>A bid is a (typically small) set of words. A document is a larger set of words, such as an email, tweet, or news article. We assume there are many bids, perhaps on the order of a hundred million or a billion.</a:t>
            </a:r>
            <a:endParaRPr>
              <a:solidFill>
                <a:schemeClr val="dk1"/>
              </a:solidFill>
            </a:endParaRPr>
          </a:p>
          <a:p>
            <a:pPr indent="-342900" lvl="0" marL="457200" rtl="0" algn="l">
              <a:spcBef>
                <a:spcPts val="0"/>
              </a:spcBef>
              <a:spcAft>
                <a:spcPts val="0"/>
              </a:spcAft>
              <a:buSzPts val="1800"/>
              <a:buChar char="●"/>
            </a:pPr>
            <a:r>
              <a:rPr lang="en">
                <a:solidFill>
                  <a:schemeClr val="dk1"/>
                </a:solidFill>
              </a:rPr>
              <a:t>We shall, as before, represent a bid by its words listed in some order. There are two new elements in the representation. First, we shall include a status with each list of words. The status is an integer indicating how many of the first words on the list have been matched by the current document. When a bid is stored in the index, its status is always 0(zero).</a:t>
            </a:r>
            <a:endParaRPr>
              <a:solidFill>
                <a:schemeClr val="dk1"/>
              </a:solidFill>
            </a:endParaRPr>
          </a:p>
          <a:p>
            <a:pPr indent="-342900" lvl="0" marL="457200" rtl="0" algn="l">
              <a:spcBef>
                <a:spcPts val="0"/>
              </a:spcBef>
              <a:spcAft>
                <a:spcPts val="0"/>
              </a:spcAft>
              <a:buSzPts val="1800"/>
              <a:buChar char="●"/>
            </a:pPr>
            <a:r>
              <a:rPr lang="en">
                <a:solidFill>
                  <a:schemeClr val="dk1"/>
                </a:solidFill>
              </a:rPr>
              <a:t>Second, while the order of words could be lexicographic, we can lower the amount of work by ordering words by the rarest-first.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Bid Example  </a:t>
            </a:r>
            <a:endParaRPr sz="3000"/>
          </a:p>
        </p:txBody>
      </p:sp>
      <p:sp>
        <p:nvSpPr>
          <p:cNvPr id="131" name="Google Shape;131;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solidFill>
                  <a:schemeClr val="dk1"/>
                </a:solidFill>
              </a:rPr>
              <a:t>For each word w, in the sorted order:</a:t>
            </a:r>
            <a:endParaRPr sz="1400">
              <a:solidFill>
                <a:schemeClr val="dk1"/>
              </a:solidFill>
            </a:endParaRPr>
          </a:p>
          <a:p>
            <a:pPr indent="-317500" lvl="1" marL="914400" rtl="0" algn="l">
              <a:spcBef>
                <a:spcPts val="0"/>
              </a:spcBef>
              <a:spcAft>
                <a:spcPts val="0"/>
              </a:spcAft>
              <a:buSzPts val="1400"/>
              <a:buChar char="○"/>
            </a:pPr>
            <a:r>
              <a:rPr lang="en">
                <a:solidFill>
                  <a:schemeClr val="dk1"/>
                </a:solidFill>
              </a:rPr>
              <a:t>Using w as the hash-key for the table of partially matched bids, find those bids having w as key. </a:t>
            </a:r>
            <a:endParaRPr>
              <a:solidFill>
                <a:schemeClr val="dk1"/>
              </a:solidFill>
            </a:endParaRPr>
          </a:p>
          <a:p>
            <a:pPr indent="-317500" lvl="1" marL="914400" rtl="0" algn="l">
              <a:spcBef>
                <a:spcPts val="0"/>
              </a:spcBef>
              <a:spcAft>
                <a:spcPts val="0"/>
              </a:spcAft>
              <a:buSzPts val="1400"/>
              <a:buChar char="○"/>
            </a:pPr>
            <a:r>
              <a:rPr lang="en">
                <a:solidFill>
                  <a:schemeClr val="dk1"/>
                </a:solidFill>
              </a:rPr>
              <a:t>For each such bid b, if w is the last word of b, move b to the table of matched bids. </a:t>
            </a:r>
            <a:endParaRPr>
              <a:solidFill>
                <a:schemeClr val="dk1"/>
              </a:solidFill>
            </a:endParaRPr>
          </a:p>
          <a:p>
            <a:pPr indent="-317500" lvl="1" marL="914400" rtl="0" algn="l">
              <a:spcBef>
                <a:spcPts val="0"/>
              </a:spcBef>
              <a:spcAft>
                <a:spcPts val="0"/>
              </a:spcAft>
              <a:buSzPts val="1400"/>
              <a:buChar char="○"/>
            </a:pPr>
            <a:r>
              <a:rPr lang="en">
                <a:solidFill>
                  <a:schemeClr val="dk1"/>
                </a:solidFill>
              </a:rPr>
              <a:t>If w is not the last word of b, add 1 to b’s status, and rehash b using the word whose position is one more than the new status, as the hash-key. </a:t>
            </a:r>
            <a:endParaRPr>
              <a:solidFill>
                <a:schemeClr val="dk1"/>
              </a:solidFill>
            </a:endParaRPr>
          </a:p>
          <a:p>
            <a:pPr indent="-317500" lvl="1" marL="914400" rtl="0" algn="l">
              <a:spcBef>
                <a:spcPts val="0"/>
              </a:spcBef>
              <a:spcAft>
                <a:spcPts val="0"/>
              </a:spcAft>
              <a:buSzPts val="1400"/>
              <a:buChar char="○"/>
            </a:pPr>
            <a:r>
              <a:rPr lang="en">
                <a:solidFill>
                  <a:schemeClr val="dk1"/>
                </a:solidFill>
              </a:rPr>
              <a:t>Using w as the hash key for the table of all bids, find those bids for which w is their first word in the sorted order. </a:t>
            </a:r>
            <a:endParaRPr>
              <a:solidFill>
                <a:schemeClr val="dk1"/>
              </a:solidFill>
            </a:endParaRPr>
          </a:p>
          <a:p>
            <a:pPr indent="-317500" lvl="1" marL="914400" rtl="0" algn="l">
              <a:spcBef>
                <a:spcPts val="0"/>
              </a:spcBef>
              <a:spcAft>
                <a:spcPts val="0"/>
              </a:spcAft>
              <a:buSzPts val="1400"/>
              <a:buChar char="○"/>
            </a:pPr>
            <a:r>
              <a:rPr lang="en">
                <a:solidFill>
                  <a:schemeClr val="dk1"/>
                </a:solidFill>
              </a:rPr>
              <a:t>For each such bid b, if there is only one word on its list, copy it to the table of matched bids.</a:t>
            </a:r>
            <a:endParaRPr>
              <a:solidFill>
                <a:schemeClr val="dk1"/>
              </a:solidFill>
            </a:endParaRPr>
          </a:p>
          <a:p>
            <a:pPr indent="-317500" lvl="1" marL="914400" rtl="0" algn="l">
              <a:spcBef>
                <a:spcPts val="0"/>
              </a:spcBef>
              <a:spcAft>
                <a:spcPts val="0"/>
              </a:spcAft>
              <a:buSzPts val="1400"/>
              <a:buChar char="○"/>
            </a:pPr>
            <a:r>
              <a:rPr lang="en">
                <a:solidFill>
                  <a:schemeClr val="dk1"/>
                </a:solidFill>
              </a:rPr>
              <a:t>If b consists of more than one word, add it, with status 1, to the table of partially matched bids, using the second word of b as the hash-key.</a:t>
            </a:r>
            <a:endParaRPr>
              <a:solidFill>
                <a:schemeClr val="dk1"/>
              </a:solidFill>
            </a:endParaRPr>
          </a:p>
          <a:p>
            <a:pPr indent="-317500" lvl="1" marL="914400" rtl="0" algn="l">
              <a:spcBef>
                <a:spcPts val="0"/>
              </a:spcBef>
              <a:spcAft>
                <a:spcPts val="0"/>
              </a:spcAft>
              <a:buSzPts val="1400"/>
              <a:buChar char="○"/>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MapReduce Solution to Graph Model</a:t>
            </a:r>
            <a:endParaRPr/>
          </a:p>
        </p:txBody>
      </p:sp>
      <p:sp>
        <p:nvSpPr>
          <p:cNvPr id="137" name="Google Shape;137;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solidFill>
                  <a:schemeClr val="dk1"/>
                </a:solidFill>
              </a:rPr>
              <a:t>The MapReduce solution to the graph model is used to decrease the communication and the movement of large data</a:t>
            </a:r>
            <a:endParaRPr>
              <a:solidFill>
                <a:schemeClr val="dk1"/>
              </a:solidFill>
            </a:endParaRPr>
          </a:p>
          <a:p>
            <a:pPr indent="-342900" lvl="0" marL="457200" rtl="0" algn="l">
              <a:lnSpc>
                <a:spcPct val="115000"/>
              </a:lnSpc>
              <a:spcBef>
                <a:spcPts val="0"/>
              </a:spcBef>
              <a:spcAft>
                <a:spcPts val="0"/>
              </a:spcAft>
              <a:buSzPts val="1800"/>
              <a:buChar char="●"/>
            </a:pPr>
            <a:r>
              <a:rPr lang="en">
                <a:solidFill>
                  <a:schemeClr val="dk1"/>
                </a:solidFill>
              </a:rPr>
              <a:t>The solution utilized a modified join, semi-join before processing.  </a:t>
            </a:r>
            <a:endParaRPr>
              <a:solidFill>
                <a:schemeClr val="dk1"/>
              </a:solidFill>
            </a:endParaRPr>
          </a:p>
          <a:p>
            <a:pPr indent="-317500" lvl="1" marL="914400" rtl="0" algn="l">
              <a:lnSpc>
                <a:spcPct val="115000"/>
              </a:lnSpc>
              <a:spcBef>
                <a:spcPts val="0"/>
              </a:spcBef>
              <a:spcAft>
                <a:spcPts val="0"/>
              </a:spcAft>
              <a:buSzPts val="1400"/>
              <a:buChar char="○"/>
            </a:pPr>
            <a:r>
              <a:rPr lang="en">
                <a:solidFill>
                  <a:schemeClr val="dk1"/>
                </a:solidFill>
              </a:rPr>
              <a:t>A semijoin removed all R’s that do not have a corresponding b value in S for a dataset R(a,b) and S(b,c)</a:t>
            </a:r>
            <a:endParaRPr>
              <a:solidFill>
                <a:schemeClr val="dk1"/>
              </a:solidFill>
            </a:endParaRPr>
          </a:p>
          <a:p>
            <a:pPr indent="-317500" lvl="1" marL="914400" rtl="0" algn="l">
              <a:lnSpc>
                <a:spcPct val="115000"/>
              </a:lnSpc>
              <a:spcBef>
                <a:spcPts val="0"/>
              </a:spcBef>
              <a:spcAft>
                <a:spcPts val="0"/>
              </a:spcAft>
              <a:buSzPts val="1400"/>
              <a:buChar char="○"/>
            </a:pPr>
            <a:r>
              <a:rPr lang="en">
                <a:solidFill>
                  <a:schemeClr val="dk1"/>
                </a:solidFill>
              </a:rPr>
              <a:t>If a is really large, this will reduce the computation of the MapReduce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Bulk-Synchronous Solution to Graph Model</a:t>
            </a:r>
            <a:endParaRPr/>
          </a:p>
        </p:txBody>
      </p:sp>
      <p:sp>
        <p:nvSpPr>
          <p:cNvPr id="143" name="Google Shape;143;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600">
                <a:solidFill>
                  <a:schemeClr val="dk1"/>
                </a:solidFill>
              </a:rPr>
              <a:t>Like the MapReduce solution, the Bulk-Synchronous Solution to the Graph Model reduces the amount of communications between nodes by using a semijoin but it also is done in parallel</a:t>
            </a:r>
            <a:endParaRPr sz="1600">
              <a:solidFill>
                <a:schemeClr val="dk1"/>
              </a:solidFill>
            </a:endParaRPr>
          </a:p>
          <a:p>
            <a:pPr indent="-342900" lvl="0" marL="457200" rtl="0" algn="l">
              <a:spcBef>
                <a:spcPts val="0"/>
              </a:spcBef>
              <a:spcAft>
                <a:spcPts val="0"/>
              </a:spcAft>
              <a:buSzPts val="1800"/>
              <a:buChar char="●"/>
            </a:pPr>
            <a:r>
              <a:rPr lang="en" sz="1600">
                <a:solidFill>
                  <a:schemeClr val="dk1"/>
                </a:solidFill>
              </a:rPr>
              <a:t>In the Bulk-Synchronous solution to the Graph Model for a set R(a, b) and S(b,a)</a:t>
            </a:r>
            <a:endParaRPr sz="1600">
              <a:solidFill>
                <a:schemeClr val="dk1"/>
              </a:solidFill>
            </a:endParaRPr>
          </a:p>
          <a:p>
            <a:pPr indent="-330200" lvl="1" marL="914400" rtl="0" algn="l">
              <a:spcBef>
                <a:spcPts val="0"/>
              </a:spcBef>
              <a:spcAft>
                <a:spcPts val="0"/>
              </a:spcAft>
              <a:buClr>
                <a:schemeClr val="dk1"/>
              </a:buClr>
              <a:buSzPts val="1600"/>
              <a:buChar char="○"/>
            </a:pPr>
            <a:r>
              <a:rPr lang="en" sz="1200">
                <a:solidFill>
                  <a:schemeClr val="dk1"/>
                </a:solidFill>
              </a:rPr>
              <a:t>Creates a graph node for each tuple</a:t>
            </a:r>
            <a:endParaRPr sz="1200">
              <a:solidFill>
                <a:schemeClr val="dk1"/>
              </a:solidFill>
            </a:endParaRPr>
          </a:p>
          <a:p>
            <a:pPr indent="-330200" lvl="1" marL="914400" rtl="0" algn="l">
              <a:spcBef>
                <a:spcPts val="0"/>
              </a:spcBef>
              <a:spcAft>
                <a:spcPts val="0"/>
              </a:spcAft>
              <a:buClr>
                <a:schemeClr val="dk1"/>
              </a:buClr>
              <a:buSzPts val="1600"/>
              <a:buChar char="○"/>
            </a:pPr>
            <a:r>
              <a:rPr lang="en" sz="1200">
                <a:solidFill>
                  <a:schemeClr val="dk1"/>
                </a:solidFill>
              </a:rPr>
              <a:t>Create a graph node for each value of b</a:t>
            </a:r>
            <a:endParaRPr sz="1200">
              <a:solidFill>
                <a:schemeClr val="dk1"/>
              </a:solidFill>
            </a:endParaRPr>
          </a:p>
          <a:p>
            <a:pPr indent="-330200" lvl="1" marL="914400" rtl="0" algn="l">
              <a:spcBef>
                <a:spcPts val="0"/>
              </a:spcBef>
              <a:spcAft>
                <a:spcPts val="0"/>
              </a:spcAft>
              <a:buClr>
                <a:schemeClr val="dk1"/>
              </a:buClr>
              <a:buSzPts val="1600"/>
              <a:buChar char="○"/>
            </a:pPr>
            <a:r>
              <a:rPr lang="en" sz="1200">
                <a:solidFill>
                  <a:schemeClr val="dk1"/>
                </a:solidFill>
              </a:rPr>
              <a:t>For each tuple, connect/send messages to the corresponding value of b</a:t>
            </a:r>
            <a:endParaRPr sz="1200">
              <a:solidFill>
                <a:schemeClr val="dk1"/>
              </a:solidFill>
            </a:endParaRPr>
          </a:p>
          <a:p>
            <a:pPr indent="-330200" lvl="1" marL="914400" rtl="0" algn="l">
              <a:spcBef>
                <a:spcPts val="0"/>
              </a:spcBef>
              <a:spcAft>
                <a:spcPts val="0"/>
              </a:spcAft>
              <a:buClr>
                <a:schemeClr val="dk1"/>
              </a:buClr>
              <a:buSzPts val="1600"/>
              <a:buChar char="○"/>
            </a:pPr>
            <a:r>
              <a:rPr lang="en" sz="1200">
                <a:solidFill>
                  <a:schemeClr val="dk1"/>
                </a:solidFill>
              </a:rPr>
              <a:t>Send messages if the b node has at least one S node and R node.</a:t>
            </a:r>
            <a:endParaRPr sz="1200">
              <a:solidFill>
                <a:schemeClr val="dk1"/>
              </a:solidFill>
            </a:endParaRPr>
          </a:p>
          <a:p>
            <a:pPr indent="-330200" lvl="1" marL="914400" rtl="0" algn="l">
              <a:spcBef>
                <a:spcPts val="0"/>
              </a:spcBef>
              <a:spcAft>
                <a:spcPts val="0"/>
              </a:spcAft>
              <a:buClr>
                <a:schemeClr val="dk1"/>
              </a:buClr>
              <a:buSzPts val="1600"/>
              <a:buChar char="○"/>
            </a:pPr>
            <a:r>
              <a:rPr lang="en" sz="1200">
                <a:solidFill>
                  <a:schemeClr val="dk1"/>
                </a:solidFill>
              </a:rPr>
              <a:t>After this, it will do a MapReduce like process for all non-dangling tuples..</a:t>
            </a:r>
            <a:endParaRPr sz="1200">
              <a:solidFill>
                <a:schemeClr val="dk1"/>
              </a:solidFill>
            </a:endParaRPr>
          </a:p>
          <a:p>
            <a:pPr indent="-342900" lvl="0" marL="457200" rtl="0" algn="l">
              <a:spcBef>
                <a:spcPts val="0"/>
              </a:spcBef>
              <a:spcAft>
                <a:spcPts val="0"/>
              </a:spcAft>
              <a:buSzPts val="1800"/>
              <a:buChar char="●"/>
            </a:pPr>
            <a:r>
              <a:rPr b="1" lang="en" sz="1200">
                <a:solidFill>
                  <a:schemeClr val="dk1"/>
                </a:solidFill>
              </a:rPr>
              <a:t>Examples </a:t>
            </a:r>
            <a:r>
              <a:rPr lang="en" sz="1200">
                <a:solidFill>
                  <a:schemeClr val="dk1"/>
                </a:solidFill>
              </a:rPr>
              <a:t>- </a:t>
            </a:r>
            <a:r>
              <a:rPr lang="en" sz="1200">
                <a:solidFill>
                  <a:schemeClr val="dk1"/>
                </a:solidFill>
              </a:rPr>
              <a:t>Pregel - Google, Giraph - opensource Pregel build on Hadoop,                                                             GraphX - for sparks, GraphLab - is built to handle higher degree nodes</a:t>
            </a:r>
            <a:endParaRPr sz="1600">
              <a:solidFill>
                <a:schemeClr val="dk1"/>
              </a:solidFill>
            </a:endParaRPr>
          </a:p>
        </p:txBody>
      </p:sp>
      <p:pic>
        <p:nvPicPr>
          <p:cNvPr id="144" name="Google Shape;144;p27"/>
          <p:cNvPicPr preferRelativeResize="0"/>
          <p:nvPr/>
        </p:nvPicPr>
        <p:blipFill>
          <a:blip r:embed="rId3">
            <a:alphaModFix/>
          </a:blip>
          <a:stretch>
            <a:fillRect/>
          </a:stretch>
        </p:blipFill>
        <p:spPr>
          <a:xfrm>
            <a:off x="6598600" y="2701975"/>
            <a:ext cx="1885950" cy="1866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Online Advertising</a:t>
            </a:r>
            <a:endParaRPr sz="3000"/>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600">
                <a:solidFill>
                  <a:schemeClr val="dk1"/>
                </a:solidFill>
              </a:rPr>
              <a:t>The places to show ads to customer</a:t>
            </a:r>
            <a:endParaRPr sz="1600">
              <a:solidFill>
                <a:schemeClr val="dk1"/>
              </a:solidFill>
            </a:endParaRPr>
          </a:p>
          <a:p>
            <a:pPr indent="-317500" lvl="1" marL="914400" rtl="0" algn="l">
              <a:spcBef>
                <a:spcPts val="0"/>
              </a:spcBef>
              <a:spcAft>
                <a:spcPts val="0"/>
              </a:spcAft>
              <a:buSzPts val="1400"/>
              <a:buChar char="○"/>
            </a:pPr>
            <a:r>
              <a:rPr lang="en" sz="1600">
                <a:solidFill>
                  <a:schemeClr val="dk1"/>
                </a:solidFill>
              </a:rPr>
              <a:t>Some sites, such as eBay, Craigslist, or auto trading sites allow advertisers to post their ads.</a:t>
            </a:r>
            <a:endParaRPr sz="1600">
              <a:solidFill>
                <a:schemeClr val="dk1"/>
              </a:solidFill>
            </a:endParaRPr>
          </a:p>
          <a:p>
            <a:pPr indent="-317500" lvl="1" marL="914400" rtl="0" algn="l">
              <a:spcBef>
                <a:spcPts val="0"/>
              </a:spcBef>
              <a:spcAft>
                <a:spcPts val="0"/>
              </a:spcAft>
              <a:buSzPts val="1400"/>
              <a:buChar char="○"/>
            </a:pPr>
            <a:r>
              <a:rPr lang="en" sz="1600">
                <a:solidFill>
                  <a:schemeClr val="dk1"/>
                </a:solidFill>
              </a:rPr>
              <a:t>Search ads are placed among the results of a search query.</a:t>
            </a:r>
            <a:endParaRPr sz="1600">
              <a:solidFill>
                <a:schemeClr val="dk1"/>
              </a:solidFill>
            </a:endParaRPr>
          </a:p>
          <a:p>
            <a:pPr indent="-317500" lvl="1" marL="914400" rtl="0" algn="l">
              <a:spcBef>
                <a:spcPts val="0"/>
              </a:spcBef>
              <a:spcAft>
                <a:spcPts val="0"/>
              </a:spcAft>
              <a:buSzPts val="1400"/>
              <a:buChar char="○"/>
            </a:pPr>
            <a:r>
              <a:rPr lang="en" sz="1600">
                <a:solidFill>
                  <a:schemeClr val="dk1"/>
                </a:solidFill>
              </a:rPr>
              <a:t>Online Stores such as Amazon show ads in many contexts. Ads are not paid by the manufacturers of the product advertised.</a:t>
            </a:r>
            <a:endParaRPr sz="1600">
              <a:solidFill>
                <a:schemeClr val="dk1"/>
              </a:solidFill>
            </a:endParaRPr>
          </a:p>
          <a:p>
            <a:pPr indent="-317500" lvl="1" marL="914400" rtl="0" algn="l">
              <a:spcBef>
                <a:spcPts val="0"/>
              </a:spcBef>
              <a:spcAft>
                <a:spcPts val="0"/>
              </a:spcAft>
              <a:buSzPts val="1400"/>
              <a:buChar char="○"/>
            </a:pPr>
            <a:r>
              <a:rPr lang="en" sz="1600">
                <a:solidFill>
                  <a:schemeClr val="dk1"/>
                </a:solidFill>
              </a:rPr>
              <a:t>Display ads are placed on many Websites. Advertisers pay for the display at a fixed per impression</a:t>
            </a:r>
            <a:endParaRPr sz="1600">
              <a:solidFill>
                <a:schemeClr val="dk1"/>
              </a:solidFill>
            </a:endParaRPr>
          </a:p>
          <a:p>
            <a:pPr indent="0" lvl="0" marL="91440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Problems for Displaying Ads</a:t>
            </a:r>
            <a:endParaRPr sz="3000"/>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1371600" rtl="0" algn="l">
              <a:spcBef>
                <a:spcPts val="0"/>
              </a:spcBef>
              <a:spcAft>
                <a:spcPts val="0"/>
              </a:spcAft>
              <a:buNone/>
            </a:pPr>
            <a:r>
              <a:t/>
            </a:r>
            <a:endParaRPr sz="1600">
              <a:solidFill>
                <a:schemeClr val="dk1"/>
              </a:solidFill>
            </a:endParaRPr>
          </a:p>
          <a:p>
            <a:pPr indent="-330200" lvl="0" marL="914400" rtl="0" algn="l">
              <a:spcBef>
                <a:spcPts val="1600"/>
              </a:spcBef>
              <a:spcAft>
                <a:spcPts val="0"/>
              </a:spcAft>
              <a:buClr>
                <a:schemeClr val="dk1"/>
              </a:buClr>
              <a:buSzPts val="1600"/>
              <a:buChar char="●"/>
            </a:pPr>
            <a:r>
              <a:rPr lang="en" sz="1600">
                <a:solidFill>
                  <a:schemeClr val="dk1"/>
                </a:solidFill>
              </a:rPr>
              <a:t>Lack of focus on newspaper</a:t>
            </a:r>
            <a:endParaRPr sz="1600">
              <a:solidFill>
                <a:schemeClr val="dk1"/>
              </a:solidFill>
            </a:endParaRPr>
          </a:p>
          <a:p>
            <a:pPr indent="-330200" lvl="0" marL="914400" rtl="0" algn="l">
              <a:spcBef>
                <a:spcPts val="0"/>
              </a:spcBef>
              <a:spcAft>
                <a:spcPts val="0"/>
              </a:spcAft>
              <a:buClr>
                <a:schemeClr val="dk1"/>
              </a:buClr>
              <a:buSzPts val="1600"/>
              <a:buChar char="●"/>
            </a:pPr>
            <a:r>
              <a:rPr lang="en" sz="1600">
                <a:solidFill>
                  <a:schemeClr val="dk1"/>
                </a:solidFill>
              </a:rPr>
              <a:t>Ad blockers on Web Browser</a:t>
            </a:r>
            <a:endParaRPr sz="1600">
              <a:solidFill>
                <a:schemeClr val="dk1"/>
              </a:solidFill>
            </a:endParaRPr>
          </a:p>
          <a:p>
            <a:pPr indent="-330200" lvl="0" marL="914400" rtl="0" algn="l">
              <a:spcBef>
                <a:spcPts val="0"/>
              </a:spcBef>
              <a:spcAft>
                <a:spcPts val="0"/>
              </a:spcAft>
              <a:buClr>
                <a:schemeClr val="dk1"/>
              </a:buClr>
              <a:buSzPts val="1600"/>
              <a:buChar char="●"/>
            </a:pPr>
            <a:r>
              <a:rPr lang="en" sz="1600">
                <a:solidFill>
                  <a:schemeClr val="dk1"/>
                </a:solidFill>
              </a:rPr>
              <a:t>Website can use an inverted index of word</a:t>
            </a:r>
            <a:endParaRPr sz="1600">
              <a:solidFill>
                <a:schemeClr val="dk1"/>
              </a:solidFill>
            </a:endParaRPr>
          </a:p>
          <a:p>
            <a:pPr indent="-330200" lvl="0" marL="914400" rtl="0" algn="l">
              <a:spcBef>
                <a:spcPts val="0"/>
              </a:spcBef>
              <a:spcAft>
                <a:spcPts val="0"/>
              </a:spcAft>
              <a:buClr>
                <a:schemeClr val="dk1"/>
              </a:buClr>
              <a:buSzPts val="1600"/>
              <a:buChar char="●"/>
            </a:pPr>
            <a:r>
              <a:rPr lang="en" sz="1600">
                <a:solidFill>
                  <a:schemeClr val="dk1"/>
                </a:solidFill>
              </a:rPr>
              <a:t>Position of the ad in a list</a:t>
            </a:r>
            <a:endParaRPr sz="1600">
              <a:solidFill>
                <a:schemeClr val="dk1"/>
              </a:solidFill>
            </a:endParaRPr>
          </a:p>
          <a:p>
            <a:pPr indent="0" lvl="0" marL="1371600" rtl="0" algn="l">
              <a:spcBef>
                <a:spcPts val="1600"/>
              </a:spcBef>
              <a:spcAft>
                <a:spcPts val="0"/>
              </a:spcAft>
              <a:buNone/>
            </a:pPr>
            <a:r>
              <a:t/>
            </a:r>
            <a:endParaRPr>
              <a:solidFill>
                <a:schemeClr val="dk1"/>
              </a:solidFill>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200"/>
              <a:t>Online and Offline Algorithms</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Online algorithms:</a:t>
            </a:r>
            <a:endParaRPr/>
          </a:p>
          <a:p>
            <a:pPr indent="-317500" lvl="1" marL="914400" rtl="0" algn="l">
              <a:lnSpc>
                <a:spcPct val="115000"/>
              </a:lnSpc>
              <a:spcBef>
                <a:spcPts val="0"/>
              </a:spcBef>
              <a:spcAft>
                <a:spcPts val="0"/>
              </a:spcAft>
              <a:buSzPts val="1400"/>
              <a:buChar char="○"/>
            </a:pPr>
            <a:r>
              <a:rPr lang="en" sz="1800">
                <a:solidFill>
                  <a:schemeClr val="dk1"/>
                </a:solidFill>
              </a:rPr>
              <a:t>Can get parts or all of its input data while running. </a:t>
            </a:r>
            <a:endParaRPr sz="1800">
              <a:solidFill>
                <a:schemeClr val="dk1"/>
              </a:solidFill>
            </a:endParaRPr>
          </a:p>
          <a:p>
            <a:pPr indent="-317500" lvl="1" marL="914400" rtl="0" algn="l">
              <a:lnSpc>
                <a:spcPct val="115000"/>
              </a:lnSpc>
              <a:spcBef>
                <a:spcPts val="0"/>
              </a:spcBef>
              <a:spcAft>
                <a:spcPts val="0"/>
              </a:spcAft>
              <a:buSzPts val="1400"/>
              <a:buChar char="○"/>
            </a:pPr>
            <a:r>
              <a:rPr lang="en" sz="1800">
                <a:solidFill>
                  <a:schemeClr val="dk1"/>
                </a:solidFill>
              </a:rPr>
              <a:t>When all the information for the algorithm is not available before the algorithm makes a decision. </a:t>
            </a:r>
            <a:endParaRPr sz="1800">
              <a:solidFill>
                <a:schemeClr val="dk1"/>
              </a:solidFill>
            </a:endParaRPr>
          </a:p>
          <a:p>
            <a:pPr indent="-342900" lvl="0" marL="457200" rtl="0" algn="l">
              <a:spcBef>
                <a:spcPts val="0"/>
              </a:spcBef>
              <a:spcAft>
                <a:spcPts val="0"/>
              </a:spcAft>
              <a:buSzPts val="1800"/>
              <a:buChar char="●"/>
            </a:pPr>
            <a:r>
              <a:rPr lang="en"/>
              <a:t>Offline Algorithms:</a:t>
            </a:r>
            <a:endParaRPr/>
          </a:p>
          <a:p>
            <a:pPr indent="-317500" lvl="1" marL="914400" rtl="0" algn="l">
              <a:lnSpc>
                <a:spcPct val="115000"/>
              </a:lnSpc>
              <a:spcBef>
                <a:spcPts val="0"/>
              </a:spcBef>
              <a:spcAft>
                <a:spcPts val="0"/>
              </a:spcAft>
              <a:buSzPts val="1400"/>
              <a:buChar char="○"/>
            </a:pPr>
            <a:r>
              <a:rPr lang="en" sz="1800">
                <a:solidFill>
                  <a:schemeClr val="dk1"/>
                </a:solidFill>
              </a:rPr>
              <a:t>All the data needed by the algorithm is presented initially. </a:t>
            </a:r>
            <a:endParaRPr sz="1800">
              <a:solidFill>
                <a:schemeClr val="dk1"/>
              </a:solidFill>
            </a:endParaRPr>
          </a:p>
          <a:p>
            <a:pPr indent="-317500" lvl="1" marL="914400" rtl="0" algn="l">
              <a:lnSpc>
                <a:spcPct val="115000"/>
              </a:lnSpc>
              <a:spcBef>
                <a:spcPts val="0"/>
              </a:spcBef>
              <a:spcAft>
                <a:spcPts val="0"/>
              </a:spcAft>
              <a:buSzPts val="1400"/>
              <a:buChar char="○"/>
            </a:pPr>
            <a:r>
              <a:rPr lang="en" sz="1800">
                <a:solidFill>
                  <a:schemeClr val="dk1"/>
                </a:solidFill>
              </a:rPr>
              <a:t>Algorithm can access data in any order. Once the algorithm is finished it produces an answer.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Greedy Algorithm and it’s Competitive Ratio</a:t>
            </a:r>
            <a:endParaRPr sz="3000"/>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solidFill>
                  <a:schemeClr val="dk1"/>
                </a:solidFill>
              </a:rPr>
              <a:t>Many on-line algorithms are </a:t>
            </a:r>
            <a:r>
              <a:rPr i="1" lang="en">
                <a:solidFill>
                  <a:schemeClr val="dk1"/>
                </a:solidFill>
              </a:rPr>
              <a:t>greedy</a:t>
            </a:r>
            <a:r>
              <a:rPr lang="en">
                <a:solidFill>
                  <a:schemeClr val="dk1"/>
                </a:solidFill>
              </a:rPr>
              <a:t> algorithms. Greedy algorithms make their decision in response to each input element by maximizing some function of the input element and the past.</a:t>
            </a:r>
            <a:endParaRPr>
              <a:solidFill>
                <a:schemeClr val="dk1"/>
              </a:solidFill>
            </a:endParaRPr>
          </a:p>
          <a:p>
            <a:pPr indent="-342900" lvl="0" marL="457200" rtl="0" algn="l">
              <a:spcBef>
                <a:spcPts val="0"/>
              </a:spcBef>
              <a:spcAft>
                <a:spcPts val="0"/>
              </a:spcAft>
              <a:buSzPts val="1800"/>
              <a:buChar char="●"/>
            </a:pPr>
            <a:r>
              <a:rPr b="1" lang="en">
                <a:solidFill>
                  <a:schemeClr val="dk1"/>
                </a:solidFill>
              </a:rPr>
              <a:t>Competitive Ratio = Online result / offline result</a:t>
            </a:r>
            <a:endParaRPr b="1">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When comparing online and offline algorithms, we can expect that there will be some constant </a:t>
            </a:r>
            <a:r>
              <a:rPr i="1" lang="en">
                <a:solidFill>
                  <a:schemeClr val="dk1"/>
                </a:solidFill>
              </a:rPr>
              <a:t>c</a:t>
            </a:r>
            <a:r>
              <a:rPr lang="en">
                <a:solidFill>
                  <a:schemeClr val="dk1"/>
                </a:solidFill>
              </a:rPr>
              <a:t> less than 1 such that on any input, the result of an on-line algorithm is at least </a:t>
            </a:r>
            <a:r>
              <a:rPr i="1" lang="en">
                <a:solidFill>
                  <a:schemeClr val="dk1"/>
                </a:solidFill>
              </a:rPr>
              <a:t>c</a:t>
            </a:r>
            <a:r>
              <a:rPr lang="en">
                <a:solidFill>
                  <a:schemeClr val="dk1"/>
                </a:solidFill>
              </a:rPr>
              <a:t> times the result of the </a:t>
            </a:r>
            <a:r>
              <a:rPr lang="en">
                <a:solidFill>
                  <a:schemeClr val="dk1"/>
                </a:solidFill>
              </a:rPr>
              <a:t>optimal</a:t>
            </a:r>
            <a:r>
              <a:rPr lang="en">
                <a:solidFill>
                  <a:schemeClr val="dk1"/>
                </a:solidFill>
              </a:rPr>
              <a:t> offline algorithm.</a:t>
            </a:r>
            <a:endParaRPr>
              <a:solidFill>
                <a:schemeClr val="dk1"/>
              </a:solidFill>
            </a:endParaRPr>
          </a:p>
          <a:p>
            <a:pPr indent="0" lvl="0" marL="457200" rtl="0" algn="l">
              <a:spcBef>
                <a:spcPts val="1600"/>
              </a:spcBef>
              <a:spcAft>
                <a:spcPts val="1600"/>
              </a:spcAft>
              <a:buNone/>
            </a:pPr>
            <a:r>
              <a:t/>
            </a:r>
            <a:endParaRPr b="1">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200"/>
              <a:t>The Matching Problem</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1000"/>
              </a:spcBef>
              <a:spcAft>
                <a:spcPts val="0"/>
              </a:spcAft>
              <a:buSzPts val="1800"/>
              <a:buChar char="●"/>
            </a:pPr>
            <a:r>
              <a:rPr b="1" lang="en">
                <a:solidFill>
                  <a:schemeClr val="dk1"/>
                </a:solidFill>
              </a:rPr>
              <a:t>Definition</a:t>
            </a:r>
            <a:r>
              <a:rPr lang="en">
                <a:solidFill>
                  <a:schemeClr val="dk1"/>
                </a:solidFill>
              </a:rPr>
              <a:t>: a large number of advertisers want to deliver multiple messages to a large number of consumers.</a:t>
            </a:r>
            <a:endParaRPr>
              <a:solidFill>
                <a:schemeClr val="dk1"/>
              </a:solidFill>
            </a:endParaRPr>
          </a:p>
          <a:p>
            <a:pPr indent="-342900" lvl="0" marL="457200" rtl="0" algn="l">
              <a:spcBef>
                <a:spcPts val="0"/>
              </a:spcBef>
              <a:spcAft>
                <a:spcPts val="0"/>
              </a:spcAft>
              <a:buSzPts val="1800"/>
              <a:buChar char="●"/>
            </a:pPr>
            <a:r>
              <a:rPr b="1" lang="en">
                <a:solidFill>
                  <a:schemeClr val="dk1"/>
                </a:solidFill>
              </a:rPr>
              <a:t>Matching</a:t>
            </a:r>
            <a:r>
              <a:rPr lang="en">
                <a:solidFill>
                  <a:schemeClr val="dk1"/>
                </a:solidFill>
              </a:rPr>
              <a:t>: subset of the edges such that no node is an end of two or more edges.</a:t>
            </a:r>
            <a:endParaRPr>
              <a:solidFill>
                <a:schemeClr val="dk1"/>
              </a:solidFill>
            </a:endParaRPr>
          </a:p>
          <a:p>
            <a:pPr indent="-342900" lvl="0" marL="457200" rtl="0" algn="l">
              <a:spcBef>
                <a:spcPts val="0"/>
              </a:spcBef>
              <a:spcAft>
                <a:spcPts val="0"/>
              </a:spcAft>
              <a:buSzPts val="1800"/>
              <a:buChar char="●"/>
            </a:pPr>
            <a:r>
              <a:rPr b="1" lang="en">
                <a:solidFill>
                  <a:schemeClr val="dk1"/>
                </a:solidFill>
              </a:rPr>
              <a:t>Perfect</a:t>
            </a:r>
            <a:r>
              <a:rPr lang="en">
                <a:solidFill>
                  <a:schemeClr val="dk1"/>
                </a:solidFill>
              </a:rPr>
              <a:t> </a:t>
            </a:r>
            <a:r>
              <a:rPr b="1" lang="en">
                <a:solidFill>
                  <a:schemeClr val="dk1"/>
                </a:solidFill>
              </a:rPr>
              <a:t>Matching</a:t>
            </a:r>
            <a:r>
              <a:rPr lang="en">
                <a:solidFill>
                  <a:schemeClr val="dk1"/>
                </a:solidFill>
              </a:rPr>
              <a:t>: when every node appears in the matching.</a:t>
            </a:r>
            <a:endParaRPr>
              <a:solidFill>
                <a:schemeClr val="dk1"/>
              </a:solidFill>
            </a:endParaRPr>
          </a:p>
          <a:p>
            <a:pPr indent="-342900" lvl="0" marL="457200" rtl="0" algn="l">
              <a:spcBef>
                <a:spcPts val="0"/>
              </a:spcBef>
              <a:spcAft>
                <a:spcPts val="0"/>
              </a:spcAft>
              <a:buSzPts val="1800"/>
              <a:buChar char="●"/>
            </a:pPr>
            <a:r>
              <a:rPr lang="en">
                <a:solidFill>
                  <a:schemeClr val="dk1"/>
                </a:solidFill>
              </a:rPr>
              <a:t>Search queries were introduced by Overture in 2000 -&gt; Google AdWords</a:t>
            </a:r>
            <a:endParaRPr>
              <a:solidFill>
                <a:schemeClr val="dk1"/>
              </a:solidFill>
            </a:endParaRPr>
          </a:p>
          <a:p>
            <a:pPr indent="-342900" lvl="0" marL="457200" rtl="0" algn="l">
              <a:spcBef>
                <a:spcPts val="0"/>
              </a:spcBef>
              <a:spcAft>
                <a:spcPts val="0"/>
              </a:spcAft>
              <a:buSzPts val="1800"/>
              <a:buChar char="●"/>
            </a:pPr>
            <a:r>
              <a:rPr lang="en">
                <a:solidFill>
                  <a:schemeClr val="dk1"/>
                </a:solidFill>
              </a:rPr>
              <a:t>Advertisers ”bid” on search keywords -&gt; When someone searches for that keyword, the highest bidder’s ad is shown -&gt; Advertiser is charged only if the ad is clicked 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603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200"/>
              <a:t>Maximal Matching</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1000"/>
              </a:spcBef>
              <a:spcAft>
                <a:spcPts val="0"/>
              </a:spcAft>
              <a:buClr>
                <a:schemeClr val="dk1"/>
              </a:buClr>
              <a:buSzPts val="1800"/>
              <a:buChar char="●"/>
            </a:pPr>
            <a:r>
              <a:rPr lang="en">
                <a:solidFill>
                  <a:schemeClr val="dk1"/>
                </a:solidFill>
              </a:rPr>
              <a:t>Greedy algorithm: We consider the edges in whatever order they are given. When we consider (x, y), add this edge to the matching if neither x nor y are ends of any edge selected for the matching so far.</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Perfect Match: Ford-Fulkerson, Augmenting Path, and Hopcroft-Karp algorithms.</a:t>
            </a:r>
            <a:endParaRPr>
              <a:solidFill>
                <a:schemeClr val="dk1"/>
              </a:solidFill>
            </a:endParaRPr>
          </a:p>
          <a:p>
            <a:pPr indent="0" lvl="0" marL="457200" rtl="0" algn="l">
              <a:spcBef>
                <a:spcPts val="1000"/>
              </a:spcBef>
              <a:spcAft>
                <a:spcPts val="0"/>
              </a:spcAft>
              <a:buNone/>
            </a:pPr>
            <a:r>
              <a:t/>
            </a:r>
            <a:endParaRPr>
              <a:solidFill>
                <a:schemeClr val="dk1"/>
              </a:solidFill>
            </a:endParaRPr>
          </a:p>
          <a:p>
            <a:pPr indent="0" lvl="0" marL="0" rtl="0" algn="l">
              <a:spcBef>
                <a:spcPts val="0"/>
              </a:spcBef>
              <a:spcAft>
                <a:spcPts val="1600"/>
              </a:spcAft>
              <a:buNone/>
            </a:pPr>
            <a:r>
              <a:t/>
            </a:r>
            <a:endParaRPr/>
          </a:p>
        </p:txBody>
      </p:sp>
      <p:pic>
        <p:nvPicPr>
          <p:cNvPr id="92" name="Google Shape;92;p19"/>
          <p:cNvPicPr preferRelativeResize="0"/>
          <p:nvPr/>
        </p:nvPicPr>
        <p:blipFill>
          <a:blip r:embed="rId3">
            <a:alphaModFix/>
          </a:blip>
          <a:stretch>
            <a:fillRect/>
          </a:stretch>
        </p:blipFill>
        <p:spPr>
          <a:xfrm>
            <a:off x="3035125" y="2834813"/>
            <a:ext cx="3409950" cy="1647825"/>
          </a:xfrm>
          <a:prstGeom prst="rect">
            <a:avLst/>
          </a:prstGeom>
          <a:noFill/>
          <a:ln>
            <a:noFill/>
          </a:ln>
        </p:spPr>
      </p:pic>
      <p:pic>
        <p:nvPicPr>
          <p:cNvPr id="93" name="Google Shape;93;p19"/>
          <p:cNvPicPr preferRelativeResize="0"/>
          <p:nvPr/>
        </p:nvPicPr>
        <p:blipFill>
          <a:blip r:embed="rId4">
            <a:alphaModFix/>
          </a:blip>
          <a:stretch>
            <a:fillRect/>
          </a:stretch>
        </p:blipFill>
        <p:spPr>
          <a:xfrm>
            <a:off x="1682575" y="3395950"/>
            <a:ext cx="1352550" cy="628650"/>
          </a:xfrm>
          <a:prstGeom prst="rect">
            <a:avLst/>
          </a:prstGeom>
          <a:noFill/>
          <a:ln>
            <a:noFill/>
          </a:ln>
        </p:spPr>
      </p:pic>
      <p:pic>
        <p:nvPicPr>
          <p:cNvPr id="94" name="Google Shape;94;p19"/>
          <p:cNvPicPr preferRelativeResize="0"/>
          <p:nvPr/>
        </p:nvPicPr>
        <p:blipFill>
          <a:blip r:embed="rId5">
            <a:alphaModFix/>
          </a:blip>
          <a:stretch>
            <a:fillRect/>
          </a:stretch>
        </p:blipFill>
        <p:spPr>
          <a:xfrm>
            <a:off x="6705313" y="3339638"/>
            <a:ext cx="1609725" cy="6381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Fundamental Problem of Search Advertising</a:t>
            </a:r>
            <a:endParaRPr sz="3000"/>
          </a:p>
        </p:txBody>
      </p:sp>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solidFill>
                  <a:schemeClr val="dk1"/>
                </a:solidFill>
              </a:rPr>
              <a:t>The Adwords Problem - Is how to pick which ads are displayed on a search page when a user types in a query.</a:t>
            </a:r>
            <a:endParaRPr>
              <a:solidFill>
                <a:schemeClr val="dk1"/>
              </a:solidFill>
            </a:endParaRPr>
          </a:p>
          <a:p>
            <a:pPr indent="-342900" lvl="0" marL="457200" rtl="0" algn="l">
              <a:spcBef>
                <a:spcPts val="0"/>
              </a:spcBef>
              <a:spcAft>
                <a:spcPts val="0"/>
              </a:spcAft>
              <a:buSzPts val="1800"/>
              <a:buChar char="●"/>
            </a:pPr>
            <a:r>
              <a:rPr lang="en">
                <a:solidFill>
                  <a:schemeClr val="dk1"/>
                </a:solidFill>
              </a:rPr>
              <a:t>The ideal offline algorithm uses all of the budgets money so its competitive ratio = 1</a:t>
            </a:r>
            <a:endParaRPr>
              <a:solidFill>
                <a:schemeClr val="dk1"/>
              </a:solidFill>
            </a:endParaRPr>
          </a:p>
          <a:p>
            <a:pPr indent="-342900" lvl="0" marL="457200" rtl="0" algn="l">
              <a:spcBef>
                <a:spcPts val="0"/>
              </a:spcBef>
              <a:spcAft>
                <a:spcPts val="0"/>
              </a:spcAft>
              <a:buSzPts val="1800"/>
              <a:buChar char="●"/>
            </a:pPr>
            <a:r>
              <a:rPr lang="en">
                <a:solidFill>
                  <a:schemeClr val="dk1"/>
                </a:solidFill>
              </a:rPr>
              <a:t>The order of the ad’s must be determined by an on-line algorithm that must consider:</a:t>
            </a:r>
            <a:endParaRPr>
              <a:solidFill>
                <a:schemeClr val="dk1"/>
              </a:solidFill>
            </a:endParaRPr>
          </a:p>
          <a:p>
            <a:pPr indent="-317500" lvl="1" marL="914400" rtl="0" algn="l">
              <a:spcBef>
                <a:spcPts val="0"/>
              </a:spcBef>
              <a:spcAft>
                <a:spcPts val="0"/>
              </a:spcAft>
              <a:buSzPts val="1400"/>
              <a:buChar char="○"/>
            </a:pPr>
            <a:r>
              <a:rPr lang="en" sz="1800">
                <a:solidFill>
                  <a:schemeClr val="dk1"/>
                </a:solidFill>
              </a:rPr>
              <a:t>The limited number of advertisement slots for any given query.</a:t>
            </a:r>
            <a:endParaRPr sz="1800">
              <a:solidFill>
                <a:schemeClr val="dk1"/>
              </a:solidFill>
            </a:endParaRPr>
          </a:p>
          <a:p>
            <a:pPr indent="-317500" lvl="1" marL="914400" rtl="0" algn="l">
              <a:spcBef>
                <a:spcPts val="0"/>
              </a:spcBef>
              <a:spcAft>
                <a:spcPts val="0"/>
              </a:spcAft>
              <a:buSzPts val="1400"/>
              <a:buChar char="○"/>
            </a:pPr>
            <a:r>
              <a:rPr lang="en" sz="1800">
                <a:solidFill>
                  <a:schemeClr val="dk1"/>
                </a:solidFill>
              </a:rPr>
              <a:t>The budget on how much a company will pay for all the uses of their add.</a:t>
            </a:r>
            <a:endParaRPr sz="1800">
              <a:solidFill>
                <a:schemeClr val="dk1"/>
              </a:solidFill>
            </a:endParaRPr>
          </a:p>
          <a:p>
            <a:pPr indent="-317500" lvl="1" marL="914400" rtl="0" algn="l">
              <a:spcBef>
                <a:spcPts val="0"/>
              </a:spcBef>
              <a:spcAft>
                <a:spcPts val="0"/>
              </a:spcAft>
              <a:buSzPts val="1400"/>
              <a:buChar char="○"/>
            </a:pPr>
            <a:r>
              <a:rPr lang="en" sz="1800">
                <a:solidFill>
                  <a:schemeClr val="dk1"/>
                </a:solidFill>
              </a:rPr>
              <a:t>1.The total amount expected to be made by the ad not which company bid the highest.</a:t>
            </a:r>
            <a:endParaRPr sz="1800">
              <a:solidFill>
                <a:schemeClr val="dk1"/>
              </a:solidFill>
            </a:endParaRPr>
          </a:p>
          <a:p>
            <a:pPr indent="-317500" lvl="1" marL="914400" rtl="0" algn="l">
              <a:spcBef>
                <a:spcPts val="0"/>
              </a:spcBef>
              <a:spcAft>
                <a:spcPts val="0"/>
              </a:spcAft>
              <a:buSzPts val="1400"/>
              <a:buChar char="○"/>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200"/>
              <a:t>Solution</a:t>
            </a:r>
            <a:endParaRPr/>
          </a:p>
        </p:txBody>
      </p:sp>
      <p:sp>
        <p:nvSpPr>
          <p:cNvPr id="106" name="Google Shape;106;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solidFill>
                  <a:schemeClr val="dk1"/>
                </a:solidFill>
              </a:rPr>
              <a:t>Assume two bidders A</a:t>
            </a:r>
            <a:r>
              <a:rPr baseline="-25000" lang="en">
                <a:solidFill>
                  <a:schemeClr val="dk1"/>
                </a:solidFill>
              </a:rPr>
              <a:t>1</a:t>
            </a:r>
            <a:r>
              <a:rPr lang="en">
                <a:solidFill>
                  <a:schemeClr val="dk1"/>
                </a:solidFill>
              </a:rPr>
              <a:t> and A</a:t>
            </a:r>
            <a:r>
              <a:rPr baseline="-25000" lang="en">
                <a:solidFill>
                  <a:schemeClr val="dk1"/>
                </a:solidFill>
              </a:rPr>
              <a:t>2</a:t>
            </a:r>
            <a:r>
              <a:rPr lang="en">
                <a:solidFill>
                  <a:schemeClr val="dk1"/>
                </a:solidFill>
              </a:rPr>
              <a:t>, two possible queries X or Y, bids of 1 or 0, budgets B = 2, and a query pattern of X</a:t>
            </a:r>
            <a:r>
              <a:rPr baseline="-25000" lang="en">
                <a:solidFill>
                  <a:schemeClr val="dk1"/>
                </a:solidFill>
              </a:rPr>
              <a:t>1</a:t>
            </a:r>
            <a:r>
              <a:rPr lang="en">
                <a:solidFill>
                  <a:schemeClr val="dk1"/>
                </a:solidFill>
              </a:rPr>
              <a:t>X</a:t>
            </a:r>
            <a:r>
              <a:rPr baseline="-25000" lang="en">
                <a:solidFill>
                  <a:schemeClr val="dk1"/>
                </a:solidFill>
              </a:rPr>
              <a:t>2</a:t>
            </a:r>
            <a:r>
              <a:rPr lang="en">
                <a:solidFill>
                  <a:schemeClr val="dk1"/>
                </a:solidFill>
              </a:rPr>
              <a:t>Y</a:t>
            </a:r>
            <a:r>
              <a:rPr baseline="-25000" lang="en">
                <a:solidFill>
                  <a:schemeClr val="dk1"/>
                </a:solidFill>
              </a:rPr>
              <a:t>1</a:t>
            </a:r>
            <a:r>
              <a:rPr lang="en">
                <a:solidFill>
                  <a:schemeClr val="dk1"/>
                </a:solidFill>
              </a:rPr>
              <a:t>Y</a:t>
            </a:r>
            <a:r>
              <a:rPr baseline="-25000" lang="en">
                <a:solidFill>
                  <a:schemeClr val="dk1"/>
                </a:solidFill>
              </a:rPr>
              <a:t>2</a:t>
            </a:r>
            <a:r>
              <a:rPr lang="en">
                <a:solidFill>
                  <a:schemeClr val="dk1"/>
                </a:solidFill>
              </a:rPr>
              <a:t>.</a:t>
            </a:r>
            <a:endParaRPr>
              <a:solidFill>
                <a:schemeClr val="dk1"/>
              </a:solidFill>
            </a:endParaRPr>
          </a:p>
          <a:p>
            <a:pPr indent="-342900" lvl="0" marL="457200" rtl="0" algn="l">
              <a:spcBef>
                <a:spcPts val="0"/>
              </a:spcBef>
              <a:spcAft>
                <a:spcPts val="0"/>
              </a:spcAft>
              <a:buSzPts val="1800"/>
              <a:buChar char="●"/>
            </a:pPr>
            <a:r>
              <a:rPr lang="en">
                <a:solidFill>
                  <a:schemeClr val="dk1"/>
                </a:solidFill>
              </a:rPr>
              <a:t>If A</a:t>
            </a:r>
            <a:r>
              <a:rPr baseline="-25000" lang="en">
                <a:solidFill>
                  <a:schemeClr val="dk1"/>
                </a:solidFill>
              </a:rPr>
              <a:t>1</a:t>
            </a:r>
            <a:r>
              <a:rPr lang="en">
                <a:solidFill>
                  <a:schemeClr val="dk1"/>
                </a:solidFill>
              </a:rPr>
              <a:t> bids 1 on X. A</a:t>
            </a:r>
            <a:r>
              <a:rPr baseline="-25000" lang="en">
                <a:solidFill>
                  <a:schemeClr val="dk1"/>
                </a:solidFill>
              </a:rPr>
              <a:t>2</a:t>
            </a:r>
            <a:r>
              <a:rPr lang="en">
                <a:solidFill>
                  <a:schemeClr val="dk1"/>
                </a:solidFill>
              </a:rPr>
              <a:t> bids 1 on X and Y. X</a:t>
            </a:r>
            <a:r>
              <a:rPr baseline="-25000" lang="en">
                <a:solidFill>
                  <a:schemeClr val="dk1"/>
                </a:solidFill>
              </a:rPr>
              <a:t>1</a:t>
            </a:r>
            <a:r>
              <a:rPr lang="en">
                <a:solidFill>
                  <a:schemeClr val="dk1"/>
                </a:solidFill>
              </a:rPr>
              <a:t>→ A</a:t>
            </a:r>
            <a:r>
              <a:rPr baseline="-25000" lang="en">
                <a:solidFill>
                  <a:schemeClr val="dk1"/>
                </a:solidFill>
              </a:rPr>
              <a:t>2</a:t>
            </a:r>
            <a:r>
              <a:rPr lang="en">
                <a:solidFill>
                  <a:schemeClr val="dk1"/>
                </a:solidFill>
              </a:rPr>
              <a:t>.</a:t>
            </a:r>
            <a:endParaRPr>
              <a:solidFill>
                <a:schemeClr val="dk1"/>
              </a:solidFill>
            </a:endParaRPr>
          </a:p>
          <a:p>
            <a:pPr indent="-342900" lvl="0" marL="457200" rtl="0" algn="l">
              <a:spcBef>
                <a:spcPts val="0"/>
              </a:spcBef>
              <a:spcAft>
                <a:spcPts val="0"/>
              </a:spcAft>
              <a:buSzPts val="1800"/>
              <a:buChar char="●"/>
            </a:pPr>
            <a:r>
              <a:rPr lang="en">
                <a:solidFill>
                  <a:schemeClr val="dk1"/>
                </a:solidFill>
              </a:rPr>
              <a:t>Greedy Algorithm - considers price of bid. X</a:t>
            </a:r>
            <a:r>
              <a:rPr baseline="-25000" lang="en">
                <a:solidFill>
                  <a:schemeClr val="dk1"/>
                </a:solidFill>
              </a:rPr>
              <a:t>2</a:t>
            </a:r>
            <a:r>
              <a:rPr lang="en">
                <a:solidFill>
                  <a:schemeClr val="dk1"/>
                </a:solidFill>
              </a:rPr>
              <a:t>→A</a:t>
            </a:r>
            <a:r>
              <a:rPr baseline="-25000" lang="en">
                <a:solidFill>
                  <a:schemeClr val="dk1"/>
                </a:solidFill>
              </a:rPr>
              <a:t>2</a:t>
            </a:r>
            <a:r>
              <a:rPr lang="en">
                <a:solidFill>
                  <a:schemeClr val="dk1"/>
                </a:solidFill>
              </a:rPr>
              <a:t>, Y → nothing. Competitive Ratio = ½</a:t>
            </a:r>
            <a:endParaRPr>
              <a:solidFill>
                <a:schemeClr val="dk1"/>
              </a:solidFill>
            </a:endParaRPr>
          </a:p>
          <a:p>
            <a:pPr indent="-342900" lvl="0" marL="457200" rtl="0" algn="l">
              <a:spcBef>
                <a:spcPts val="0"/>
              </a:spcBef>
              <a:spcAft>
                <a:spcPts val="0"/>
              </a:spcAft>
              <a:buSzPts val="1800"/>
              <a:buChar char="●"/>
            </a:pPr>
            <a:r>
              <a:rPr lang="en">
                <a:solidFill>
                  <a:schemeClr val="dk1"/>
                </a:solidFill>
              </a:rPr>
              <a:t>Balance Algorithm - considers price of bid and remaining budget. X</a:t>
            </a:r>
            <a:r>
              <a:rPr baseline="-25000" lang="en">
                <a:solidFill>
                  <a:schemeClr val="dk1"/>
                </a:solidFill>
              </a:rPr>
              <a:t>2</a:t>
            </a:r>
            <a:r>
              <a:rPr lang="en">
                <a:solidFill>
                  <a:schemeClr val="dk1"/>
                </a:solidFill>
              </a:rPr>
              <a:t>→A</a:t>
            </a:r>
            <a:r>
              <a:rPr baseline="-25000" lang="en">
                <a:solidFill>
                  <a:schemeClr val="dk1"/>
                </a:solidFill>
              </a:rPr>
              <a:t>1</a:t>
            </a:r>
            <a:r>
              <a:rPr lang="en">
                <a:solidFill>
                  <a:schemeClr val="dk1"/>
                </a:solidFill>
              </a:rPr>
              <a:t>, Y</a:t>
            </a:r>
            <a:r>
              <a:rPr baseline="-25000" lang="en">
                <a:solidFill>
                  <a:schemeClr val="dk1"/>
                </a:solidFill>
              </a:rPr>
              <a:t>1</a:t>
            </a:r>
            <a:r>
              <a:rPr lang="en">
                <a:solidFill>
                  <a:schemeClr val="dk1"/>
                </a:solidFill>
              </a:rPr>
              <a:t>→A</a:t>
            </a:r>
            <a:r>
              <a:rPr baseline="-25000" lang="en">
                <a:solidFill>
                  <a:schemeClr val="dk1"/>
                </a:solidFill>
              </a:rPr>
              <a:t>2</a:t>
            </a:r>
            <a:r>
              <a:rPr lang="en">
                <a:solidFill>
                  <a:schemeClr val="dk1"/>
                </a:solidFill>
              </a:rPr>
              <a:t>, Y</a:t>
            </a:r>
            <a:r>
              <a:rPr baseline="-25000" lang="en">
                <a:solidFill>
                  <a:schemeClr val="dk1"/>
                </a:solidFill>
              </a:rPr>
              <a:t>2</a:t>
            </a:r>
            <a:r>
              <a:rPr lang="en">
                <a:solidFill>
                  <a:schemeClr val="dk1"/>
                </a:solidFill>
              </a:rPr>
              <a:t>→nothing. Competitive Ratio = ¾</a:t>
            </a:r>
            <a:endParaRPr>
              <a:solidFill>
                <a:schemeClr val="dk1"/>
              </a:solidFill>
            </a:endParaRPr>
          </a:p>
          <a:p>
            <a:pPr indent="-342900" lvl="0" marL="457200" rtl="0" algn="l">
              <a:spcBef>
                <a:spcPts val="0"/>
              </a:spcBef>
              <a:spcAft>
                <a:spcPts val="0"/>
              </a:spcAft>
              <a:buSzPts val="1800"/>
              <a:buChar char="●"/>
            </a:pPr>
            <a:r>
              <a:rPr lang="en">
                <a:solidFill>
                  <a:schemeClr val="dk1"/>
                </a:solidFill>
              </a:rPr>
              <a:t>Generalised form - advertiser → A</a:t>
            </a:r>
            <a:r>
              <a:rPr baseline="-25000" lang="en">
                <a:solidFill>
                  <a:schemeClr val="dk1"/>
                </a:solidFill>
              </a:rPr>
              <a:t>i</a:t>
            </a:r>
            <a:r>
              <a:rPr lang="en">
                <a:solidFill>
                  <a:schemeClr val="dk1"/>
                </a:solidFill>
              </a:rPr>
              <a:t>, bid → x</a:t>
            </a:r>
            <a:r>
              <a:rPr baseline="-25000" lang="en">
                <a:solidFill>
                  <a:schemeClr val="dk1"/>
                </a:solidFill>
              </a:rPr>
              <a:t>i</a:t>
            </a:r>
            <a:r>
              <a:rPr lang="en">
                <a:solidFill>
                  <a:schemeClr val="dk1"/>
                </a:solidFill>
              </a:rPr>
              <a:t>, unspent fraction of A</a:t>
            </a:r>
            <a:r>
              <a:rPr baseline="-25000" lang="en">
                <a:solidFill>
                  <a:schemeClr val="dk1"/>
                </a:solidFill>
              </a:rPr>
              <a:t>i</a:t>
            </a:r>
            <a:r>
              <a:rPr lang="en">
                <a:solidFill>
                  <a:schemeClr val="dk1"/>
                </a:solidFill>
              </a:rPr>
              <a:t>’s budget → f</a:t>
            </a:r>
            <a:r>
              <a:rPr baseline="-25000" lang="en">
                <a:solidFill>
                  <a:schemeClr val="dk1"/>
                </a:solidFill>
              </a:rPr>
              <a:t>i</a:t>
            </a:r>
            <a:r>
              <a:rPr lang="en">
                <a:solidFill>
                  <a:schemeClr val="dk1"/>
                </a:solidFill>
              </a:rPr>
              <a:t> then ψ</a:t>
            </a:r>
            <a:r>
              <a:rPr baseline="-25000" lang="en">
                <a:solidFill>
                  <a:schemeClr val="dk1"/>
                </a:solidFill>
              </a:rPr>
              <a:t>i</a:t>
            </a:r>
            <a:r>
              <a:rPr lang="en">
                <a:solidFill>
                  <a:schemeClr val="dk1"/>
                </a:solidFill>
              </a:rPr>
              <a:t>=x</a:t>
            </a:r>
            <a:r>
              <a:rPr baseline="-25000" lang="en">
                <a:solidFill>
                  <a:schemeClr val="dk1"/>
                </a:solidFill>
              </a:rPr>
              <a:t>i</a:t>
            </a:r>
            <a:r>
              <a:rPr lang="en">
                <a:solidFill>
                  <a:schemeClr val="dk1"/>
                </a:solidFill>
              </a:rPr>
              <a:t>(1-e</a:t>
            </a:r>
            <a:r>
              <a:rPr baseline="30000" lang="en">
                <a:solidFill>
                  <a:schemeClr val="dk1"/>
                </a:solidFill>
              </a:rPr>
              <a:t>-fi</a:t>
            </a:r>
            <a:r>
              <a:rPr lang="en">
                <a:solidFill>
                  <a:schemeClr val="dk1"/>
                </a:solidFill>
              </a:rPr>
              <a:t>). Query is assigned to A</a:t>
            </a:r>
            <a:r>
              <a:rPr baseline="-25000" lang="en">
                <a:solidFill>
                  <a:schemeClr val="dk1"/>
                </a:solidFill>
              </a:rPr>
              <a:t>i </a:t>
            </a:r>
            <a:r>
              <a:rPr lang="en">
                <a:solidFill>
                  <a:schemeClr val="dk1"/>
                </a:solidFill>
              </a:rPr>
              <a:t>such that ψ</a:t>
            </a:r>
            <a:r>
              <a:rPr baseline="-25000" lang="en">
                <a:solidFill>
                  <a:schemeClr val="dk1"/>
                </a:solidFill>
              </a:rPr>
              <a:t>i </a:t>
            </a:r>
            <a:r>
              <a:rPr lang="en">
                <a:solidFill>
                  <a:schemeClr val="dk1"/>
                </a:solidFill>
              </a:rPr>
              <a:t>is a maximum.</a:t>
            </a:r>
            <a:endParaRPr>
              <a:solidFill>
                <a:schemeClr val="dk1"/>
              </a:solidFill>
            </a:endParaRPr>
          </a:p>
          <a:p>
            <a:pPr indent="0" lvl="0" marL="457200" rtl="0" algn="l">
              <a:spcBef>
                <a:spcPts val="1600"/>
              </a:spcBef>
              <a:spcAft>
                <a:spcPts val="1600"/>
              </a:spcAft>
              <a:buNone/>
            </a:pPr>
            <a:r>
              <a:t/>
            </a:r>
            <a:endParaRPr/>
          </a:p>
        </p:txBody>
      </p:sp>
      <p:sp>
        <p:nvSpPr>
          <p:cNvPr id="107" name="Google Shape;107;p21"/>
          <p:cNvSpPr txBox="1"/>
          <p:nvPr/>
        </p:nvSpPr>
        <p:spPr>
          <a:xfrm>
            <a:off x="0" y="0"/>
            <a:ext cx="3000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t/>
            </a:r>
            <a:endParaRPr sz="18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