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Playfair Displ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13AD03-1A48-43B6-8782-2E0E4A6559A6}">
  <a:tblStyle styleId="{C913AD03-1A48-43B6-8782-2E0E4A6559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25500" y="-2647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Cloud Computing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13986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Group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43029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56970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Recap -- A greedy algorithm always makes the choice that looks best at that junction.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algorithm works based on the following properties:</a:t>
            </a:r>
            <a:endParaRPr/>
          </a:p>
          <a:p>
            <a:pPr marL="9144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Greedy choice</a:t>
            </a:r>
            <a:endParaRPr/>
          </a:p>
          <a:p>
            <a:pPr marL="9144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It makes the locally optimal choice in the hope that this choice leads to the globally optimal solution</a:t>
            </a:r>
            <a:endParaRPr sz="1200"/>
          </a:p>
          <a:p>
            <a:pPr marL="9144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Optimal substructure</a:t>
            </a:r>
            <a:endParaRPr/>
          </a:p>
          <a:p>
            <a:pPr marL="457200" lvl="0" indent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Optimal solution is made up of optimal subsolutions</a:t>
            </a:r>
            <a:endParaRPr sz="12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125" y="153750"/>
            <a:ext cx="1962775" cy="23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2125" y="2623322"/>
            <a:ext cx="1962775" cy="240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6058025" y="153750"/>
            <a:ext cx="824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Exp. 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6058025" y="2623325"/>
            <a:ext cx="824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Exp. 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Performance-based advertising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Introduced by Overture around the year 2000.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Advertisers bid on keywords that we search in browser.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Advertiser is charged only when there is an action on the link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adopted this technique as “adwords”.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observes CTR (click through rate),based on history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Algorithms are developed to build keywords and ads to display for related keywords.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t="12332" r="10386" b="1001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3745275" y="736575"/>
            <a:ext cx="25467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is highest bidder among all paid to google.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061150" y="1335800"/>
            <a:ext cx="4332042" cy="424494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Shape 148"/>
          <p:cNvCxnSpPr>
            <a:stCxn id="147" idx="0"/>
            <a:endCxn id="146" idx="1"/>
          </p:cNvCxnSpPr>
          <p:nvPr/>
        </p:nvCxnSpPr>
        <p:spPr>
          <a:xfrm rot="10800000" flipH="1">
            <a:off x="3227171" y="992600"/>
            <a:ext cx="518100" cy="3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Shape 149"/>
          <p:cNvSpPr/>
          <p:nvPr/>
        </p:nvSpPr>
        <p:spPr>
          <a:xfrm>
            <a:off x="6279575" y="1585500"/>
            <a:ext cx="2733900" cy="3395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7303275" y="274650"/>
            <a:ext cx="15357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is displaying other competitor’s ads and prices </a:t>
            </a:r>
            <a:endParaRPr/>
          </a:p>
        </p:txBody>
      </p:sp>
      <p:cxnSp>
        <p:nvCxnSpPr>
          <p:cNvPr id="151" name="Shape 151"/>
          <p:cNvCxnSpPr/>
          <p:nvPr/>
        </p:nvCxnSpPr>
        <p:spPr>
          <a:xfrm rot="10800000" flipH="1">
            <a:off x="7215875" y="1248475"/>
            <a:ext cx="462000" cy="34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56388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More Balanced Approach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518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Balance Algorithm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to the Greedy Algorithm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Queries are assigned to the advertisers that bid on the query with the largest remaining budget.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some of each advertisers budget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5456625" y="798100"/>
            <a:ext cx="1542000" cy="1008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Bids on x</a:t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301625" y="798100"/>
            <a:ext cx="1598100" cy="1008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 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Bids on x, y</a:t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311950" y="2481600"/>
            <a:ext cx="1758600" cy="421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Queries: x, x, y, y</a:t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261925" y="3071800"/>
            <a:ext cx="3637800" cy="157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Greedy (Possible Outcome):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 is assigned x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 Budget - $1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 is assigned x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Budget - $1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Further Bids Available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547075" y="1975396"/>
            <a:ext cx="1361100" cy="337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A: $2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420125" y="1975408"/>
            <a:ext cx="1361100" cy="337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B: $2</a:t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309825" y="3228275"/>
            <a:ext cx="1542000" cy="1220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Earnings $2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261925" y="3071800"/>
            <a:ext cx="3637800" cy="1686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Balanced: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or B is assigned x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Budget - $1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other is assigned x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 Budget - $1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 is assigned y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 Budget - $0</a:t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420250" y="3304750"/>
            <a:ext cx="1542000" cy="1220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Earnings $3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1877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Generalized Balanced Algorithm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715400" y="1455475"/>
            <a:ext cx="98700" cy="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13850" y="832700"/>
            <a:ext cx="82395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2"/>
                </a:solidFill>
              </a:rPr>
              <a:t>Why generalization?</a:t>
            </a:r>
            <a:r>
              <a:rPr lang="en" sz="1800" b="1">
                <a:solidFill>
                  <a:srgbClr val="CC0000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 In Balanced algorithms, different values of bids can produce terrible BALANCE. 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	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	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2"/>
                </a:solidFill>
              </a:rPr>
              <a:t>Solution: </a:t>
            </a:r>
            <a:r>
              <a:rPr lang="en" sz="1800">
                <a:solidFill>
                  <a:srgbClr val="FFFFFF"/>
                </a:solidFill>
              </a:rPr>
              <a:t>Allocate query q to bidder i with largest value of y</a:t>
            </a:r>
            <a:r>
              <a:rPr lang="en" sz="1800" baseline="-250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(q).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x</a:t>
            </a:r>
            <a:r>
              <a:rPr lang="en" sz="1800" baseline="-250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 = bid	b</a:t>
            </a:r>
            <a:r>
              <a:rPr lang="en" sz="1800" baseline="-250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 = budget.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</a:t>
            </a:r>
            <a:r>
              <a:rPr lang="en" sz="1800" baseline="-250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 = Amount spent so far  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Fraction of remaining budget, fi = 1-mi/bi.</a:t>
            </a: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62125" y="3342675"/>
            <a:ext cx="2750700" cy="53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y</a:t>
            </a:r>
            <a:r>
              <a:rPr lang="en" sz="1800" baseline="-25000">
                <a:solidFill>
                  <a:srgbClr val="FF0000"/>
                </a:solidFill>
              </a:rPr>
              <a:t>i</a:t>
            </a:r>
            <a:r>
              <a:rPr lang="en" sz="1800">
                <a:solidFill>
                  <a:srgbClr val="FF0000"/>
                </a:solidFill>
              </a:rPr>
              <a:t>(q) = x</a:t>
            </a:r>
            <a:r>
              <a:rPr lang="en" sz="1800" baseline="-25000">
                <a:solidFill>
                  <a:srgbClr val="FF0000"/>
                </a:solidFill>
              </a:rPr>
              <a:t>i</a:t>
            </a:r>
            <a:r>
              <a:rPr lang="en" sz="1800">
                <a:solidFill>
                  <a:srgbClr val="FF0000"/>
                </a:solidFill>
              </a:rPr>
              <a:t>(1-e</a:t>
            </a:r>
            <a:r>
              <a:rPr lang="en" sz="1800" baseline="30000">
                <a:solidFill>
                  <a:srgbClr val="FF0000"/>
                </a:solidFill>
              </a:rPr>
              <a:t>-fi</a:t>
            </a:r>
            <a:r>
              <a:rPr lang="en" sz="1800">
                <a:solidFill>
                  <a:srgbClr val="FF0000"/>
                </a:solidFill>
              </a:rPr>
              <a:t>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416600" y="3786725"/>
            <a:ext cx="4415700" cy="530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Worst case competitive ratio (1-1/e)</a:t>
            </a:r>
            <a:endParaRPr/>
          </a:p>
        </p:txBody>
      </p:sp>
      <p:graphicFrame>
        <p:nvGraphicFramePr>
          <p:cNvPr id="176" name="Shape 176"/>
          <p:cNvGraphicFramePr/>
          <p:nvPr/>
        </p:nvGraphicFramePr>
        <p:xfrm>
          <a:off x="814100" y="161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{C913AD03-1A48-43B6-8782-2E0E4A6559A6}</a:tableStyleId>
              </a:tblPr>
              <a:tblGrid>
                <a:gridCol w="372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5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</a:rPr>
                        <a:t>A1: Bid = $1, budget = $110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</a:rPr>
                        <a:t>A2: Bid = $10, balance = $100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75"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</a:rPr>
                        <a:t>                        Incase of 10 instances of a query, A1 is always selected. 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</a:rPr>
                        <a:t>Balance earn: $10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</a:rPr>
                        <a:t>Optimal earn: $100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366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734100" y="1258275"/>
            <a:ext cx="1319700" cy="814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Advertiser A bids on query X </a:t>
            </a:r>
            <a:endParaRPr sz="1200"/>
          </a:p>
        </p:txBody>
      </p:sp>
      <p:sp>
        <p:nvSpPr>
          <p:cNvPr id="183" name="Shape 183"/>
          <p:cNvSpPr/>
          <p:nvPr/>
        </p:nvSpPr>
        <p:spPr>
          <a:xfrm>
            <a:off x="4954300" y="1258275"/>
            <a:ext cx="1455600" cy="814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Advertiser B bids on query X and Y</a:t>
            </a:r>
            <a:endParaRPr sz="1200"/>
          </a:p>
        </p:txBody>
      </p:sp>
      <p:sp>
        <p:nvSpPr>
          <p:cNvPr id="184" name="Shape 184"/>
          <p:cNvSpPr/>
          <p:nvPr/>
        </p:nvSpPr>
        <p:spPr>
          <a:xfrm>
            <a:off x="2832750" y="2319025"/>
            <a:ext cx="1110000" cy="43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Budget: $6 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287325" y="2306700"/>
            <a:ext cx="1110000" cy="44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Budget: $4</a:t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622175" y="3034450"/>
            <a:ext cx="1665300" cy="30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Bids: $1 per query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906775" y="3540150"/>
            <a:ext cx="3416700" cy="30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Stream: x y x y x y x y x y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931525" y="4119875"/>
            <a:ext cx="3367200" cy="518100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 choice: A B A B A B A B A B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yield: $9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1085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Graph</a:t>
            </a:r>
            <a:endParaRPr sz="2400"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7101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Graph is a non-linear data structure.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a pictorial representation of a set of objects where </a:t>
            </a:r>
            <a:br>
              <a:rPr lang="en"/>
            </a:br>
            <a:r>
              <a:rPr lang="en"/>
              <a:t>some pairs of objects are connected by links. The inter-</a:t>
            </a:r>
            <a:br>
              <a:rPr lang="en"/>
            </a:br>
            <a:r>
              <a:rPr lang="en"/>
              <a:t>connected objects are called vertices, and the links that </a:t>
            </a:r>
            <a:br>
              <a:rPr lang="en"/>
            </a:br>
            <a:r>
              <a:rPr lang="en"/>
              <a:t>connect the vertices are called edges.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753225" y="23873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Examples of Graphs</a:t>
            </a:r>
            <a:endParaRPr sz="240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753225" y="29889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Facebook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Structure of the computers on the Internet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Interstate Highway system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Recommendations on e-commerce websites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study molecules in Chemistry and Physics</a:t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225" y="531625"/>
            <a:ext cx="2645101" cy="185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t="-7345" r="-17150" b="-9805"/>
          <a:stretch/>
        </p:blipFill>
        <p:spPr>
          <a:xfrm>
            <a:off x="2098375" y="4371096"/>
            <a:ext cx="701250" cy="7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25" y="2605625"/>
            <a:ext cx="2504775" cy="17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6">
            <a:alphaModFix/>
          </a:blip>
          <a:srcRect l="10622" t="10677" r="13774" b="8801"/>
          <a:stretch/>
        </p:blipFill>
        <p:spPr>
          <a:xfrm>
            <a:off x="197225" y="4421213"/>
            <a:ext cx="564275" cy="6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03175" y="3857000"/>
            <a:ext cx="8520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/>
              <a:t>As the size of the graph data is very large. Parallel processing has to </a:t>
            </a:r>
            <a:br>
              <a:rPr lang="en"/>
            </a:br>
            <a:r>
              <a:rPr lang="en"/>
              <a:t>be used for efficient computation.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/>
              <a:t>Techniques Used : MapReduce, Bulk-Synchronous Systems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03175" y="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Graph Problems</a:t>
            </a:r>
            <a:endParaRPr sz="2400"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03175" y="6450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Shortest Path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Routing Internet Traffic and Logistics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Minimum Spanning Trees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Telephone Network Design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Flow Problem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Airline Scheduling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Bipartite Matching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Monster.com, Match.com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PageRank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03175" y="32771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Processing Graph Data</a:t>
            </a:r>
            <a:endParaRPr sz="2400"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l="24213" t="14750" r="23523" b="15475"/>
          <a:stretch/>
        </p:blipFill>
        <p:spPr>
          <a:xfrm>
            <a:off x="7802050" y="3564025"/>
            <a:ext cx="1106826" cy="14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 l="5742" t="17983" r="65529" b="13348"/>
          <a:stretch/>
        </p:blipFill>
        <p:spPr>
          <a:xfrm>
            <a:off x="4177750" y="1440200"/>
            <a:ext cx="1573426" cy="20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924" y="0"/>
            <a:ext cx="3321074" cy="22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 l="7109" t="9199" r="24067" b="8516"/>
          <a:stretch/>
        </p:blipFill>
        <p:spPr>
          <a:xfrm>
            <a:off x="6467350" y="2437100"/>
            <a:ext cx="2550050" cy="10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0" y="379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Map Reduce Programming Model for Graph Problems</a:t>
            </a:r>
            <a:endParaRPr sz="2200"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628650"/>
            <a:ext cx="61230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Graph algorithms typically involve: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Performing computations at each node: based on node features, edge features, and local link structure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Propagating computations: “traversing” the graph</a:t>
            </a:r>
            <a:b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MapReduce Approach: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Represent graphs as adjacency lists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Perform local computations in mapper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 along partial results via outlinks, keyed by destination node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Perform aggregation in reducer on inlinks to a node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Iterate until convergence: controlled by external “driver”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l="5015" t="16685" b="9942"/>
          <a:stretch/>
        </p:blipFill>
        <p:spPr>
          <a:xfrm>
            <a:off x="7237800" y="75798"/>
            <a:ext cx="1819375" cy="4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475" y="835300"/>
            <a:ext cx="2570625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450" y="3187563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1808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Bulk Synchronous Systems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07307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●Also known as BSP(Bulk Synchronous Parallel ), is a programming model developed       in the early 1980’s.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●It is a programming paradigm for designing parallel algorithms.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●Unlike Map-Reduce, BSP based systems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works in </a:t>
            </a:r>
            <a:r>
              <a:rPr lang="en" b="1" i="1" u="sng">
                <a:solidFill>
                  <a:srgbClr val="FFFFFF"/>
                </a:solidFill>
              </a:rPr>
              <a:t>super steps</a:t>
            </a:r>
            <a:r>
              <a:rPr lang="en">
                <a:solidFill>
                  <a:srgbClr val="FFFFFF"/>
                </a:solidFill>
              </a:rPr>
              <a:t>, </a:t>
            </a:r>
            <a:r>
              <a:rPr lang="en" b="1" i="1" u="sng">
                <a:solidFill>
                  <a:srgbClr val="FFFFFF"/>
                </a:solidFill>
              </a:rPr>
              <a:t>message passing</a:t>
            </a:r>
            <a:r>
              <a:rPr lang="en">
                <a:solidFill>
                  <a:srgbClr val="FFFFFF"/>
                </a:solidFill>
              </a:rPr>
              <a:t> and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r>
              <a:rPr lang="en" b="1" i="1" u="sng">
                <a:solidFill>
                  <a:srgbClr val="FFFFFF"/>
                </a:solidFill>
              </a:rPr>
              <a:t>barrier synchronization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●These features make BSP based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systems very </a:t>
            </a:r>
            <a:r>
              <a:rPr lang="en" b="1" i="1" u="sng">
                <a:solidFill>
                  <a:srgbClr val="FFFFFF"/>
                </a:solidFill>
              </a:rPr>
              <a:t>powerful and efficient for</a:t>
            </a:r>
            <a:endParaRPr b="1" i="1" u="sng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FFFFFF"/>
                </a:solidFill>
              </a:rPr>
              <a:t>graph processing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375" y="2103900"/>
            <a:ext cx="4093425" cy="29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F3F3F3"/>
                </a:solidFill>
              </a:rPr>
              <a:t>Advertising on the web</a:t>
            </a:r>
            <a:endParaRPr sz="3000">
              <a:solidFill>
                <a:srgbClr val="F3F3F3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•Sites such as eBay, OLX allow advertising  for free or for charge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•Companies like Amazon, Alibaba use ads to increase the sales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•Ads placed on the search results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•Factors that affect the advertisements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              	Position of the ad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                       	-sports.yahoo.com/golf than yahoo homepage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              	Query terms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                      	- apt to search queries</a:t>
            </a:r>
            <a:endParaRPr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Challenges in Graph Processing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07175"/>
            <a:ext cx="85206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For most of the graph related algorithms, we face the following challenges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</a:t>
            </a:r>
            <a:r>
              <a:rPr lang="en" b="1" i="1" u="sng">
                <a:solidFill>
                  <a:srgbClr val="FFFFFF"/>
                </a:solidFill>
              </a:rPr>
              <a:t>Computation driven by data  </a:t>
            </a:r>
            <a:r>
              <a:rPr lang="en">
                <a:solidFill>
                  <a:srgbClr val="FFFFFF"/>
                </a:solidFill>
              </a:rPr>
              <a:t>- algorithms execute based on the structure of graph, computation for each next vertex is strictly dependent on results calculated for all its ancestors. Partition is highly impossible.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</a:t>
            </a:r>
            <a:r>
              <a:rPr lang="en" b="1" i="1" u="sng">
                <a:solidFill>
                  <a:srgbClr val="FFFFFF"/>
                </a:solidFill>
              </a:rPr>
              <a:t>Diverse and unbalanced data structure </a:t>
            </a:r>
            <a:r>
              <a:rPr lang="en">
                <a:solidFill>
                  <a:srgbClr val="FFFFFF"/>
                </a:solidFill>
              </a:rPr>
              <a:t>– graph is highly unstructured data with skewed distribution of vertices degree.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</a:t>
            </a:r>
            <a:r>
              <a:rPr lang="en" b="1" i="1" u="sng">
                <a:solidFill>
                  <a:srgbClr val="FFFFFF"/>
                </a:solidFill>
              </a:rPr>
              <a:t>Data communication in comparison to computation</a:t>
            </a:r>
            <a:endParaRPr b="1" i="1" u="sng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1328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BSP model for Graph Processing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77782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●Processing occurs in a </a:t>
            </a:r>
            <a:r>
              <a:rPr lang="en" b="1" i="1" u="sng">
                <a:solidFill>
                  <a:srgbClr val="FFFFFF"/>
                </a:solidFill>
              </a:rPr>
              <a:t>series of supersteps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●In every super step, a </a:t>
            </a:r>
            <a:r>
              <a:rPr lang="en" b="1" i="1" u="sng">
                <a:solidFill>
                  <a:srgbClr val="FFFFFF"/>
                </a:solidFill>
              </a:rPr>
              <a:t>user defined function</a:t>
            </a:r>
            <a:endParaRPr b="1" i="1" u="sng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FFFFFF"/>
                </a:solidFill>
              </a:rPr>
              <a:t>is executed in parallel</a:t>
            </a:r>
            <a:r>
              <a:rPr lang="en">
                <a:solidFill>
                  <a:srgbClr val="FFFFFF"/>
                </a:solidFill>
              </a:rPr>
              <a:t> on every active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vertex.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●Before any computation, all </a:t>
            </a:r>
            <a:r>
              <a:rPr lang="en" b="1" i="1" u="sng">
                <a:solidFill>
                  <a:srgbClr val="FFFFFF"/>
                </a:solidFill>
              </a:rPr>
              <a:t>graph vertices</a:t>
            </a:r>
            <a:endParaRPr b="1" i="1" u="sng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FFFFFF"/>
                </a:solidFill>
              </a:rPr>
              <a:t>are partitioned and loaded into local</a:t>
            </a:r>
            <a:endParaRPr b="1" i="1" u="sng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u="sng">
                <a:solidFill>
                  <a:srgbClr val="FFFFFF"/>
                </a:solidFill>
              </a:rPr>
              <a:t>memories of machines</a:t>
            </a:r>
            <a:r>
              <a:rPr lang="en">
                <a:solidFill>
                  <a:srgbClr val="FFFFFF"/>
                </a:solidFill>
              </a:rPr>
              <a:t>(hosts).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●Graph processing organized by means of </a:t>
            </a:r>
            <a:r>
              <a:rPr lang="en" b="1" i="1" u="sng">
                <a:solidFill>
                  <a:srgbClr val="FFFFFF"/>
                </a:solidFill>
              </a:rPr>
              <a:t>messages sent across machines with individual graph nodes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●At every super step, </a:t>
            </a:r>
            <a:r>
              <a:rPr lang="en" b="1" i="1" u="sng">
                <a:solidFill>
                  <a:srgbClr val="FFFFFF"/>
                </a:solidFill>
              </a:rPr>
              <a:t>each host receives messages from other hosts that are related to nodes preserved by this host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●Program terminates when there </a:t>
            </a:r>
            <a:r>
              <a:rPr lang="en" b="1" i="1" u="sng">
                <a:solidFill>
                  <a:srgbClr val="FFFFFF"/>
                </a:solidFill>
              </a:rPr>
              <a:t>are no more messages to send b/w hosts or maximum iterations reached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875" y="777826"/>
            <a:ext cx="3656875" cy="23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399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F3F3F3"/>
                </a:solidFill>
              </a:rPr>
              <a:t>            ONLINE – OFFLINE algorithms</a:t>
            </a:r>
            <a:endParaRPr sz="3000" b="0"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   Matching of search queries to advertisements algorithms categorized </a:t>
            </a:r>
            <a:endParaRPr sz="1800" b="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800">
                <a:solidFill>
                  <a:srgbClr val="F3F3F3"/>
                </a:solidFill>
              </a:rPr>
              <a:t>OFFLINE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•All the input data is available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•Processed and made decision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•Reliable and stable</a:t>
            </a:r>
            <a:endParaRPr sz="1800"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ONLINE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•All input data is not available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•On each stream decision needs to take place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•Greedy approach</a:t>
            </a:r>
            <a:endParaRPr sz="18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•Not reliable but necessity</a:t>
            </a:r>
            <a:endParaRPr sz="1800"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F3F3F3"/>
                </a:solidFill>
              </a:rPr>
              <a:t>                          Maximal Matching</a:t>
            </a:r>
            <a:endParaRPr sz="3000">
              <a:solidFill>
                <a:srgbClr val="F3F3F3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076700"/>
            <a:ext cx="8520600" cy="4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•Matching ads to search queries for maximal matching using bipartite graph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•Perfect Matching : All nodes appear in the matching	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{A,CAR} {A,BMW}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{B,SOFA}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{C,SOFA} {C,WAYFAIR}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{D,CAR}</a:t>
            </a:r>
            <a:endParaRPr sz="6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{A,BMW} {B,SOFA} {C,WAYFAIR} {D,CAR}  MM=4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{A,CAR}{B,SOFA}{C,WAYFAIR}   MATCHING=3</a:t>
            </a:r>
            <a:endParaRPr>
              <a:solidFill>
                <a:srgbClr val="F3F3F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{A,CAR}{B,SOFA} MATCHING=2</a:t>
            </a:r>
            <a:endParaRPr>
              <a:solidFill>
                <a:srgbClr val="F3F3F3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-1501" t="-4710" r="7090" b="2533"/>
          <a:stretch/>
        </p:blipFill>
        <p:spPr>
          <a:xfrm>
            <a:off x="5310425" y="1938475"/>
            <a:ext cx="3275975" cy="29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Ratio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Comparing the performance of online algorithm with corresponding offline algorithm for same problem instance.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Competitive ratio =  min </a:t>
            </a:r>
            <a:r>
              <a:rPr lang="en" b="1" baseline="-25000"/>
              <a:t>over all possible inputs sequences</a:t>
            </a:r>
            <a:r>
              <a:rPr lang="en" b="1"/>
              <a:t> ( | M online | / | M opt| )</a:t>
            </a:r>
            <a:endParaRPr b="1"/>
          </a:p>
          <a:p>
            <a:pPr marL="457200"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| M online |  = cardinality of online algorithm</a:t>
            </a:r>
            <a:endParaRPr/>
          </a:p>
          <a:p>
            <a:pPr marL="457200"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| M opt|  = cardinality of optimal offline algorithm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will be some constant c&lt;1 such that for any input, the result of online algorithm is atleast c times the result of optimum offline algorithm.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Adwords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Google’s Online Advertising Service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Advertisers bid for queries on the search engine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engine selects and displays ads for a small subset of the bidders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Maximize search engine’s revenue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for an online algorithm for maximizing revenue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Metric used:</a:t>
            </a:r>
            <a:endParaRPr/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AD RANK	=	CPC BID		X	 QUALITY SCORE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Adwords Algorithm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Balance Algorithm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Scenario: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Advertisers: A and B; A bids on query x and B bids on queries x and y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Sequence of queries: xxyy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Query assigned to advertiser who has the maximum remaining budget 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Competitive Ratio = 3/4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Greedy Algorithm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46025" y="1424650"/>
            <a:ext cx="56478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algorithms make their decision to an object one step at a time, at each step choosing the locally best option.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solving heuristic to optimize choice.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some cases, greedy algorithms construct the globally best choice by repeatedly choosing the locally best option.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Traveling salesman problem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Decision tree learning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800" y="2884225"/>
            <a:ext cx="3007150" cy="20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800" y="34325"/>
            <a:ext cx="1922050" cy="15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76625"/>
            <a:ext cx="775750" cy="8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Advantages and Disadvantages -</a:t>
            </a:r>
            <a:r>
              <a:rPr lang="en"/>
              <a:t> </a:t>
            </a:r>
            <a:r>
              <a:rPr lang="en" sz="2400"/>
              <a:t>Greedy Algorithm</a:t>
            </a:r>
            <a:r>
              <a:rPr lang="en"/>
              <a:t> 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872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Pros</a:t>
            </a:r>
            <a:endParaRPr sz="2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b="1"/>
              <a:t>Simplicity</a:t>
            </a:r>
            <a:r>
              <a:rPr lang="en"/>
              <a:t> -- greedy algorithms are easier to describe and code than others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b="1"/>
              <a:t>Efficiency</a:t>
            </a:r>
            <a:r>
              <a:rPr lang="en"/>
              <a:t> -- greedy algorithms can be implemented more efficiently than others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</a:t>
            </a:r>
            <a:endParaRPr sz="240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b="1"/>
              <a:t>Simplicity</a:t>
            </a:r>
            <a:r>
              <a:rPr lang="en"/>
              <a:t> -- it works to construct local optimal steps and not the global optimal result (short sighted optimization)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b="1"/>
              <a:t>Efficiency</a:t>
            </a:r>
            <a:r>
              <a:rPr lang="en"/>
              <a:t> -- when its wrong its severely wrong</a:t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475" y="2742700"/>
            <a:ext cx="3654601" cy="218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On-screen Show (16:9)</PresentationFormat>
  <Paragraphs>204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Lato</vt:lpstr>
      <vt:lpstr>Playfair Display</vt:lpstr>
      <vt:lpstr>Blue &amp; Gold</vt:lpstr>
      <vt:lpstr>Cloud Computing</vt:lpstr>
      <vt:lpstr>Advertising on the web</vt:lpstr>
      <vt:lpstr>            ONLINE – OFFLINE algorithms     Matching of search queries to advertisements algorithms categorized </vt:lpstr>
      <vt:lpstr>                          Maximal Matching</vt:lpstr>
      <vt:lpstr>Competitive Ratio</vt:lpstr>
      <vt:lpstr>Adwords</vt:lpstr>
      <vt:lpstr>Adwords Algorithm</vt:lpstr>
      <vt:lpstr>Greedy Algorithm</vt:lpstr>
      <vt:lpstr>Advantages and Disadvantages - Greedy Algorithm </vt:lpstr>
      <vt:lpstr>Example</vt:lpstr>
      <vt:lpstr>Performance-based advertising</vt:lpstr>
      <vt:lpstr>PowerPoint Presentation</vt:lpstr>
      <vt:lpstr>A More Balanced Approach</vt:lpstr>
      <vt:lpstr>Generalized Balanced Algorithm</vt:lpstr>
      <vt:lpstr>Example</vt:lpstr>
      <vt:lpstr>Graph</vt:lpstr>
      <vt:lpstr>Graph Problems</vt:lpstr>
      <vt:lpstr>Map Reduce Programming Model for Graph Problems</vt:lpstr>
      <vt:lpstr>Bulk Synchronous Systems</vt:lpstr>
      <vt:lpstr>Challenges in Graph Processing</vt:lpstr>
      <vt:lpstr>BSP model for Graph Processing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cp:lastModifiedBy>Arun kumar</cp:lastModifiedBy>
  <cp:revision>1</cp:revision>
  <dcterms:modified xsi:type="dcterms:W3CDTF">2018-04-19T21:46:55Z</dcterms:modified>
</cp:coreProperties>
</file>