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4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A2CA151-9E8B-4545-A60C-8108C36DABEF}">
  <a:tblStyle styleId="{CA2CA151-9E8B-4545-A60C-8108C36DABE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F0E7F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0E7F0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76308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Char char="○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76412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76519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76626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Char char="○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76732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76839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76946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Char char="○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77054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4" name="Shape 6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4" name="Shape 7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41" name="Shape 74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4" name="Shape 7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Shape 7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1" name="Shape 7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7516443" y="4145281"/>
            <a:ext cx="4686117" cy="2731405"/>
            <a:chOff x="5638800" y="3108960"/>
            <a:chExt cx="3515503" cy="2048555"/>
          </a:xfrm>
        </p:grpSpPr>
        <p:cxnSp>
          <p:nvCxnSpPr>
            <p:cNvPr id="21" name="Shape 21"/>
            <p:cNvCxnSpPr/>
            <p:nvPr/>
          </p:nvCxnSpPr>
          <p:spPr>
            <a:xfrm rot="10800000" flipH="1">
              <a:off x="5638800" y="3108960"/>
              <a:ext cx="3515503" cy="2037116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10800000" flipH="1">
              <a:off x="6004643" y="3333750"/>
              <a:ext cx="3149660" cy="1823765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10800000" flipH="1">
              <a:off x="6388342" y="3549891"/>
              <a:ext cx="2765961" cy="1600149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4" name="Shape 24"/>
          <p:cNvGrpSpPr/>
          <p:nvPr/>
        </p:nvGrpSpPr>
        <p:grpSpPr>
          <a:xfrm>
            <a:off x="-8914" y="6057149"/>
            <a:ext cx="5498724" cy="820207"/>
            <a:chOff x="-6689" y="4553748"/>
            <a:chExt cx="4125119" cy="615155"/>
          </a:xfrm>
        </p:grpSpPr>
        <p:sp>
          <p:nvSpPr>
            <p:cNvPr id="25" name="Shape 25"/>
            <p:cNvSpPr/>
            <p:nvPr/>
          </p:nvSpPr>
          <p:spPr>
            <a:xfrm rot="-5400000">
              <a:off x="1754302" y="2802395"/>
              <a:ext cx="612775" cy="41154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92735"/>
                  </a:lnTo>
                  <a:lnTo>
                    <a:pt x="120000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 rot="-5400000">
              <a:off x="1604659" y="3152814"/>
              <a:ext cx="410751" cy="36214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120000" y="99350"/>
                  </a:lnTo>
                  <a:cubicBezTo>
                    <a:pt x="119885" y="68437"/>
                    <a:pt x="118711" y="30912"/>
                    <a:pt x="118596" y="0"/>
                  </a:cubicBez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1462308" y="3453376"/>
              <a:ext cx="241768" cy="31797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8585" y="106399"/>
                  </a:lnTo>
                  <a:cubicBezTo>
                    <a:pt x="118454" y="73489"/>
                    <a:pt x="120124" y="32910"/>
                    <a:pt x="119993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4167998" y="-1247317"/>
            <a:ext cx="4462272" cy="103605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26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3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378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377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37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7414141" y="2006957"/>
            <a:ext cx="5588000" cy="27424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132316" y="-329234"/>
            <a:ext cx="5588000" cy="74148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26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3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378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377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37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Shape 111"/>
          <p:cNvGrpSpPr/>
          <p:nvPr/>
        </p:nvGrpSpPr>
        <p:grpSpPr>
          <a:xfrm>
            <a:off x="7516521" y="4145333"/>
            <a:ext cx="4686219" cy="2731183"/>
            <a:chOff x="5638800" y="3109076"/>
            <a:chExt cx="3515543" cy="2048439"/>
          </a:xfrm>
        </p:grpSpPr>
        <p:cxnSp>
          <p:nvCxnSpPr>
            <p:cNvPr id="112" name="Shape 112"/>
            <p:cNvCxnSpPr/>
            <p:nvPr/>
          </p:nvCxnSpPr>
          <p:spPr>
            <a:xfrm rot="10800000" flipH="1">
              <a:off x="5638800" y="3109076"/>
              <a:ext cx="3515400" cy="2037000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 rot="10800000" flipH="1">
              <a:off x="6004643" y="3333815"/>
              <a:ext cx="3149700" cy="1823700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4" name="Shape 114"/>
            <p:cNvCxnSpPr/>
            <p:nvPr/>
          </p:nvCxnSpPr>
          <p:spPr>
            <a:xfrm rot="10800000" flipH="1">
              <a:off x="6388342" y="3549840"/>
              <a:ext cx="2766000" cy="1600200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15" name="Shape 115"/>
          <p:cNvGrpSpPr/>
          <p:nvPr/>
        </p:nvGrpSpPr>
        <p:grpSpPr>
          <a:xfrm>
            <a:off x="-8914" y="6056828"/>
            <a:ext cx="5498675" cy="820353"/>
            <a:chOff x="-6689" y="4553623"/>
            <a:chExt cx="4125038" cy="615280"/>
          </a:xfrm>
        </p:grpSpPr>
        <p:sp>
          <p:nvSpPr>
            <p:cNvPr id="116" name="Shape 116"/>
            <p:cNvSpPr/>
            <p:nvPr/>
          </p:nvSpPr>
          <p:spPr>
            <a:xfrm rot="-5400000">
              <a:off x="1754199" y="2802373"/>
              <a:ext cx="612900" cy="4115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92735"/>
                  </a:lnTo>
                  <a:lnTo>
                    <a:pt x="120000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 rot="-5400000">
              <a:off x="1604621" y="3152903"/>
              <a:ext cx="410700" cy="362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120000" y="99350"/>
                  </a:lnTo>
                  <a:cubicBezTo>
                    <a:pt x="119885" y="68437"/>
                    <a:pt x="118711" y="30912"/>
                    <a:pt x="118596" y="0"/>
                  </a:cubicBez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1462262" y="3453391"/>
              <a:ext cx="241800" cy="3179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8585" y="106399"/>
                  </a:lnTo>
                  <a:cubicBezTo>
                    <a:pt x="118454" y="73489"/>
                    <a:pt x="120124" y="32910"/>
                    <a:pt x="119993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1625176" y="584200"/>
            <a:ext cx="8735400" cy="20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625176" y="2616200"/>
            <a:ext cx="87354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0" cy="44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6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49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39" marR="0" lvl="2" indent="-379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6" marR="0" lvl="3" indent="-378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79" marR="0" lvl="5" indent="-377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6" marR="0" lvl="6" indent="-377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218883" y="1701800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1218883" y="2717800"/>
            <a:ext cx="5078700" cy="345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6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49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39" marR="0" lvl="2" indent="-379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6" marR="0" lvl="3" indent="-378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79" marR="0" lvl="5" indent="-377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6" marR="0" lvl="6" indent="-377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6496644" y="1701800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6500707" y="2717800"/>
            <a:ext cx="5078700" cy="345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6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49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39" marR="0" lvl="2" indent="-379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6" marR="0" lvl="3" indent="-378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79" marR="0" lvl="5" indent="-377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6" marR="0" lvl="6" indent="-377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700" cy="44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6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49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39" marR="0" lvl="2" indent="-379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6" marR="0" lvl="3" indent="-378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79" marR="0" lvl="5" indent="-377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6" marR="0" lvl="6" indent="-377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6500707" y="1706880"/>
            <a:ext cx="5078700" cy="44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6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49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39" marR="0" lvl="2" indent="-379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6" marR="0" lvl="3" indent="-378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79" marR="0" lvl="5" indent="-377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6" marR="0" lvl="6" indent="-377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Shape 152"/>
          <p:cNvGrpSpPr/>
          <p:nvPr/>
        </p:nvGrpSpPr>
        <p:grpSpPr>
          <a:xfrm>
            <a:off x="7516521" y="4145333"/>
            <a:ext cx="4686219" cy="2731183"/>
            <a:chOff x="5638800" y="3109076"/>
            <a:chExt cx="3515543" cy="2048439"/>
          </a:xfrm>
        </p:grpSpPr>
        <p:cxnSp>
          <p:nvCxnSpPr>
            <p:cNvPr id="153" name="Shape 153"/>
            <p:cNvCxnSpPr/>
            <p:nvPr/>
          </p:nvCxnSpPr>
          <p:spPr>
            <a:xfrm rot="10800000" flipH="1">
              <a:off x="5638800" y="3109076"/>
              <a:ext cx="3515400" cy="2037000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4" name="Shape 154"/>
            <p:cNvCxnSpPr/>
            <p:nvPr/>
          </p:nvCxnSpPr>
          <p:spPr>
            <a:xfrm rot="10800000" flipH="1">
              <a:off x="6004643" y="3333815"/>
              <a:ext cx="3149700" cy="1823700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5" name="Shape 155"/>
            <p:cNvCxnSpPr/>
            <p:nvPr/>
          </p:nvCxnSpPr>
          <p:spPr>
            <a:xfrm rot="10800000" flipH="1">
              <a:off x="6388342" y="3549840"/>
              <a:ext cx="2766000" cy="1600200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625177" y="2209801"/>
            <a:ext cx="8938500" cy="276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625176" y="4951266"/>
            <a:ext cx="7069500" cy="12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00" cy="193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5484971" y="584200"/>
            <a:ext cx="6094500" cy="55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6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49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39" marR="0" lvl="2" indent="-379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6" marR="0" lvl="3" indent="-378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79" marR="0" lvl="5" indent="-377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6" marR="0" lvl="6" indent="-377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26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3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378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377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37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00" cy="193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5484971" y="584200"/>
            <a:ext cx="6094500" cy="5588100"/>
          </a:xfrm>
          <a:prstGeom prst="rect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4168034" y="-1247353"/>
            <a:ext cx="4462200" cy="103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6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49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39" marR="0" lvl="2" indent="-379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6" marR="0" lvl="3" indent="-378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79" marR="0" lvl="5" indent="-377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6" marR="0" lvl="6" indent="-377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 rot="5400000">
            <a:off x="7414034" y="2006950"/>
            <a:ext cx="5588100" cy="274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132301" y="-329150"/>
            <a:ext cx="5588100" cy="74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6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49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39" marR="0" lvl="2" indent="-379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6" marR="0" lvl="3" indent="-378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79" marR="0" lvl="5" indent="-377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6" marR="0" lvl="6" indent="-377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Shape 202"/>
          <p:cNvGrpSpPr/>
          <p:nvPr/>
        </p:nvGrpSpPr>
        <p:grpSpPr>
          <a:xfrm>
            <a:off x="7516521" y="4145333"/>
            <a:ext cx="4686219" cy="2731183"/>
            <a:chOff x="5638800" y="3109076"/>
            <a:chExt cx="3515543" cy="2048439"/>
          </a:xfrm>
        </p:grpSpPr>
        <p:cxnSp>
          <p:nvCxnSpPr>
            <p:cNvPr id="203" name="Shape 203"/>
            <p:cNvCxnSpPr/>
            <p:nvPr/>
          </p:nvCxnSpPr>
          <p:spPr>
            <a:xfrm rot="10800000" flipH="1">
              <a:off x="5638800" y="3109076"/>
              <a:ext cx="3515400" cy="2037000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4" name="Shape 204"/>
            <p:cNvCxnSpPr/>
            <p:nvPr/>
          </p:nvCxnSpPr>
          <p:spPr>
            <a:xfrm rot="10800000" flipH="1">
              <a:off x="6004643" y="3333815"/>
              <a:ext cx="3149700" cy="1823700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5" name="Shape 205"/>
            <p:cNvCxnSpPr/>
            <p:nvPr/>
          </p:nvCxnSpPr>
          <p:spPr>
            <a:xfrm rot="10800000" flipH="1">
              <a:off x="6388342" y="3549840"/>
              <a:ext cx="2766000" cy="1600200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06" name="Shape 206"/>
          <p:cNvGrpSpPr/>
          <p:nvPr/>
        </p:nvGrpSpPr>
        <p:grpSpPr>
          <a:xfrm>
            <a:off x="-8914" y="6056828"/>
            <a:ext cx="5498675" cy="820353"/>
            <a:chOff x="-6689" y="4553623"/>
            <a:chExt cx="4125038" cy="615280"/>
          </a:xfrm>
        </p:grpSpPr>
        <p:sp>
          <p:nvSpPr>
            <p:cNvPr id="207" name="Shape 207"/>
            <p:cNvSpPr/>
            <p:nvPr/>
          </p:nvSpPr>
          <p:spPr>
            <a:xfrm rot="-5400000">
              <a:off x="1754199" y="2802373"/>
              <a:ext cx="612900" cy="4115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92735"/>
                  </a:lnTo>
                  <a:lnTo>
                    <a:pt x="120000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 rot="-5400000">
              <a:off x="1604621" y="3152903"/>
              <a:ext cx="410700" cy="362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120000" y="99350"/>
                  </a:lnTo>
                  <a:cubicBezTo>
                    <a:pt x="119885" y="68437"/>
                    <a:pt x="118711" y="30912"/>
                    <a:pt x="118596" y="0"/>
                  </a:cubicBez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 rot="-5400000">
              <a:off x="1462262" y="3453391"/>
              <a:ext cx="241800" cy="3179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8585" y="106399"/>
                  </a:lnTo>
                  <a:cubicBezTo>
                    <a:pt x="118454" y="73489"/>
                    <a:pt x="120124" y="32910"/>
                    <a:pt x="119993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1625176" y="584200"/>
            <a:ext cx="8735400" cy="20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1625176" y="2616200"/>
            <a:ext cx="8735400" cy="175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68648" y="1373467"/>
            <a:ext cx="10548000" cy="45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●"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00" marR="0" lvl="3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00" marR="0" lvl="5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400" marR="0" lvl="7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218883" y="1701800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1218883" y="2717800"/>
            <a:ext cx="5078700" cy="345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00" marR="0" lvl="3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00" marR="0" lvl="5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400" marR="0" lvl="7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3"/>
          </p:nvPr>
        </p:nvSpPr>
        <p:spPr>
          <a:xfrm>
            <a:off x="6496644" y="1701800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4"/>
          </p:nvPr>
        </p:nvSpPr>
        <p:spPr>
          <a:xfrm>
            <a:off x="6500707" y="2717800"/>
            <a:ext cx="5078700" cy="345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00" marR="0" lvl="3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00" marR="0" lvl="5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400" marR="0" lvl="7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700" cy="44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00" marR="0" lvl="3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00" marR="0" lvl="5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400" marR="0" lvl="7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6500707" y="1706880"/>
            <a:ext cx="5078700" cy="44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00" marR="0" lvl="3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00" marR="0" lvl="5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400" marR="0" lvl="7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Shape 243"/>
          <p:cNvGrpSpPr/>
          <p:nvPr/>
        </p:nvGrpSpPr>
        <p:grpSpPr>
          <a:xfrm>
            <a:off x="7516521" y="4145333"/>
            <a:ext cx="4686219" cy="2731183"/>
            <a:chOff x="5638800" y="3109076"/>
            <a:chExt cx="3515543" cy="2048439"/>
          </a:xfrm>
        </p:grpSpPr>
        <p:cxnSp>
          <p:nvCxnSpPr>
            <p:cNvPr id="244" name="Shape 244"/>
            <p:cNvCxnSpPr/>
            <p:nvPr/>
          </p:nvCxnSpPr>
          <p:spPr>
            <a:xfrm rot="10800000" flipH="1">
              <a:off x="5638800" y="3109076"/>
              <a:ext cx="3515400" cy="2037000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5" name="Shape 245"/>
            <p:cNvCxnSpPr/>
            <p:nvPr/>
          </p:nvCxnSpPr>
          <p:spPr>
            <a:xfrm rot="10800000" flipH="1">
              <a:off x="6004643" y="3333815"/>
              <a:ext cx="3149700" cy="1823700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6" name="Shape 246"/>
            <p:cNvCxnSpPr/>
            <p:nvPr/>
          </p:nvCxnSpPr>
          <p:spPr>
            <a:xfrm rot="10800000" flipH="1">
              <a:off x="6388342" y="3549840"/>
              <a:ext cx="2766000" cy="1600200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625177" y="2209801"/>
            <a:ext cx="8938500" cy="276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625176" y="4951266"/>
            <a:ext cx="7069500" cy="12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1218883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26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3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378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377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37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496644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500707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26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3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378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377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37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00" cy="193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5484971" y="584200"/>
            <a:ext cx="6094500" cy="55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00" marR="0" lvl="3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00" marR="0" lvl="5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400" marR="0" lvl="7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00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00" cy="193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5484971" y="584200"/>
            <a:ext cx="6094500" cy="5588100"/>
          </a:xfrm>
          <a:prstGeom prst="rect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 rot="5400000">
            <a:off x="4167884" y="-1247203"/>
            <a:ext cx="4462500" cy="103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00" marR="0" lvl="3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00" marR="0" lvl="5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400" marR="0" lvl="7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 rot="5400000">
            <a:off x="7414034" y="2006950"/>
            <a:ext cx="5588100" cy="274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 rot="5400000">
            <a:off x="2132301" y="-329150"/>
            <a:ext cx="5588100" cy="74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00" marR="0" lvl="3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00" marR="0" lvl="5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400" marR="0" lvl="7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26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3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378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377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37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500707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26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3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378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377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37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7516443" y="4145281"/>
            <a:ext cx="4686117" cy="2731405"/>
            <a:chOff x="5638800" y="3108960"/>
            <a:chExt cx="3515503" cy="2048555"/>
          </a:xfrm>
        </p:grpSpPr>
        <p:cxnSp>
          <p:nvCxnSpPr>
            <p:cNvPr id="62" name="Shape 62"/>
            <p:cNvCxnSpPr/>
            <p:nvPr/>
          </p:nvCxnSpPr>
          <p:spPr>
            <a:xfrm rot="10800000" flipH="1">
              <a:off x="5638800" y="3108960"/>
              <a:ext cx="3515503" cy="2037116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3" name="Shape 63"/>
            <p:cNvCxnSpPr/>
            <p:nvPr/>
          </p:nvCxnSpPr>
          <p:spPr>
            <a:xfrm rot="10800000" flipH="1">
              <a:off x="6004643" y="3333750"/>
              <a:ext cx="3149660" cy="1823765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4" name="Shape 64"/>
            <p:cNvCxnSpPr/>
            <p:nvPr/>
          </p:nvCxnSpPr>
          <p:spPr>
            <a:xfrm rot="10800000" flipH="1">
              <a:off x="6388342" y="3549891"/>
              <a:ext cx="2765961" cy="1600149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26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3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378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377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37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5000">
              <a:srgbClr val="0D172F"/>
            </a:gs>
            <a:gs pos="100000">
              <a:srgbClr val="122041"/>
            </a:gs>
          </a:gsLst>
          <a:lin ang="36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1" name="Shape 11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91373"/>
                  </a:lnTo>
                  <a:lnTo>
                    <a:pt x="120000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98146"/>
                  </a:lnTo>
                  <a:lnTo>
                    <a:pt x="119656" y="0"/>
                  </a:ln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999" y="105470"/>
                  </a:lnTo>
                  <a:cubicBezTo>
                    <a:pt x="119866" y="70313"/>
                    <a:pt x="119734" y="35156"/>
                    <a:pt x="119601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26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3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378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377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37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7" marR="0" lvl="5" indent="-12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5000">
              <a:srgbClr val="0D172F"/>
            </a:gs>
            <a:gs pos="100000">
              <a:srgbClr val="122041"/>
            </a:gs>
          </a:gsLst>
          <a:lin ang="3600008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hape 101"/>
          <p:cNvGrpSpPr/>
          <p:nvPr/>
        </p:nvGrpSpPr>
        <p:grpSpPr>
          <a:xfrm>
            <a:off x="-15870" y="-3174"/>
            <a:ext cx="820168" cy="5229044"/>
            <a:chOff x="-11906" y="-2381"/>
            <a:chExt cx="615280" cy="3921881"/>
          </a:xfrm>
        </p:grpSpPr>
        <p:sp>
          <p:nvSpPr>
            <p:cNvPr id="102" name="Shape 102"/>
            <p:cNvSpPr/>
            <p:nvPr/>
          </p:nvSpPr>
          <p:spPr>
            <a:xfrm>
              <a:off x="-9526" y="0"/>
              <a:ext cx="612900" cy="3919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91373"/>
                  </a:lnTo>
                  <a:lnTo>
                    <a:pt x="120000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-11906" y="0"/>
              <a:ext cx="410700" cy="3421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98146"/>
                  </a:lnTo>
                  <a:lnTo>
                    <a:pt x="119656" y="0"/>
                  </a:ln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-7144" y="-2381"/>
              <a:ext cx="238800" cy="2976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999" y="105470"/>
                  </a:lnTo>
                  <a:cubicBezTo>
                    <a:pt x="119866" y="70313"/>
                    <a:pt x="119734" y="35156"/>
                    <a:pt x="119601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8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0" cy="44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6" marR="0" lvl="0" indent="5085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49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39" marR="0" lvl="2" indent="-3793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6" marR="0" lvl="3" indent="-3788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3783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79" marR="0" lvl="5" indent="-3777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6" marR="0" lvl="6" indent="-377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3" marR="0" lvl="7" indent="-376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376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6" marR="0" lvl="2" indent="-12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9" marR="0" lvl="3" indent="-123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3" marR="0" lvl="4" indent="-122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59" marR="0" lvl="6" indent="-12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6" marR="0" lvl="8" indent="-118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5000">
              <a:srgbClr val="0D172F"/>
            </a:gs>
            <a:gs pos="100000">
              <a:srgbClr val="122041"/>
            </a:gs>
          </a:gsLst>
          <a:lin ang="3600008" scaled="0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hape 192"/>
          <p:cNvGrpSpPr/>
          <p:nvPr/>
        </p:nvGrpSpPr>
        <p:grpSpPr>
          <a:xfrm>
            <a:off x="-15870" y="-3174"/>
            <a:ext cx="820168" cy="5229044"/>
            <a:chOff x="-11906" y="-2381"/>
            <a:chExt cx="615280" cy="3921881"/>
          </a:xfrm>
        </p:grpSpPr>
        <p:sp>
          <p:nvSpPr>
            <p:cNvPr id="193" name="Shape 193"/>
            <p:cNvSpPr/>
            <p:nvPr/>
          </p:nvSpPr>
          <p:spPr>
            <a:xfrm>
              <a:off x="-9526" y="0"/>
              <a:ext cx="612900" cy="3919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91373"/>
                  </a:lnTo>
                  <a:lnTo>
                    <a:pt x="120000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-11906" y="0"/>
              <a:ext cx="410700" cy="3421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98146"/>
                  </a:lnTo>
                  <a:lnTo>
                    <a:pt x="119656" y="0"/>
                  </a:ln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-7144" y="-2381"/>
              <a:ext cx="238800" cy="2976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999" y="105470"/>
                  </a:lnTo>
                  <a:cubicBezTo>
                    <a:pt x="119866" y="70313"/>
                    <a:pt x="119734" y="35156"/>
                    <a:pt x="119601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500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ts val="1500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ts val="1500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ts val="1500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ts val="1500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ts val="1500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ts val="1500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ts val="15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0" cy="446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00" marR="0" lvl="3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00" marR="0" lvl="5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400" marR="0" lvl="7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pinterest.com/franciverr/social-media-icons/?lp=true" TargetMode="External"/><Relationship Id="rId5" Type="http://schemas.openxmlformats.org/officeDocument/2006/relationships/hyperlink" Target="http://www2.lawrence.edu/fast/GREGGJ/CMSC150/101Graphs/Graphs.html" TargetMode="External"/><Relationship Id="rId4" Type="http://schemas.openxmlformats.org/officeDocument/2006/relationships/hyperlink" Target="https://myhero.com/T_Berners_Lee2_dnhs_US_2012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2SHjRlqh7xLpTVXASlP76LAgFz_SK2tq/view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fBgE1tp3Y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miacs.umd.edu/~jbg/teaching/INFM_718_2011/lecture_5.pdf" TargetMode="External"/><Relationship Id="rId5" Type="http://schemas.openxmlformats.org/officeDocument/2006/relationships/hyperlink" Target="https://www.youtube.com/watch?v=9orfibrnIRk&amp;list=PLLssT5z_DsK9JDLcT8T62VtzwyW9LNepV&amp;index=65" TargetMode="External"/><Relationship Id="rId4" Type="http://schemas.openxmlformats.org/officeDocument/2006/relationships/hyperlink" Target="https://www.youtube.com/watch?v=vKz3EwibNAw&amp;index=64&amp;list=PLLssT5z_DsK9JDLcT8T62VtzwyW9LNep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3086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Calibri"/>
              <a:buNone/>
            </a:pPr>
            <a:r>
              <a:rPr lang="en-US" sz="48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Computational Advertising and  Bulk Synchronous Operations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ubTitle" idx="1"/>
          </p:nvPr>
        </p:nvSpPr>
        <p:spPr>
          <a:xfrm>
            <a:off x="1625125" y="2747400"/>
            <a:ext cx="8735400" cy="3938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400" dirty="0">
              <a:solidFill>
                <a:schemeClr val="accent2"/>
              </a:solidFill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Question: What is the competitive ratio of these graphs? 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700" cy="446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A:   3 actual / 3 possible = 1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body" idx="2"/>
          </p:nvPr>
        </p:nvSpPr>
        <p:spPr>
          <a:xfrm>
            <a:off x="6500707" y="1706880"/>
            <a:ext cx="5078700" cy="446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A:  3 actual / 4 possible = 3/4</a:t>
            </a:r>
          </a:p>
        </p:txBody>
      </p:sp>
      <p:cxnSp>
        <p:nvCxnSpPr>
          <p:cNvPr id="538" name="Shape 538"/>
          <p:cNvCxnSpPr>
            <a:stCxn id="539" idx="5"/>
            <a:endCxn id="540" idx="1"/>
          </p:cNvCxnSpPr>
          <p:nvPr/>
        </p:nvCxnSpPr>
        <p:spPr>
          <a:xfrm>
            <a:off x="2474963" y="3365087"/>
            <a:ext cx="2142900" cy="942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41" name="Shape 541"/>
          <p:cNvGrpSpPr/>
          <p:nvPr/>
        </p:nvGrpSpPr>
        <p:grpSpPr>
          <a:xfrm>
            <a:off x="1565369" y="2811784"/>
            <a:ext cx="4468812" cy="3226458"/>
            <a:chOff x="1065643" y="1143000"/>
            <a:chExt cx="5108965" cy="3999080"/>
          </a:xfrm>
        </p:grpSpPr>
        <p:sp>
          <p:nvSpPr>
            <p:cNvPr id="542" name="Shape 542"/>
            <p:cNvSpPr/>
            <p:nvPr/>
          </p:nvSpPr>
          <p:spPr>
            <a:xfrm>
              <a:off x="4555331" y="16764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4555331" y="22606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>
              <a:off x="4555331" y="28448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4570411" y="34290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1827211" y="16764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1827211" y="22606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1827211" y="28448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1812923" y="34290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1065643" y="1143000"/>
              <a:ext cx="1855200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>
              <a:off x="3824905" y="1143000"/>
              <a:ext cx="1855200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Shape 550"/>
            <p:cNvSpPr txBox="1"/>
            <p:nvPr/>
          </p:nvSpPr>
          <p:spPr>
            <a:xfrm>
              <a:off x="1598612" y="4556780"/>
              <a:ext cx="10509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TA’s</a:t>
              </a:r>
            </a:p>
          </p:txBody>
        </p:sp>
        <p:sp>
          <p:nvSpPr>
            <p:cNvPr id="551" name="Shape 551"/>
            <p:cNvSpPr txBox="1"/>
            <p:nvPr/>
          </p:nvSpPr>
          <p:spPr>
            <a:xfrm>
              <a:off x="4041008" y="4556780"/>
              <a:ext cx="21336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Professors</a:t>
              </a:r>
            </a:p>
          </p:txBody>
        </p:sp>
        <p:cxnSp>
          <p:nvCxnSpPr>
            <p:cNvPr id="552" name="Shape 552"/>
            <p:cNvCxnSpPr>
              <a:stCxn id="545" idx="5"/>
              <a:endCxn id="543" idx="1"/>
            </p:cNvCxnSpPr>
            <p:nvPr/>
          </p:nvCxnSpPr>
          <p:spPr>
            <a:xfrm>
              <a:off x="2105536" y="2413000"/>
              <a:ext cx="2449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553" name="Shape 553"/>
            <p:cNvCxnSpPr>
              <a:stCxn id="543" idx="1"/>
              <a:endCxn id="546" idx="5"/>
            </p:cNvCxnSpPr>
            <p:nvPr/>
          </p:nvCxnSpPr>
          <p:spPr>
            <a:xfrm flipH="1">
              <a:off x="2105531" y="2413000"/>
              <a:ext cx="2449800" cy="584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Shape 554"/>
            <p:cNvCxnSpPr>
              <a:stCxn id="546" idx="5"/>
              <a:endCxn id="544" idx="1"/>
            </p:cNvCxnSpPr>
            <p:nvPr/>
          </p:nvCxnSpPr>
          <p:spPr>
            <a:xfrm>
              <a:off x="2105536" y="2997200"/>
              <a:ext cx="2465100" cy="5841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555" name="Shape 555"/>
            <p:cNvCxnSpPr/>
            <p:nvPr/>
          </p:nvCxnSpPr>
          <p:spPr>
            <a:xfrm rot="10800000" flipH="1">
              <a:off x="2198867" y="3581579"/>
              <a:ext cx="2349000" cy="435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56" name="Shape 556"/>
            <p:cNvSpPr txBox="1"/>
            <p:nvPr/>
          </p:nvSpPr>
          <p:spPr>
            <a:xfrm>
              <a:off x="1432717" y="16287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557" name="Shape 557"/>
            <p:cNvSpPr txBox="1"/>
            <p:nvPr/>
          </p:nvSpPr>
          <p:spPr>
            <a:xfrm>
              <a:off x="1432717" y="22129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558" name="Shape 558"/>
            <p:cNvSpPr txBox="1"/>
            <p:nvPr/>
          </p:nvSpPr>
          <p:spPr>
            <a:xfrm>
              <a:off x="1432717" y="27971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559" name="Shape 559"/>
            <p:cNvSpPr txBox="1"/>
            <p:nvPr/>
          </p:nvSpPr>
          <p:spPr>
            <a:xfrm>
              <a:off x="1432717" y="33813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560" name="Shape 560"/>
            <p:cNvSpPr txBox="1"/>
            <p:nvPr/>
          </p:nvSpPr>
          <p:spPr>
            <a:xfrm>
              <a:off x="4964111" y="16572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61" name="Shape 561"/>
            <p:cNvSpPr txBox="1"/>
            <p:nvPr/>
          </p:nvSpPr>
          <p:spPr>
            <a:xfrm>
              <a:off x="4964111" y="22414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62" name="Shape 562"/>
            <p:cNvSpPr txBox="1"/>
            <p:nvPr/>
          </p:nvSpPr>
          <p:spPr>
            <a:xfrm>
              <a:off x="4964111" y="28256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563" name="Shape 563"/>
            <p:cNvSpPr txBox="1"/>
            <p:nvPr/>
          </p:nvSpPr>
          <p:spPr>
            <a:xfrm>
              <a:off x="4964111" y="34098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cxnSp>
          <p:nvCxnSpPr>
            <p:cNvPr id="564" name="Shape 564"/>
            <p:cNvCxnSpPr>
              <a:stCxn id="539" idx="5"/>
              <a:endCxn id="542" idx="1"/>
            </p:cNvCxnSpPr>
            <p:nvPr/>
          </p:nvCxnSpPr>
          <p:spPr>
            <a:xfrm>
              <a:off x="2105536" y="1828800"/>
              <a:ext cx="2449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</p:grpSp>
      <p:cxnSp>
        <p:nvCxnSpPr>
          <p:cNvPr id="565" name="Shape 565"/>
          <p:cNvCxnSpPr>
            <a:stCxn id="566" idx="5"/>
            <a:endCxn id="567" idx="1"/>
          </p:cNvCxnSpPr>
          <p:nvPr/>
        </p:nvCxnSpPr>
        <p:spPr>
          <a:xfrm>
            <a:off x="7656563" y="3365087"/>
            <a:ext cx="2142900" cy="942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68" name="Shape 568"/>
          <p:cNvGrpSpPr/>
          <p:nvPr/>
        </p:nvGrpSpPr>
        <p:grpSpPr>
          <a:xfrm>
            <a:off x="6746969" y="2811784"/>
            <a:ext cx="4468812" cy="3226458"/>
            <a:chOff x="1065643" y="1143000"/>
            <a:chExt cx="5108965" cy="3999080"/>
          </a:xfrm>
        </p:grpSpPr>
        <p:sp>
          <p:nvSpPr>
            <p:cNvPr id="569" name="Shape 569"/>
            <p:cNvSpPr/>
            <p:nvPr/>
          </p:nvSpPr>
          <p:spPr>
            <a:xfrm>
              <a:off x="4555331" y="16764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4555331" y="22606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4555331" y="28448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4570411" y="34290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1827211" y="16764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1827211" y="22606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1827211" y="28448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1812923" y="34290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1065643" y="1143000"/>
              <a:ext cx="1855200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3824905" y="1143000"/>
              <a:ext cx="1855200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Shape 577"/>
            <p:cNvSpPr txBox="1"/>
            <p:nvPr/>
          </p:nvSpPr>
          <p:spPr>
            <a:xfrm>
              <a:off x="1598612" y="4556780"/>
              <a:ext cx="10509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TA’s</a:t>
              </a:r>
            </a:p>
          </p:txBody>
        </p:sp>
        <p:sp>
          <p:nvSpPr>
            <p:cNvPr id="578" name="Shape 578"/>
            <p:cNvSpPr txBox="1"/>
            <p:nvPr/>
          </p:nvSpPr>
          <p:spPr>
            <a:xfrm>
              <a:off x="4041008" y="4556780"/>
              <a:ext cx="21336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Professors</a:t>
              </a:r>
            </a:p>
          </p:txBody>
        </p:sp>
        <p:cxnSp>
          <p:nvCxnSpPr>
            <p:cNvPr id="579" name="Shape 579"/>
            <p:cNvCxnSpPr>
              <a:stCxn id="572" idx="5"/>
              <a:endCxn id="570" idx="1"/>
            </p:cNvCxnSpPr>
            <p:nvPr/>
          </p:nvCxnSpPr>
          <p:spPr>
            <a:xfrm>
              <a:off x="2105536" y="2413000"/>
              <a:ext cx="2449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580" name="Shape 580"/>
            <p:cNvCxnSpPr>
              <a:stCxn id="573" idx="5"/>
              <a:endCxn id="571" idx="1"/>
            </p:cNvCxnSpPr>
            <p:nvPr/>
          </p:nvCxnSpPr>
          <p:spPr>
            <a:xfrm>
              <a:off x="2105536" y="2997200"/>
              <a:ext cx="2465100" cy="5841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581" name="Shape 581"/>
            <p:cNvCxnSpPr>
              <a:stCxn id="574" idx="5"/>
              <a:endCxn id="569" idx="1"/>
            </p:cNvCxnSpPr>
            <p:nvPr/>
          </p:nvCxnSpPr>
          <p:spPr>
            <a:xfrm rot="10800000" flipH="1">
              <a:off x="2091248" y="1828800"/>
              <a:ext cx="2463900" cy="17526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82" name="Shape 582"/>
            <p:cNvSpPr txBox="1"/>
            <p:nvPr/>
          </p:nvSpPr>
          <p:spPr>
            <a:xfrm>
              <a:off x="1432717" y="16287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583" name="Shape 583"/>
            <p:cNvSpPr txBox="1"/>
            <p:nvPr/>
          </p:nvSpPr>
          <p:spPr>
            <a:xfrm>
              <a:off x="1432717" y="22129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584" name="Shape 584"/>
            <p:cNvSpPr txBox="1"/>
            <p:nvPr/>
          </p:nvSpPr>
          <p:spPr>
            <a:xfrm>
              <a:off x="1432717" y="27971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585" name="Shape 585"/>
            <p:cNvSpPr txBox="1"/>
            <p:nvPr/>
          </p:nvSpPr>
          <p:spPr>
            <a:xfrm>
              <a:off x="1432717" y="33813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586" name="Shape 586"/>
            <p:cNvSpPr txBox="1"/>
            <p:nvPr/>
          </p:nvSpPr>
          <p:spPr>
            <a:xfrm>
              <a:off x="4964111" y="16572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87" name="Shape 587"/>
            <p:cNvSpPr txBox="1"/>
            <p:nvPr/>
          </p:nvSpPr>
          <p:spPr>
            <a:xfrm>
              <a:off x="4964111" y="22414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88" name="Shape 588"/>
            <p:cNvSpPr txBox="1"/>
            <p:nvPr/>
          </p:nvSpPr>
          <p:spPr>
            <a:xfrm>
              <a:off x="4964111" y="28256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589" name="Shape 589"/>
            <p:cNvSpPr txBox="1"/>
            <p:nvPr/>
          </p:nvSpPr>
          <p:spPr>
            <a:xfrm>
              <a:off x="4964111" y="34098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cxnSp>
          <p:nvCxnSpPr>
            <p:cNvPr id="590" name="Shape 590"/>
            <p:cNvCxnSpPr>
              <a:stCxn id="566" idx="5"/>
              <a:endCxn id="569" idx="1"/>
            </p:cNvCxnSpPr>
            <p:nvPr/>
          </p:nvCxnSpPr>
          <p:spPr>
            <a:xfrm>
              <a:off x="2105536" y="1828800"/>
              <a:ext cx="2449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</p:grpSp>
      <p:cxnSp>
        <p:nvCxnSpPr>
          <p:cNvPr id="591" name="Shape 591"/>
          <p:cNvCxnSpPr/>
          <p:nvPr/>
        </p:nvCxnSpPr>
        <p:spPr>
          <a:xfrm>
            <a:off x="7694050" y="3857125"/>
            <a:ext cx="2120400" cy="448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Shape 592"/>
          <p:cNvCxnSpPr/>
          <p:nvPr/>
        </p:nvCxnSpPr>
        <p:spPr>
          <a:xfrm>
            <a:off x="7657700" y="4790100"/>
            <a:ext cx="2132400" cy="12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7159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 We Care? 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1218883" y="1143000"/>
            <a:ext cx="10360501" cy="502106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6" marR="0" lvl="0" indent="-3555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real world examples: </a:t>
            </a:r>
          </a:p>
          <a:p>
            <a:pPr marL="609493" marR="0" lvl="1" indent="-2970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Assigning tasks to servers</a:t>
            </a:r>
          </a:p>
          <a:p>
            <a:pPr marL="609493" marR="0" lvl="1" indent="-2970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/>
              <a:t>Sports competitions</a:t>
            </a:r>
          </a:p>
          <a:p>
            <a:pPr marL="609493" marR="0" lvl="1" indent="-2970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/>
              <a:t>Employees in jobs</a:t>
            </a:r>
          </a:p>
          <a:p>
            <a:pPr marL="609493" marR="0" lvl="1" indent="-2970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/>
              <a:t>Others? </a:t>
            </a:r>
          </a:p>
          <a:p>
            <a:pPr marL="609493" marR="0" lvl="1" indent="-36311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Shape 599"/>
          <p:cNvSpPr txBox="1"/>
          <p:nvPr/>
        </p:nvSpPr>
        <p:spPr>
          <a:xfrm>
            <a:off x="1488807" y="5246740"/>
            <a:ext cx="100905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Computational advertising is a matching problem ! 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1565007" y="6008740"/>
            <a:ext cx="100905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Calibri"/>
              <a:buNone/>
            </a:pPr>
            <a:r>
              <a:rPr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Image Source: </a:t>
            </a:r>
            <a:r>
              <a:rPr lang="en-US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https://www.researchgate.net/figure/260946774_fig15_Complete-bipartite-graph-K34</a:t>
            </a:r>
          </a:p>
        </p:txBody>
      </p:sp>
      <p:pic>
        <p:nvPicPr>
          <p:cNvPr id="601" name="Shape 6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999" y="2148675"/>
            <a:ext cx="5583300" cy="30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5635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057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Brief History of Web Advertising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1216846" y="876300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BANNER ADS</a:t>
            </a:r>
          </a:p>
        </p:txBody>
      </p:sp>
      <p:sp>
        <p:nvSpPr>
          <p:cNvPr id="608" name="Shape 608"/>
          <p:cNvSpPr txBox="1">
            <a:spLocks noGrp="1"/>
          </p:cNvSpPr>
          <p:nvPr>
            <p:ph type="body" idx="2"/>
          </p:nvPr>
        </p:nvSpPr>
        <p:spPr>
          <a:xfrm>
            <a:off x="1218883" y="1828800"/>
            <a:ext cx="5078677" cy="4343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Ads prices based on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impressions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 per thousand impressions (</a:t>
            </a:r>
            <a:r>
              <a:rPr lang="en-US"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CPM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= $X for 1000 impressions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ROI calculated by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click-through rate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Limited targeting capabilities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demographics only </a:t>
            </a:r>
          </a:p>
        </p:txBody>
      </p:sp>
      <p:sp>
        <p:nvSpPr>
          <p:cNvPr id="609" name="Shape 609"/>
          <p:cNvSpPr txBox="1">
            <a:spLocks noGrp="1"/>
          </p:cNvSpPr>
          <p:nvPr>
            <p:ph type="body" idx="3"/>
          </p:nvPr>
        </p:nvSpPr>
        <p:spPr>
          <a:xfrm>
            <a:off x="6496644" y="8382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PERFORMANCE BASED ADVERTISING 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4"/>
          </p:nvPr>
        </p:nvSpPr>
        <p:spPr>
          <a:xfrm>
            <a:off x="6500707" y="1828800"/>
            <a:ext cx="5078677" cy="4343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Ads bid on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search keywords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is shown ad of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highest bidder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purchased keywords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Advertiser charged if ad is clicked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4873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057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1216846" y="863600"/>
            <a:ext cx="5082600" cy="9399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ARE CHALLENGES FACE</a:t>
            </a:r>
            <a:r>
              <a:rPr lang="en-US"/>
              <a:t>D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BY ADVERTISERS? 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body" idx="2"/>
          </p:nvPr>
        </p:nvSpPr>
        <p:spPr>
          <a:xfrm>
            <a:off x="1218883" y="1905000"/>
            <a:ext cx="5078677" cy="42672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Shape 618"/>
          <p:cNvSpPr txBox="1">
            <a:spLocks noGrp="1"/>
          </p:cNvSpPr>
          <p:nvPr>
            <p:ph type="body" idx="3"/>
          </p:nvPr>
        </p:nvSpPr>
        <p:spPr>
          <a:xfrm>
            <a:off x="6500707" y="826655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ARE CHALLENGES FACED BY SEARCH ENGINES? 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body" idx="4"/>
          </p:nvPr>
        </p:nvSpPr>
        <p:spPr>
          <a:xfrm>
            <a:off x="6500707" y="1905000"/>
            <a:ext cx="5078677" cy="42672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4875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057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</a:p>
        </p:txBody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1216933" y="863613"/>
            <a:ext cx="5082600" cy="9399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ARE CHALLENGES FACE</a:t>
            </a:r>
            <a:r>
              <a:rPr lang="en-US"/>
              <a:t>D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BY ADVERTISERS? </a:t>
            </a:r>
          </a:p>
        </p:txBody>
      </p:sp>
      <p:sp>
        <p:nvSpPr>
          <p:cNvPr id="626" name="Shape 626"/>
          <p:cNvSpPr txBox="1">
            <a:spLocks noGrp="1"/>
          </p:cNvSpPr>
          <p:nvPr>
            <p:ph type="body" idx="2"/>
          </p:nvPr>
        </p:nvSpPr>
        <p:spPr>
          <a:xfrm>
            <a:off x="1218883" y="1905000"/>
            <a:ext cx="5078700" cy="42672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search terms should I bid on? </a:t>
            </a:r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much should I bid for terms? </a:t>
            </a:r>
          </a:p>
        </p:txBody>
      </p:sp>
      <p:sp>
        <p:nvSpPr>
          <p:cNvPr id="627" name="Shape 627"/>
          <p:cNvSpPr txBox="1">
            <a:spLocks noGrp="1"/>
          </p:cNvSpPr>
          <p:nvPr>
            <p:ph type="body" idx="3"/>
          </p:nvPr>
        </p:nvSpPr>
        <p:spPr>
          <a:xfrm>
            <a:off x="6500707" y="826655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ARE CHALLENGES FACED BY SEARCH ENGINES? 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body" idx="4"/>
          </p:nvPr>
        </p:nvSpPr>
        <p:spPr>
          <a:xfrm>
            <a:off x="6500707" y="1905000"/>
            <a:ext cx="5078700" cy="42672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advertiser’s ad do I show for a particular search term?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5635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057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AdWords Problem: Overview 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1216846" y="876300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GIVEN A SET OF CONSTRAINTS:</a:t>
            </a:r>
          </a:p>
        </p:txBody>
      </p:sp>
      <p:sp>
        <p:nvSpPr>
          <p:cNvPr id="635" name="Shape 635"/>
          <p:cNvSpPr txBox="1">
            <a:spLocks noGrp="1"/>
          </p:cNvSpPr>
          <p:nvPr>
            <p:ph type="body" idx="2"/>
          </p:nvPr>
        </p:nvSpPr>
        <p:spPr>
          <a:xfrm>
            <a:off x="1218883" y="1828800"/>
            <a:ext cx="5078677" cy="4343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set of bids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search queries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Click-Through Rate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each ad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Budget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each advertiser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Limit on number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ads to show for each query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Shape 636"/>
          <p:cNvSpPr txBox="1">
            <a:spLocks noGrp="1"/>
          </p:cNvSpPr>
          <p:nvPr>
            <p:ph type="body" idx="3"/>
          </p:nvPr>
        </p:nvSpPr>
        <p:spPr>
          <a:xfrm>
            <a:off x="6496644" y="8382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GOAL =  RESPOND TO QUERY WITH AD, SUCH THAT: 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body" idx="4"/>
          </p:nvPr>
        </p:nvSpPr>
        <p:spPr>
          <a:xfrm>
            <a:off x="6500707" y="1828800"/>
            <a:ext cx="5078677" cy="4343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Size of set &lt;= limit on number of ads per query (constraint 4)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advertiser has bid on query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advertiser has enough budget to pay for clicks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7159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AdWords Problem: How It Works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1218883" y="1143000"/>
            <a:ext cx="10360501" cy="502106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query stream is received by a search engine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engine must select the ad to show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Maximize ad revenue for the search engine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Expected Revenue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4825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4825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8532812" y="274637"/>
            <a:ext cx="3429000" cy="2011363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8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would be much simpler if we knew all the search queries we would receive at the beginning</a:t>
            </a:r>
          </a:p>
        </p:txBody>
      </p:sp>
      <p:graphicFrame>
        <p:nvGraphicFramePr>
          <p:cNvPr id="645" name="Shape 645"/>
          <p:cNvGraphicFramePr/>
          <p:nvPr/>
        </p:nvGraphicFramePr>
        <p:xfrm>
          <a:off x="1408112" y="3653535"/>
          <a:ext cx="2857500" cy="2510550"/>
        </p:xfrm>
        <a:graphic>
          <a:graphicData uri="http://schemas.openxmlformats.org/drawingml/2006/table">
            <a:tbl>
              <a:tblPr firstRow="1" bandRow="1">
                <a:noFill/>
                <a:tableStyleId>{CA2CA151-9E8B-4545-A60C-8108C36DABEF}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87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Advertiser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Bid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2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 $1.00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87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B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$ 0.75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87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$ 0.50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7159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AdWords Problem: Simple Algorithm 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1218883" y="1143000"/>
            <a:ext cx="10360501" cy="502106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query stream is received by a search engine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engine must select the ad to show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Maximize ad revenue for the search engine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Expected Revenue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4825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4825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2" name="Shape 652"/>
          <p:cNvGraphicFramePr/>
          <p:nvPr/>
        </p:nvGraphicFramePr>
        <p:xfrm>
          <a:off x="1408112" y="3653535"/>
          <a:ext cx="5674550" cy="2483150"/>
        </p:xfrm>
        <a:graphic>
          <a:graphicData uri="http://schemas.openxmlformats.org/drawingml/2006/table">
            <a:tbl>
              <a:tblPr firstRow="1" bandRow="1">
                <a:noFill/>
                <a:tableStyleId>{CA2CA151-9E8B-4545-A60C-8108C36DABEF}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47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Advertiser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Bid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Click-Through Rate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2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 $1.00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 1 %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87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B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$ 0.75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2 %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87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$ 0.50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2.5 %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7159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AdWords Problem: Simple Algorithm </a:t>
            </a:r>
          </a:p>
        </p:txBody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1218883" y="1143000"/>
            <a:ext cx="10360501" cy="502106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query stream is received by a search engine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engine must select the ad to show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Maximize ad revenue for the search engine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Expected Revenue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4825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4825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9" name="Shape 659"/>
          <p:cNvGraphicFramePr/>
          <p:nvPr/>
        </p:nvGraphicFramePr>
        <p:xfrm>
          <a:off x="1408112" y="36535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{CA2CA151-9E8B-4545-A60C-8108C36DABEF}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87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Advertiser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Bid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Click-Through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Expected Revenue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2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 $1.00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 1 %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 1 cent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87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B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$ 0.75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2 %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1.5 cents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875"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$ 0.50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2.5 %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2400" u="none" strike="noStrike" cap="none"/>
                        <a:t>1.125 cents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5635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057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AdWords Problem: Overview </a:t>
            </a:r>
          </a:p>
        </p:txBody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1216846" y="876300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ARE CHALLENGES WITH CALCULATING CTR? 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body" idx="2"/>
          </p:nvPr>
        </p:nvSpPr>
        <p:spPr>
          <a:xfrm>
            <a:off x="1218883" y="1828800"/>
            <a:ext cx="5078677" cy="4343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CTR is position dependent</a:t>
            </a:r>
          </a:p>
          <a:p>
            <a:pPr marL="609493" marR="0" lvl="1" indent="-11927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 in position 1 gets clicked more often than position 2</a:t>
            </a:r>
          </a:p>
          <a:p>
            <a:pPr marL="304747" marR="0" lvl="0" indent="-1269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Explore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en-US" sz="2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Exploit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trade-off </a:t>
            </a:r>
          </a:p>
          <a:p>
            <a:pPr marL="609493" marR="0" lvl="1" indent="-11927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Show existing ad with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known CTR to exploit ad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or show new ad to 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explore CTR of new ad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Shape 667"/>
          <p:cNvSpPr txBox="1">
            <a:spLocks noGrp="1"/>
          </p:cNvSpPr>
          <p:nvPr>
            <p:ph type="body" idx="3"/>
          </p:nvPr>
        </p:nvSpPr>
        <p:spPr>
          <a:xfrm>
            <a:off x="6496644" y="8382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ARE CHALLENGE</a:t>
            </a:r>
            <a:r>
              <a:rPr lang="en-US"/>
              <a:t>S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WITH SIMPLE ALGORITHM? 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body" idx="4"/>
          </p:nvPr>
        </p:nvSpPr>
        <p:spPr>
          <a:xfrm>
            <a:off x="6500707" y="1828800"/>
            <a:ext cx="5078677" cy="4343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CTR of a new ad is unknown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Advertisers have limited budgets and bid on multiple ads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Topics for Discussion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218875" y="1104625"/>
            <a:ext cx="10360500" cy="53937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2926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Foundations</a:t>
            </a:r>
          </a:p>
          <a:p>
            <a:pPr marL="609493" marR="0" lvl="1" indent="-242716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Bipartite Graph</a:t>
            </a:r>
          </a:p>
          <a:p>
            <a:pPr marL="609493" marR="0" lvl="1" indent="-242716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Competitive Ratio</a:t>
            </a:r>
          </a:p>
          <a:p>
            <a:pPr marL="304747" marR="0" lvl="0" indent="-29268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AdWords Problem </a:t>
            </a:r>
          </a:p>
          <a:p>
            <a:pPr marL="304747" marR="0" lvl="0" indent="-29268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</a:p>
          <a:p>
            <a:pPr marL="609493" marR="0" lvl="1" indent="-242716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Greedy Algorithm </a:t>
            </a:r>
          </a:p>
          <a:p>
            <a:pPr marL="609493" marR="0" lvl="1" indent="-242716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Based Advertising </a:t>
            </a:r>
          </a:p>
          <a:p>
            <a:pPr marL="609493" marR="0" lvl="1" indent="-242716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Balanced Algorithm </a:t>
            </a:r>
          </a:p>
          <a:p>
            <a:pPr marL="609493" marR="0" lvl="1" indent="-242716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Generalized Balanced Algorithm </a:t>
            </a:r>
          </a:p>
          <a:p>
            <a:pPr marL="304747" marR="0" lvl="0" indent="-29268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Bulk Synchronous Operations and MapReduce</a:t>
            </a:r>
          </a:p>
          <a:p>
            <a:pPr marL="304747" marR="0" lvl="0" indent="-29268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GraphX Code Examples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Algorithms for Solving AdWords Problem: Greedy Algorithm </a:t>
            </a:r>
          </a:p>
        </p:txBody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0" cy="446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Our setting: Simplified environment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There is </a:t>
            </a:r>
            <a:r>
              <a:rPr lang="en-US" sz="2800">
                <a:solidFill>
                  <a:schemeClr val="accent2"/>
                </a:solidFill>
              </a:rPr>
              <a:t>1 ad</a:t>
            </a:r>
            <a:r>
              <a:rPr lang="en-US" sz="2800"/>
              <a:t> shown for each query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All advertisers have the </a:t>
            </a:r>
            <a:r>
              <a:rPr lang="en-US" sz="2800">
                <a:solidFill>
                  <a:schemeClr val="accent2"/>
                </a:solidFill>
              </a:rPr>
              <a:t>same budget</a:t>
            </a:r>
            <a:r>
              <a:rPr lang="en-US" sz="2800"/>
              <a:t> </a:t>
            </a:r>
            <a:r>
              <a:rPr lang="en-US" sz="2800" i="1"/>
              <a:t>B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All ads are </a:t>
            </a:r>
            <a:r>
              <a:rPr lang="en-US" sz="2800">
                <a:solidFill>
                  <a:schemeClr val="accent2"/>
                </a:solidFill>
              </a:rPr>
              <a:t>equally likely</a:t>
            </a:r>
            <a:r>
              <a:rPr lang="en-US" sz="2800"/>
              <a:t> to be clicked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>
                <a:solidFill>
                  <a:schemeClr val="accent2"/>
                </a:solidFill>
              </a:rPr>
              <a:t>Value</a:t>
            </a:r>
            <a:r>
              <a:rPr lang="en-US" sz="2800"/>
              <a:t> of each ad is the same (=1)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Simplest algorithm is greedy: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For a query pick any advertiser who has bid 1 for that query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buSzPts val="2800"/>
              <a:buChar char="○"/>
            </a:pPr>
            <a:r>
              <a:rPr lang="en-US" sz="2800"/>
              <a:t>Competitive ratio of greedy is 1/2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Greedy Algorithm: Calculating Competitive Ratio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1387725" y="1662050"/>
            <a:ext cx="8971800" cy="4663500"/>
          </a:xfrm>
          <a:prstGeom prst="rect">
            <a:avLst/>
          </a:prstGeom>
          <a:noFill/>
          <a:ln w="9525" cap="flat" cmpd="sng">
            <a:solidFill>
              <a:srgbClr val="00727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input I, suppose greedy produces 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matching M</a:t>
            </a:r>
            <a:r>
              <a:rPr lang="en-US" sz="2800" baseline="-25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greedy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while an </a:t>
            </a: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optimal matching is M</a:t>
            </a:r>
            <a:r>
              <a:rPr lang="en-US" sz="2800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opt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i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Competitive ratio</a:t>
            </a:r>
            <a:r>
              <a:rPr lang="en-US" sz="2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min</a:t>
            </a:r>
            <a:r>
              <a:rPr lang="en-US" sz="2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 possible inputs I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|M</a:t>
            </a:r>
            <a:r>
              <a:rPr lang="en-US" sz="2800" baseline="-25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greedy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|M</a:t>
            </a:r>
            <a:r>
              <a:rPr lang="en-US" sz="2800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opt</a:t>
            </a: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052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ts val="1920"/>
              <a:buChar char="●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| M </a:t>
            </a:r>
            <a:r>
              <a:rPr lang="en-US" sz="2400" baseline="-25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greedy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|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= cardinality of greedy algorithm </a:t>
            </a:r>
          </a:p>
          <a:p>
            <a:pPr marL="457200" lvl="0" indent="-35052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ts val="1920"/>
              <a:buChar char="●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| M </a:t>
            </a:r>
            <a:r>
              <a:rPr lang="en-US" sz="2400" baseline="-25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opt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= cardinality of optimal offline algorithm</a:t>
            </a: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/>
        </p:nvSpPr>
        <p:spPr>
          <a:xfrm>
            <a:off x="1177950" y="242050"/>
            <a:ext cx="10666200" cy="103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Calculating the competitive ratio (Greedy) = 1/2</a:t>
            </a:r>
          </a:p>
        </p:txBody>
      </p:sp>
      <p:sp>
        <p:nvSpPr>
          <p:cNvPr id="687" name="Shape 687"/>
          <p:cNvSpPr txBox="1"/>
          <p:nvPr/>
        </p:nvSpPr>
        <p:spPr>
          <a:xfrm>
            <a:off x="822950" y="1210225"/>
            <a:ext cx="5663700" cy="208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 O be the optimal matching, and G the matches produced by a run of the greedy algorithm.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Consider the sets of Professors: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A: Matched in G, not in O.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 Matched in both.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 Matched in O, not in G.</a:t>
            </a:r>
          </a:p>
        </p:txBody>
      </p:sp>
      <p:sp>
        <p:nvSpPr>
          <p:cNvPr id="688" name="Shape 688"/>
          <p:cNvSpPr txBox="1"/>
          <p:nvPr/>
        </p:nvSpPr>
        <p:spPr>
          <a:xfrm>
            <a:off x="6841650" y="1274650"/>
            <a:ext cx="5228400" cy="29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During the greedy matching, every Professor  in C found their match in the optimal solution taken by another Professor.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Hence, |A| + |B| </a:t>
            </a:r>
            <a:r>
              <a:rPr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|C|.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Also, |A| + |B| </a:t>
            </a:r>
            <a:r>
              <a:rPr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|B|.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Thus, |G| = |A| + |B| </a:t>
            </a:r>
            <a:r>
              <a:rPr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(|B| + |C|)/2 = |O|/2.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FFFFFF"/>
                </a:solidFill>
              </a:rPr>
              <a:t>If you’re greater than each of two things, you are greater than their average.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Shape 6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450" y="4686089"/>
            <a:ext cx="1785990" cy="145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978" y="4326109"/>
            <a:ext cx="2159693" cy="2177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Shape 691"/>
          <p:cNvCxnSpPr>
            <a:endCxn id="689" idx="1"/>
          </p:cNvCxnSpPr>
          <p:nvPr/>
        </p:nvCxnSpPr>
        <p:spPr>
          <a:xfrm>
            <a:off x="6742950" y="4830362"/>
            <a:ext cx="691500" cy="584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2" name="Shape 692"/>
          <p:cNvSpPr txBox="1"/>
          <p:nvPr/>
        </p:nvSpPr>
        <p:spPr>
          <a:xfrm>
            <a:off x="6143700" y="4246265"/>
            <a:ext cx="1290900" cy="58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Greedy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10675447" y="4101750"/>
            <a:ext cx="1290900" cy="58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Optimal</a:t>
            </a:r>
          </a:p>
        </p:txBody>
      </p:sp>
      <p:cxnSp>
        <p:nvCxnSpPr>
          <p:cNvPr id="694" name="Shape 694"/>
          <p:cNvCxnSpPr>
            <a:stCxn id="693" idx="2"/>
            <a:endCxn id="690" idx="3"/>
          </p:cNvCxnSpPr>
          <p:nvPr/>
        </p:nvCxnSpPr>
        <p:spPr>
          <a:xfrm flipH="1">
            <a:off x="10220797" y="4686150"/>
            <a:ext cx="1100100" cy="728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5" name="Shape 695"/>
          <p:cNvSpPr txBox="1"/>
          <p:nvPr/>
        </p:nvSpPr>
        <p:spPr>
          <a:xfrm>
            <a:off x="7551342" y="5050395"/>
            <a:ext cx="392700" cy="7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8396779" y="5050415"/>
            <a:ext cx="392700" cy="7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9308701" y="5050415"/>
            <a:ext cx="392700" cy="7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1012100" y="3239725"/>
            <a:ext cx="5615100" cy="33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Worst-case Scenario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|Greedy|= 2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|Opt|= 4, Competitive ratio = 2/4 = 1/2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9" name="Shape 6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8650" y="3858649"/>
            <a:ext cx="2734275" cy="181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Algorithms for Solving AdWords Problem: 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Balance Algorithm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1218868" y="1706875"/>
            <a:ext cx="9296700" cy="44652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>
                <a:solidFill>
                  <a:srgbClr val="FFFFFF"/>
                </a:solidFill>
              </a:rPr>
              <a:t>This is a simple improvement to greedy algorithm</a:t>
            </a:r>
          </a:p>
          <a:p>
            <a:pPr lvl="0" indent="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</a:rPr>
              <a:t>Improved competitive ratio, than greedy algorithm</a:t>
            </a:r>
          </a:p>
          <a:p>
            <a:pPr lvl="0" indent="12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</a:rPr>
              <a:t>The competitive ratio is 75% for the case of two advertisers</a:t>
            </a:r>
          </a:p>
          <a:p>
            <a:pPr lvl="0" indent="12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</a:rPr>
              <a:t>The competitive ratio is about 63% for more number of advertisers</a:t>
            </a:r>
          </a:p>
          <a:p>
            <a:pPr lvl="0" indent="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</a:rPr>
              <a:t>For each query, the advertiser with the largest remaining  budget will be picked</a:t>
            </a:r>
          </a:p>
          <a:p>
            <a:pPr lvl="0" indent="12700" rtl="0">
              <a:lnSpc>
                <a:spcPct val="115000"/>
              </a:lnSpc>
              <a:spcBef>
                <a:spcPts val="0"/>
              </a:spcBef>
              <a:buSzPts val="2600"/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</a:rPr>
              <a:t>Break the ties arbitrarily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5637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Balance Algorithm vs Greedy Algorithm</a:t>
            </a:r>
          </a:p>
        </p:txBody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1158933" y="3058125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WORST CASE SCENARIO FOR GREEDY ALGORITHM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body" idx="2"/>
          </p:nvPr>
        </p:nvSpPr>
        <p:spPr>
          <a:xfrm>
            <a:off x="1218875" y="4092475"/>
            <a:ext cx="5078700" cy="21996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5" lvl="0" indent="-2920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/>
              <a:t>Possible greedy choice: B B B B _ _ _ _</a:t>
            </a:r>
          </a:p>
          <a:p>
            <a:pPr marL="304745" lvl="0" indent="-2920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accent2"/>
                </a:solidFill>
              </a:rPr>
              <a:t>Optimal</a:t>
            </a:r>
            <a:r>
              <a:rPr lang="en-US" sz="2600"/>
              <a:t>: A A A A B B B B</a:t>
            </a:r>
          </a:p>
          <a:p>
            <a:pPr marL="304745" lvl="0" indent="-292045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accent3"/>
                </a:solidFill>
              </a:rPr>
              <a:t>Competitive ratio</a:t>
            </a:r>
            <a:r>
              <a:rPr lang="en-US" sz="2600"/>
              <a:t> = 1/2</a:t>
            </a:r>
          </a:p>
          <a:p>
            <a:pPr marL="0" lvl="0" indent="-69850" rtl="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304746" marR="0" lvl="0" indent="-3047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Shape 713"/>
          <p:cNvSpPr txBox="1">
            <a:spLocks noGrp="1"/>
          </p:cNvSpPr>
          <p:nvPr>
            <p:ph type="body" idx="3"/>
          </p:nvPr>
        </p:nvSpPr>
        <p:spPr>
          <a:xfrm>
            <a:off x="6640519" y="3058125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BALANCE ALGORITHM FOR SAME SCENARIO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body" idx="4"/>
          </p:nvPr>
        </p:nvSpPr>
        <p:spPr>
          <a:xfrm>
            <a:off x="6500700" y="4212325"/>
            <a:ext cx="5078700" cy="19599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lvl="0" indent="12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Balance choice: B A B A B B _ _</a:t>
            </a:r>
          </a:p>
          <a:p>
            <a:pPr lvl="0" indent="12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solidFill>
                  <a:schemeClr val="accent2"/>
                </a:solidFill>
              </a:rPr>
              <a:t>Optimal</a:t>
            </a:r>
            <a:r>
              <a:rPr lang="en-US" sz="2600"/>
              <a:t>: A A A A B B B B</a:t>
            </a:r>
          </a:p>
          <a:p>
            <a:pPr lvl="0" indent="12700" rtl="0">
              <a:lnSpc>
                <a:spcPct val="115000"/>
              </a:lnSpc>
              <a:spcBef>
                <a:spcPts val="0"/>
              </a:spcBef>
              <a:buSzPts val="2600"/>
              <a:buFont typeface="Arial"/>
              <a:buChar char="•"/>
            </a:pPr>
            <a:r>
              <a:rPr lang="en-US" sz="2600">
                <a:solidFill>
                  <a:schemeClr val="accent3"/>
                </a:solidFill>
              </a:rPr>
              <a:t>Competitive ratio</a:t>
            </a:r>
            <a:r>
              <a:rPr lang="en-US" sz="2600"/>
              <a:t> = 3/4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 sz="2600"/>
              <a:t>The worst case of this algorithm is (1-1/e) = 0.63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04746" marR="0" lvl="0" indent="-3047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1311333" y="838325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GIVEN INPUTS FOR SCENARIO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x="1414750" y="1466725"/>
            <a:ext cx="4882800" cy="130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04745" lvl="0" indent="-292045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600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advertisers A and B.</a:t>
            </a:r>
          </a:p>
          <a:p>
            <a:pPr marL="304745" lvl="0" indent="-292045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600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bids on query x, B bids on x and y</a:t>
            </a:r>
          </a:p>
        </p:txBody>
      </p:sp>
      <p:sp>
        <p:nvSpPr>
          <p:cNvPr id="717" name="Shape 717"/>
          <p:cNvSpPr txBox="1"/>
          <p:nvPr/>
        </p:nvSpPr>
        <p:spPr>
          <a:xfrm>
            <a:off x="6500700" y="1466725"/>
            <a:ext cx="4882800" cy="130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04745" lvl="0" indent="-292045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600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 have budgets of $4</a:t>
            </a:r>
          </a:p>
          <a:p>
            <a:pPr marL="304745" lvl="0" indent="-292045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2600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Query stream: x x x x y y y 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Problem with Balance Algorithm</a:t>
            </a:r>
          </a:p>
        </p:txBody>
      </p:sp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1218875" y="1322850"/>
            <a:ext cx="9760500" cy="48492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6" marR="0" lvl="0" indent="-3428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</a:pPr>
            <a:r>
              <a:rPr lang="en-US" sz="3400"/>
              <a:t>Example: Consider two advertisers A1 and A2, each bidding on query q.</a:t>
            </a:r>
          </a:p>
          <a:p>
            <a:pPr marL="304746" marR="0" lvl="0" indent="-3428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accent2"/>
                </a:solidFill>
              </a:rPr>
              <a:t>A1</a:t>
            </a:r>
            <a:r>
              <a:rPr lang="en-US" sz="3400"/>
              <a:t>: bid = 1, balance = 110.</a:t>
            </a:r>
          </a:p>
          <a:p>
            <a:pPr marL="304746" marR="0" lvl="0" indent="-3428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accent3"/>
                </a:solidFill>
              </a:rPr>
              <a:t>A2</a:t>
            </a:r>
            <a:r>
              <a:rPr lang="en-US" sz="3400"/>
              <a:t>: bid = 10, balance = 100.</a:t>
            </a:r>
          </a:p>
          <a:p>
            <a:pPr marL="304746" marR="0" lvl="0" indent="-3428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</a:pPr>
            <a:r>
              <a:rPr lang="en-US" sz="3400"/>
              <a:t>First 10 occurrences of query q, all go to </a:t>
            </a:r>
            <a:r>
              <a:rPr lang="en-US" sz="3400">
                <a:solidFill>
                  <a:schemeClr val="accent2"/>
                </a:solidFill>
              </a:rPr>
              <a:t>A1</a:t>
            </a:r>
            <a:r>
              <a:rPr lang="en-US" sz="3400"/>
              <a:t>, and </a:t>
            </a:r>
            <a:r>
              <a:rPr lang="en-US" sz="3400">
                <a:solidFill>
                  <a:schemeClr val="accent2"/>
                </a:solidFill>
              </a:rPr>
              <a:t>A1</a:t>
            </a:r>
            <a:r>
              <a:rPr lang="en-US" sz="3400"/>
              <a:t> then gets 10 q’s for every one that </a:t>
            </a:r>
            <a:r>
              <a:rPr lang="en-US" sz="3400">
                <a:solidFill>
                  <a:schemeClr val="accent3"/>
                </a:solidFill>
              </a:rPr>
              <a:t>A2</a:t>
            </a:r>
            <a:r>
              <a:rPr lang="en-US" sz="3400"/>
              <a:t> gets.</a:t>
            </a:r>
          </a:p>
          <a:p>
            <a:pPr marL="304746" marR="0" lvl="0" indent="-3428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</a:pPr>
            <a:r>
              <a:rPr lang="en-US" sz="3400"/>
              <a:t>What if there are only 10 occurrences of q?</a:t>
            </a:r>
          </a:p>
          <a:p>
            <a:pPr marL="304746" marR="0" lvl="0" indent="-3428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</a:pPr>
            <a:r>
              <a:rPr lang="en-US" sz="3400"/>
              <a:t>Optimal yields $100 whereas Balance yields only $10.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Generalized Balance Algorithm</a:t>
            </a:r>
          </a:p>
        </p:txBody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1218875" y="1358800"/>
            <a:ext cx="10222200" cy="48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/>
              <a:t>The </a:t>
            </a:r>
            <a:r>
              <a:rPr lang="en-US" sz="2600">
                <a:solidFill>
                  <a:schemeClr val="accent2"/>
                </a:solidFill>
              </a:rPr>
              <a:t>bid amount is also considered</a:t>
            </a:r>
            <a:r>
              <a:rPr lang="en-US" sz="2600"/>
              <a:t>, in addition to the budget.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6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/>
              <a:t>A component y is calculated factoring the budget and the bid.</a:t>
            </a:r>
          </a:p>
          <a:p>
            <a:pPr marL="457200" lvl="0" indent="-393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solidFill>
                  <a:srgbClr val="FFFFFF"/>
                </a:solidFill>
              </a:rPr>
              <a:t>Consider query q, bidder i.</a:t>
            </a:r>
          </a:p>
          <a:p>
            <a:pPr marL="914400" lvl="1" indent="-393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solidFill>
                  <a:schemeClr val="accent1"/>
                </a:solidFill>
              </a:rPr>
              <a:t>Bid</a:t>
            </a:r>
            <a:r>
              <a:rPr lang="en-US" sz="2600">
                <a:solidFill>
                  <a:srgbClr val="FFFFFF"/>
                </a:solidFill>
              </a:rPr>
              <a:t> = x</a:t>
            </a:r>
            <a:r>
              <a:rPr lang="en-US" sz="2600" baseline="-25000">
                <a:solidFill>
                  <a:srgbClr val="FFFFFF"/>
                </a:solidFill>
              </a:rPr>
              <a:t>i</a:t>
            </a:r>
            <a:r>
              <a:rPr lang="en-US" sz="2600">
                <a:solidFill>
                  <a:srgbClr val="FFFFFF"/>
                </a:solidFill>
              </a:rPr>
              <a:t>.</a:t>
            </a:r>
          </a:p>
          <a:p>
            <a:pPr marL="914400" lvl="1" indent="-393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solidFill>
                  <a:schemeClr val="accent3"/>
                </a:solidFill>
              </a:rPr>
              <a:t>Budget</a:t>
            </a:r>
            <a:r>
              <a:rPr lang="en-US" sz="2600">
                <a:solidFill>
                  <a:srgbClr val="FFFFFF"/>
                </a:solidFill>
              </a:rPr>
              <a:t> = b</a:t>
            </a:r>
            <a:r>
              <a:rPr lang="en-US" sz="2600" baseline="-25000">
                <a:solidFill>
                  <a:srgbClr val="FFFFFF"/>
                </a:solidFill>
              </a:rPr>
              <a:t>i</a:t>
            </a:r>
            <a:r>
              <a:rPr lang="en-US" sz="2600">
                <a:solidFill>
                  <a:srgbClr val="FFFFFF"/>
                </a:solidFill>
              </a:rPr>
              <a:t>.</a:t>
            </a:r>
          </a:p>
          <a:p>
            <a:pPr marL="914400" lvl="1" indent="-393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solidFill>
                  <a:schemeClr val="accent4"/>
                </a:solidFill>
              </a:rPr>
              <a:t>Amount spent so far</a:t>
            </a:r>
            <a:r>
              <a:rPr lang="en-US" sz="2600">
                <a:solidFill>
                  <a:srgbClr val="FFFFFF"/>
                </a:solidFill>
              </a:rPr>
              <a:t> = m</a:t>
            </a:r>
            <a:r>
              <a:rPr lang="en-US" sz="2600" baseline="-25000">
                <a:solidFill>
                  <a:srgbClr val="FFFFFF"/>
                </a:solidFill>
              </a:rPr>
              <a:t>i</a:t>
            </a:r>
            <a:r>
              <a:rPr lang="en-US" sz="2600">
                <a:solidFill>
                  <a:srgbClr val="FFFFFF"/>
                </a:solidFill>
              </a:rPr>
              <a:t>.</a:t>
            </a:r>
          </a:p>
          <a:p>
            <a:pPr marL="914400" lvl="1" indent="-393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solidFill>
                  <a:schemeClr val="accent6"/>
                </a:solidFill>
              </a:rPr>
              <a:t>Fraction of budget remaining </a:t>
            </a:r>
            <a:r>
              <a:rPr lang="en-US" sz="2600"/>
              <a:t>f</a:t>
            </a:r>
            <a:r>
              <a:rPr lang="en-US" sz="2600" baseline="-25000"/>
              <a:t>i</a:t>
            </a:r>
            <a:r>
              <a:rPr lang="en-US" sz="2600"/>
              <a:t> </a:t>
            </a:r>
            <a:r>
              <a:rPr lang="en-US" sz="2600">
                <a:solidFill>
                  <a:srgbClr val="FFFFFF"/>
                </a:solidFill>
              </a:rPr>
              <a:t>= 1-</a:t>
            </a:r>
            <a:r>
              <a:rPr lang="en-US" sz="2600">
                <a:solidFill>
                  <a:schemeClr val="accent4"/>
                </a:solidFill>
              </a:rPr>
              <a:t>m</a:t>
            </a:r>
            <a:r>
              <a:rPr lang="en-US" sz="2600" baseline="-25000">
                <a:solidFill>
                  <a:schemeClr val="accent4"/>
                </a:solidFill>
              </a:rPr>
              <a:t>i</a:t>
            </a:r>
            <a:r>
              <a:rPr lang="en-US" sz="2600">
                <a:solidFill>
                  <a:srgbClr val="FFFFFF"/>
                </a:solidFill>
              </a:rPr>
              <a:t>/</a:t>
            </a:r>
            <a:r>
              <a:rPr lang="en-US" sz="2600">
                <a:solidFill>
                  <a:schemeClr val="accent3"/>
                </a:solidFill>
              </a:rPr>
              <a:t>b</a:t>
            </a:r>
            <a:r>
              <a:rPr lang="en-US" sz="2600" baseline="-25000">
                <a:solidFill>
                  <a:schemeClr val="accent3"/>
                </a:solidFill>
              </a:rPr>
              <a:t>i</a:t>
            </a:r>
            <a:r>
              <a:rPr lang="en-US" sz="2600">
                <a:solidFill>
                  <a:srgbClr val="FFFFFF"/>
                </a:solidFill>
              </a:rPr>
              <a:t>.</a:t>
            </a:r>
          </a:p>
          <a:p>
            <a:pPr marL="457200" lvl="0" indent="-393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Define y</a:t>
            </a:r>
            <a:r>
              <a:rPr lang="en-US" sz="2600" baseline="-25000">
                <a:solidFill>
                  <a:srgbClr val="FFFFFF"/>
                </a:solidFill>
              </a:rPr>
              <a:t>i</a:t>
            </a:r>
            <a:r>
              <a:rPr lang="en-US" sz="2600">
                <a:solidFill>
                  <a:srgbClr val="FFFFFF"/>
                </a:solidFill>
              </a:rPr>
              <a:t>(q) = </a:t>
            </a:r>
            <a:r>
              <a:rPr lang="en-US" sz="2600">
                <a:solidFill>
                  <a:schemeClr val="accent1"/>
                </a:solidFill>
              </a:rPr>
              <a:t>x</a:t>
            </a:r>
            <a:r>
              <a:rPr lang="en-US" sz="2600" baseline="-25000">
                <a:solidFill>
                  <a:schemeClr val="accent1"/>
                </a:solidFill>
              </a:rPr>
              <a:t>i</a:t>
            </a:r>
            <a:r>
              <a:rPr lang="en-US" sz="2600">
                <a:solidFill>
                  <a:srgbClr val="FFFFFF"/>
                </a:solidFill>
              </a:rPr>
              <a:t>(1-e</a:t>
            </a:r>
            <a:r>
              <a:rPr lang="en-US" sz="2600" baseline="30000">
                <a:solidFill>
                  <a:schemeClr val="accent6"/>
                </a:solidFill>
              </a:rPr>
              <a:t>-fi</a:t>
            </a:r>
            <a:r>
              <a:rPr lang="en-US" sz="2600">
                <a:solidFill>
                  <a:srgbClr val="FFFFFF"/>
                </a:solidFill>
              </a:rPr>
              <a:t>).</a:t>
            </a:r>
          </a:p>
          <a:p>
            <a:pPr marL="457200" lvl="0" indent="-393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Allocate query q to bidder i with </a:t>
            </a:r>
            <a:r>
              <a:rPr lang="en-US" sz="2600">
                <a:solidFill>
                  <a:schemeClr val="accent2"/>
                </a:solidFill>
              </a:rPr>
              <a:t>largest value</a:t>
            </a:r>
            <a:r>
              <a:rPr lang="en-US" sz="2600">
                <a:solidFill>
                  <a:srgbClr val="FFFFFF"/>
                </a:solidFill>
              </a:rPr>
              <a:t> of y</a:t>
            </a:r>
            <a:r>
              <a:rPr lang="en-US" sz="2600" baseline="-25000">
                <a:solidFill>
                  <a:srgbClr val="FFFFFF"/>
                </a:solidFill>
              </a:rPr>
              <a:t>i</a:t>
            </a:r>
            <a:r>
              <a:rPr lang="en-US" sz="2600">
                <a:solidFill>
                  <a:srgbClr val="FFFFFF"/>
                </a:solidFill>
              </a:rPr>
              <a:t>(q).</a:t>
            </a:r>
          </a:p>
          <a:p>
            <a:pPr marL="457200" lvl="0" indent="-393700" rtl="0">
              <a:lnSpc>
                <a:spcPct val="100000"/>
              </a:lnSpc>
              <a:spcBef>
                <a:spcPts val="0"/>
              </a:spcBef>
              <a:buSzPts val="2600"/>
              <a:buFont typeface="Calibri"/>
              <a:buChar char="●"/>
            </a:pPr>
            <a:r>
              <a:rPr lang="en-US" sz="2600">
                <a:solidFill>
                  <a:srgbClr val="FFFFFF"/>
                </a:solidFill>
              </a:rPr>
              <a:t>Same worst case competitive ratio (1-1/e).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Question:</a:t>
            </a:r>
          </a:p>
        </p:txBody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1218867" y="1706875"/>
            <a:ext cx="9892500" cy="446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Two advertisers A and B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A bids on query x, B bids on query x and y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A and B have budgets of $6 and $4 respectively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Bids are $1 per query for both advertisers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Query stream: x y x y x y x y x 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600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>
                <a:solidFill>
                  <a:schemeClr val="accent3"/>
                </a:solidFill>
              </a:rPr>
              <a:t>What is the total yield?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Question:</a:t>
            </a:r>
          </a:p>
        </p:txBody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1218867" y="1706875"/>
            <a:ext cx="9892500" cy="446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Two advertisers A and B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A bids on query x, B bids on query x and y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A and B have budgets of $6 and $4 respectively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Bids are $1 per query for both advertisers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Query stream: x y x y x y x y x 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600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>
                <a:solidFill>
                  <a:schemeClr val="accent3"/>
                </a:solidFill>
              </a:rPr>
              <a:t>What is the total yield?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2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>
                <a:solidFill>
                  <a:schemeClr val="accent4"/>
                </a:solidFill>
              </a:rPr>
              <a:t>Balance choice</a:t>
            </a:r>
            <a:r>
              <a:rPr lang="en-US" sz="2200"/>
              <a:t>: A B A B A B A B A _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>
                <a:solidFill>
                  <a:schemeClr val="accent2"/>
                </a:solidFill>
              </a:rPr>
              <a:t>Total yield</a:t>
            </a:r>
            <a:r>
              <a:rPr lang="en-US" sz="2200"/>
              <a:t> = $9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title"/>
          </p:nvPr>
        </p:nvSpPr>
        <p:spPr>
          <a:xfrm>
            <a:off x="1106279" y="23128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What is a Graph?</a:t>
            </a:r>
          </a:p>
        </p:txBody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1106279" y="1723913"/>
            <a:ext cx="5078700" cy="44652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lvl="0" indent="12700" rtl="0">
              <a:lnSpc>
                <a:spcPct val="115000"/>
              </a:lnSpc>
              <a:spcBef>
                <a:spcPts val="800"/>
              </a:spcBef>
              <a:buSzPts val="2800"/>
              <a:buFont typeface="Arial"/>
              <a:buChar char="●"/>
            </a:pPr>
            <a:r>
              <a:rPr lang="en-US" sz="3300">
                <a:solidFill>
                  <a:srgbClr val="FFFFFF"/>
                </a:solidFill>
              </a:rPr>
              <a:t>Graph is a non linear data structure</a:t>
            </a: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buNone/>
            </a:pPr>
            <a:endParaRPr sz="3300">
              <a:solidFill>
                <a:srgbClr val="FFFFFF"/>
              </a:solidFill>
            </a:endParaRPr>
          </a:p>
          <a:p>
            <a:pPr lvl="0" indent="12700" rtl="0">
              <a:lnSpc>
                <a:spcPct val="115000"/>
              </a:lnSpc>
              <a:spcBef>
                <a:spcPts val="800"/>
              </a:spcBef>
              <a:buSzPts val="2800"/>
              <a:buFont typeface="Arial"/>
              <a:buChar char="●"/>
            </a:pPr>
            <a:r>
              <a:rPr lang="en-US" sz="3300">
                <a:solidFill>
                  <a:srgbClr val="FFFFFF"/>
                </a:solidFill>
              </a:rPr>
              <a:t>Collection of vertices and edges </a:t>
            </a: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endParaRPr sz="2900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endParaRPr sz="29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1" name="Shape 751"/>
          <p:cNvPicPr preferRelativeResize="0"/>
          <p:nvPr/>
        </p:nvPicPr>
        <p:blipFill rotWithShape="1">
          <a:blip r:embed="rId3">
            <a:alphaModFix/>
          </a:blip>
          <a:srcRect l="-1449" t="-10140" r="1450" b="10140"/>
          <a:stretch/>
        </p:blipFill>
        <p:spPr>
          <a:xfrm>
            <a:off x="6913666" y="1217333"/>
            <a:ext cx="4316875" cy="43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6399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Foundations: Online and Offline Algorithms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400483" y="838200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2"/>
          </p:nvPr>
        </p:nvSpPr>
        <p:spPr>
          <a:xfrm>
            <a:off x="6400483" y="1854200"/>
            <a:ext cx="5078700" cy="40893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Performed on incomplete data </a:t>
            </a:r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Streaming data, with partial results 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data unknown</a:t>
            </a:r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Algorithms will always be less optimal than offline </a:t>
            </a:r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irrevocable decisions on imperfect data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3"/>
          </p:nvPr>
        </p:nvSpPr>
        <p:spPr>
          <a:xfrm>
            <a:off x="1317144" y="927163"/>
            <a:ext cx="5082600" cy="9144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OFFLINE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4"/>
          </p:nvPr>
        </p:nvSpPr>
        <p:spPr>
          <a:xfrm>
            <a:off x="1319107" y="1854200"/>
            <a:ext cx="5078700" cy="40893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Performed on static data </a:t>
            </a:r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whole data set </a:t>
            </a:r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optimal function for the whole dataset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Shape 7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500" y="351676"/>
            <a:ext cx="4450600" cy="36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Shape 757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Examples of Graphs</a:t>
            </a:r>
          </a:p>
        </p:txBody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1031199" y="1088630"/>
            <a:ext cx="10360500" cy="446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800"/>
              </a:spcBef>
              <a:buNone/>
            </a:pPr>
            <a:endParaRPr sz="3300">
              <a:solidFill>
                <a:srgbClr val="FFFFFF"/>
              </a:solidFill>
            </a:endParaRPr>
          </a:p>
          <a:p>
            <a:pPr marL="609600" lvl="0" indent="-48895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solidFill>
                  <a:srgbClr val="FFFFFF"/>
                </a:solidFill>
              </a:rPr>
              <a:t>Hyperlink structure of the Web</a:t>
            </a:r>
          </a:p>
          <a:p>
            <a:pPr marL="609600" lvl="0" indent="-488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solidFill>
                  <a:srgbClr val="FFFFFF"/>
                </a:solidFill>
              </a:rPr>
              <a:t>Physical structure of computers on the Internet</a:t>
            </a:r>
          </a:p>
          <a:p>
            <a:pPr marL="609600" lvl="0" indent="-488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solidFill>
                  <a:srgbClr val="FFFFFF"/>
                </a:solidFill>
              </a:rPr>
              <a:t>Interstate highway system</a:t>
            </a:r>
          </a:p>
          <a:p>
            <a:pPr marL="609600" lvl="0" indent="-488950" rtl="0">
              <a:lnSpc>
                <a:spcPct val="115000"/>
              </a:lnSpc>
              <a:spcBef>
                <a:spcPts val="0"/>
              </a:spcBef>
              <a:buSzPts val="2900"/>
              <a:buChar char="●"/>
            </a:pPr>
            <a:r>
              <a:rPr lang="en-US" sz="2900">
                <a:solidFill>
                  <a:srgbClr val="FFFFFF"/>
                </a:solidFill>
              </a:rPr>
              <a:t>Social networks</a:t>
            </a: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endParaRPr sz="2900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sz="3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</a:p>
        </p:txBody>
      </p:sp>
      <p:sp>
        <p:nvSpPr>
          <p:cNvPr id="759" name="Shape 759"/>
          <p:cNvSpPr txBox="1"/>
          <p:nvPr/>
        </p:nvSpPr>
        <p:spPr>
          <a:xfrm>
            <a:off x="263775" y="5818900"/>
            <a:ext cx="5874900" cy="8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000">
                <a:solidFill>
                  <a:schemeClr val="lt1"/>
                </a:solidFill>
              </a:rPr>
              <a:t>Image sources: 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https://myhero.com/T_Berners_Lee2_dnhs_US_2012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u="sng">
                <a:solidFill>
                  <a:schemeClr val="hlink"/>
                </a:solidFill>
                <a:hlinkClick r:id="rId5"/>
              </a:rPr>
              <a:t>http://www2.lawrence.edu/fast/GREGGJ/CMSC150/101Graphs/Graphs.html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u="sng">
                <a:solidFill>
                  <a:schemeClr val="hlink"/>
                </a:solidFill>
                <a:hlinkClick r:id="rId6"/>
              </a:rPr>
              <a:t>https://www.pinterest.com/franciverr/social-media-icons/?lp=true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lt1"/>
              </a:solidFill>
            </a:endParaRPr>
          </a:p>
        </p:txBody>
      </p:sp>
      <p:pic>
        <p:nvPicPr>
          <p:cNvPr id="760" name="Shape 7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6424" y="4182750"/>
            <a:ext cx="3989050" cy="246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Shape 7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89375" y="4386575"/>
            <a:ext cx="2138324" cy="108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xfrm>
            <a:off x="1062398" y="245395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Graph Problems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xfrm>
            <a:off x="968648" y="1373467"/>
            <a:ext cx="10548000" cy="458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Finding shortest paths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Routing Internet traffic and UPS trucks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Finding minimum spanning trees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Telco laying down fiber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Finding Max Flow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Airline scheduling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Identify “special” nodes and communities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Breaking up terrorist cells, spread of avian flu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Bipartite matching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Monster.com, Match.com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PageRank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Ways to process Graph Data</a:t>
            </a:r>
          </a:p>
        </p:txBody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968648" y="1373467"/>
            <a:ext cx="10548000" cy="458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609600" lvl="0" indent="-495300" rtl="0">
              <a:spcBef>
                <a:spcPts val="0"/>
              </a:spcBef>
              <a:buSzPts val="3000"/>
              <a:buChar char="●"/>
            </a:pPr>
            <a:r>
              <a:rPr lang="en-US" sz="3000"/>
              <a:t>Due to the size of graph data, they often require usage of </a:t>
            </a:r>
            <a:r>
              <a:rPr lang="en-US" sz="3000">
                <a:solidFill>
                  <a:schemeClr val="accent2"/>
                </a:solidFill>
              </a:rPr>
              <a:t>parallel processing for efficient computation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  <a:p>
            <a:pPr marL="609600" lvl="0" indent="-4953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Two techniques:</a:t>
            </a:r>
          </a:p>
          <a:p>
            <a:pPr marL="1219200" lvl="1" indent="-4953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MapReduce</a:t>
            </a:r>
          </a:p>
          <a:p>
            <a:pPr marL="1219200" lvl="1" indent="-495300" rtl="0">
              <a:spcBef>
                <a:spcPts val="0"/>
              </a:spcBef>
              <a:buSzPts val="3000"/>
              <a:buChar char="○"/>
            </a:pPr>
            <a:r>
              <a:rPr lang="en-US" sz="3000"/>
              <a:t>Bulk-Synchronous Systems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title"/>
          </p:nvPr>
        </p:nvSpPr>
        <p:spPr>
          <a:xfrm>
            <a:off x="1218816" y="174504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Map Reduce Solution to Graph Model</a:t>
            </a:r>
          </a:p>
        </p:txBody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798998" y="1251975"/>
            <a:ext cx="5987100" cy="481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609600" lvl="0" indent="-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helps in decreasing the communication and movement of large data</a:t>
            </a:r>
          </a:p>
          <a:p>
            <a:pPr marL="609600" lvl="0" indent="-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Uses the concept of semi-join</a:t>
            </a:r>
          </a:p>
          <a:p>
            <a:pPr marL="1219200" lvl="1" indent="-4572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Consider the join of R(a,b) and S(b,c)</a:t>
            </a:r>
          </a:p>
          <a:p>
            <a:pPr marL="1219200" lvl="1" indent="-4572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It finds all ‘b’ in S and the map function process only those records in R which has a corresponding ‘b’ value</a:t>
            </a:r>
          </a:p>
          <a:p>
            <a:pPr marL="1219200" lvl="1" indent="-457200" rtl="0">
              <a:spcBef>
                <a:spcPts val="0"/>
              </a:spcBef>
              <a:buSzPts val="2400"/>
              <a:buChar char="○"/>
            </a:pPr>
            <a:r>
              <a:rPr lang="en-US" sz="2400"/>
              <a:t>If most of the records in R do not have a corresponding b value, it saves substantial communication</a:t>
            </a:r>
          </a:p>
        </p:txBody>
      </p:sp>
      <p:pic>
        <p:nvPicPr>
          <p:cNvPr id="780" name="Shape 7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028" y="1926021"/>
            <a:ext cx="5033600" cy="36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title"/>
          </p:nvPr>
        </p:nvSpPr>
        <p:spPr>
          <a:xfrm>
            <a:off x="914158" y="12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Bulk Synchronous Parallel</a:t>
            </a:r>
          </a:p>
        </p:txBody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1011525" y="1083050"/>
            <a:ext cx="10548000" cy="542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FFFFFF"/>
                </a:solidFill>
              </a:rPr>
              <a:t>A bridging model for designing parallel algorithms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>
                <a:solidFill>
                  <a:srgbClr val="FFFFFF"/>
                </a:solidFill>
              </a:rPr>
              <a:t>Addresses the problem of MapReduce inefficiency for iterative graph processing.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>
                <a:solidFill>
                  <a:srgbClr val="FFFFFF"/>
                </a:solidFill>
              </a:rPr>
              <a:t>Computation process in BSP :</a:t>
            </a:r>
          </a:p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○ </a:t>
            </a:r>
            <a:r>
              <a:rPr lang="en-US" sz="2400">
                <a:solidFill>
                  <a:srgbClr val="FFFFFF"/>
                </a:solidFill>
              </a:rPr>
              <a:t>Processing occurs in a </a:t>
            </a:r>
            <a:r>
              <a:rPr lang="en-US" sz="2400">
                <a:solidFill>
                  <a:schemeClr val="accent2"/>
                </a:solidFill>
              </a:rPr>
              <a:t>series of super steps</a:t>
            </a:r>
            <a:r>
              <a:rPr lang="en-US" sz="2400">
                <a:solidFill>
                  <a:srgbClr val="FFFFFF"/>
                </a:solidFill>
              </a:rPr>
              <a:t> (equivalent to MapReduce iterations)</a:t>
            </a:r>
          </a:p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○ </a:t>
            </a:r>
            <a:r>
              <a:rPr lang="en-US" sz="2400">
                <a:solidFill>
                  <a:srgbClr val="FFFFFF"/>
                </a:solidFill>
              </a:rPr>
              <a:t>In every super step, a </a:t>
            </a:r>
            <a:r>
              <a:rPr lang="en-US" sz="2400">
                <a:solidFill>
                  <a:schemeClr val="accent2"/>
                </a:solidFill>
              </a:rPr>
              <a:t>user defined function is executed in parallel</a:t>
            </a:r>
            <a:r>
              <a:rPr lang="en-US" sz="2400">
                <a:solidFill>
                  <a:srgbClr val="FFFFFF"/>
                </a:solidFill>
              </a:rPr>
              <a:t> on every item from the dataset</a:t>
            </a:r>
          </a:p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○ </a:t>
            </a:r>
            <a:r>
              <a:rPr lang="en-US" sz="2400">
                <a:solidFill>
                  <a:srgbClr val="FFFFFF"/>
                </a:solidFill>
              </a:rPr>
              <a:t>Before any computation, all graph </a:t>
            </a:r>
            <a:r>
              <a:rPr lang="en-US" sz="2400">
                <a:solidFill>
                  <a:schemeClr val="accent2"/>
                </a:solidFill>
              </a:rPr>
              <a:t>nodes are partitioned</a:t>
            </a:r>
            <a:r>
              <a:rPr lang="en-US" sz="2400">
                <a:solidFill>
                  <a:srgbClr val="FFFFFF"/>
                </a:solidFill>
              </a:rPr>
              <a:t> and loaded into local memories of machines (hosts)</a:t>
            </a:r>
          </a:p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○ </a:t>
            </a:r>
            <a:r>
              <a:rPr lang="en-US" sz="2400">
                <a:solidFill>
                  <a:srgbClr val="FFFFFF"/>
                </a:solidFill>
              </a:rPr>
              <a:t>Graph processing </a:t>
            </a:r>
            <a:r>
              <a:rPr lang="en-US" sz="2400">
                <a:solidFill>
                  <a:schemeClr val="accent2"/>
                </a:solidFill>
              </a:rPr>
              <a:t>organized by means of messages </a:t>
            </a:r>
            <a:r>
              <a:rPr lang="en-US" sz="2400">
                <a:solidFill>
                  <a:srgbClr val="FFFFFF"/>
                </a:solidFill>
              </a:rPr>
              <a:t>sent between machines hosting  individual graph nodes</a:t>
            </a:r>
          </a:p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○ </a:t>
            </a:r>
            <a:r>
              <a:rPr lang="en-US" sz="2400">
                <a:solidFill>
                  <a:srgbClr val="FFFFFF"/>
                </a:solidFill>
              </a:rPr>
              <a:t>At every super step, </a:t>
            </a:r>
            <a:r>
              <a:rPr lang="en-US" sz="2400">
                <a:solidFill>
                  <a:schemeClr val="accent2"/>
                </a:solidFill>
              </a:rPr>
              <a:t>each host receives messages from other hosts</a:t>
            </a:r>
            <a:r>
              <a:rPr lang="en-US" sz="2400">
                <a:solidFill>
                  <a:srgbClr val="FFFFFF"/>
                </a:solidFill>
              </a:rPr>
              <a:t> that are related to nodes preserved by this host and executes a user defined computation function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2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xfrm>
            <a:off x="1218875" y="0"/>
            <a:ext cx="9689700" cy="140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Bulk Synchronous Parallel Solution to Graph Model</a:t>
            </a:r>
          </a:p>
        </p:txBody>
      </p:sp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1093000" y="1083050"/>
            <a:ext cx="5786400" cy="533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Create a graph node for every tuple in R and 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Create a graph node for every B-value.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Tuples from S send a message to its corresponding B-value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Similarly, Tuples from R send a message to its corresponding b in  B-value.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Now, the node for 'b' sends message to R, if it has received at least a single request from S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Atlast, the traditional map-reduce operation is performed without considering the non-dangling tuples in 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5" name="Shape 795"/>
          <p:cNvSpPr>
            <a:spLocks noGrp="1"/>
          </p:cNvSpPr>
          <p:nvPr>
            <p:ph type="pic" idx="2"/>
          </p:nvPr>
        </p:nvSpPr>
        <p:spPr>
          <a:xfrm>
            <a:off x="6750850" y="2135975"/>
            <a:ext cx="4828500" cy="403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6" name="Shape 7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9400" y="1684088"/>
            <a:ext cx="4828499" cy="44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Project Code Demo: </a:t>
            </a:r>
          </a:p>
        </p:txBody>
      </p:sp>
      <p:sp>
        <p:nvSpPr>
          <p:cNvPr id="803" name="Shape 803" title="GroupProject_BasicsVideo_Final.mp4">
            <a:hlinkClick r:id="rId3"/>
          </p:cNvPr>
          <p:cNvSpPr/>
          <p:nvPr/>
        </p:nvSpPr>
        <p:spPr>
          <a:xfrm>
            <a:off x="2474000" y="1070275"/>
            <a:ext cx="7364700" cy="55235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	</a:t>
            </a:r>
          </a:p>
        </p:txBody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1159625" y="934925"/>
            <a:ext cx="10808700" cy="57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04747" marR="0" lvl="0" indent="-888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Mining of Massive Datasets- Stanford University </a:t>
            </a:r>
          </a:p>
          <a:p>
            <a:pPr marL="609493" marR="0" lvl="1" indent="-1370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Computation Advertising Bipartite Graph Problem: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https://www.youtube.com/watch?v=h0fBgE1tp3Y</a:t>
            </a:r>
          </a:p>
          <a:p>
            <a:pPr marL="609493" marR="0" lvl="1" indent="-1370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AdWords Problem: </a:t>
            </a:r>
            <a:r>
              <a:rPr lang="en-US" sz="2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https://www.youtube.com/watch?v=vKz3EwibNAw&amp;index=64&amp;list=PLLssT5z_DsK9JDLcT8T62VtzwyW9LNepV</a:t>
            </a:r>
          </a:p>
          <a:p>
            <a:pPr marL="609493" marR="0" lvl="1" indent="-1370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Balanced Algorithm: </a:t>
            </a:r>
          </a:p>
          <a:p>
            <a:pPr marL="490219" marR="0" lvl="1" indent="-1219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</a:pPr>
            <a:r>
              <a:rPr lang="en-US" sz="2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https://www.youtube.com/watch?v=9orfibrnIRk&amp;list=PLLssT5z_DsK9JDLcT8T62VtzwyW9LNepV&amp;index=65</a:t>
            </a:r>
          </a:p>
          <a:p>
            <a: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/>
              <a:t>Mapreduce: </a:t>
            </a:r>
          </a:p>
          <a:p>
            <a:pPr marL="13716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u="sng">
                <a:solidFill>
                  <a:schemeClr val="hlink"/>
                </a:solidFill>
                <a:hlinkClick r:id="rId6"/>
              </a:rPr>
              <a:t>http://www.umiacs.umd.edu/~jbg/teaching/INFM_718_2011/lecture_5.pdf</a:t>
            </a:r>
          </a:p>
          <a:p>
            <a:pPr marL="13716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u="sng">
                <a:solidFill>
                  <a:schemeClr val="accent1"/>
                </a:solidFill>
                <a:highlight>
                  <a:srgbClr val="000000"/>
                </a:highlight>
              </a:rPr>
              <a:t>i.stanford.edu/~ullman/cs246slides/mr-bulk.pptx</a:t>
            </a: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solidFill>
                  <a:srgbClr val="FFFFFF"/>
                </a:solidFill>
              </a:rPr>
              <a:t>BSP: </a:t>
            </a:r>
            <a:r>
              <a:rPr lang="en-US" sz="2200" u="sng">
                <a:solidFill>
                  <a:schemeClr val="accent1"/>
                </a:solidFill>
              </a:rPr>
              <a:t>https://arxiv.org/pdf/1306.0326v1.pdf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200" u="sng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 u="sng">
              <a:solidFill>
                <a:schemeClr val="accent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90219" marR="0" lvl="1" indent="-1219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</a:pPr>
            <a:endParaRPr/>
          </a:p>
          <a:p>
            <a:pPr marL="490219" marR="0" lvl="1" indent="-1219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493" marR="0" lvl="1" indent="-11927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6397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Foundations: Bipartite Matching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6232524" y="119634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of nodes (T)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of nodes (P)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Match professors with TA’s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only be matched if edge exists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professor can only be matched with one TA</a:t>
            </a:r>
          </a:p>
          <a:p>
            <a:pPr marL="304747" marR="0" lvl="0" indent="-4825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Shape 309"/>
          <p:cNvGrpSpPr/>
          <p:nvPr/>
        </p:nvGrpSpPr>
        <p:grpSpPr>
          <a:xfrm>
            <a:off x="987503" y="1278904"/>
            <a:ext cx="5030708" cy="4283697"/>
            <a:chOff x="1068740" y="1127780"/>
            <a:chExt cx="4949472" cy="3952220"/>
          </a:xfrm>
        </p:grpSpPr>
        <p:sp>
          <p:nvSpPr>
            <p:cNvPr id="310" name="Shape 310"/>
            <p:cNvSpPr/>
            <p:nvPr/>
          </p:nvSpPr>
          <p:spPr>
            <a:xfrm>
              <a:off x="4555331" y="16764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4555331" y="22606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4555331" y="28448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4570411" y="34290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827211" y="16764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1827211" y="22606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827211" y="28448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1812923" y="34290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068740" y="1127780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3813209" y="1127780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1598612" y="4556780"/>
              <a:ext cx="9276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44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TA’s</a:t>
              </a:r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3884612" y="4505980"/>
              <a:ext cx="2133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44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Professors</a:t>
              </a:r>
            </a:p>
          </p:txBody>
        </p:sp>
        <p:cxnSp>
          <p:nvCxnSpPr>
            <p:cNvPr id="322" name="Shape 322"/>
            <p:cNvCxnSpPr>
              <a:stCxn id="314" idx="5"/>
              <a:endCxn id="310" idx="1"/>
            </p:cNvCxnSpPr>
            <p:nvPr/>
          </p:nvCxnSpPr>
          <p:spPr>
            <a:xfrm>
              <a:off x="2105507" y="1828800"/>
              <a:ext cx="244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Shape 323"/>
            <p:cNvCxnSpPr>
              <a:stCxn id="315" idx="5"/>
              <a:endCxn id="311" idx="1"/>
            </p:cNvCxnSpPr>
            <p:nvPr/>
          </p:nvCxnSpPr>
          <p:spPr>
            <a:xfrm>
              <a:off x="2105507" y="2413000"/>
              <a:ext cx="244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Shape 324"/>
            <p:cNvCxnSpPr>
              <a:stCxn id="311" idx="1"/>
              <a:endCxn id="316" idx="5"/>
            </p:cNvCxnSpPr>
            <p:nvPr/>
          </p:nvCxnSpPr>
          <p:spPr>
            <a:xfrm flipH="1">
              <a:off x="2105531" y="2413000"/>
              <a:ext cx="2449800" cy="584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Shape 325"/>
            <p:cNvCxnSpPr>
              <a:stCxn id="316" idx="5"/>
              <a:endCxn id="313" idx="1"/>
            </p:cNvCxnSpPr>
            <p:nvPr/>
          </p:nvCxnSpPr>
          <p:spPr>
            <a:xfrm>
              <a:off x="2105507" y="2997200"/>
              <a:ext cx="2464800" cy="584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Shape 326"/>
            <p:cNvCxnSpPr>
              <a:stCxn id="317" idx="5"/>
              <a:endCxn id="310" idx="1"/>
            </p:cNvCxnSpPr>
            <p:nvPr/>
          </p:nvCxnSpPr>
          <p:spPr>
            <a:xfrm rot="10800000" flipH="1">
              <a:off x="2091219" y="1828800"/>
              <a:ext cx="2464200" cy="1752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327" name="Shape 327"/>
            <p:cNvSpPr txBox="1"/>
            <p:nvPr/>
          </p:nvSpPr>
          <p:spPr>
            <a:xfrm>
              <a:off x="1432717" y="16287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1432717" y="22129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1432717" y="27971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1432717" y="33813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4964111" y="16572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4964111" y="22414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4964111" y="28256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4964111" y="34098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</p:grpSp>
      <p:cxnSp>
        <p:nvCxnSpPr>
          <p:cNvPr id="335" name="Shape 335"/>
          <p:cNvCxnSpPr>
            <a:stCxn id="314" idx="5"/>
            <a:endCxn id="312" idx="1"/>
          </p:cNvCxnSpPr>
          <p:nvPr/>
        </p:nvCxnSpPr>
        <p:spPr>
          <a:xfrm>
            <a:off x="2041286" y="2038719"/>
            <a:ext cx="2490000" cy="12663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218883" y="274638"/>
            <a:ext cx="10360501" cy="10588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057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some of the paths we can use to match professors and TA’s? 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4265612" y="1049348"/>
            <a:ext cx="6658465" cy="5427652"/>
            <a:chOff x="1085089" y="1130300"/>
            <a:chExt cx="4933123" cy="3949700"/>
          </a:xfrm>
        </p:grpSpPr>
        <p:sp>
          <p:nvSpPr>
            <p:cNvPr id="342" name="Shape 342"/>
            <p:cNvSpPr/>
            <p:nvPr/>
          </p:nvSpPr>
          <p:spPr>
            <a:xfrm>
              <a:off x="4555331" y="16764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4555331" y="22606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4555331" y="28448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4570411" y="34290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1827211" y="16764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1827211" y="22606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1827211" y="28448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1812923" y="34290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1085089" y="1143000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3811093" y="1130300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1598612" y="4556780"/>
              <a:ext cx="9276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44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TA’s</a:t>
              </a:r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3884612" y="4505980"/>
              <a:ext cx="2133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44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Professors</a:t>
              </a:r>
            </a:p>
          </p:txBody>
        </p:sp>
        <p:cxnSp>
          <p:nvCxnSpPr>
            <p:cNvPr id="354" name="Shape 354"/>
            <p:cNvCxnSpPr>
              <a:stCxn id="346" idx="5"/>
              <a:endCxn id="342" idx="1"/>
            </p:cNvCxnSpPr>
            <p:nvPr/>
          </p:nvCxnSpPr>
          <p:spPr>
            <a:xfrm>
              <a:off x="2105507" y="1828800"/>
              <a:ext cx="244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Shape 355"/>
            <p:cNvCxnSpPr>
              <a:stCxn id="347" idx="5"/>
              <a:endCxn id="343" idx="1"/>
            </p:cNvCxnSpPr>
            <p:nvPr/>
          </p:nvCxnSpPr>
          <p:spPr>
            <a:xfrm>
              <a:off x="2105507" y="2413000"/>
              <a:ext cx="244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Shape 356"/>
            <p:cNvCxnSpPr>
              <a:stCxn id="343" idx="1"/>
              <a:endCxn id="348" idx="5"/>
            </p:cNvCxnSpPr>
            <p:nvPr/>
          </p:nvCxnSpPr>
          <p:spPr>
            <a:xfrm flipH="1">
              <a:off x="2105531" y="2413000"/>
              <a:ext cx="2449800" cy="584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Shape 357"/>
            <p:cNvCxnSpPr>
              <a:stCxn id="348" idx="5"/>
              <a:endCxn id="345" idx="1"/>
            </p:cNvCxnSpPr>
            <p:nvPr/>
          </p:nvCxnSpPr>
          <p:spPr>
            <a:xfrm>
              <a:off x="2105507" y="2997200"/>
              <a:ext cx="2464800" cy="584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Shape 358"/>
            <p:cNvCxnSpPr>
              <a:stCxn id="349" idx="5"/>
              <a:endCxn id="342" idx="1"/>
            </p:cNvCxnSpPr>
            <p:nvPr/>
          </p:nvCxnSpPr>
          <p:spPr>
            <a:xfrm rot="10800000" flipH="1">
              <a:off x="2091219" y="1828800"/>
              <a:ext cx="2463900" cy="1752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359" name="Shape 359"/>
            <p:cNvSpPr txBox="1"/>
            <p:nvPr/>
          </p:nvSpPr>
          <p:spPr>
            <a:xfrm>
              <a:off x="1432717" y="16287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360" name="Shape 360"/>
            <p:cNvSpPr txBox="1"/>
            <p:nvPr/>
          </p:nvSpPr>
          <p:spPr>
            <a:xfrm>
              <a:off x="1432717" y="22129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1432717" y="27971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1432717" y="33813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363" name="Shape 363"/>
            <p:cNvSpPr txBox="1"/>
            <p:nvPr/>
          </p:nvSpPr>
          <p:spPr>
            <a:xfrm>
              <a:off x="4964111" y="16572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364" name="Shape 364"/>
            <p:cNvSpPr txBox="1"/>
            <p:nvPr/>
          </p:nvSpPr>
          <p:spPr>
            <a:xfrm>
              <a:off x="4964111" y="22414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365" name="Shape 365"/>
            <p:cNvSpPr txBox="1"/>
            <p:nvPr/>
          </p:nvSpPr>
          <p:spPr>
            <a:xfrm>
              <a:off x="4964111" y="28256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4964111" y="34098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</p:grpSp>
      <p:cxnSp>
        <p:nvCxnSpPr>
          <p:cNvPr id="367" name="Shape 367"/>
          <p:cNvCxnSpPr>
            <a:stCxn id="346" idx="5"/>
            <a:endCxn id="344" idx="1"/>
          </p:cNvCxnSpPr>
          <p:nvPr/>
        </p:nvCxnSpPr>
        <p:spPr>
          <a:xfrm>
            <a:off x="5642917" y="2009222"/>
            <a:ext cx="3306600" cy="1605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6397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Foundations: Bipartite Matching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1288359" y="121920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Cardinality  | M |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number of matches made from the graph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 = {(1,a),(2,b),(3,d)} is a matching of cardinality  |M| = 3 </a:t>
            </a:r>
          </a:p>
          <a:p>
            <a:pPr marL="377886" marR="0" lvl="1" indent="-2534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4825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Shape 374"/>
          <p:cNvGrpSpPr/>
          <p:nvPr/>
        </p:nvGrpSpPr>
        <p:grpSpPr>
          <a:xfrm>
            <a:off x="6854349" y="1417320"/>
            <a:ext cx="5033856" cy="4267200"/>
            <a:chOff x="1065643" y="1143000"/>
            <a:chExt cx="4952569" cy="3937000"/>
          </a:xfrm>
        </p:grpSpPr>
        <p:sp>
          <p:nvSpPr>
            <p:cNvPr id="375" name="Shape 375"/>
            <p:cNvSpPr/>
            <p:nvPr/>
          </p:nvSpPr>
          <p:spPr>
            <a:xfrm>
              <a:off x="4555331" y="16764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4555331" y="22606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4555331" y="28448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4570411" y="34290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1827211" y="16764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1827211" y="22606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1827211" y="28448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1812923" y="34290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1065643" y="1143000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3824905" y="1143000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1598612" y="4556780"/>
              <a:ext cx="9276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44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TA’s</a:t>
              </a:r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3884612" y="4505980"/>
              <a:ext cx="2133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44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Professors</a:t>
              </a:r>
            </a:p>
          </p:txBody>
        </p:sp>
        <p:cxnSp>
          <p:nvCxnSpPr>
            <p:cNvPr id="387" name="Shape 387"/>
            <p:cNvCxnSpPr>
              <a:stCxn id="379" idx="5"/>
              <a:endCxn id="375" idx="1"/>
            </p:cNvCxnSpPr>
            <p:nvPr/>
          </p:nvCxnSpPr>
          <p:spPr>
            <a:xfrm>
              <a:off x="2105507" y="1828800"/>
              <a:ext cx="2449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388" name="Shape 388"/>
            <p:cNvCxnSpPr>
              <a:stCxn id="380" idx="5"/>
              <a:endCxn id="376" idx="1"/>
            </p:cNvCxnSpPr>
            <p:nvPr/>
          </p:nvCxnSpPr>
          <p:spPr>
            <a:xfrm>
              <a:off x="2105507" y="2413000"/>
              <a:ext cx="2449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389" name="Shape 389"/>
            <p:cNvCxnSpPr>
              <a:stCxn id="376" idx="1"/>
              <a:endCxn id="381" idx="5"/>
            </p:cNvCxnSpPr>
            <p:nvPr/>
          </p:nvCxnSpPr>
          <p:spPr>
            <a:xfrm flipH="1">
              <a:off x="2105531" y="2413000"/>
              <a:ext cx="2449800" cy="584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Shape 390"/>
            <p:cNvCxnSpPr>
              <a:stCxn id="381" idx="5"/>
              <a:endCxn id="378" idx="1"/>
            </p:cNvCxnSpPr>
            <p:nvPr/>
          </p:nvCxnSpPr>
          <p:spPr>
            <a:xfrm>
              <a:off x="2105507" y="2997200"/>
              <a:ext cx="2464800" cy="584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391" name="Shape 391"/>
            <p:cNvCxnSpPr>
              <a:stCxn id="382" idx="5"/>
              <a:endCxn id="375" idx="1"/>
            </p:cNvCxnSpPr>
            <p:nvPr/>
          </p:nvCxnSpPr>
          <p:spPr>
            <a:xfrm rot="10800000" flipH="1">
              <a:off x="2091219" y="1828800"/>
              <a:ext cx="2464200" cy="1752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392" name="Shape 392"/>
            <p:cNvSpPr txBox="1"/>
            <p:nvPr/>
          </p:nvSpPr>
          <p:spPr>
            <a:xfrm>
              <a:off x="1432717" y="16287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393" name="Shape 393"/>
            <p:cNvSpPr txBox="1"/>
            <p:nvPr/>
          </p:nvSpPr>
          <p:spPr>
            <a:xfrm>
              <a:off x="1432717" y="22129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1432717" y="27971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1432717" y="33813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396" name="Shape 396"/>
            <p:cNvSpPr txBox="1"/>
            <p:nvPr/>
          </p:nvSpPr>
          <p:spPr>
            <a:xfrm>
              <a:off x="4964111" y="16572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397" name="Shape 397"/>
            <p:cNvSpPr txBox="1"/>
            <p:nvPr/>
          </p:nvSpPr>
          <p:spPr>
            <a:xfrm>
              <a:off x="4964111" y="22414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4964111" y="28256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399" name="Shape 399"/>
            <p:cNvSpPr txBox="1"/>
            <p:nvPr/>
          </p:nvSpPr>
          <p:spPr>
            <a:xfrm>
              <a:off x="4964111" y="34098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</p:grpSp>
      <p:cxnSp>
        <p:nvCxnSpPr>
          <p:cNvPr id="400" name="Shape 400"/>
          <p:cNvCxnSpPr>
            <a:stCxn id="379" idx="5"/>
            <a:endCxn id="377" idx="1"/>
          </p:cNvCxnSpPr>
          <p:nvPr/>
        </p:nvCxnSpPr>
        <p:spPr>
          <a:xfrm>
            <a:off x="7911280" y="2160639"/>
            <a:ext cx="2490000" cy="12663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6397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Foundations: Bipartite Matching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1288359" y="1219200"/>
            <a:ext cx="5078677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Cardinality  | M |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number of matches made from the graph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 = {(1,a),(2,b),(3,d)} is a matching of cardinality  |M| = 3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Perfect Matching | M| 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 = {(1,c),(2,b),(3,d),(4,a)}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Maximum Matching: 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largest number of matches that can be made between two sets</a:t>
            </a:r>
          </a:p>
          <a:p>
            <a:pPr marL="377886" marR="0" lvl="1" indent="-25342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Shape 407"/>
          <p:cNvGrpSpPr/>
          <p:nvPr/>
        </p:nvGrpSpPr>
        <p:grpSpPr>
          <a:xfrm>
            <a:off x="6879446" y="1341859"/>
            <a:ext cx="5008757" cy="4310788"/>
            <a:chOff x="1090336" y="1073378"/>
            <a:chExt cx="4927876" cy="3977215"/>
          </a:xfrm>
        </p:grpSpPr>
        <p:sp>
          <p:nvSpPr>
            <p:cNvPr id="408" name="Shape 408"/>
            <p:cNvSpPr/>
            <p:nvPr/>
          </p:nvSpPr>
          <p:spPr>
            <a:xfrm>
              <a:off x="4555331" y="16764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4555331" y="22606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4555331" y="28448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4570411" y="34290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1827211" y="16764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1827211" y="22606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1827211" y="28448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1812923" y="34290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1090336" y="1124847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3823202" y="1073378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1773491" y="4567860"/>
              <a:ext cx="743543" cy="482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44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TA’s</a:t>
              </a:r>
            </a:p>
          </p:txBody>
        </p:sp>
        <p:sp>
          <p:nvSpPr>
            <p:cNvPr id="419" name="Shape 419"/>
            <p:cNvSpPr txBox="1"/>
            <p:nvPr/>
          </p:nvSpPr>
          <p:spPr>
            <a:xfrm>
              <a:off x="3884612" y="4505980"/>
              <a:ext cx="2133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44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Professors</a:t>
              </a:r>
            </a:p>
          </p:txBody>
        </p:sp>
        <p:cxnSp>
          <p:nvCxnSpPr>
            <p:cNvPr id="420" name="Shape 420"/>
            <p:cNvCxnSpPr>
              <a:stCxn id="412" idx="5"/>
              <a:endCxn id="408" idx="1"/>
            </p:cNvCxnSpPr>
            <p:nvPr/>
          </p:nvCxnSpPr>
          <p:spPr>
            <a:xfrm>
              <a:off x="2105507" y="1828800"/>
              <a:ext cx="244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Shape 421"/>
            <p:cNvCxnSpPr>
              <a:stCxn id="413" idx="5"/>
              <a:endCxn id="409" idx="1"/>
            </p:cNvCxnSpPr>
            <p:nvPr/>
          </p:nvCxnSpPr>
          <p:spPr>
            <a:xfrm>
              <a:off x="2105507" y="2413000"/>
              <a:ext cx="2449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422" name="Shape 422"/>
            <p:cNvCxnSpPr>
              <a:stCxn id="409" idx="1"/>
              <a:endCxn id="414" idx="5"/>
            </p:cNvCxnSpPr>
            <p:nvPr/>
          </p:nvCxnSpPr>
          <p:spPr>
            <a:xfrm flipH="1">
              <a:off x="2105531" y="2413000"/>
              <a:ext cx="2449800" cy="584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Shape 423"/>
            <p:cNvCxnSpPr>
              <a:stCxn id="414" idx="5"/>
              <a:endCxn id="411" idx="1"/>
            </p:cNvCxnSpPr>
            <p:nvPr/>
          </p:nvCxnSpPr>
          <p:spPr>
            <a:xfrm>
              <a:off x="2105507" y="2997200"/>
              <a:ext cx="2464800" cy="584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424" name="Shape 424"/>
            <p:cNvCxnSpPr>
              <a:stCxn id="415" idx="5"/>
              <a:endCxn id="408" idx="1"/>
            </p:cNvCxnSpPr>
            <p:nvPr/>
          </p:nvCxnSpPr>
          <p:spPr>
            <a:xfrm rot="10800000" flipH="1">
              <a:off x="2091219" y="1828800"/>
              <a:ext cx="2464200" cy="1752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sp>
          <p:nvSpPr>
            <p:cNvPr id="425" name="Shape 425"/>
            <p:cNvSpPr txBox="1"/>
            <p:nvPr/>
          </p:nvSpPr>
          <p:spPr>
            <a:xfrm>
              <a:off x="1432717" y="16287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426" name="Shape 426"/>
            <p:cNvSpPr txBox="1"/>
            <p:nvPr/>
          </p:nvSpPr>
          <p:spPr>
            <a:xfrm>
              <a:off x="1432717" y="22129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427" name="Shape 427"/>
            <p:cNvSpPr txBox="1"/>
            <p:nvPr/>
          </p:nvSpPr>
          <p:spPr>
            <a:xfrm>
              <a:off x="1432717" y="27971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428" name="Shape 428"/>
            <p:cNvSpPr txBox="1"/>
            <p:nvPr/>
          </p:nvSpPr>
          <p:spPr>
            <a:xfrm>
              <a:off x="1432717" y="33813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4964111" y="16572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430" name="Shape 430"/>
            <p:cNvSpPr txBox="1"/>
            <p:nvPr/>
          </p:nvSpPr>
          <p:spPr>
            <a:xfrm>
              <a:off x="4964111" y="22414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4964111" y="28256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4964111" y="34098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</p:grpSp>
      <p:cxnSp>
        <p:nvCxnSpPr>
          <p:cNvPr id="433" name="Shape 433"/>
          <p:cNvCxnSpPr>
            <a:stCxn id="412" idx="5"/>
            <a:endCxn id="410" idx="1"/>
          </p:cNvCxnSpPr>
          <p:nvPr/>
        </p:nvCxnSpPr>
        <p:spPr>
          <a:xfrm>
            <a:off x="7911279" y="2160639"/>
            <a:ext cx="2490000" cy="1266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715963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Foundations: Competitive Ratio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218883" y="1143000"/>
            <a:ext cx="10360501" cy="502106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comparison of an online algorithm with the best possible offline algorithm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Competitive ratio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 min 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possible inputs I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 | M 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| / | M 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)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| M </a:t>
            </a:r>
            <a:r>
              <a:rPr lang="en-US" sz="2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|  = cardinality of online algorithm </a:t>
            </a:r>
          </a:p>
          <a:p>
            <a:pPr marL="609493" marR="0" lvl="1" indent="-2411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| M </a:t>
            </a:r>
            <a:r>
              <a:rPr lang="en-US" sz="2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 = cardinality of optimal offline algorithm 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Ex. Competitive ratio = ¾</a:t>
            </a:r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algorithm best result = cardinality of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offline algorithm</a:t>
            </a:r>
          </a:p>
        </p:txBody>
      </p:sp>
      <p:grpSp>
        <p:nvGrpSpPr>
          <p:cNvPr id="440" name="Shape 440"/>
          <p:cNvGrpSpPr/>
          <p:nvPr/>
        </p:nvGrpSpPr>
        <p:grpSpPr>
          <a:xfrm>
            <a:off x="8251317" y="3793152"/>
            <a:ext cx="3932989" cy="2523317"/>
            <a:chOff x="1065643" y="1143000"/>
            <a:chExt cx="5108965" cy="3999122"/>
          </a:xfrm>
        </p:grpSpPr>
        <p:sp>
          <p:nvSpPr>
            <p:cNvPr id="441" name="Shape 441"/>
            <p:cNvSpPr/>
            <p:nvPr/>
          </p:nvSpPr>
          <p:spPr>
            <a:xfrm>
              <a:off x="4555331" y="16764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4555331" y="22606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4555331" y="28448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4570411" y="3429000"/>
              <a:ext cx="371061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1827211" y="16764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1827211" y="22606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1827211" y="28448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1812923" y="3429000"/>
              <a:ext cx="371061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1065643" y="1143000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3824905" y="1143000"/>
              <a:ext cx="1855304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Shape 451"/>
            <p:cNvSpPr txBox="1"/>
            <p:nvPr/>
          </p:nvSpPr>
          <p:spPr>
            <a:xfrm>
              <a:off x="1598612" y="4556780"/>
              <a:ext cx="1050774" cy="585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TA’s</a:t>
              </a:r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4041008" y="4556780"/>
              <a:ext cx="2133600" cy="585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Professors</a:t>
              </a:r>
            </a:p>
          </p:txBody>
        </p:sp>
        <p:cxnSp>
          <p:nvCxnSpPr>
            <p:cNvPr id="453" name="Shape 453"/>
            <p:cNvCxnSpPr>
              <a:stCxn id="445" idx="5"/>
              <a:endCxn id="441" idx="1"/>
            </p:cNvCxnSpPr>
            <p:nvPr/>
          </p:nvCxnSpPr>
          <p:spPr>
            <a:xfrm>
              <a:off x="2105507" y="1828800"/>
              <a:ext cx="2449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454" name="Shape 454"/>
            <p:cNvCxnSpPr>
              <a:stCxn id="446" idx="5"/>
              <a:endCxn id="442" idx="1"/>
            </p:cNvCxnSpPr>
            <p:nvPr/>
          </p:nvCxnSpPr>
          <p:spPr>
            <a:xfrm>
              <a:off x="2105507" y="2413000"/>
              <a:ext cx="2449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455" name="Shape 455"/>
            <p:cNvCxnSpPr>
              <a:stCxn id="442" idx="1"/>
              <a:endCxn id="447" idx="5"/>
            </p:cNvCxnSpPr>
            <p:nvPr/>
          </p:nvCxnSpPr>
          <p:spPr>
            <a:xfrm flipH="1">
              <a:off x="2105531" y="2413000"/>
              <a:ext cx="2449800" cy="584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Shape 456"/>
            <p:cNvCxnSpPr>
              <a:stCxn id="447" idx="5"/>
              <a:endCxn id="444" idx="1"/>
            </p:cNvCxnSpPr>
            <p:nvPr/>
          </p:nvCxnSpPr>
          <p:spPr>
            <a:xfrm>
              <a:off x="2105507" y="2997200"/>
              <a:ext cx="2464800" cy="584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457" name="Shape 457"/>
            <p:cNvCxnSpPr>
              <a:stCxn id="448" idx="5"/>
              <a:endCxn id="441" idx="1"/>
            </p:cNvCxnSpPr>
            <p:nvPr/>
          </p:nvCxnSpPr>
          <p:spPr>
            <a:xfrm rot="10800000" flipH="1">
              <a:off x="2091219" y="1828800"/>
              <a:ext cx="2464200" cy="1752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458" name="Shape 458"/>
            <p:cNvSpPr txBox="1"/>
            <p:nvPr/>
          </p:nvSpPr>
          <p:spPr>
            <a:xfrm>
              <a:off x="1432717" y="16287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459" name="Shape 459"/>
            <p:cNvSpPr txBox="1"/>
            <p:nvPr/>
          </p:nvSpPr>
          <p:spPr>
            <a:xfrm>
              <a:off x="1432717" y="22129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460" name="Shape 460"/>
            <p:cNvSpPr txBox="1"/>
            <p:nvPr/>
          </p:nvSpPr>
          <p:spPr>
            <a:xfrm>
              <a:off x="1432717" y="27971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461" name="Shape 461"/>
            <p:cNvSpPr txBox="1"/>
            <p:nvPr/>
          </p:nvSpPr>
          <p:spPr>
            <a:xfrm>
              <a:off x="1432717" y="3381345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4964111" y="16572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463" name="Shape 463"/>
            <p:cNvSpPr txBox="1"/>
            <p:nvPr/>
          </p:nvSpPr>
          <p:spPr>
            <a:xfrm>
              <a:off x="4964111" y="22414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x="4964111" y="28256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x="4964111" y="3409890"/>
              <a:ext cx="448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</p:grpSp>
      <p:cxnSp>
        <p:nvCxnSpPr>
          <p:cNvPr id="466" name="Shape 466"/>
          <p:cNvCxnSpPr>
            <a:stCxn id="445" idx="5"/>
            <a:endCxn id="443" idx="1"/>
          </p:cNvCxnSpPr>
          <p:nvPr/>
        </p:nvCxnSpPr>
        <p:spPr>
          <a:xfrm>
            <a:off x="9051826" y="4225870"/>
            <a:ext cx="1885800" cy="737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Question: What is the competitive ratio of these graphs? 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700" cy="446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body" idx="2"/>
          </p:nvPr>
        </p:nvSpPr>
        <p:spPr>
          <a:xfrm>
            <a:off x="6500707" y="1706880"/>
            <a:ext cx="5078700" cy="446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5" name="Shape 475"/>
          <p:cNvCxnSpPr>
            <a:stCxn id="476" idx="5"/>
            <a:endCxn id="477" idx="1"/>
          </p:cNvCxnSpPr>
          <p:nvPr/>
        </p:nvCxnSpPr>
        <p:spPr>
          <a:xfrm>
            <a:off x="2474963" y="3365087"/>
            <a:ext cx="2142900" cy="942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8" name="Shape 478"/>
          <p:cNvGrpSpPr/>
          <p:nvPr/>
        </p:nvGrpSpPr>
        <p:grpSpPr>
          <a:xfrm>
            <a:off x="1565369" y="2811784"/>
            <a:ext cx="4468812" cy="3226458"/>
            <a:chOff x="1065643" y="1143000"/>
            <a:chExt cx="5108965" cy="3999080"/>
          </a:xfrm>
        </p:grpSpPr>
        <p:sp>
          <p:nvSpPr>
            <p:cNvPr id="479" name="Shape 479"/>
            <p:cNvSpPr/>
            <p:nvPr/>
          </p:nvSpPr>
          <p:spPr>
            <a:xfrm>
              <a:off x="4555331" y="16764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4555331" y="22606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4555331" y="28448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4570411" y="34290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1827211" y="16764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827211" y="22606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1827211" y="28448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1812923" y="34290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1065643" y="1143000"/>
              <a:ext cx="1855200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3824905" y="1143000"/>
              <a:ext cx="1855200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Shape 487"/>
            <p:cNvSpPr txBox="1"/>
            <p:nvPr/>
          </p:nvSpPr>
          <p:spPr>
            <a:xfrm>
              <a:off x="1598612" y="4556780"/>
              <a:ext cx="10509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TA’s</a:t>
              </a:r>
            </a:p>
          </p:txBody>
        </p:sp>
        <p:sp>
          <p:nvSpPr>
            <p:cNvPr id="488" name="Shape 488"/>
            <p:cNvSpPr txBox="1"/>
            <p:nvPr/>
          </p:nvSpPr>
          <p:spPr>
            <a:xfrm>
              <a:off x="4041008" y="4556780"/>
              <a:ext cx="21336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Professors</a:t>
              </a:r>
            </a:p>
          </p:txBody>
        </p:sp>
        <p:cxnSp>
          <p:nvCxnSpPr>
            <p:cNvPr id="489" name="Shape 489"/>
            <p:cNvCxnSpPr>
              <a:stCxn id="482" idx="5"/>
              <a:endCxn id="480" idx="1"/>
            </p:cNvCxnSpPr>
            <p:nvPr/>
          </p:nvCxnSpPr>
          <p:spPr>
            <a:xfrm>
              <a:off x="2105536" y="2413000"/>
              <a:ext cx="2449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490" name="Shape 490"/>
            <p:cNvCxnSpPr>
              <a:stCxn id="480" idx="1"/>
              <a:endCxn id="483" idx="5"/>
            </p:cNvCxnSpPr>
            <p:nvPr/>
          </p:nvCxnSpPr>
          <p:spPr>
            <a:xfrm flipH="1">
              <a:off x="2105531" y="2413000"/>
              <a:ext cx="2449800" cy="584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Shape 491"/>
            <p:cNvCxnSpPr>
              <a:stCxn id="483" idx="5"/>
              <a:endCxn id="481" idx="1"/>
            </p:cNvCxnSpPr>
            <p:nvPr/>
          </p:nvCxnSpPr>
          <p:spPr>
            <a:xfrm>
              <a:off x="2105536" y="2997200"/>
              <a:ext cx="2465100" cy="5841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492" name="Shape 492"/>
            <p:cNvCxnSpPr/>
            <p:nvPr/>
          </p:nvCxnSpPr>
          <p:spPr>
            <a:xfrm rot="10800000" flipH="1">
              <a:off x="2198867" y="3581579"/>
              <a:ext cx="2349000" cy="435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93" name="Shape 493"/>
            <p:cNvSpPr txBox="1"/>
            <p:nvPr/>
          </p:nvSpPr>
          <p:spPr>
            <a:xfrm>
              <a:off x="1432717" y="16287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494" name="Shape 494"/>
            <p:cNvSpPr txBox="1"/>
            <p:nvPr/>
          </p:nvSpPr>
          <p:spPr>
            <a:xfrm>
              <a:off x="1432717" y="22129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495" name="Shape 495"/>
            <p:cNvSpPr txBox="1"/>
            <p:nvPr/>
          </p:nvSpPr>
          <p:spPr>
            <a:xfrm>
              <a:off x="1432717" y="27971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496" name="Shape 496"/>
            <p:cNvSpPr txBox="1"/>
            <p:nvPr/>
          </p:nvSpPr>
          <p:spPr>
            <a:xfrm>
              <a:off x="1432717" y="33813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497" name="Shape 497"/>
            <p:cNvSpPr txBox="1"/>
            <p:nvPr/>
          </p:nvSpPr>
          <p:spPr>
            <a:xfrm>
              <a:off x="4964111" y="16572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498" name="Shape 498"/>
            <p:cNvSpPr txBox="1"/>
            <p:nvPr/>
          </p:nvSpPr>
          <p:spPr>
            <a:xfrm>
              <a:off x="4964111" y="22414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499" name="Shape 499"/>
            <p:cNvSpPr txBox="1"/>
            <p:nvPr/>
          </p:nvSpPr>
          <p:spPr>
            <a:xfrm>
              <a:off x="4964111" y="28256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500" name="Shape 500"/>
            <p:cNvSpPr txBox="1"/>
            <p:nvPr/>
          </p:nvSpPr>
          <p:spPr>
            <a:xfrm>
              <a:off x="4964111" y="34098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cxnSp>
          <p:nvCxnSpPr>
            <p:cNvPr id="501" name="Shape 501"/>
            <p:cNvCxnSpPr>
              <a:stCxn id="476" idx="5"/>
              <a:endCxn id="479" idx="1"/>
            </p:cNvCxnSpPr>
            <p:nvPr/>
          </p:nvCxnSpPr>
          <p:spPr>
            <a:xfrm>
              <a:off x="2105536" y="1828800"/>
              <a:ext cx="2449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</p:grpSp>
      <p:cxnSp>
        <p:nvCxnSpPr>
          <p:cNvPr id="502" name="Shape 502"/>
          <p:cNvCxnSpPr>
            <a:stCxn id="503" idx="5"/>
            <a:endCxn id="504" idx="1"/>
          </p:cNvCxnSpPr>
          <p:nvPr/>
        </p:nvCxnSpPr>
        <p:spPr>
          <a:xfrm>
            <a:off x="7656563" y="3365087"/>
            <a:ext cx="2142900" cy="942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05" name="Shape 505"/>
          <p:cNvGrpSpPr/>
          <p:nvPr/>
        </p:nvGrpSpPr>
        <p:grpSpPr>
          <a:xfrm>
            <a:off x="6746969" y="2811784"/>
            <a:ext cx="4468812" cy="3226458"/>
            <a:chOff x="1065643" y="1143000"/>
            <a:chExt cx="5108965" cy="3999080"/>
          </a:xfrm>
        </p:grpSpPr>
        <p:sp>
          <p:nvSpPr>
            <p:cNvPr id="506" name="Shape 506"/>
            <p:cNvSpPr/>
            <p:nvPr/>
          </p:nvSpPr>
          <p:spPr>
            <a:xfrm>
              <a:off x="4555331" y="16764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4555331" y="22606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4555331" y="28448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4570411" y="3429000"/>
              <a:ext cx="371100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6F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1827211" y="16764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1827211" y="22606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1827211" y="28448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1812923" y="3429000"/>
              <a:ext cx="371100" cy="3048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rgbClr val="AA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1065643" y="1143000"/>
              <a:ext cx="1855200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3824905" y="1143000"/>
              <a:ext cx="1855200" cy="34290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444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Shape 514"/>
            <p:cNvSpPr txBox="1"/>
            <p:nvPr/>
          </p:nvSpPr>
          <p:spPr>
            <a:xfrm>
              <a:off x="1598612" y="4556780"/>
              <a:ext cx="10509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TA’s</a:t>
              </a:r>
            </a:p>
          </p:txBody>
        </p:sp>
        <p:sp>
          <p:nvSpPr>
            <p:cNvPr id="515" name="Shape 515"/>
            <p:cNvSpPr txBox="1"/>
            <p:nvPr/>
          </p:nvSpPr>
          <p:spPr>
            <a:xfrm>
              <a:off x="4041008" y="4556780"/>
              <a:ext cx="21336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Professors</a:t>
              </a:r>
            </a:p>
          </p:txBody>
        </p:sp>
        <p:cxnSp>
          <p:nvCxnSpPr>
            <p:cNvPr id="516" name="Shape 516"/>
            <p:cNvCxnSpPr>
              <a:stCxn id="509" idx="5"/>
              <a:endCxn id="507" idx="1"/>
            </p:cNvCxnSpPr>
            <p:nvPr/>
          </p:nvCxnSpPr>
          <p:spPr>
            <a:xfrm>
              <a:off x="2105536" y="2413000"/>
              <a:ext cx="2449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517" name="Shape 517"/>
            <p:cNvCxnSpPr>
              <a:stCxn id="510" idx="5"/>
              <a:endCxn id="508" idx="1"/>
            </p:cNvCxnSpPr>
            <p:nvPr/>
          </p:nvCxnSpPr>
          <p:spPr>
            <a:xfrm>
              <a:off x="2105536" y="2997200"/>
              <a:ext cx="2465100" cy="5841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518" name="Shape 518"/>
            <p:cNvCxnSpPr>
              <a:stCxn id="511" idx="5"/>
              <a:endCxn id="506" idx="1"/>
            </p:cNvCxnSpPr>
            <p:nvPr/>
          </p:nvCxnSpPr>
          <p:spPr>
            <a:xfrm rot="10800000" flipH="1">
              <a:off x="2091248" y="1828800"/>
              <a:ext cx="2463900" cy="17526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19" name="Shape 519"/>
            <p:cNvSpPr txBox="1"/>
            <p:nvPr/>
          </p:nvSpPr>
          <p:spPr>
            <a:xfrm>
              <a:off x="1432717" y="16287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1432717" y="22129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521" name="Shape 521"/>
            <p:cNvSpPr txBox="1"/>
            <p:nvPr/>
          </p:nvSpPr>
          <p:spPr>
            <a:xfrm>
              <a:off x="1432717" y="27971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522" name="Shape 522"/>
            <p:cNvSpPr txBox="1"/>
            <p:nvPr/>
          </p:nvSpPr>
          <p:spPr>
            <a:xfrm>
              <a:off x="1432717" y="3381345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523" name="Shape 523"/>
            <p:cNvSpPr txBox="1"/>
            <p:nvPr/>
          </p:nvSpPr>
          <p:spPr>
            <a:xfrm>
              <a:off x="4964111" y="16572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</a:p>
          </p:txBody>
        </p:sp>
        <p:sp>
          <p:nvSpPr>
            <p:cNvPr id="524" name="Shape 524"/>
            <p:cNvSpPr txBox="1"/>
            <p:nvPr/>
          </p:nvSpPr>
          <p:spPr>
            <a:xfrm>
              <a:off x="4964111" y="22414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</a:p>
          </p:txBody>
        </p:sp>
        <p:sp>
          <p:nvSpPr>
            <p:cNvPr id="525" name="Shape 525"/>
            <p:cNvSpPr txBox="1"/>
            <p:nvPr/>
          </p:nvSpPr>
          <p:spPr>
            <a:xfrm>
              <a:off x="4964111" y="28256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526" name="Shape 526"/>
            <p:cNvSpPr txBox="1"/>
            <p:nvPr/>
          </p:nvSpPr>
          <p:spPr>
            <a:xfrm>
              <a:off x="4964111" y="3409890"/>
              <a:ext cx="44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31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</a:p>
          </p:txBody>
        </p:sp>
        <p:cxnSp>
          <p:nvCxnSpPr>
            <p:cNvPr id="527" name="Shape 527"/>
            <p:cNvCxnSpPr>
              <a:stCxn id="503" idx="5"/>
              <a:endCxn id="506" idx="1"/>
            </p:cNvCxnSpPr>
            <p:nvPr/>
          </p:nvCxnSpPr>
          <p:spPr>
            <a:xfrm>
              <a:off x="2105536" y="1828800"/>
              <a:ext cx="2449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</p:grpSp>
      <p:cxnSp>
        <p:nvCxnSpPr>
          <p:cNvPr id="528" name="Shape 528"/>
          <p:cNvCxnSpPr/>
          <p:nvPr/>
        </p:nvCxnSpPr>
        <p:spPr>
          <a:xfrm>
            <a:off x="7694050" y="3857125"/>
            <a:ext cx="2120400" cy="448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Shape 529"/>
          <p:cNvCxnSpPr/>
          <p:nvPr/>
        </p:nvCxnSpPr>
        <p:spPr>
          <a:xfrm>
            <a:off x="7657700" y="4790100"/>
            <a:ext cx="2132400" cy="12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 16x9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 16x9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2390</Words>
  <Application>Microsoft Office PowerPoint</Application>
  <PresentationFormat>Custom</PresentationFormat>
  <Paragraphs>455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Tech 16x9</vt:lpstr>
      <vt:lpstr>Tech 16x9</vt:lpstr>
      <vt:lpstr>Tech 16x9</vt:lpstr>
      <vt:lpstr>Computational Advertising and  Bulk Synchronous Operations</vt:lpstr>
      <vt:lpstr>Topics for Discussion</vt:lpstr>
      <vt:lpstr>Foundations: Online and Offline Algorithms</vt:lpstr>
      <vt:lpstr>Foundations: Bipartite Matching</vt:lpstr>
      <vt:lpstr>What are some of the paths we can use to match professors and TA’s? </vt:lpstr>
      <vt:lpstr>Foundations: Bipartite Matching</vt:lpstr>
      <vt:lpstr>Foundations: Bipartite Matching</vt:lpstr>
      <vt:lpstr>Foundations: Competitive Ratio</vt:lpstr>
      <vt:lpstr>Question: What is the competitive ratio of these graphs? </vt:lpstr>
      <vt:lpstr>Question: What is the competitive ratio of these graphs? </vt:lpstr>
      <vt:lpstr>Why Do We Care? </vt:lpstr>
      <vt:lpstr>A Brief History of Web Advertising</vt:lpstr>
      <vt:lpstr>Question</vt:lpstr>
      <vt:lpstr>Question</vt:lpstr>
      <vt:lpstr>The AdWords Problem: Overview </vt:lpstr>
      <vt:lpstr>The AdWords Problem: How It Works</vt:lpstr>
      <vt:lpstr>The AdWords Problem: Simple Algorithm </vt:lpstr>
      <vt:lpstr>The AdWords Problem: Simple Algorithm </vt:lpstr>
      <vt:lpstr>The AdWords Problem: Overview </vt:lpstr>
      <vt:lpstr>Algorithms for Solving AdWords Problem: Greedy Algorithm </vt:lpstr>
      <vt:lpstr>Greedy Algorithm: Calculating Competitive Ratio</vt:lpstr>
      <vt:lpstr>PowerPoint Presentation</vt:lpstr>
      <vt:lpstr>Algorithms for Solving AdWords Problem:  Balance Algorithm</vt:lpstr>
      <vt:lpstr>Balance Algorithm vs Greedy Algorithm</vt:lpstr>
      <vt:lpstr>Problem with Balance Algorithm</vt:lpstr>
      <vt:lpstr>Generalized Balance Algorithm</vt:lpstr>
      <vt:lpstr>Question:</vt:lpstr>
      <vt:lpstr>Question:</vt:lpstr>
      <vt:lpstr>What is a Graph?</vt:lpstr>
      <vt:lpstr>Examples of Graphs</vt:lpstr>
      <vt:lpstr>Graph Problems</vt:lpstr>
      <vt:lpstr>Ways to process Graph Data</vt:lpstr>
      <vt:lpstr>Map Reduce Solution to Graph Model</vt:lpstr>
      <vt:lpstr>Bulk Synchronous Parallel</vt:lpstr>
      <vt:lpstr>Bulk Synchronous Parallel Solution to Graph Model</vt:lpstr>
      <vt:lpstr>Project Code Demo: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Advertising and  Bulk Synchronous Operations</dc:title>
  <cp:lastModifiedBy>Arun kumar</cp:lastModifiedBy>
  <cp:revision>1</cp:revision>
  <dcterms:modified xsi:type="dcterms:W3CDTF">2017-12-08T18:11:51Z</dcterms:modified>
</cp:coreProperties>
</file>