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06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E7B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1F212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E7B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E7B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233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82592" y="1550696"/>
            <a:ext cx="5561965" cy="3592829"/>
          </a:xfrm>
          <a:custGeom>
            <a:avLst/>
            <a:gdLst/>
            <a:ahLst/>
            <a:cxnLst/>
            <a:rect l="l" t="t" r="r" b="b"/>
            <a:pathLst>
              <a:path w="5561965" h="3592829">
                <a:moveTo>
                  <a:pt x="5561388" y="3592792"/>
                </a:moveTo>
                <a:lnTo>
                  <a:pt x="0" y="3592792"/>
                </a:lnTo>
                <a:lnTo>
                  <a:pt x="5561388" y="0"/>
                </a:lnTo>
                <a:lnTo>
                  <a:pt x="5561388" y="3592792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" y="2824494"/>
            <a:ext cx="7370445" cy="2319020"/>
          </a:xfrm>
          <a:custGeom>
            <a:avLst/>
            <a:gdLst/>
            <a:ahLst/>
            <a:cxnLst/>
            <a:rect l="l" t="t" r="r" b="b"/>
            <a:pathLst>
              <a:path w="7370445" h="2319020">
                <a:moveTo>
                  <a:pt x="7370379" y="2318995"/>
                </a:moveTo>
                <a:lnTo>
                  <a:pt x="0" y="2318995"/>
                </a:lnTo>
                <a:lnTo>
                  <a:pt x="0" y="0"/>
                </a:lnTo>
                <a:lnTo>
                  <a:pt x="7370379" y="2318995"/>
                </a:lnTo>
                <a:close/>
              </a:path>
            </a:pathLst>
          </a:custGeom>
          <a:solidFill>
            <a:srgbClr val="C3A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143981" cy="51434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03224" y="206249"/>
            <a:ext cx="8737600" cy="4731385"/>
          </a:xfrm>
          <a:custGeom>
            <a:avLst/>
            <a:gdLst/>
            <a:ahLst/>
            <a:cxnLst/>
            <a:rect l="l" t="t" r="r" b="b"/>
            <a:pathLst>
              <a:path w="8737600" h="4731385">
                <a:moveTo>
                  <a:pt x="8737482" y="4730990"/>
                </a:moveTo>
                <a:lnTo>
                  <a:pt x="0" y="4730990"/>
                </a:lnTo>
                <a:lnTo>
                  <a:pt x="0" y="0"/>
                </a:lnTo>
                <a:lnTo>
                  <a:pt x="8737482" y="0"/>
                </a:lnTo>
                <a:lnTo>
                  <a:pt x="8737482" y="47309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82601" y="2297939"/>
            <a:ext cx="2378797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AE7B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5993" y="1673032"/>
            <a:ext cx="7192012" cy="2350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50" b="0" i="0">
                <a:solidFill>
                  <a:srgbClr val="1F212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153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4135"/>
            <a:chOff x="0" y="0"/>
            <a:chExt cx="9144000" cy="5144135"/>
          </a:xfrm>
        </p:grpSpPr>
        <p:sp>
          <p:nvSpPr>
            <p:cNvPr id="4" name="object 4"/>
            <p:cNvSpPr/>
            <p:nvPr/>
          </p:nvSpPr>
          <p:spPr>
            <a:xfrm>
              <a:off x="30" y="2824494"/>
              <a:ext cx="7370445" cy="2319020"/>
            </a:xfrm>
            <a:custGeom>
              <a:avLst/>
              <a:gdLst/>
              <a:ahLst/>
              <a:cxnLst/>
              <a:rect l="l" t="t" r="r" b="b"/>
              <a:pathLst>
                <a:path w="7370445" h="2319020">
                  <a:moveTo>
                    <a:pt x="7370379" y="2318995"/>
                  </a:moveTo>
                  <a:lnTo>
                    <a:pt x="0" y="2318995"/>
                  </a:lnTo>
                  <a:lnTo>
                    <a:pt x="0" y="0"/>
                  </a:lnTo>
                  <a:lnTo>
                    <a:pt x="7370379" y="2318995"/>
                  </a:lnTo>
                  <a:close/>
                </a:path>
              </a:pathLst>
            </a:custGeom>
            <a:solidFill>
              <a:srgbClr val="0079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82592" y="1550696"/>
              <a:ext cx="5561965" cy="3592829"/>
            </a:xfrm>
            <a:custGeom>
              <a:avLst/>
              <a:gdLst/>
              <a:ahLst/>
              <a:cxnLst/>
              <a:rect l="l" t="t" r="r" b="b"/>
              <a:pathLst>
                <a:path w="5561965" h="3592829">
                  <a:moveTo>
                    <a:pt x="5561388" y="3592792"/>
                  </a:moveTo>
                  <a:lnTo>
                    <a:pt x="0" y="3592792"/>
                  </a:lnTo>
                  <a:lnTo>
                    <a:pt x="5561388" y="0"/>
                  </a:lnTo>
                  <a:lnTo>
                    <a:pt x="5561388" y="3592792"/>
                  </a:lnTo>
                  <a:close/>
                </a:path>
              </a:pathLst>
            </a:custGeom>
            <a:solidFill>
              <a:srgbClr val="C3A1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58889" y="0"/>
              <a:ext cx="4085590" cy="2052955"/>
            </a:xfrm>
            <a:custGeom>
              <a:avLst/>
              <a:gdLst/>
              <a:ahLst/>
              <a:cxnLst/>
              <a:rect l="l" t="t" r="r" b="b"/>
              <a:pathLst>
                <a:path w="4085590" h="2052955">
                  <a:moveTo>
                    <a:pt x="4085091" y="2052595"/>
                  </a:moveTo>
                  <a:lnTo>
                    <a:pt x="0" y="0"/>
                  </a:lnTo>
                  <a:lnTo>
                    <a:pt x="4085091" y="0"/>
                  </a:lnTo>
                  <a:lnTo>
                    <a:pt x="4085091" y="2052595"/>
                  </a:lnTo>
                  <a:close/>
                </a:path>
              </a:pathLst>
            </a:custGeom>
            <a:solidFill>
              <a:srgbClr val="233A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9143981" cy="51434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3263" y="596"/>
              <a:ext cx="8737600" cy="4937125"/>
            </a:xfrm>
            <a:custGeom>
              <a:avLst/>
              <a:gdLst/>
              <a:ahLst/>
              <a:cxnLst/>
              <a:rect l="l" t="t" r="r" b="b"/>
              <a:pathLst>
                <a:path w="8737600" h="4937125">
                  <a:moveTo>
                    <a:pt x="8737486" y="205663"/>
                  </a:moveTo>
                  <a:lnTo>
                    <a:pt x="1987219" y="205663"/>
                  </a:lnTo>
                  <a:lnTo>
                    <a:pt x="2302294" y="0"/>
                  </a:lnTo>
                  <a:lnTo>
                    <a:pt x="2160587" y="0"/>
                  </a:lnTo>
                  <a:lnTo>
                    <a:pt x="1845513" y="205663"/>
                  </a:lnTo>
                  <a:lnTo>
                    <a:pt x="1732788" y="205663"/>
                  </a:lnTo>
                  <a:lnTo>
                    <a:pt x="2047862" y="0"/>
                  </a:lnTo>
                  <a:lnTo>
                    <a:pt x="1906155" y="0"/>
                  </a:lnTo>
                  <a:lnTo>
                    <a:pt x="1591081" y="205663"/>
                  </a:lnTo>
                  <a:lnTo>
                    <a:pt x="1478356" y="205663"/>
                  </a:lnTo>
                  <a:lnTo>
                    <a:pt x="1793430" y="0"/>
                  </a:lnTo>
                  <a:lnTo>
                    <a:pt x="1651723" y="0"/>
                  </a:lnTo>
                  <a:lnTo>
                    <a:pt x="1336649" y="205663"/>
                  </a:lnTo>
                  <a:lnTo>
                    <a:pt x="0" y="205663"/>
                  </a:lnTo>
                  <a:lnTo>
                    <a:pt x="0" y="4936655"/>
                  </a:lnTo>
                  <a:lnTo>
                    <a:pt x="8737486" y="4936655"/>
                  </a:lnTo>
                  <a:lnTo>
                    <a:pt x="8737486" y="2056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05383" y="596"/>
              <a:ext cx="2250440" cy="1044575"/>
            </a:xfrm>
            <a:custGeom>
              <a:avLst/>
              <a:gdLst/>
              <a:ahLst/>
              <a:cxnLst/>
              <a:rect l="l" t="t" r="r" b="b"/>
              <a:pathLst>
                <a:path w="2250440" h="1044575">
                  <a:moveTo>
                    <a:pt x="1741500" y="0"/>
                  </a:moveTo>
                  <a:lnTo>
                    <a:pt x="1599806" y="0"/>
                  </a:lnTo>
                  <a:lnTo>
                    <a:pt x="0" y="1044295"/>
                  </a:lnTo>
                  <a:lnTo>
                    <a:pt x="141706" y="1044295"/>
                  </a:lnTo>
                  <a:lnTo>
                    <a:pt x="1741500" y="0"/>
                  </a:lnTo>
                  <a:close/>
                </a:path>
                <a:path w="2250440" h="1044575">
                  <a:moveTo>
                    <a:pt x="1995932" y="0"/>
                  </a:moveTo>
                  <a:lnTo>
                    <a:pt x="1854225" y="0"/>
                  </a:lnTo>
                  <a:lnTo>
                    <a:pt x="254431" y="1044295"/>
                  </a:lnTo>
                  <a:lnTo>
                    <a:pt x="396138" y="1044295"/>
                  </a:lnTo>
                  <a:lnTo>
                    <a:pt x="1995932" y="0"/>
                  </a:lnTo>
                  <a:close/>
                </a:path>
                <a:path w="2250440" h="1044575">
                  <a:moveTo>
                    <a:pt x="2250351" y="0"/>
                  </a:moveTo>
                  <a:lnTo>
                    <a:pt x="2108657" y="0"/>
                  </a:lnTo>
                  <a:lnTo>
                    <a:pt x="508863" y="1044295"/>
                  </a:lnTo>
                  <a:lnTo>
                    <a:pt x="650570" y="1044295"/>
                  </a:lnTo>
                  <a:lnTo>
                    <a:pt x="2250351" y="0"/>
                  </a:lnTo>
                  <a:close/>
                </a:path>
              </a:pathLst>
            </a:custGeom>
            <a:solidFill>
              <a:srgbClr val="153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57453" y="5092"/>
              <a:ext cx="1851660" cy="752475"/>
            </a:xfrm>
            <a:custGeom>
              <a:avLst/>
              <a:gdLst/>
              <a:ahLst/>
              <a:cxnLst/>
              <a:rect l="l" t="t" r="r" b="b"/>
              <a:pathLst>
                <a:path w="1851659" h="752475">
                  <a:moveTo>
                    <a:pt x="1249222" y="0"/>
                  </a:moveTo>
                  <a:lnTo>
                    <a:pt x="1188504" y="0"/>
                  </a:lnTo>
                  <a:lnTo>
                    <a:pt x="0" y="752106"/>
                  </a:lnTo>
                  <a:lnTo>
                    <a:pt x="60731" y="752106"/>
                  </a:lnTo>
                  <a:lnTo>
                    <a:pt x="1249222" y="0"/>
                  </a:lnTo>
                  <a:close/>
                </a:path>
                <a:path w="1851659" h="752475">
                  <a:moveTo>
                    <a:pt x="1550250" y="0"/>
                  </a:moveTo>
                  <a:lnTo>
                    <a:pt x="1489519" y="0"/>
                  </a:lnTo>
                  <a:lnTo>
                    <a:pt x="301028" y="752106"/>
                  </a:lnTo>
                  <a:lnTo>
                    <a:pt x="361746" y="752106"/>
                  </a:lnTo>
                  <a:lnTo>
                    <a:pt x="1550250" y="0"/>
                  </a:lnTo>
                  <a:close/>
                </a:path>
                <a:path w="1851659" h="752475">
                  <a:moveTo>
                    <a:pt x="1851266" y="0"/>
                  </a:moveTo>
                  <a:lnTo>
                    <a:pt x="1790547" y="0"/>
                  </a:lnTo>
                  <a:lnTo>
                    <a:pt x="602030" y="752106"/>
                  </a:lnTo>
                  <a:lnTo>
                    <a:pt x="662774" y="752106"/>
                  </a:lnTo>
                  <a:lnTo>
                    <a:pt x="1851266" y="0"/>
                  </a:lnTo>
                  <a:close/>
                </a:path>
              </a:pathLst>
            </a:custGeom>
            <a:solidFill>
              <a:srgbClr val="233A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53010" y="4217847"/>
              <a:ext cx="2389505" cy="925830"/>
            </a:xfrm>
            <a:custGeom>
              <a:avLst/>
              <a:gdLst/>
              <a:ahLst/>
              <a:cxnLst/>
              <a:rect l="l" t="t" r="r" b="b"/>
              <a:pathLst>
                <a:path w="2389504" h="925829">
                  <a:moveTo>
                    <a:pt x="1612138" y="0"/>
                  </a:moveTo>
                  <a:lnTo>
                    <a:pt x="1462887" y="0"/>
                  </a:lnTo>
                  <a:lnTo>
                    <a:pt x="0" y="925741"/>
                  </a:lnTo>
                  <a:lnTo>
                    <a:pt x="149250" y="925741"/>
                  </a:lnTo>
                  <a:lnTo>
                    <a:pt x="1612138" y="0"/>
                  </a:lnTo>
                  <a:close/>
                </a:path>
                <a:path w="2389504" h="925829">
                  <a:moveTo>
                    <a:pt x="2000592" y="0"/>
                  </a:moveTo>
                  <a:lnTo>
                    <a:pt x="1851342" y="0"/>
                  </a:lnTo>
                  <a:lnTo>
                    <a:pt x="388467" y="925741"/>
                  </a:lnTo>
                  <a:lnTo>
                    <a:pt x="537718" y="925741"/>
                  </a:lnTo>
                  <a:lnTo>
                    <a:pt x="2000592" y="0"/>
                  </a:lnTo>
                  <a:close/>
                </a:path>
                <a:path w="2389504" h="925829">
                  <a:moveTo>
                    <a:pt x="2389060" y="0"/>
                  </a:moveTo>
                  <a:lnTo>
                    <a:pt x="2239822" y="0"/>
                  </a:lnTo>
                  <a:lnTo>
                    <a:pt x="776922" y="925741"/>
                  </a:lnTo>
                  <a:lnTo>
                    <a:pt x="926172" y="925741"/>
                  </a:lnTo>
                  <a:lnTo>
                    <a:pt x="2389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9136" y="4055643"/>
              <a:ext cx="2795905" cy="1083310"/>
            </a:xfrm>
            <a:custGeom>
              <a:avLst/>
              <a:gdLst/>
              <a:ahLst/>
              <a:cxnLst/>
              <a:rect l="l" t="t" r="r" b="b"/>
              <a:pathLst>
                <a:path w="2795905" h="1083310">
                  <a:moveTo>
                    <a:pt x="1886343" y="0"/>
                  </a:moveTo>
                  <a:lnTo>
                    <a:pt x="1711883" y="0"/>
                  </a:lnTo>
                  <a:lnTo>
                    <a:pt x="0" y="1083297"/>
                  </a:lnTo>
                  <a:lnTo>
                    <a:pt x="174459" y="1083297"/>
                  </a:lnTo>
                  <a:lnTo>
                    <a:pt x="1886343" y="0"/>
                  </a:lnTo>
                  <a:close/>
                </a:path>
                <a:path w="2795905" h="1083310">
                  <a:moveTo>
                    <a:pt x="2340876" y="0"/>
                  </a:moveTo>
                  <a:lnTo>
                    <a:pt x="2166429" y="0"/>
                  </a:lnTo>
                  <a:lnTo>
                    <a:pt x="454545" y="1083297"/>
                  </a:lnTo>
                  <a:lnTo>
                    <a:pt x="628992" y="1083297"/>
                  </a:lnTo>
                  <a:lnTo>
                    <a:pt x="2340876" y="0"/>
                  </a:lnTo>
                  <a:close/>
                </a:path>
                <a:path w="2795905" h="1083310">
                  <a:moveTo>
                    <a:pt x="2795422" y="0"/>
                  </a:moveTo>
                  <a:lnTo>
                    <a:pt x="2620949" y="0"/>
                  </a:lnTo>
                  <a:lnTo>
                    <a:pt x="909078" y="1083297"/>
                  </a:lnTo>
                  <a:lnTo>
                    <a:pt x="1083525" y="1083297"/>
                  </a:lnTo>
                  <a:lnTo>
                    <a:pt x="2795422" y="0"/>
                  </a:lnTo>
                  <a:close/>
                </a:path>
              </a:pathLst>
            </a:custGeom>
            <a:solidFill>
              <a:srgbClr val="0079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271193" y="1935758"/>
            <a:ext cx="4538345" cy="118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7080" marR="5080" indent="-755015">
              <a:lnSpc>
                <a:spcPct val="100000"/>
              </a:lnSpc>
              <a:spcBef>
                <a:spcPts val="100"/>
              </a:spcBef>
            </a:pPr>
            <a:r>
              <a:rPr sz="3800" spc="35" dirty="0"/>
              <a:t>Cloud </a:t>
            </a:r>
            <a:r>
              <a:rPr sz="3800" spc="40" dirty="0"/>
              <a:t>Computing</a:t>
            </a:r>
            <a:r>
              <a:rPr sz="3800" spc="-250" dirty="0"/>
              <a:t> </a:t>
            </a:r>
            <a:r>
              <a:rPr sz="3800" spc="80" dirty="0"/>
              <a:t>for  </a:t>
            </a:r>
            <a:r>
              <a:rPr sz="3800" spc="35" dirty="0"/>
              <a:t>Data</a:t>
            </a:r>
            <a:r>
              <a:rPr sz="3800" spc="-95" dirty="0"/>
              <a:t> </a:t>
            </a:r>
            <a:r>
              <a:rPr sz="3800" spc="40" dirty="0"/>
              <a:t>Analysis</a:t>
            </a:r>
            <a:endParaRPr sz="3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3" y="371309"/>
            <a:ext cx="52584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5" dirty="0"/>
              <a:t>Types </a:t>
            </a:r>
            <a:r>
              <a:rPr sz="3000" spc="75" dirty="0"/>
              <a:t>of </a:t>
            </a:r>
            <a:r>
              <a:rPr sz="3000" spc="25" dirty="0"/>
              <a:t>Collaborative</a:t>
            </a:r>
            <a:r>
              <a:rPr sz="3000" spc="-210" dirty="0"/>
              <a:t> </a:t>
            </a:r>
            <a:r>
              <a:rPr sz="3000" spc="90" dirty="0"/>
              <a:t>ﬁltering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869995" y="926723"/>
            <a:ext cx="7233284" cy="140208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78460" indent="-366395">
              <a:lnSpc>
                <a:spcPct val="100000"/>
              </a:lnSpc>
              <a:spcBef>
                <a:spcPts val="350"/>
              </a:spcBef>
              <a:buAutoNum type="arabicPeriod"/>
              <a:tabLst>
                <a:tab pos="378460" algn="l"/>
                <a:tab pos="379095" algn="l"/>
              </a:tabLst>
            </a:pPr>
            <a:r>
              <a:rPr sz="1400" b="1" spc="-10" dirty="0">
                <a:solidFill>
                  <a:srgbClr val="233A44"/>
                </a:solidFill>
                <a:latin typeface="Carlito"/>
                <a:cs typeface="Carlito"/>
              </a:rPr>
              <a:t>User-based collaborative</a:t>
            </a:r>
            <a:r>
              <a:rPr sz="1400" b="1" spc="-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233A44"/>
                </a:solidFill>
                <a:latin typeface="Carlito"/>
                <a:cs typeface="Carlito"/>
              </a:rPr>
              <a:t>filtering</a:t>
            </a:r>
            <a:endParaRPr sz="1400">
              <a:latin typeface="Carlito"/>
              <a:cs typeface="Carlito"/>
            </a:endParaRPr>
          </a:p>
          <a:p>
            <a:pPr marL="835660" lvl="1" indent="-336550">
              <a:lnSpc>
                <a:spcPct val="100000"/>
              </a:lnSpc>
              <a:spcBef>
                <a:spcPts val="250"/>
              </a:spcBef>
              <a:buFont typeface="Arial"/>
              <a:buChar char="●"/>
              <a:tabLst>
                <a:tab pos="835660" algn="l"/>
                <a:tab pos="836294" algn="l"/>
              </a:tabLst>
            </a:pP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Look </a:t>
            </a:r>
            <a:r>
              <a:rPr sz="1400" spc="-15" dirty="0">
                <a:solidFill>
                  <a:srgbClr val="233A44"/>
                </a:solidFill>
                <a:latin typeface="Carlito"/>
                <a:cs typeface="Carlito"/>
              </a:rPr>
              <a:t>for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users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who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share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the same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rating patterns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with the active</a:t>
            </a:r>
            <a:r>
              <a:rPr sz="1400" spc="1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user</a:t>
            </a:r>
            <a:endParaRPr sz="1400">
              <a:latin typeface="Carlito"/>
              <a:cs typeface="Carlito"/>
            </a:endParaRPr>
          </a:p>
          <a:p>
            <a:pPr marL="835660" lvl="1" indent="-336550">
              <a:lnSpc>
                <a:spcPct val="100000"/>
              </a:lnSpc>
              <a:buFont typeface="Arial"/>
              <a:buChar char="●"/>
              <a:tabLst>
                <a:tab pos="835660" algn="l"/>
                <a:tab pos="836294" algn="l"/>
              </a:tabLst>
            </a:pP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Use the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ratings from like-minded users to calculate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the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prediction </a:t>
            </a:r>
            <a:r>
              <a:rPr sz="1400" spc="-15" dirty="0">
                <a:solidFill>
                  <a:srgbClr val="233A44"/>
                </a:solidFill>
                <a:latin typeface="Carlito"/>
                <a:cs typeface="Carlito"/>
              </a:rPr>
              <a:t>for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the active</a:t>
            </a:r>
            <a:r>
              <a:rPr sz="1400" spc="7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user</a:t>
            </a:r>
            <a:endParaRPr sz="1400">
              <a:latin typeface="Carlito"/>
              <a:cs typeface="Carlito"/>
            </a:endParaRPr>
          </a:p>
          <a:p>
            <a:pPr marL="378460" indent="-366395">
              <a:lnSpc>
                <a:spcPct val="100000"/>
              </a:lnSpc>
              <a:buAutoNum type="arabicPeriod"/>
              <a:tabLst>
                <a:tab pos="378460" algn="l"/>
                <a:tab pos="379095" algn="l"/>
              </a:tabLst>
            </a:pPr>
            <a:r>
              <a:rPr sz="1400" b="1" spc="-10" dirty="0">
                <a:solidFill>
                  <a:srgbClr val="233A44"/>
                </a:solidFill>
                <a:latin typeface="Carlito"/>
                <a:cs typeface="Carlito"/>
              </a:rPr>
              <a:t>Item-based collaborative</a:t>
            </a:r>
            <a:r>
              <a:rPr sz="1400" b="1" spc="-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400" b="1" spc="-10" dirty="0">
                <a:solidFill>
                  <a:srgbClr val="233A44"/>
                </a:solidFill>
                <a:latin typeface="Carlito"/>
                <a:cs typeface="Carlito"/>
              </a:rPr>
              <a:t>filtering</a:t>
            </a:r>
            <a:endParaRPr sz="1400">
              <a:latin typeface="Carlito"/>
              <a:cs typeface="Carlito"/>
            </a:endParaRPr>
          </a:p>
          <a:p>
            <a:pPr marL="835660" lvl="1" indent="-336550">
              <a:lnSpc>
                <a:spcPct val="100000"/>
              </a:lnSpc>
              <a:spcBef>
                <a:spcPts val="254"/>
              </a:spcBef>
              <a:buFont typeface="Arial"/>
              <a:buChar char="●"/>
              <a:tabLst>
                <a:tab pos="835660" algn="l"/>
                <a:tab pos="836294" algn="l"/>
              </a:tabLst>
            </a:pP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Build </a:t>
            </a:r>
            <a:r>
              <a:rPr sz="1400" dirty="0">
                <a:solidFill>
                  <a:srgbClr val="233A44"/>
                </a:solidFill>
                <a:latin typeface="Carlito"/>
                <a:cs typeface="Carlito"/>
              </a:rPr>
              <a:t>an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item-item matrix determining relationships between pairs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of</a:t>
            </a:r>
            <a:r>
              <a:rPr sz="1400" spc="4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items</a:t>
            </a:r>
            <a:endParaRPr sz="1400">
              <a:latin typeface="Carlito"/>
              <a:cs typeface="Carlito"/>
            </a:endParaRPr>
          </a:p>
          <a:p>
            <a:pPr marL="835660" lvl="1" indent="-336550">
              <a:lnSpc>
                <a:spcPct val="100000"/>
              </a:lnSpc>
              <a:buFont typeface="Arial"/>
              <a:buChar char="●"/>
              <a:tabLst>
                <a:tab pos="835660" algn="l"/>
                <a:tab pos="836294" algn="l"/>
              </a:tabLst>
            </a:pPr>
            <a:r>
              <a:rPr sz="1400" spc="-15" dirty="0">
                <a:solidFill>
                  <a:srgbClr val="233A44"/>
                </a:solidFill>
                <a:latin typeface="Carlito"/>
                <a:cs typeface="Carlito"/>
              </a:rPr>
              <a:t>Infer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the </a:t>
            </a:r>
            <a:r>
              <a:rPr sz="1400" spc="-15" dirty="0">
                <a:solidFill>
                  <a:srgbClr val="233A44"/>
                </a:solidFill>
                <a:latin typeface="Carlito"/>
                <a:cs typeface="Carlito"/>
              </a:rPr>
              <a:t>tastes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of the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current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user by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examining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the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matrix </a:t>
            </a:r>
            <a:r>
              <a:rPr sz="1400" dirty="0">
                <a:solidFill>
                  <a:srgbClr val="233A44"/>
                </a:solidFill>
                <a:latin typeface="Carlito"/>
                <a:cs typeface="Carlito"/>
              </a:rPr>
              <a:t>and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matching that users</a:t>
            </a:r>
            <a:r>
              <a:rPr sz="1400" spc="114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data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26244" y="2407070"/>
            <a:ext cx="3886817" cy="23965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3" y="902366"/>
            <a:ext cx="66662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0" dirty="0"/>
              <a:t>Collaborative </a:t>
            </a:r>
            <a:r>
              <a:rPr spc="50" dirty="0"/>
              <a:t>Filtering </a:t>
            </a:r>
            <a:r>
              <a:rPr spc="290" dirty="0"/>
              <a:t>-</a:t>
            </a:r>
            <a:r>
              <a:rPr spc="-484" dirty="0"/>
              <a:t> </a:t>
            </a:r>
            <a:r>
              <a:rPr spc="-35" dirty="0"/>
              <a:t>Pros </a:t>
            </a:r>
            <a:r>
              <a:rPr spc="80" dirty="0"/>
              <a:t>&amp; </a:t>
            </a:r>
            <a:r>
              <a:rPr spc="-75" dirty="0"/>
              <a:t>Cons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2173" y="1705798"/>
            <a:ext cx="628650" cy="3816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300" u="heavy" spc="10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P</a:t>
            </a:r>
            <a:r>
              <a:rPr sz="2300" u="heavy" spc="-30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r</a:t>
            </a:r>
            <a:r>
              <a:rPr sz="2300" u="heavy" spc="5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os:</a:t>
            </a:r>
            <a:endParaRPr sz="23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5848" y="2257044"/>
            <a:ext cx="2806700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920" indent="-363855">
              <a:lnSpc>
                <a:spcPts val="1639"/>
              </a:lnSpc>
              <a:spcBef>
                <a:spcPts val="100"/>
              </a:spcBef>
              <a:buAutoNum type="arabicPeriod"/>
              <a:tabLst>
                <a:tab pos="375920" algn="l"/>
                <a:tab pos="376555" algn="l"/>
              </a:tabLst>
            </a:pP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No domain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Knowledge</a:t>
            </a:r>
            <a:r>
              <a:rPr sz="1400" spc="-4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solidFill>
                  <a:srgbClr val="233A44"/>
                </a:solidFill>
                <a:latin typeface="Carlito"/>
                <a:cs typeface="Carlito"/>
              </a:rPr>
              <a:t>necessary.</a:t>
            </a:r>
            <a:endParaRPr sz="1400">
              <a:latin typeface="Carlito"/>
              <a:cs typeface="Carlito"/>
            </a:endParaRPr>
          </a:p>
          <a:p>
            <a:pPr marL="375920" indent="-363855">
              <a:lnSpc>
                <a:spcPts val="1595"/>
              </a:lnSpc>
              <a:buAutoNum type="arabicPeriod"/>
              <a:tabLst>
                <a:tab pos="375920" algn="l"/>
                <a:tab pos="376555" algn="l"/>
              </a:tabLst>
            </a:pP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Great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Starting </a:t>
            </a: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point.</a:t>
            </a:r>
            <a:endParaRPr sz="1400">
              <a:latin typeface="Carlito"/>
              <a:cs typeface="Carlito"/>
            </a:endParaRPr>
          </a:p>
          <a:p>
            <a:pPr marL="375920" indent="-363855">
              <a:lnSpc>
                <a:spcPts val="1639"/>
              </a:lnSpc>
              <a:buAutoNum type="arabicPeriod"/>
              <a:tabLst>
                <a:tab pos="375920" algn="l"/>
                <a:tab pos="376555" algn="l"/>
              </a:tabLst>
            </a:pPr>
            <a:r>
              <a:rPr sz="1400" spc="-15" dirty="0">
                <a:solidFill>
                  <a:srgbClr val="233A44"/>
                </a:solidFill>
                <a:latin typeface="Carlito"/>
                <a:cs typeface="Carlito"/>
              </a:rPr>
              <a:t>Serendipity.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2173" y="3057553"/>
            <a:ext cx="681990" cy="3790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u="heavy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Cons</a:t>
            </a:r>
            <a:r>
              <a:rPr sz="2200" u="heavy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5848" y="3530157"/>
            <a:ext cx="1111250" cy="58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920" indent="-363855">
              <a:lnSpc>
                <a:spcPts val="1510"/>
              </a:lnSpc>
              <a:spcBef>
                <a:spcPts val="100"/>
              </a:spcBef>
              <a:buAutoNum type="arabicPeriod"/>
              <a:tabLst>
                <a:tab pos="375920" algn="l"/>
                <a:tab pos="376555" algn="l"/>
              </a:tabLst>
            </a:pP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Cold</a:t>
            </a:r>
            <a:r>
              <a:rPr sz="1400" spc="-6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Start</a:t>
            </a:r>
            <a:endParaRPr sz="1400">
              <a:latin typeface="Carlito"/>
              <a:cs typeface="Carlito"/>
            </a:endParaRPr>
          </a:p>
          <a:p>
            <a:pPr marL="375920" indent="-363855">
              <a:lnSpc>
                <a:spcPts val="1345"/>
              </a:lnSpc>
              <a:buAutoNum type="arabicPeriod"/>
              <a:tabLst>
                <a:tab pos="375920" algn="l"/>
                <a:tab pos="376555" algn="l"/>
              </a:tabLst>
            </a:pPr>
            <a:r>
              <a:rPr sz="1400" spc="-5" dirty="0">
                <a:solidFill>
                  <a:srgbClr val="233A44"/>
                </a:solidFill>
                <a:latin typeface="Carlito"/>
                <a:cs typeface="Carlito"/>
              </a:rPr>
              <a:t>Scalability</a:t>
            </a:r>
            <a:endParaRPr sz="1400">
              <a:latin typeface="Carlito"/>
              <a:cs typeface="Carlito"/>
            </a:endParaRPr>
          </a:p>
          <a:p>
            <a:pPr marL="375920" indent="-363855">
              <a:lnSpc>
                <a:spcPts val="1510"/>
              </a:lnSpc>
              <a:buAutoNum type="arabicPeriod"/>
              <a:tabLst>
                <a:tab pos="375920" algn="l"/>
                <a:tab pos="376555" algn="l"/>
              </a:tabLst>
            </a:pPr>
            <a:r>
              <a:rPr sz="1400" spc="-10" dirty="0">
                <a:solidFill>
                  <a:srgbClr val="233A44"/>
                </a:solidFill>
                <a:latin typeface="Carlito"/>
                <a:cs typeface="Carlito"/>
              </a:rPr>
              <a:t>Sparsity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3" y="902366"/>
            <a:ext cx="61518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0" dirty="0"/>
              <a:t>Collaborative </a:t>
            </a:r>
            <a:r>
              <a:rPr spc="50" dirty="0"/>
              <a:t>Filtering </a:t>
            </a:r>
            <a:r>
              <a:rPr spc="290" dirty="0"/>
              <a:t>-</a:t>
            </a:r>
            <a:r>
              <a:rPr spc="-335" dirty="0"/>
              <a:t> </a:t>
            </a:r>
            <a:r>
              <a:rPr spc="-40" dirty="0"/>
              <a:t>Use </a:t>
            </a:r>
            <a:r>
              <a:rPr spc="-110" dirty="0"/>
              <a:t>Case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2173" y="2055109"/>
            <a:ext cx="4415790" cy="1133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solidFill>
                  <a:srgbClr val="233A44"/>
                </a:solidFill>
                <a:latin typeface="Carlito"/>
                <a:cs typeface="Carlito"/>
              </a:rPr>
              <a:t>Amazon </a:t>
            </a:r>
            <a:r>
              <a:rPr sz="1700" dirty="0">
                <a:solidFill>
                  <a:srgbClr val="233A44"/>
                </a:solidFill>
                <a:latin typeface="Carlito"/>
                <a:cs typeface="Carlito"/>
              </a:rPr>
              <a:t>and all </a:t>
            </a:r>
            <a:r>
              <a:rPr sz="1700" spc="-5" dirty="0">
                <a:solidFill>
                  <a:srgbClr val="233A44"/>
                </a:solidFill>
                <a:latin typeface="Carlito"/>
                <a:cs typeface="Carlito"/>
              </a:rPr>
              <a:t>other </a:t>
            </a:r>
            <a:r>
              <a:rPr sz="1700" spc="-10" dirty="0">
                <a:solidFill>
                  <a:srgbClr val="233A44"/>
                </a:solidFill>
                <a:latin typeface="Carlito"/>
                <a:cs typeface="Carlito"/>
              </a:rPr>
              <a:t>e-commerce</a:t>
            </a:r>
            <a:r>
              <a:rPr sz="1700" spc="-3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700" spc="-10" dirty="0">
                <a:solidFill>
                  <a:srgbClr val="233A44"/>
                </a:solidFill>
                <a:latin typeface="Carlito"/>
                <a:cs typeface="Carlito"/>
              </a:rPr>
              <a:t>websites.</a:t>
            </a:r>
            <a:endParaRPr sz="1700">
              <a:latin typeface="Carlito"/>
              <a:cs typeface="Carlito"/>
            </a:endParaRPr>
          </a:p>
          <a:p>
            <a:pPr marL="12700" marR="5080">
              <a:lnSpc>
                <a:spcPct val="163800"/>
              </a:lnSpc>
            </a:pPr>
            <a:r>
              <a:rPr sz="1700" spc="-10" dirty="0">
                <a:solidFill>
                  <a:srgbClr val="233A44"/>
                </a:solidFill>
                <a:latin typeface="Carlito"/>
                <a:cs typeface="Carlito"/>
              </a:rPr>
              <a:t>Application </a:t>
            </a:r>
            <a:r>
              <a:rPr sz="1700" spc="-5" dirty="0">
                <a:solidFill>
                  <a:srgbClr val="233A44"/>
                </a:solidFill>
                <a:latin typeface="Carlito"/>
                <a:cs typeface="Carlito"/>
              </a:rPr>
              <a:t>on social </a:t>
            </a:r>
            <a:r>
              <a:rPr sz="1700" spc="-10" dirty="0">
                <a:solidFill>
                  <a:srgbClr val="233A44"/>
                </a:solidFill>
                <a:latin typeface="Carlito"/>
                <a:cs typeface="Carlito"/>
              </a:rPr>
              <a:t>web </a:t>
            </a:r>
            <a:r>
              <a:rPr sz="1700" spc="-20" dirty="0">
                <a:solidFill>
                  <a:srgbClr val="233A44"/>
                </a:solidFill>
                <a:latin typeface="Carlito"/>
                <a:cs typeface="Carlito"/>
              </a:rPr>
              <a:t>like </a:t>
            </a:r>
            <a:r>
              <a:rPr sz="1700" spc="-10" dirty="0">
                <a:solidFill>
                  <a:srgbClr val="233A44"/>
                </a:solidFill>
                <a:latin typeface="Carlito"/>
                <a:cs typeface="Carlito"/>
              </a:rPr>
              <a:t>youtube, Reddit </a:t>
            </a:r>
            <a:r>
              <a:rPr sz="1700" spc="-15" dirty="0">
                <a:solidFill>
                  <a:srgbClr val="233A44"/>
                </a:solidFill>
                <a:latin typeface="Carlito"/>
                <a:cs typeface="Carlito"/>
              </a:rPr>
              <a:t>etc.  </a:t>
            </a:r>
            <a:r>
              <a:rPr sz="1700" spc="-5" dirty="0">
                <a:solidFill>
                  <a:srgbClr val="233A44"/>
                </a:solidFill>
                <a:latin typeface="Carlito"/>
                <a:cs typeface="Carlito"/>
              </a:rPr>
              <a:t>Netflix </a:t>
            </a:r>
            <a:r>
              <a:rPr sz="1700" dirty="0">
                <a:solidFill>
                  <a:srgbClr val="233A44"/>
                </a:solidFill>
                <a:latin typeface="Carlito"/>
                <a:cs typeface="Carlito"/>
              </a:rPr>
              <a:t>and </a:t>
            </a:r>
            <a:r>
              <a:rPr sz="1700" spc="-10" dirty="0">
                <a:solidFill>
                  <a:srgbClr val="233A44"/>
                </a:solidFill>
                <a:latin typeface="Carlito"/>
                <a:cs typeface="Carlito"/>
              </a:rPr>
              <a:t>entertainment</a:t>
            </a:r>
            <a:r>
              <a:rPr sz="1700" spc="-2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700" spc="-10" dirty="0">
                <a:solidFill>
                  <a:srgbClr val="233A44"/>
                </a:solidFill>
                <a:latin typeface="Carlito"/>
                <a:cs typeface="Carlito"/>
              </a:rPr>
              <a:t>websites.</a:t>
            </a:r>
            <a:endParaRPr sz="1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3" y="903383"/>
            <a:ext cx="16713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Summa</a:t>
            </a:r>
            <a:r>
              <a:rPr sz="3000" spc="80" dirty="0"/>
              <a:t>r</a:t>
            </a:r>
            <a:r>
              <a:rPr sz="3000" spc="40" dirty="0"/>
              <a:t>y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5765928" y="1884184"/>
            <a:ext cx="40640" cy="183515"/>
          </a:xfrm>
          <a:custGeom>
            <a:avLst/>
            <a:gdLst/>
            <a:ahLst/>
            <a:cxnLst/>
            <a:rect l="l" t="t" r="r" b="b"/>
            <a:pathLst>
              <a:path w="40639" h="183514">
                <a:moveTo>
                  <a:pt x="40576" y="183322"/>
                </a:moveTo>
                <a:lnTo>
                  <a:pt x="0" y="183322"/>
                </a:lnTo>
                <a:lnTo>
                  <a:pt x="0" y="0"/>
                </a:lnTo>
                <a:lnTo>
                  <a:pt x="40576" y="0"/>
                </a:lnTo>
                <a:lnTo>
                  <a:pt x="40576" y="1833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85445" marR="347980" indent="-328295">
              <a:lnSpc>
                <a:spcPts val="1450"/>
              </a:lnSpc>
              <a:spcBef>
                <a:spcPts val="204"/>
              </a:spcBef>
              <a:buClr>
                <a:srgbClr val="233A44"/>
              </a:buClr>
              <a:buSzPct val="104000"/>
              <a:buFont typeface="Arial"/>
              <a:buChar char="●"/>
              <a:tabLst>
                <a:tab pos="385445" algn="l"/>
                <a:tab pos="386080" algn="l"/>
              </a:tabLst>
            </a:pPr>
            <a:r>
              <a:rPr dirty="0"/>
              <a:t>Recommender </a:t>
            </a:r>
            <a:r>
              <a:rPr spc="-5" dirty="0"/>
              <a:t>systems </a:t>
            </a:r>
            <a:r>
              <a:rPr dirty="0"/>
              <a:t>usually </a:t>
            </a:r>
            <a:r>
              <a:rPr spc="-5" dirty="0"/>
              <a:t>make </a:t>
            </a:r>
            <a:r>
              <a:rPr dirty="0"/>
              <a:t>use of either or both </a:t>
            </a:r>
            <a:r>
              <a:rPr spc="-5" dirty="0"/>
              <a:t>collaborative </a:t>
            </a:r>
            <a:r>
              <a:rPr dirty="0"/>
              <a:t>filtering </a:t>
            </a:r>
            <a:r>
              <a:rPr spc="5" dirty="0"/>
              <a:t>and </a:t>
            </a:r>
            <a:r>
              <a:rPr spc="-5" dirty="0"/>
              <a:t>content-based  </a:t>
            </a:r>
            <a:r>
              <a:rPr dirty="0"/>
              <a:t>filtering, </a:t>
            </a:r>
            <a:r>
              <a:rPr spc="5" dirty="0"/>
              <a:t>as </a:t>
            </a:r>
            <a:r>
              <a:rPr dirty="0"/>
              <a:t>well </a:t>
            </a:r>
            <a:r>
              <a:rPr spc="5" dirty="0"/>
              <a:t>as </a:t>
            </a:r>
            <a:r>
              <a:rPr dirty="0"/>
              <a:t>other </a:t>
            </a:r>
            <a:r>
              <a:rPr spc="-5" dirty="0"/>
              <a:t>systems </a:t>
            </a:r>
            <a:r>
              <a:rPr dirty="0"/>
              <a:t>such </a:t>
            </a:r>
            <a:r>
              <a:rPr spc="5" dirty="0"/>
              <a:t>as </a:t>
            </a:r>
            <a:r>
              <a:rPr dirty="0"/>
              <a:t>knowledge-based </a:t>
            </a:r>
            <a:r>
              <a:rPr spc="-5" dirty="0"/>
              <a:t>systems.</a:t>
            </a:r>
          </a:p>
          <a:p>
            <a:pPr marL="385445" marR="41910" indent="-328295">
              <a:lnSpc>
                <a:spcPts val="1480"/>
              </a:lnSpc>
              <a:spcBef>
                <a:spcPts val="1000"/>
              </a:spcBef>
              <a:buFont typeface="Arial"/>
              <a:buChar char="●"/>
              <a:tabLst>
                <a:tab pos="385445" algn="l"/>
                <a:tab pos="386080" algn="l"/>
              </a:tabLst>
            </a:pPr>
            <a:r>
              <a:rPr sz="1300" spc="-5" dirty="0">
                <a:solidFill>
                  <a:srgbClr val="233A44"/>
                </a:solidFill>
              </a:rPr>
              <a:t>In </a:t>
            </a:r>
            <a:r>
              <a:rPr sz="1300" spc="-15" dirty="0">
                <a:solidFill>
                  <a:srgbClr val="233A44"/>
                </a:solidFill>
              </a:rPr>
              <a:t>content-based </a:t>
            </a:r>
            <a:r>
              <a:rPr sz="1300" spc="-5" dirty="0">
                <a:solidFill>
                  <a:srgbClr val="233A44"/>
                </a:solidFill>
              </a:rPr>
              <a:t>filtering, the model does not need </a:t>
            </a:r>
            <a:r>
              <a:rPr sz="1300" spc="-10" dirty="0">
                <a:solidFill>
                  <a:srgbClr val="233A44"/>
                </a:solidFill>
              </a:rPr>
              <a:t>data </a:t>
            </a:r>
            <a:r>
              <a:rPr sz="1300" spc="-5" dirty="0">
                <a:solidFill>
                  <a:srgbClr val="233A44"/>
                </a:solidFill>
              </a:rPr>
              <a:t>on other </a:t>
            </a:r>
            <a:r>
              <a:rPr sz="1300" spc="-10" dirty="0">
                <a:solidFill>
                  <a:srgbClr val="233A44"/>
                </a:solidFill>
              </a:rPr>
              <a:t>users </a:t>
            </a:r>
            <a:r>
              <a:rPr sz="1300" spc="-5" dirty="0">
                <a:solidFill>
                  <a:srgbClr val="233A44"/>
                </a:solidFill>
              </a:rPr>
              <a:t>since the </a:t>
            </a:r>
            <a:r>
              <a:rPr sz="1300" spc="-10" dirty="0">
                <a:solidFill>
                  <a:srgbClr val="233A44"/>
                </a:solidFill>
              </a:rPr>
              <a:t>recommendations  are </a:t>
            </a:r>
            <a:r>
              <a:rPr sz="1300" spc="-5" dirty="0">
                <a:solidFill>
                  <a:srgbClr val="233A44"/>
                </a:solidFill>
              </a:rPr>
              <a:t>specific </a:t>
            </a:r>
            <a:r>
              <a:rPr sz="1300" spc="-10" dirty="0">
                <a:solidFill>
                  <a:srgbClr val="233A44"/>
                </a:solidFill>
              </a:rPr>
              <a:t>to that </a:t>
            </a:r>
            <a:r>
              <a:rPr sz="1300" spc="-30" dirty="0">
                <a:solidFill>
                  <a:srgbClr val="233A44"/>
                </a:solidFill>
              </a:rPr>
              <a:t>user, </a:t>
            </a:r>
            <a:r>
              <a:rPr sz="1300" spc="-5" dirty="0">
                <a:solidFill>
                  <a:srgbClr val="233A44"/>
                </a:solidFill>
              </a:rPr>
              <a:t>it is </a:t>
            </a:r>
            <a:r>
              <a:rPr sz="1300" spc="-10" dirty="0">
                <a:solidFill>
                  <a:srgbClr val="233A44"/>
                </a:solidFill>
              </a:rPr>
              <a:t>at </a:t>
            </a:r>
            <a:r>
              <a:rPr sz="1300" spc="-5" dirty="0">
                <a:solidFill>
                  <a:srgbClr val="233A44"/>
                </a:solidFill>
              </a:rPr>
              <a:t>the heart of the </a:t>
            </a:r>
            <a:r>
              <a:rPr sz="1300" spc="-10" dirty="0">
                <a:solidFill>
                  <a:srgbClr val="233A44"/>
                </a:solidFill>
              </a:rPr>
              <a:t>collaborative filtering </a:t>
            </a:r>
            <a:r>
              <a:rPr sz="1300" spc="-5" dirty="0">
                <a:solidFill>
                  <a:srgbClr val="233A44"/>
                </a:solidFill>
              </a:rPr>
              <a:t>algorithm. </a:t>
            </a:r>
            <a:r>
              <a:rPr sz="1300" spc="-25" dirty="0">
                <a:solidFill>
                  <a:srgbClr val="233A44"/>
                </a:solidFill>
              </a:rPr>
              <a:t>However, </a:t>
            </a:r>
            <a:r>
              <a:rPr sz="1300" dirty="0">
                <a:solidFill>
                  <a:srgbClr val="233A44"/>
                </a:solidFill>
              </a:rPr>
              <a:t>a </a:t>
            </a:r>
            <a:r>
              <a:rPr sz="1300" spc="-10" dirty="0">
                <a:solidFill>
                  <a:srgbClr val="233A44"/>
                </a:solidFill>
              </a:rPr>
              <a:t>thorough  knowledge </a:t>
            </a:r>
            <a:r>
              <a:rPr sz="1300" spc="-5" dirty="0">
                <a:solidFill>
                  <a:srgbClr val="233A44"/>
                </a:solidFill>
              </a:rPr>
              <a:t>of the </a:t>
            </a:r>
            <a:r>
              <a:rPr sz="1300" spc="-10" dirty="0">
                <a:solidFill>
                  <a:srgbClr val="233A44"/>
                </a:solidFill>
              </a:rPr>
              <a:t>elements </a:t>
            </a:r>
            <a:r>
              <a:rPr sz="1300" spc="-5" dirty="0">
                <a:solidFill>
                  <a:srgbClr val="233A44"/>
                </a:solidFill>
              </a:rPr>
              <a:t>is </a:t>
            </a:r>
            <a:r>
              <a:rPr sz="1300" spc="-10" dirty="0">
                <a:solidFill>
                  <a:srgbClr val="233A44"/>
                </a:solidFill>
              </a:rPr>
              <a:t>essential </a:t>
            </a:r>
            <a:r>
              <a:rPr sz="1300" spc="-15" dirty="0">
                <a:solidFill>
                  <a:srgbClr val="233A44"/>
                </a:solidFill>
              </a:rPr>
              <a:t>for </a:t>
            </a:r>
            <a:r>
              <a:rPr sz="1300" spc="-5" dirty="0">
                <a:solidFill>
                  <a:srgbClr val="233A44"/>
                </a:solidFill>
              </a:rPr>
              <a:t>the </a:t>
            </a:r>
            <a:r>
              <a:rPr sz="1300" spc="-15" dirty="0">
                <a:solidFill>
                  <a:srgbClr val="233A44"/>
                </a:solidFill>
              </a:rPr>
              <a:t>content-based </a:t>
            </a:r>
            <a:r>
              <a:rPr sz="1300" spc="-5" dirty="0">
                <a:solidFill>
                  <a:srgbClr val="233A44"/>
                </a:solidFill>
              </a:rPr>
              <a:t>algorithm, </a:t>
            </a:r>
            <a:r>
              <a:rPr sz="1300" spc="-10" dirty="0">
                <a:solidFill>
                  <a:srgbClr val="233A44"/>
                </a:solidFill>
              </a:rPr>
              <a:t>whereas </a:t>
            </a:r>
            <a:r>
              <a:rPr sz="1300" spc="-5" dirty="0">
                <a:solidFill>
                  <a:srgbClr val="233A44"/>
                </a:solidFill>
              </a:rPr>
              <a:t>only </a:t>
            </a:r>
            <a:r>
              <a:rPr sz="1300" spc="-10" dirty="0">
                <a:solidFill>
                  <a:srgbClr val="233A44"/>
                </a:solidFill>
              </a:rPr>
              <a:t>element  evaluations are required </a:t>
            </a:r>
            <a:r>
              <a:rPr sz="1300" spc="-5" dirty="0">
                <a:solidFill>
                  <a:srgbClr val="233A44"/>
                </a:solidFill>
              </a:rPr>
              <a:t>in the </a:t>
            </a:r>
            <a:r>
              <a:rPr sz="1300" spc="-10" dirty="0">
                <a:solidFill>
                  <a:srgbClr val="233A44"/>
                </a:solidFill>
              </a:rPr>
              <a:t>collaborative filtering</a:t>
            </a:r>
            <a:r>
              <a:rPr sz="1300" spc="20" dirty="0">
                <a:solidFill>
                  <a:srgbClr val="233A44"/>
                </a:solidFill>
              </a:rPr>
              <a:t> </a:t>
            </a:r>
            <a:r>
              <a:rPr sz="1300" spc="-10" dirty="0">
                <a:solidFill>
                  <a:srgbClr val="233A44"/>
                </a:solidFill>
              </a:rPr>
              <a:t>method.</a:t>
            </a:r>
            <a:endParaRPr sz="1300"/>
          </a:p>
          <a:p>
            <a:pPr marL="385445" marR="5080" indent="-328295">
              <a:lnSpc>
                <a:spcPts val="1480"/>
              </a:lnSpc>
              <a:spcBef>
                <a:spcPts val="1010"/>
              </a:spcBef>
              <a:buFont typeface="Arial"/>
              <a:buChar char="●"/>
              <a:tabLst>
                <a:tab pos="385445" algn="l"/>
                <a:tab pos="386080" algn="l"/>
              </a:tabLst>
            </a:pPr>
            <a:r>
              <a:rPr sz="1300" spc="-5" dirty="0">
                <a:solidFill>
                  <a:srgbClr val="233A44"/>
                </a:solidFill>
              </a:rPr>
              <a:t>Closely </a:t>
            </a:r>
            <a:r>
              <a:rPr sz="1300" spc="-10" dirty="0">
                <a:solidFill>
                  <a:srgbClr val="233A44"/>
                </a:solidFill>
              </a:rPr>
              <a:t>related to </a:t>
            </a:r>
            <a:r>
              <a:rPr sz="1300" spc="-5" dirty="0">
                <a:solidFill>
                  <a:srgbClr val="233A44"/>
                </a:solidFill>
              </a:rPr>
              <a:t>this </a:t>
            </a:r>
            <a:r>
              <a:rPr sz="1300" spc="-10" dirty="0">
                <a:solidFill>
                  <a:srgbClr val="233A44"/>
                </a:solidFill>
              </a:rPr>
              <a:t>point </a:t>
            </a:r>
            <a:r>
              <a:rPr sz="1300" spc="-5" dirty="0">
                <a:solidFill>
                  <a:srgbClr val="233A44"/>
                </a:solidFill>
              </a:rPr>
              <a:t>is the issue of </a:t>
            </a:r>
            <a:r>
              <a:rPr sz="1300" spc="-10" dirty="0">
                <a:solidFill>
                  <a:srgbClr val="233A44"/>
                </a:solidFill>
              </a:rPr>
              <a:t>introducing </a:t>
            </a:r>
            <a:r>
              <a:rPr sz="1300" spc="-5" dirty="0">
                <a:solidFill>
                  <a:srgbClr val="233A44"/>
                </a:solidFill>
              </a:rPr>
              <a:t>new </a:t>
            </a:r>
            <a:r>
              <a:rPr sz="1300" spc="-10" dirty="0">
                <a:solidFill>
                  <a:srgbClr val="233A44"/>
                </a:solidFill>
              </a:rPr>
              <a:t>elements, </a:t>
            </a:r>
            <a:r>
              <a:rPr sz="1300" dirty="0">
                <a:solidFill>
                  <a:srgbClr val="233A44"/>
                </a:solidFill>
              </a:rPr>
              <a:t>also </a:t>
            </a:r>
            <a:r>
              <a:rPr sz="1300" spc="-5" dirty="0">
                <a:solidFill>
                  <a:srgbClr val="233A44"/>
                </a:solidFill>
              </a:rPr>
              <a:t>known </a:t>
            </a:r>
            <a:r>
              <a:rPr sz="1300" dirty="0">
                <a:solidFill>
                  <a:srgbClr val="233A44"/>
                </a:solidFill>
              </a:rPr>
              <a:t>as </a:t>
            </a:r>
            <a:r>
              <a:rPr sz="1300" spc="-5" dirty="0">
                <a:solidFill>
                  <a:srgbClr val="233A44"/>
                </a:solidFill>
              </a:rPr>
              <a:t>the </a:t>
            </a:r>
            <a:r>
              <a:rPr sz="1300" spc="-20" dirty="0">
                <a:solidFill>
                  <a:srgbClr val="233A44"/>
                </a:solidFill>
              </a:rPr>
              <a:t>“cold </a:t>
            </a:r>
            <a:r>
              <a:rPr sz="1300" spc="-10" dirty="0">
                <a:solidFill>
                  <a:srgbClr val="233A44"/>
                </a:solidFill>
              </a:rPr>
              <a:t>start  </a:t>
            </a:r>
            <a:r>
              <a:rPr sz="1300" spc="-20" dirty="0">
                <a:solidFill>
                  <a:srgbClr val="233A44"/>
                </a:solidFill>
              </a:rPr>
              <a:t>problem”. </a:t>
            </a:r>
            <a:r>
              <a:rPr sz="1300" spc="-5" dirty="0">
                <a:solidFill>
                  <a:srgbClr val="233A44"/>
                </a:solidFill>
              </a:rPr>
              <a:t>If </a:t>
            </a:r>
            <a:r>
              <a:rPr sz="1300" dirty="0">
                <a:solidFill>
                  <a:srgbClr val="233A44"/>
                </a:solidFill>
              </a:rPr>
              <a:t>an </a:t>
            </a:r>
            <a:r>
              <a:rPr sz="1300" spc="-10" dirty="0">
                <a:solidFill>
                  <a:srgbClr val="233A44"/>
                </a:solidFill>
              </a:rPr>
              <a:t>element </a:t>
            </a:r>
            <a:r>
              <a:rPr sz="1300" spc="-5" dirty="0">
                <a:solidFill>
                  <a:srgbClr val="233A44"/>
                </a:solidFill>
              </a:rPr>
              <a:t>is not seen during the training, the </a:t>
            </a:r>
            <a:r>
              <a:rPr sz="1300" spc="-15" dirty="0">
                <a:solidFill>
                  <a:srgbClr val="233A44"/>
                </a:solidFill>
              </a:rPr>
              <a:t>system </a:t>
            </a:r>
            <a:r>
              <a:rPr sz="1300" spc="-5" dirty="0">
                <a:solidFill>
                  <a:srgbClr val="233A44"/>
                </a:solidFill>
              </a:rPr>
              <a:t>cannot </a:t>
            </a:r>
            <a:r>
              <a:rPr sz="1300" spc="-10" dirty="0">
                <a:solidFill>
                  <a:srgbClr val="233A44"/>
                </a:solidFill>
              </a:rPr>
              <a:t>create </a:t>
            </a:r>
            <a:r>
              <a:rPr sz="1300" dirty="0">
                <a:solidFill>
                  <a:srgbClr val="233A44"/>
                </a:solidFill>
              </a:rPr>
              <a:t>an </a:t>
            </a:r>
            <a:r>
              <a:rPr sz="1300" spc="-5" dirty="0">
                <a:solidFill>
                  <a:srgbClr val="233A44"/>
                </a:solidFill>
              </a:rPr>
              <a:t>embedding </a:t>
            </a:r>
            <a:r>
              <a:rPr sz="1300" spc="-15" dirty="0">
                <a:solidFill>
                  <a:srgbClr val="233A44"/>
                </a:solidFill>
              </a:rPr>
              <a:t>for </a:t>
            </a:r>
            <a:r>
              <a:rPr sz="1300" spc="-5" dirty="0">
                <a:solidFill>
                  <a:srgbClr val="233A44"/>
                </a:solidFill>
              </a:rPr>
              <a:t>it  </a:t>
            </a:r>
            <a:r>
              <a:rPr sz="1300" dirty="0">
                <a:solidFill>
                  <a:srgbClr val="233A44"/>
                </a:solidFill>
              </a:rPr>
              <a:t>and </a:t>
            </a:r>
            <a:r>
              <a:rPr sz="1300" spc="-5" dirty="0">
                <a:solidFill>
                  <a:srgbClr val="233A44"/>
                </a:solidFill>
              </a:rPr>
              <a:t>cannot query the model with </a:t>
            </a:r>
            <a:r>
              <a:rPr sz="1300" spc="-10" dirty="0">
                <a:solidFill>
                  <a:srgbClr val="233A44"/>
                </a:solidFill>
              </a:rPr>
              <a:t>that element. </a:t>
            </a:r>
            <a:r>
              <a:rPr sz="1300" spc="-5" dirty="0">
                <a:solidFill>
                  <a:srgbClr val="233A44"/>
                </a:solidFill>
              </a:rPr>
              <a:t>While some </a:t>
            </a:r>
            <a:r>
              <a:rPr sz="1300" spc="-10" dirty="0">
                <a:solidFill>
                  <a:srgbClr val="233A44"/>
                </a:solidFill>
              </a:rPr>
              <a:t>techniques exist </a:t>
            </a:r>
            <a:r>
              <a:rPr sz="1300" dirty="0">
                <a:solidFill>
                  <a:srgbClr val="233A44"/>
                </a:solidFill>
              </a:rPr>
              <a:t>as </a:t>
            </a:r>
            <a:r>
              <a:rPr sz="1300" spc="-10" dirty="0">
                <a:solidFill>
                  <a:srgbClr val="233A44"/>
                </a:solidFill>
              </a:rPr>
              <a:t>projection </a:t>
            </a:r>
            <a:r>
              <a:rPr sz="1300" spc="-5" dirty="0">
                <a:solidFill>
                  <a:srgbClr val="233A44"/>
                </a:solidFill>
              </a:rPr>
              <a:t>in </a:t>
            </a:r>
            <a:r>
              <a:rPr sz="1300" spc="-20" dirty="0">
                <a:solidFill>
                  <a:srgbClr val="233A44"/>
                </a:solidFill>
              </a:rPr>
              <a:t>WALS </a:t>
            </a:r>
            <a:r>
              <a:rPr sz="1300" spc="-5" dirty="0">
                <a:solidFill>
                  <a:srgbClr val="233A44"/>
                </a:solidFill>
              </a:rPr>
              <a:t>or  </a:t>
            </a:r>
            <a:r>
              <a:rPr sz="1300" spc="-10" dirty="0">
                <a:solidFill>
                  <a:srgbClr val="233A44"/>
                </a:solidFill>
              </a:rPr>
              <a:t>heuristics to </a:t>
            </a:r>
            <a:r>
              <a:rPr sz="1300" spc="-15" dirty="0">
                <a:solidFill>
                  <a:srgbClr val="233A44"/>
                </a:solidFill>
              </a:rPr>
              <a:t>generate </a:t>
            </a:r>
            <a:r>
              <a:rPr sz="1300" spc="-5" dirty="0">
                <a:solidFill>
                  <a:srgbClr val="233A44"/>
                </a:solidFill>
              </a:rPr>
              <a:t>new embeddings, the </a:t>
            </a:r>
            <a:r>
              <a:rPr sz="1300" dirty="0">
                <a:solidFill>
                  <a:srgbClr val="233A44"/>
                </a:solidFill>
              </a:rPr>
              <a:t>addition </a:t>
            </a:r>
            <a:r>
              <a:rPr sz="1300" spc="-10" dirty="0">
                <a:solidFill>
                  <a:srgbClr val="233A44"/>
                </a:solidFill>
              </a:rPr>
              <a:t>to </a:t>
            </a:r>
            <a:r>
              <a:rPr sz="1300" dirty="0">
                <a:solidFill>
                  <a:srgbClr val="233A44"/>
                </a:solidFill>
              </a:rPr>
              <a:t>a </a:t>
            </a:r>
            <a:r>
              <a:rPr sz="1300" spc="-5" dirty="0">
                <a:solidFill>
                  <a:srgbClr val="233A44"/>
                </a:solidFill>
              </a:rPr>
              <a:t>new </a:t>
            </a:r>
            <a:r>
              <a:rPr sz="1300" spc="-15" dirty="0">
                <a:solidFill>
                  <a:srgbClr val="233A44"/>
                </a:solidFill>
              </a:rPr>
              <a:t>feature </a:t>
            </a:r>
            <a:r>
              <a:rPr sz="1300" spc="-5" dirty="0">
                <a:solidFill>
                  <a:srgbClr val="233A44"/>
                </a:solidFill>
              </a:rPr>
              <a:t>will </a:t>
            </a:r>
            <a:r>
              <a:rPr sz="1300" spc="-10" dirty="0">
                <a:solidFill>
                  <a:srgbClr val="233A44"/>
                </a:solidFill>
              </a:rPr>
              <a:t>strengthen</a:t>
            </a:r>
            <a:r>
              <a:rPr sz="1300" spc="30" dirty="0">
                <a:solidFill>
                  <a:srgbClr val="233A44"/>
                </a:solidFill>
              </a:rPr>
              <a:t> </a:t>
            </a:r>
            <a:r>
              <a:rPr sz="1300" spc="-5" dirty="0">
                <a:solidFill>
                  <a:srgbClr val="233A44"/>
                </a:solidFill>
              </a:rPr>
              <a:t>the</a:t>
            </a:r>
            <a:endParaRPr sz="1300"/>
          </a:p>
          <a:p>
            <a:pPr marL="385445">
              <a:lnSpc>
                <a:spcPts val="1450"/>
              </a:lnSpc>
            </a:pPr>
            <a:r>
              <a:rPr sz="1300" spc="-15" dirty="0">
                <a:solidFill>
                  <a:srgbClr val="233A44"/>
                </a:solidFill>
              </a:rPr>
              <a:t>content-based </a:t>
            </a:r>
            <a:r>
              <a:rPr sz="1300" spc="-10" dirty="0">
                <a:solidFill>
                  <a:srgbClr val="233A44"/>
                </a:solidFill>
              </a:rPr>
              <a:t>filtering</a:t>
            </a:r>
            <a:r>
              <a:rPr sz="1300" spc="5" dirty="0">
                <a:solidFill>
                  <a:srgbClr val="233A44"/>
                </a:solidFill>
              </a:rPr>
              <a:t> </a:t>
            </a:r>
            <a:r>
              <a:rPr sz="1300" spc="-10" dirty="0">
                <a:solidFill>
                  <a:srgbClr val="233A44"/>
                </a:solidFill>
              </a:rPr>
              <a:t>method.</a:t>
            </a:r>
            <a:endParaRPr sz="1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0079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1554109"/>
            <a:ext cx="9144000" cy="3589654"/>
            <a:chOff x="0" y="1554109"/>
            <a:chExt cx="9144000" cy="3589654"/>
          </a:xfrm>
        </p:grpSpPr>
        <p:sp>
          <p:nvSpPr>
            <p:cNvPr id="4" name="object 4"/>
            <p:cNvSpPr/>
            <p:nvPr/>
          </p:nvSpPr>
          <p:spPr>
            <a:xfrm>
              <a:off x="0" y="2823144"/>
              <a:ext cx="7369809" cy="2317115"/>
            </a:xfrm>
            <a:custGeom>
              <a:avLst/>
              <a:gdLst/>
              <a:ahLst/>
              <a:cxnLst/>
              <a:rect l="l" t="t" r="r" b="b"/>
              <a:pathLst>
                <a:path w="7369809" h="2317115">
                  <a:moveTo>
                    <a:pt x="7369185" y="2316895"/>
                  </a:moveTo>
                  <a:lnTo>
                    <a:pt x="0" y="2316895"/>
                  </a:lnTo>
                  <a:lnTo>
                    <a:pt x="0" y="0"/>
                  </a:lnTo>
                  <a:lnTo>
                    <a:pt x="7369185" y="2316895"/>
                  </a:lnTo>
                  <a:close/>
                </a:path>
              </a:pathLst>
            </a:custGeom>
            <a:solidFill>
              <a:srgbClr val="153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83192" y="1554109"/>
              <a:ext cx="5560695" cy="3589654"/>
            </a:xfrm>
            <a:custGeom>
              <a:avLst/>
              <a:gdLst/>
              <a:ahLst/>
              <a:cxnLst/>
              <a:rect l="l" t="t" r="r" b="b"/>
              <a:pathLst>
                <a:path w="5560695" h="3589654">
                  <a:moveTo>
                    <a:pt x="5560488" y="3589505"/>
                  </a:moveTo>
                  <a:lnTo>
                    <a:pt x="0" y="3589505"/>
                  </a:lnTo>
                  <a:lnTo>
                    <a:pt x="5560488" y="0"/>
                  </a:lnTo>
                  <a:lnTo>
                    <a:pt x="5560488" y="3589505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0"/>
            <a:ext cx="9144000" cy="5144135"/>
            <a:chOff x="0" y="0"/>
            <a:chExt cx="9144000" cy="5144135"/>
          </a:xfrm>
        </p:grpSpPr>
        <p:sp>
          <p:nvSpPr>
            <p:cNvPr id="7" name="object 7"/>
            <p:cNvSpPr/>
            <p:nvPr/>
          </p:nvSpPr>
          <p:spPr>
            <a:xfrm>
              <a:off x="255981" y="0"/>
              <a:ext cx="2251710" cy="1043940"/>
            </a:xfrm>
            <a:custGeom>
              <a:avLst/>
              <a:gdLst/>
              <a:ahLst/>
              <a:cxnLst/>
              <a:rect l="l" t="t" r="r" b="b"/>
              <a:pathLst>
                <a:path w="2251710" h="1043940">
                  <a:moveTo>
                    <a:pt x="1741258" y="0"/>
                  </a:moveTo>
                  <a:lnTo>
                    <a:pt x="1598434" y="0"/>
                  </a:lnTo>
                  <a:lnTo>
                    <a:pt x="0" y="1043406"/>
                  </a:lnTo>
                  <a:lnTo>
                    <a:pt x="142824" y="1043406"/>
                  </a:lnTo>
                  <a:lnTo>
                    <a:pt x="1741258" y="0"/>
                  </a:lnTo>
                  <a:close/>
                </a:path>
                <a:path w="2251710" h="1043940">
                  <a:moveTo>
                    <a:pt x="1996300" y="0"/>
                  </a:moveTo>
                  <a:lnTo>
                    <a:pt x="1853476" y="0"/>
                  </a:lnTo>
                  <a:lnTo>
                    <a:pt x="255054" y="1043406"/>
                  </a:lnTo>
                  <a:lnTo>
                    <a:pt x="397878" y="1043406"/>
                  </a:lnTo>
                  <a:lnTo>
                    <a:pt x="1996300" y="0"/>
                  </a:lnTo>
                  <a:close/>
                </a:path>
                <a:path w="2251710" h="1043940">
                  <a:moveTo>
                    <a:pt x="2251354" y="0"/>
                  </a:moveTo>
                  <a:lnTo>
                    <a:pt x="2108517" y="0"/>
                  </a:lnTo>
                  <a:lnTo>
                    <a:pt x="510095" y="1043406"/>
                  </a:lnTo>
                  <a:lnTo>
                    <a:pt x="652919" y="1043406"/>
                  </a:lnTo>
                  <a:lnTo>
                    <a:pt x="22513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9143981" cy="51434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3224" y="206249"/>
              <a:ext cx="8737600" cy="4731385"/>
            </a:xfrm>
            <a:custGeom>
              <a:avLst/>
              <a:gdLst/>
              <a:ahLst/>
              <a:cxnLst/>
              <a:rect l="l" t="t" r="r" b="b"/>
              <a:pathLst>
                <a:path w="8737600" h="4731385">
                  <a:moveTo>
                    <a:pt x="8737482" y="4730990"/>
                  </a:moveTo>
                  <a:lnTo>
                    <a:pt x="0" y="4730990"/>
                  </a:lnTo>
                  <a:lnTo>
                    <a:pt x="0" y="0"/>
                  </a:lnTo>
                  <a:lnTo>
                    <a:pt x="8737482" y="0"/>
                  </a:lnTo>
                  <a:lnTo>
                    <a:pt x="8737482" y="4730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925" y="4522127"/>
              <a:ext cx="1593850" cy="617220"/>
            </a:xfrm>
            <a:custGeom>
              <a:avLst/>
              <a:gdLst/>
              <a:ahLst/>
              <a:cxnLst/>
              <a:rect l="l" t="t" r="r" b="b"/>
              <a:pathLst>
                <a:path w="1593850" h="617220">
                  <a:moveTo>
                    <a:pt x="1075156" y="0"/>
                  </a:moveTo>
                  <a:lnTo>
                    <a:pt x="975118" y="0"/>
                  </a:lnTo>
                  <a:lnTo>
                    <a:pt x="0" y="617067"/>
                  </a:lnTo>
                  <a:lnTo>
                    <a:pt x="100037" y="617067"/>
                  </a:lnTo>
                  <a:lnTo>
                    <a:pt x="1075156" y="0"/>
                  </a:lnTo>
                  <a:close/>
                </a:path>
                <a:path w="1593850" h="617220">
                  <a:moveTo>
                    <a:pt x="1334236" y="0"/>
                  </a:moveTo>
                  <a:lnTo>
                    <a:pt x="1234198" y="0"/>
                  </a:lnTo>
                  <a:lnTo>
                    <a:pt x="259080" y="617067"/>
                  </a:lnTo>
                  <a:lnTo>
                    <a:pt x="359117" y="617067"/>
                  </a:lnTo>
                  <a:lnTo>
                    <a:pt x="1334236" y="0"/>
                  </a:lnTo>
                  <a:close/>
                </a:path>
                <a:path w="1593850" h="617220">
                  <a:moveTo>
                    <a:pt x="1593303" y="0"/>
                  </a:moveTo>
                  <a:lnTo>
                    <a:pt x="1493266" y="0"/>
                  </a:lnTo>
                  <a:lnTo>
                    <a:pt x="518147" y="617067"/>
                  </a:lnTo>
                  <a:lnTo>
                    <a:pt x="618185" y="617067"/>
                  </a:lnTo>
                  <a:lnTo>
                    <a:pt x="1593303" y="0"/>
                  </a:lnTo>
                  <a:close/>
                </a:path>
              </a:pathLst>
            </a:custGeom>
            <a:solidFill>
              <a:srgbClr val="153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86336" y="1244"/>
              <a:ext cx="3257550" cy="1261745"/>
            </a:xfrm>
            <a:custGeom>
              <a:avLst/>
              <a:gdLst/>
              <a:ahLst/>
              <a:cxnLst/>
              <a:rect l="l" t="t" r="r" b="b"/>
              <a:pathLst>
                <a:path w="3257550" h="1261745">
                  <a:moveTo>
                    <a:pt x="2198116" y="0"/>
                  </a:moveTo>
                  <a:lnTo>
                    <a:pt x="1993493" y="0"/>
                  </a:lnTo>
                  <a:lnTo>
                    <a:pt x="0" y="1261516"/>
                  </a:lnTo>
                  <a:lnTo>
                    <a:pt x="204622" y="1261516"/>
                  </a:lnTo>
                  <a:lnTo>
                    <a:pt x="2198116" y="0"/>
                  </a:lnTo>
                  <a:close/>
                </a:path>
                <a:path w="3257550" h="1261745">
                  <a:moveTo>
                    <a:pt x="2727795" y="0"/>
                  </a:moveTo>
                  <a:lnTo>
                    <a:pt x="2523147" y="0"/>
                  </a:lnTo>
                  <a:lnTo>
                    <a:pt x="529666" y="1261516"/>
                  </a:lnTo>
                  <a:lnTo>
                    <a:pt x="734288" y="1261516"/>
                  </a:lnTo>
                  <a:lnTo>
                    <a:pt x="2727795" y="0"/>
                  </a:lnTo>
                  <a:close/>
                </a:path>
                <a:path w="3257550" h="1261745">
                  <a:moveTo>
                    <a:pt x="3257435" y="0"/>
                  </a:moveTo>
                  <a:lnTo>
                    <a:pt x="3052813" y="0"/>
                  </a:lnTo>
                  <a:lnTo>
                    <a:pt x="1059319" y="1261516"/>
                  </a:lnTo>
                  <a:lnTo>
                    <a:pt x="1263967" y="1261516"/>
                  </a:lnTo>
                  <a:lnTo>
                    <a:pt x="3257435" y="0"/>
                  </a:lnTo>
                  <a:close/>
                </a:path>
              </a:pathLst>
            </a:custGeom>
            <a:solidFill>
              <a:srgbClr val="0079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100"/>
              </a:spcBef>
            </a:pPr>
            <a:r>
              <a:rPr spc="40" dirty="0"/>
              <a:t>THANK</a:t>
            </a:r>
            <a:r>
              <a:rPr spc="-140" dirty="0"/>
              <a:t> </a:t>
            </a:r>
            <a:r>
              <a:rPr spc="-130" dirty="0"/>
              <a:t>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3" y="903383"/>
            <a:ext cx="4559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Recommendation</a:t>
            </a:r>
            <a:r>
              <a:rPr sz="3000" spc="-85" dirty="0"/>
              <a:t> </a:t>
            </a:r>
            <a:r>
              <a:rPr sz="3000" spc="-15" dirty="0"/>
              <a:t>Systems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1485921" y="1726209"/>
            <a:ext cx="6749415" cy="211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675">
              <a:lnSpc>
                <a:spcPts val="1405"/>
              </a:lnSpc>
              <a:spcBef>
                <a:spcPts val="100"/>
              </a:spcBef>
              <a:buChar char="●"/>
              <a:tabLst>
                <a:tab pos="332740" algn="l"/>
                <a:tab pos="333375" algn="l"/>
              </a:tabLst>
            </a:pPr>
            <a:r>
              <a:rPr sz="1200" spc="-5" dirty="0">
                <a:latin typeface="Arial"/>
                <a:cs typeface="Arial"/>
              </a:rPr>
              <a:t>Information filtering </a:t>
            </a:r>
            <a:r>
              <a:rPr sz="1200" dirty="0">
                <a:latin typeface="Arial"/>
                <a:cs typeface="Arial"/>
              </a:rPr>
              <a:t>system </a:t>
            </a:r>
            <a:r>
              <a:rPr sz="1200" spc="-5" dirty="0">
                <a:latin typeface="Arial"/>
                <a:cs typeface="Arial"/>
              </a:rPr>
              <a:t>that predicts the user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preference</a:t>
            </a:r>
            <a:endParaRPr sz="1200">
              <a:latin typeface="Arial"/>
              <a:cs typeface="Arial"/>
            </a:endParaRPr>
          </a:p>
          <a:p>
            <a:pPr marL="332740" marR="5080" indent="-320675">
              <a:lnSpc>
                <a:spcPts val="1370"/>
              </a:lnSpc>
              <a:spcBef>
                <a:spcPts val="65"/>
              </a:spcBef>
              <a:buChar char="●"/>
              <a:tabLst>
                <a:tab pos="332740" algn="l"/>
                <a:tab pos="333375" algn="l"/>
              </a:tabLst>
            </a:pPr>
            <a:r>
              <a:rPr sz="1200" spc="-5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most common </a:t>
            </a:r>
            <a:r>
              <a:rPr sz="1200" spc="-5" dirty="0">
                <a:latin typeface="Arial"/>
                <a:cs typeface="Arial"/>
              </a:rPr>
              <a:t>example for the </a:t>
            </a:r>
            <a:r>
              <a:rPr sz="1200" dirty="0">
                <a:latin typeface="Arial"/>
                <a:cs typeface="Arial"/>
              </a:rPr>
              <a:t>recommendation systems </a:t>
            </a:r>
            <a:r>
              <a:rPr sz="1200" spc="-5" dirty="0">
                <a:latin typeface="Arial"/>
                <a:cs typeface="Arial"/>
              </a:rPr>
              <a:t>is </a:t>
            </a:r>
            <a:r>
              <a:rPr sz="1200" spc="-10" dirty="0">
                <a:latin typeface="Arial"/>
                <a:cs typeface="Arial"/>
              </a:rPr>
              <a:t>offering </a:t>
            </a:r>
            <a:r>
              <a:rPr sz="1200" dirty="0">
                <a:latin typeface="Arial"/>
                <a:cs typeface="Arial"/>
              </a:rPr>
              <a:t>customers </a:t>
            </a:r>
            <a:r>
              <a:rPr sz="1200" spc="-5" dirty="0">
                <a:latin typeface="Arial"/>
                <a:cs typeface="Arial"/>
              </a:rPr>
              <a:t>of an online  </a:t>
            </a:r>
            <a:r>
              <a:rPr sz="1200" dirty="0">
                <a:latin typeface="Arial"/>
                <a:cs typeface="Arial"/>
              </a:rPr>
              <a:t>retailer suggestions </a:t>
            </a:r>
            <a:r>
              <a:rPr sz="1200" spc="-5" dirty="0">
                <a:latin typeface="Arial"/>
                <a:cs typeface="Arial"/>
              </a:rPr>
              <a:t>about what they </a:t>
            </a:r>
            <a:r>
              <a:rPr sz="1200" dirty="0">
                <a:latin typeface="Arial"/>
                <a:cs typeface="Arial"/>
              </a:rPr>
              <a:t>might </a:t>
            </a:r>
            <a:r>
              <a:rPr sz="1200" spc="-5" dirty="0">
                <a:latin typeface="Arial"/>
                <a:cs typeface="Arial"/>
              </a:rPr>
              <a:t>like to </a:t>
            </a:r>
            <a:r>
              <a:rPr sz="1200" spc="-25" dirty="0">
                <a:latin typeface="Arial"/>
                <a:cs typeface="Arial"/>
              </a:rPr>
              <a:t>buy, </a:t>
            </a:r>
            <a:r>
              <a:rPr sz="1200" spc="-5" dirty="0">
                <a:latin typeface="Arial"/>
                <a:cs typeface="Arial"/>
              </a:rPr>
              <a:t>based on their past history of purchases  and/or product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searches.</a:t>
            </a:r>
            <a:endParaRPr sz="1200">
              <a:latin typeface="Arial"/>
              <a:cs typeface="Arial"/>
            </a:endParaRPr>
          </a:p>
          <a:p>
            <a:pPr marL="332740" indent="-320675">
              <a:lnSpc>
                <a:spcPts val="1295"/>
              </a:lnSpc>
              <a:buChar char="●"/>
              <a:tabLst>
                <a:tab pos="332740" algn="l"/>
                <a:tab pos="333375" algn="l"/>
              </a:tabLst>
            </a:pPr>
            <a:r>
              <a:rPr sz="1200" spc="-15" dirty="0">
                <a:latin typeface="Arial"/>
                <a:cs typeface="Arial"/>
              </a:rPr>
              <a:t>We </a:t>
            </a:r>
            <a:r>
              <a:rPr sz="1200" dirty="0">
                <a:latin typeface="Arial"/>
                <a:cs typeface="Arial"/>
              </a:rPr>
              <a:t>consider </a:t>
            </a:r>
            <a:r>
              <a:rPr sz="1200" spc="-5" dirty="0">
                <a:latin typeface="Arial"/>
                <a:cs typeface="Arial"/>
              </a:rPr>
              <a:t>two </a:t>
            </a:r>
            <a:r>
              <a:rPr sz="1200" dirty="0">
                <a:latin typeface="Arial"/>
                <a:cs typeface="Arial"/>
              </a:rPr>
              <a:t>classes </a:t>
            </a:r>
            <a:r>
              <a:rPr sz="1200" spc="-5" dirty="0">
                <a:latin typeface="Arial"/>
                <a:cs typeface="Arial"/>
              </a:rPr>
              <a:t>of entities, which we </a:t>
            </a:r>
            <a:r>
              <a:rPr sz="1200" dirty="0">
                <a:latin typeface="Arial"/>
                <a:cs typeface="Arial"/>
              </a:rPr>
              <a:t>shall refer </a:t>
            </a:r>
            <a:r>
              <a:rPr sz="1200" spc="-5" dirty="0">
                <a:latin typeface="Arial"/>
                <a:cs typeface="Arial"/>
              </a:rPr>
              <a:t>to as users and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items.</a:t>
            </a:r>
            <a:endParaRPr sz="1200">
              <a:latin typeface="Arial"/>
              <a:cs typeface="Arial"/>
            </a:endParaRPr>
          </a:p>
          <a:p>
            <a:pPr marL="332740" marR="229235" indent="-320675">
              <a:lnSpc>
                <a:spcPts val="1370"/>
              </a:lnSpc>
              <a:spcBef>
                <a:spcPts val="70"/>
              </a:spcBef>
              <a:buChar char="●"/>
              <a:tabLst>
                <a:tab pos="332740" algn="l"/>
                <a:tab pos="333375" algn="l"/>
              </a:tabLst>
            </a:pPr>
            <a:r>
              <a:rPr sz="1200" spc="-15" dirty="0">
                <a:latin typeface="Arial"/>
                <a:cs typeface="Arial"/>
              </a:rPr>
              <a:t>We </a:t>
            </a:r>
            <a:r>
              <a:rPr sz="1200" dirty="0">
                <a:latin typeface="Arial"/>
                <a:cs typeface="Arial"/>
              </a:rPr>
              <a:t>represent </a:t>
            </a:r>
            <a:r>
              <a:rPr sz="1200" spc="-5" dirty="0">
                <a:latin typeface="Arial"/>
                <a:cs typeface="Arial"/>
              </a:rPr>
              <a:t>the data in the utility </a:t>
            </a:r>
            <a:r>
              <a:rPr sz="1200" dirty="0">
                <a:latin typeface="Arial"/>
                <a:cs typeface="Arial"/>
              </a:rPr>
              <a:t>matrix, </a:t>
            </a:r>
            <a:r>
              <a:rPr sz="1200" spc="-5" dirty="0">
                <a:latin typeface="Arial"/>
                <a:cs typeface="Arial"/>
              </a:rPr>
              <a:t>we </a:t>
            </a:r>
            <a:r>
              <a:rPr sz="1200" dirty="0">
                <a:latin typeface="Arial"/>
                <a:cs typeface="Arial"/>
              </a:rPr>
              <a:t>check </a:t>
            </a:r>
            <a:r>
              <a:rPr sz="1200" spc="-5" dirty="0">
                <a:latin typeface="Arial"/>
                <a:cs typeface="Arial"/>
              </a:rPr>
              <a:t>for </a:t>
            </a:r>
            <a:r>
              <a:rPr sz="1200" spc="-10" dirty="0">
                <a:latin typeface="Arial"/>
                <a:cs typeface="Arial"/>
              </a:rPr>
              <a:t>different </a:t>
            </a:r>
            <a:r>
              <a:rPr sz="1200" spc="-5" dirty="0">
                <a:latin typeface="Arial"/>
                <a:cs typeface="Arial"/>
              </a:rPr>
              <a:t>attributes which defines the  users interest to buy product. Sometimes, we </a:t>
            </a:r>
            <a:r>
              <a:rPr sz="1200" dirty="0">
                <a:latin typeface="Arial"/>
                <a:cs typeface="Arial"/>
              </a:rPr>
              <a:t>might </a:t>
            </a:r>
            <a:r>
              <a:rPr sz="1200" spc="-5" dirty="0">
                <a:latin typeface="Arial"/>
                <a:cs typeface="Arial"/>
              </a:rPr>
              <a:t>have the data from user for </a:t>
            </a:r>
            <a:r>
              <a:rPr sz="1200" dirty="0">
                <a:latin typeface="Arial"/>
                <a:cs typeface="Arial"/>
              </a:rPr>
              <a:t>certain  </a:t>
            </a:r>
            <a:r>
              <a:rPr sz="1200" spc="-5" dirty="0">
                <a:latin typeface="Arial"/>
                <a:cs typeface="Arial"/>
              </a:rPr>
              <a:t>products which he doesn’t provide any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ratings.</a:t>
            </a:r>
            <a:endParaRPr sz="1200">
              <a:latin typeface="Arial"/>
              <a:cs typeface="Arial"/>
            </a:endParaRPr>
          </a:p>
          <a:p>
            <a:pPr marL="332740" indent="-320675">
              <a:lnSpc>
                <a:spcPts val="1295"/>
              </a:lnSpc>
              <a:buChar char="●"/>
              <a:tabLst>
                <a:tab pos="332740" algn="l"/>
                <a:tab pos="333375" algn="l"/>
              </a:tabLst>
            </a:pPr>
            <a:r>
              <a:rPr sz="1200" spc="-15" dirty="0">
                <a:latin typeface="Arial"/>
                <a:cs typeface="Arial"/>
              </a:rPr>
              <a:t>Later, </a:t>
            </a:r>
            <a:r>
              <a:rPr sz="1200" spc="-5" dirty="0">
                <a:latin typeface="Arial"/>
                <a:cs typeface="Arial"/>
              </a:rPr>
              <a:t>we </a:t>
            </a:r>
            <a:r>
              <a:rPr sz="1200" dirty="0">
                <a:latin typeface="Arial"/>
                <a:cs typeface="Arial"/>
              </a:rPr>
              <a:t>compare </a:t>
            </a:r>
            <a:r>
              <a:rPr sz="1200" spc="-5" dirty="0">
                <a:latin typeface="Arial"/>
                <a:cs typeface="Arial"/>
              </a:rPr>
              <a:t>the utility </a:t>
            </a:r>
            <a:r>
              <a:rPr sz="1200" dirty="0">
                <a:latin typeface="Arial"/>
                <a:cs typeface="Arial"/>
              </a:rPr>
              <a:t>matrix </a:t>
            </a:r>
            <a:r>
              <a:rPr sz="1200" spc="-5" dirty="0">
                <a:latin typeface="Arial"/>
                <a:cs typeface="Arial"/>
              </a:rPr>
              <a:t>between </a:t>
            </a:r>
            <a:r>
              <a:rPr sz="1200" spc="-10" dirty="0">
                <a:latin typeface="Arial"/>
                <a:cs typeface="Arial"/>
              </a:rPr>
              <a:t>different </a:t>
            </a:r>
            <a:r>
              <a:rPr sz="1200" spc="-5" dirty="0">
                <a:latin typeface="Arial"/>
                <a:cs typeface="Arial"/>
              </a:rPr>
              <a:t>products and </a:t>
            </a:r>
            <a:r>
              <a:rPr sz="1200" dirty="0">
                <a:latin typeface="Arial"/>
                <a:cs typeface="Arial"/>
              </a:rPr>
              <a:t>check </a:t>
            </a:r>
            <a:r>
              <a:rPr sz="1200" spc="-5" dirty="0">
                <a:latin typeface="Arial"/>
                <a:cs typeface="Arial"/>
              </a:rPr>
              <a:t>if we have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any</a:t>
            </a:r>
            <a:endParaRPr sz="1200">
              <a:latin typeface="Arial"/>
              <a:cs typeface="Arial"/>
            </a:endParaRPr>
          </a:p>
          <a:p>
            <a:pPr marL="332740">
              <a:lnSpc>
                <a:spcPts val="1370"/>
              </a:lnSpc>
            </a:pPr>
            <a:r>
              <a:rPr sz="1200" dirty="0">
                <a:latin typeface="Arial"/>
                <a:cs typeface="Arial"/>
              </a:rPr>
              <a:t>similarity </a:t>
            </a:r>
            <a:r>
              <a:rPr sz="1200" spc="-5" dirty="0">
                <a:latin typeface="Arial"/>
                <a:cs typeface="Arial"/>
              </a:rPr>
              <a:t>between the products and </a:t>
            </a:r>
            <a:r>
              <a:rPr sz="1200" dirty="0">
                <a:latin typeface="Arial"/>
                <a:cs typeface="Arial"/>
              </a:rPr>
              <a:t>conclude </a:t>
            </a:r>
            <a:r>
              <a:rPr sz="1200" spc="-5" dirty="0">
                <a:latin typeface="Arial"/>
                <a:cs typeface="Arial"/>
              </a:rPr>
              <a:t>if user is willing to buy </a:t>
            </a:r>
            <a:r>
              <a:rPr sz="1200" dirty="0">
                <a:latin typeface="Arial"/>
                <a:cs typeface="Arial"/>
              </a:rPr>
              <a:t>certain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product.</a:t>
            </a:r>
            <a:endParaRPr sz="1200">
              <a:latin typeface="Arial"/>
              <a:cs typeface="Arial"/>
            </a:endParaRPr>
          </a:p>
          <a:p>
            <a:pPr marL="332740" marR="408305" indent="-320675">
              <a:lnSpc>
                <a:spcPts val="1370"/>
              </a:lnSpc>
              <a:spcBef>
                <a:spcPts val="65"/>
              </a:spcBef>
              <a:buChar char="●"/>
              <a:tabLst>
                <a:tab pos="332740" algn="l"/>
                <a:tab pos="333375" algn="l"/>
              </a:tabLst>
            </a:pPr>
            <a:r>
              <a:rPr sz="1200" spc="-5" dirty="0">
                <a:latin typeface="Arial"/>
                <a:cs typeface="Arial"/>
              </a:rPr>
              <a:t>There is phenomenon </a:t>
            </a:r>
            <a:r>
              <a:rPr sz="1200" dirty="0">
                <a:latin typeface="Arial"/>
                <a:cs typeface="Arial"/>
              </a:rPr>
              <a:t>called </a:t>
            </a:r>
            <a:r>
              <a:rPr sz="1200" spc="-5" dirty="0">
                <a:latin typeface="Arial"/>
                <a:cs typeface="Arial"/>
              </a:rPr>
              <a:t>Long tail which discuss the distinction between physical and  online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worlds.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173" y="713673"/>
            <a:ext cx="7339965" cy="34842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dirty="0">
                <a:solidFill>
                  <a:srgbClr val="233A44"/>
                </a:solidFill>
                <a:latin typeface="Arial"/>
                <a:cs typeface="Arial"/>
              </a:rPr>
              <a:t>Few Applications for Recommendation</a:t>
            </a:r>
            <a:r>
              <a:rPr sz="1200" b="1" spc="-50" dirty="0">
                <a:solidFill>
                  <a:srgbClr val="233A44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3A44"/>
                </a:solidFill>
                <a:latin typeface="Arial"/>
                <a:cs typeface="Arial"/>
              </a:rPr>
              <a:t>Systems:-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469265" marR="448945" indent="-321945">
              <a:lnSpc>
                <a:spcPts val="1230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3A44"/>
                </a:solidFill>
                <a:latin typeface="Arial"/>
                <a:cs typeface="Arial"/>
              </a:rPr>
              <a:t>Product Recommendations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:-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We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have noted how Amazon or similar online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vendors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strive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to 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present each returning user with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some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suggestions of products that they might like to</a:t>
            </a:r>
            <a:r>
              <a:rPr sz="1200" spc="10" dirty="0">
                <a:solidFill>
                  <a:srgbClr val="233A4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buy</a:t>
            </a:r>
            <a:endParaRPr sz="1200">
              <a:latin typeface="Arial"/>
              <a:cs typeface="Arial"/>
            </a:endParaRPr>
          </a:p>
          <a:p>
            <a:pPr marL="469265" marR="5080" indent="-321945">
              <a:lnSpc>
                <a:spcPts val="1230"/>
              </a:lnSpc>
              <a:spcBef>
                <a:spcPts val="1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200" b="1" spc="5" dirty="0">
                <a:solidFill>
                  <a:srgbClr val="233A44"/>
                </a:solidFill>
                <a:latin typeface="Arial"/>
                <a:cs typeface="Arial"/>
              </a:rPr>
              <a:t>Movie </a:t>
            </a:r>
            <a:r>
              <a:rPr sz="1200" b="1" dirty="0">
                <a:solidFill>
                  <a:srgbClr val="233A44"/>
                </a:solidFill>
                <a:latin typeface="Arial"/>
                <a:cs typeface="Arial"/>
              </a:rPr>
              <a:t>Recommendations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:-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Netflix offers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its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customers recommendations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of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movies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they might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like. 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These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recommendations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are based on ratings provided by</a:t>
            </a:r>
            <a:r>
              <a:rPr sz="1200" spc="-15" dirty="0">
                <a:solidFill>
                  <a:srgbClr val="233A44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users</a:t>
            </a:r>
            <a:endParaRPr sz="1200">
              <a:latin typeface="Arial"/>
              <a:cs typeface="Arial"/>
            </a:endParaRPr>
          </a:p>
          <a:p>
            <a:pPr marL="469265" marR="185420" indent="-321945">
              <a:lnSpc>
                <a:spcPts val="1230"/>
              </a:lnSpc>
              <a:spcBef>
                <a:spcPts val="10"/>
              </a:spcBef>
              <a:buChar char="●"/>
              <a:tabLst>
                <a:tab pos="469265" algn="l"/>
                <a:tab pos="469900" algn="l"/>
              </a:tabLst>
            </a:pPr>
            <a:r>
              <a:rPr sz="1200" b="1" dirty="0">
                <a:solidFill>
                  <a:srgbClr val="233A44"/>
                </a:solidFill>
                <a:latin typeface="Arial"/>
                <a:cs typeface="Arial"/>
              </a:rPr>
              <a:t>News </a:t>
            </a:r>
            <a:r>
              <a:rPr sz="1200" b="1" spc="-5" dirty="0">
                <a:solidFill>
                  <a:srgbClr val="233A44"/>
                </a:solidFill>
                <a:latin typeface="Arial"/>
                <a:cs typeface="Arial"/>
              </a:rPr>
              <a:t>Articles:-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News services have attempted to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identify articles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interest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to readers, based on  the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articles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that they have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read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in the past. The similarity might be based on the similarity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of 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important words in the documents, or on the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articles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that are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read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by people with similar reading 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tastes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200" b="1" spc="-20" dirty="0">
                <a:solidFill>
                  <a:srgbClr val="233A44"/>
                </a:solidFill>
                <a:latin typeface="Arial"/>
                <a:cs typeface="Arial"/>
              </a:rPr>
              <a:t>Types </a:t>
            </a:r>
            <a:r>
              <a:rPr sz="1200" b="1" dirty="0">
                <a:solidFill>
                  <a:srgbClr val="233A44"/>
                </a:solidFill>
                <a:latin typeface="Arial"/>
                <a:cs typeface="Arial"/>
              </a:rPr>
              <a:t>of Recommendation</a:t>
            </a:r>
            <a:r>
              <a:rPr sz="1200" b="1" spc="10" dirty="0">
                <a:solidFill>
                  <a:srgbClr val="233A44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3A44"/>
                </a:solidFill>
                <a:latin typeface="Arial"/>
                <a:cs typeface="Arial"/>
              </a:rPr>
              <a:t>Systems:-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12700" marR="251460">
              <a:lnSpc>
                <a:spcPts val="1230"/>
              </a:lnSpc>
              <a:buFont typeface="Arial"/>
              <a:buChar char="•"/>
              <a:tabLst>
                <a:tab pos="109220" algn="l"/>
              </a:tabLst>
            </a:pPr>
            <a:r>
              <a:rPr sz="1200" b="1" dirty="0">
                <a:solidFill>
                  <a:srgbClr val="233A44"/>
                </a:solidFill>
                <a:latin typeface="Arial"/>
                <a:cs typeface="Arial"/>
              </a:rPr>
              <a:t>Content-based systems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examine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properties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of the items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recommended.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For instance, if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a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Netflix user 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has watched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many cowboy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movies, then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recommend a movie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classified in the database as having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the 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“cowboy”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 genre.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33A44"/>
              </a:buClr>
              <a:buFont typeface="Arial"/>
              <a:buChar char="•"/>
            </a:pPr>
            <a:endParaRPr sz="1050">
              <a:latin typeface="Arial"/>
              <a:cs typeface="Arial"/>
            </a:endParaRPr>
          </a:p>
          <a:p>
            <a:pPr marL="12700" marR="46990">
              <a:lnSpc>
                <a:spcPts val="1230"/>
              </a:lnSpc>
              <a:buFont typeface="Arial"/>
              <a:buChar char="•"/>
              <a:tabLst>
                <a:tab pos="109220" algn="l"/>
              </a:tabLst>
            </a:pPr>
            <a:r>
              <a:rPr sz="1200" b="1" dirty="0">
                <a:solidFill>
                  <a:srgbClr val="233A44"/>
                </a:solidFill>
                <a:latin typeface="Arial"/>
                <a:cs typeface="Arial"/>
              </a:rPr>
              <a:t>Collaborative filtering systems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recommend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items based on similarity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measures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between users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and/or 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items. The items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recommended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to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user are those preferred by similar users. This sort of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recommendation  system can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use the groundwork on similarity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search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and clustering. </a:t>
            </a:r>
            <a:r>
              <a:rPr sz="1200" spc="-10" dirty="0">
                <a:solidFill>
                  <a:srgbClr val="233A44"/>
                </a:solidFill>
                <a:latin typeface="Arial"/>
                <a:cs typeface="Arial"/>
              </a:rPr>
              <a:t>However,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these technologies by  themselves are not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sufficient,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and there are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some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new algorithms that have proven 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effective for  </a:t>
            </a:r>
            <a:r>
              <a:rPr sz="1200" spc="5" dirty="0">
                <a:solidFill>
                  <a:srgbClr val="233A44"/>
                </a:solidFill>
                <a:latin typeface="Arial"/>
                <a:cs typeface="Arial"/>
              </a:rPr>
              <a:t>recommendation</a:t>
            </a:r>
            <a:r>
              <a:rPr sz="1200" spc="-5" dirty="0">
                <a:solidFill>
                  <a:srgbClr val="233A4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33A44"/>
                </a:solidFill>
                <a:latin typeface="Arial"/>
                <a:cs typeface="Arial"/>
              </a:rPr>
              <a:t>systems..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6669" y="569048"/>
            <a:ext cx="4038591" cy="3733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3" y="903383"/>
            <a:ext cx="63277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0" dirty="0"/>
              <a:t>Content </a:t>
            </a:r>
            <a:r>
              <a:rPr sz="3000" spc="-25" dirty="0"/>
              <a:t>Based </a:t>
            </a:r>
            <a:r>
              <a:rPr sz="3000" spc="-10" dirty="0"/>
              <a:t>System </a:t>
            </a:r>
            <a:r>
              <a:rPr sz="3000" spc="270" dirty="0"/>
              <a:t>-</a:t>
            </a:r>
            <a:r>
              <a:rPr sz="3000" spc="-204" dirty="0"/>
              <a:t> </a:t>
            </a:r>
            <a:r>
              <a:rPr sz="3000" spc="40" dirty="0"/>
              <a:t>Introduction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892173" y="1724253"/>
            <a:ext cx="7033895" cy="2296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1760">
              <a:lnSpc>
                <a:spcPct val="106200"/>
              </a:lnSpc>
              <a:spcBef>
                <a:spcPts val="95"/>
              </a:spcBef>
            </a:pP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Content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Based Recommendations are the </a:t>
            </a:r>
            <a:r>
              <a:rPr sz="1350" spc="-10" dirty="0">
                <a:solidFill>
                  <a:srgbClr val="233A44"/>
                </a:solidFill>
                <a:latin typeface="Carlito"/>
                <a:cs typeface="Carlito"/>
              </a:rPr>
              <a:t>systems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which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focus </a:t>
            </a:r>
            <a:r>
              <a:rPr sz="1350" spc="5" dirty="0">
                <a:solidFill>
                  <a:srgbClr val="233A44"/>
                </a:solidFill>
                <a:latin typeface="Carlito"/>
                <a:cs typeface="Carlito"/>
              </a:rPr>
              <a:t>on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properties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of items. Similarity of  items is determined by measuring the similarity in their</a:t>
            </a:r>
            <a:r>
              <a:rPr sz="1350" spc="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properties.</a:t>
            </a:r>
            <a:endParaRPr sz="13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350" b="1" u="heavy" spc="-5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Item Profiles:</a:t>
            </a:r>
            <a:endParaRPr sz="13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rlito"/>
              <a:cs typeface="Carlito"/>
            </a:endParaRPr>
          </a:p>
          <a:p>
            <a:pPr marL="469265" marR="295910" indent="-333375">
              <a:lnSpc>
                <a:spcPct val="106200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In </a:t>
            </a:r>
            <a:r>
              <a:rPr sz="1350" spc="5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content-based </a:t>
            </a:r>
            <a:r>
              <a:rPr sz="1350" spc="-10" dirty="0">
                <a:solidFill>
                  <a:srgbClr val="233A44"/>
                </a:solidFill>
                <a:latin typeface="Carlito"/>
                <a:cs typeface="Carlito"/>
              </a:rPr>
              <a:t>system,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we must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construct </a:t>
            </a:r>
            <a:r>
              <a:rPr sz="1350" spc="-10" dirty="0">
                <a:solidFill>
                  <a:srgbClr val="233A44"/>
                </a:solidFill>
                <a:latin typeface="Carlito"/>
                <a:cs typeface="Carlito"/>
              </a:rPr>
              <a:t>for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each item </a:t>
            </a:r>
            <a:r>
              <a:rPr sz="1350" spc="5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profile,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which is </a:t>
            </a:r>
            <a:r>
              <a:rPr sz="1350" spc="5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record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or  collection of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records representing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important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characteristics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of that</a:t>
            </a:r>
            <a:r>
              <a:rPr sz="1350" spc="2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item.</a:t>
            </a:r>
            <a:endParaRPr sz="1350">
              <a:latin typeface="Carlito"/>
              <a:cs typeface="Carlito"/>
            </a:endParaRPr>
          </a:p>
          <a:p>
            <a:pPr marL="469900" indent="-333375">
              <a:lnSpc>
                <a:spcPct val="100000"/>
              </a:lnSpc>
              <a:spcBef>
                <a:spcPts val="10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350" b="1" dirty="0">
                <a:solidFill>
                  <a:srgbClr val="233A44"/>
                </a:solidFill>
                <a:latin typeface="Carlito"/>
                <a:cs typeface="Carlito"/>
              </a:rPr>
              <a:t>Documents and</a:t>
            </a:r>
            <a:r>
              <a:rPr sz="1350" b="1" spc="-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50" b="1" dirty="0">
                <a:solidFill>
                  <a:srgbClr val="233A44"/>
                </a:solidFill>
                <a:latin typeface="Carlito"/>
                <a:cs typeface="Carlito"/>
              </a:rPr>
              <a:t>Images:</a:t>
            </a:r>
            <a:endParaRPr sz="1350">
              <a:latin typeface="Carlito"/>
              <a:cs typeface="Carlito"/>
            </a:endParaRPr>
          </a:p>
          <a:p>
            <a:pPr marL="469265" marR="5080" indent="-400050">
              <a:lnSpc>
                <a:spcPct val="106200"/>
              </a:lnSpc>
              <a:tabLst>
                <a:tab pos="469265" algn="l"/>
              </a:tabLst>
            </a:pPr>
            <a:r>
              <a:rPr sz="1350" spc="15" dirty="0">
                <a:solidFill>
                  <a:srgbClr val="233A44"/>
                </a:solidFill>
                <a:latin typeface="AoyagiKouzanFontT"/>
                <a:cs typeface="AoyagiKouzanFontT"/>
              </a:rPr>
              <a:t>➔	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For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documents </a:t>
            </a:r>
            <a:r>
              <a:rPr sz="1350" spc="-10" dirty="0">
                <a:solidFill>
                  <a:srgbClr val="233A44"/>
                </a:solidFill>
                <a:latin typeface="Carlito"/>
                <a:cs typeface="Carlito"/>
              </a:rPr>
              <a:t>like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news </a:t>
            </a:r>
            <a:r>
              <a:rPr sz="1350" spc="5" dirty="0">
                <a:solidFill>
                  <a:srgbClr val="233A44"/>
                </a:solidFill>
                <a:latin typeface="Carlito"/>
                <a:cs typeface="Carlito"/>
              </a:rPr>
              <a:t>articles,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we use distance measure </a:t>
            </a:r>
            <a:r>
              <a:rPr sz="1350" spc="5" dirty="0">
                <a:solidFill>
                  <a:srgbClr val="233A44"/>
                </a:solidFill>
                <a:latin typeface="Carlito"/>
                <a:cs typeface="Carlito"/>
              </a:rPr>
              <a:t>as a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measure of </a:t>
            </a:r>
            <a:r>
              <a:rPr sz="1350" spc="-10" dirty="0">
                <a:solidFill>
                  <a:srgbClr val="233A44"/>
                </a:solidFill>
                <a:latin typeface="Carlito"/>
                <a:cs typeface="Carlito"/>
              </a:rPr>
              <a:t>similarity,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namely 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Jaccard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distance </a:t>
            </a:r>
            <a:r>
              <a:rPr sz="1350" spc="5" dirty="0">
                <a:solidFill>
                  <a:srgbClr val="233A44"/>
                </a:solidFill>
                <a:latin typeface="Carlito"/>
                <a:cs typeface="Carlito"/>
              </a:rPr>
              <a:t>and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Cosine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distance.</a:t>
            </a:r>
            <a:endParaRPr sz="1350">
              <a:latin typeface="Carlito"/>
              <a:cs typeface="Carlito"/>
            </a:endParaRPr>
          </a:p>
          <a:p>
            <a:pPr marL="69215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350" spc="15" dirty="0">
                <a:solidFill>
                  <a:srgbClr val="233A44"/>
                </a:solidFill>
                <a:latin typeface="AoyagiKouzanFontT"/>
                <a:cs typeface="AoyagiKouzanFontT"/>
              </a:rPr>
              <a:t>➔	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For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images,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tag words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are used in the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form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of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words </a:t>
            </a:r>
            <a:r>
              <a:rPr sz="1350" dirty="0">
                <a:solidFill>
                  <a:srgbClr val="233A44"/>
                </a:solidFill>
                <a:latin typeface="Carlito"/>
                <a:cs typeface="Carlito"/>
              </a:rPr>
              <a:t>or phrases that describe the image</a:t>
            </a:r>
            <a:r>
              <a:rPr sz="1350" spc="10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50" spc="-5" dirty="0">
                <a:solidFill>
                  <a:srgbClr val="233A44"/>
                </a:solidFill>
                <a:latin typeface="Carlito"/>
                <a:cs typeface="Carlito"/>
              </a:rPr>
              <a:t>item.</a:t>
            </a:r>
            <a:endParaRPr sz="13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3" y="903383"/>
            <a:ext cx="63277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0" dirty="0"/>
              <a:t>Content </a:t>
            </a:r>
            <a:r>
              <a:rPr sz="3000" spc="-25" dirty="0"/>
              <a:t>Based </a:t>
            </a:r>
            <a:r>
              <a:rPr sz="3000" spc="-10" dirty="0"/>
              <a:t>System </a:t>
            </a:r>
            <a:r>
              <a:rPr sz="3000" spc="270" dirty="0"/>
              <a:t>-</a:t>
            </a:r>
            <a:r>
              <a:rPr sz="3000" spc="-204" dirty="0"/>
              <a:t> </a:t>
            </a:r>
            <a:r>
              <a:rPr sz="3000" spc="40" dirty="0"/>
              <a:t>Introduction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892173" y="1607067"/>
            <a:ext cx="7277100" cy="2867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u="heavy" spc="-5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User</a:t>
            </a:r>
            <a:r>
              <a:rPr sz="1300" b="1" u="heavy" spc="-10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 Profiles</a:t>
            </a:r>
            <a:endParaRPr sz="1300">
              <a:latin typeface="Carlito"/>
              <a:cs typeface="Carlito"/>
            </a:endParaRPr>
          </a:p>
          <a:p>
            <a:pPr marL="469900" indent="-328295">
              <a:lnSpc>
                <a:spcPts val="1520"/>
              </a:lnSpc>
              <a:spcBef>
                <a:spcPts val="112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Involves creating vectors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with same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components that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describe the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user’s</a:t>
            </a:r>
            <a:r>
              <a:rPr sz="1300" spc="3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00" spc="-15" dirty="0">
                <a:solidFill>
                  <a:srgbClr val="233A44"/>
                </a:solidFill>
                <a:latin typeface="Carlito"/>
                <a:cs typeface="Carlito"/>
              </a:rPr>
              <a:t>preferences.</a:t>
            </a:r>
            <a:endParaRPr sz="1300">
              <a:latin typeface="Carlito"/>
              <a:cs typeface="Carlito"/>
            </a:endParaRPr>
          </a:p>
          <a:p>
            <a:pPr marL="469900" indent="-328295">
              <a:lnSpc>
                <a:spcPts val="1520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300" spc="-25" dirty="0">
                <a:solidFill>
                  <a:srgbClr val="233A44"/>
                </a:solidFill>
                <a:latin typeface="Carlito"/>
                <a:cs typeface="Carlito"/>
              </a:rPr>
              <a:t>We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use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utility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matrix to represent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the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connection between users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and</a:t>
            </a:r>
            <a:r>
              <a:rPr sz="1300" spc="5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items.</a:t>
            </a: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300" b="1" u="heavy" spc="-10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Recommending items </a:t>
            </a:r>
            <a:r>
              <a:rPr sz="1300" b="1" u="heavy" spc="-5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based on</a:t>
            </a:r>
            <a:r>
              <a:rPr sz="1300" b="1" u="heavy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 </a:t>
            </a:r>
            <a:r>
              <a:rPr sz="1300" b="1" u="heavy" spc="-10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content</a:t>
            </a:r>
            <a:endParaRPr sz="1300">
              <a:latin typeface="Carlito"/>
              <a:cs typeface="Carlito"/>
            </a:endParaRPr>
          </a:p>
          <a:p>
            <a:pPr marL="469900" indent="-328295">
              <a:lnSpc>
                <a:spcPts val="1520"/>
              </a:lnSpc>
              <a:spcBef>
                <a:spcPts val="1125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Involves two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kinds of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vectors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-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user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vector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and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item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00" spc="-30" dirty="0">
                <a:solidFill>
                  <a:srgbClr val="233A44"/>
                </a:solidFill>
                <a:latin typeface="Carlito"/>
                <a:cs typeface="Carlito"/>
              </a:rPr>
              <a:t>vector.</a:t>
            </a:r>
            <a:endParaRPr sz="1300">
              <a:latin typeface="Carlito"/>
              <a:cs typeface="Carlito"/>
            </a:endParaRPr>
          </a:p>
          <a:p>
            <a:pPr marL="469265" marR="149225" indent="-328295">
              <a:lnSpc>
                <a:spcPts val="1480"/>
              </a:lnSpc>
              <a:spcBef>
                <a:spcPts val="75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300" spc="-25" dirty="0">
                <a:solidFill>
                  <a:srgbClr val="233A44"/>
                </a:solidFill>
                <a:latin typeface="Carlito"/>
                <a:cs typeface="Carlito"/>
              </a:rPr>
              <a:t>We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can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estimate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the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degree to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which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user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would </a:t>
            </a:r>
            <a:r>
              <a:rPr sz="1300" spc="-15" dirty="0">
                <a:solidFill>
                  <a:srgbClr val="233A44"/>
                </a:solidFill>
                <a:latin typeface="Carlito"/>
                <a:cs typeface="Carlito"/>
              </a:rPr>
              <a:t>prefer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an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item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by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computing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the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cosine distance  between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the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user’s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and </a:t>
            </a:r>
            <a:r>
              <a:rPr sz="1300" spc="-20" dirty="0">
                <a:solidFill>
                  <a:srgbClr val="233A44"/>
                </a:solidFill>
                <a:latin typeface="Carlito"/>
                <a:cs typeface="Carlito"/>
              </a:rPr>
              <a:t>item’s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vectors.</a:t>
            </a: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300" b="1" u="heavy" spc="-10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Classification</a:t>
            </a:r>
            <a:r>
              <a:rPr sz="1300" b="1" u="heavy" spc="-5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 </a:t>
            </a:r>
            <a:r>
              <a:rPr sz="1300" b="1" u="heavy" spc="-10" dirty="0">
                <a:solidFill>
                  <a:srgbClr val="233A44"/>
                </a:solidFill>
                <a:uFill>
                  <a:solidFill>
                    <a:srgbClr val="233A44"/>
                  </a:solidFill>
                </a:uFill>
                <a:latin typeface="Carlito"/>
                <a:cs typeface="Carlito"/>
              </a:rPr>
              <a:t>Algorithms</a:t>
            </a:r>
            <a:endParaRPr sz="1300">
              <a:latin typeface="Carlito"/>
              <a:cs typeface="Carlito"/>
            </a:endParaRPr>
          </a:p>
          <a:p>
            <a:pPr marL="469900" indent="-328295">
              <a:lnSpc>
                <a:spcPts val="1520"/>
              </a:lnSpc>
              <a:spcBef>
                <a:spcPts val="112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300" spc="-15" dirty="0">
                <a:solidFill>
                  <a:srgbClr val="233A44"/>
                </a:solidFill>
                <a:latin typeface="Carlito"/>
                <a:cs typeface="Carlito"/>
              </a:rPr>
              <a:t>different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approach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to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recommendation </a:t>
            </a:r>
            <a:r>
              <a:rPr sz="1300" spc="-15" dirty="0">
                <a:solidFill>
                  <a:srgbClr val="233A44"/>
                </a:solidFill>
                <a:latin typeface="Carlito"/>
                <a:cs typeface="Carlito"/>
              </a:rPr>
              <a:t>system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is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to treat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the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problem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as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one of machine</a:t>
            </a:r>
            <a:r>
              <a:rPr sz="1300" spc="6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learning.</a:t>
            </a:r>
            <a:endParaRPr sz="1300">
              <a:latin typeface="Carlito"/>
              <a:cs typeface="Carlito"/>
            </a:endParaRPr>
          </a:p>
          <a:p>
            <a:pPr marL="469265" marR="270510" indent="-328295">
              <a:lnSpc>
                <a:spcPts val="1480"/>
              </a:lnSpc>
              <a:spcBef>
                <a:spcPts val="8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The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given data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is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treated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as a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training set,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and </a:t>
            </a:r>
            <a:r>
              <a:rPr sz="1300" spc="-15" dirty="0">
                <a:solidFill>
                  <a:srgbClr val="233A44"/>
                </a:solidFill>
                <a:latin typeface="Carlito"/>
                <a:cs typeface="Carlito"/>
              </a:rPr>
              <a:t>for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each </a:t>
            </a:r>
            <a:r>
              <a:rPr sz="1300" spc="-30" dirty="0">
                <a:solidFill>
                  <a:srgbClr val="233A44"/>
                </a:solidFill>
                <a:latin typeface="Carlito"/>
                <a:cs typeface="Carlito"/>
              </a:rPr>
              <a:t>user,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we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build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classifier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that predicts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the 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rating 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of </a:t>
            </a:r>
            <a:r>
              <a:rPr sz="1300" dirty="0">
                <a:solidFill>
                  <a:srgbClr val="233A44"/>
                </a:solidFill>
                <a:latin typeface="Carlito"/>
                <a:cs typeface="Carlito"/>
              </a:rPr>
              <a:t>all</a:t>
            </a:r>
            <a:r>
              <a:rPr sz="1300" spc="-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300" spc="-10" dirty="0">
                <a:solidFill>
                  <a:srgbClr val="233A44"/>
                </a:solidFill>
                <a:latin typeface="Carlito"/>
                <a:cs typeface="Carlito"/>
              </a:rPr>
              <a:t>items.</a:t>
            </a:r>
            <a:endParaRPr sz="13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3" y="903383"/>
            <a:ext cx="58699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0" dirty="0"/>
              <a:t>Content </a:t>
            </a:r>
            <a:r>
              <a:rPr sz="3000" spc="-25" dirty="0"/>
              <a:t>Based </a:t>
            </a:r>
            <a:r>
              <a:rPr sz="3000" spc="-10" dirty="0"/>
              <a:t>System </a:t>
            </a:r>
            <a:r>
              <a:rPr sz="3000" spc="270" dirty="0"/>
              <a:t>- </a:t>
            </a:r>
            <a:r>
              <a:rPr sz="3000" spc="-40" dirty="0"/>
              <a:t>Use</a:t>
            </a:r>
            <a:r>
              <a:rPr sz="3000" spc="-555" dirty="0"/>
              <a:t> </a:t>
            </a:r>
            <a:r>
              <a:rPr sz="3000" spc="-105" dirty="0"/>
              <a:t>Case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819148" y="1488997"/>
            <a:ext cx="6360795" cy="3238500"/>
            <a:chOff x="819148" y="1488997"/>
            <a:chExt cx="6360795" cy="3238500"/>
          </a:xfrm>
        </p:grpSpPr>
        <p:sp>
          <p:nvSpPr>
            <p:cNvPr id="4" name="object 4"/>
            <p:cNvSpPr/>
            <p:nvPr/>
          </p:nvSpPr>
          <p:spPr>
            <a:xfrm>
              <a:off x="819148" y="1488997"/>
              <a:ext cx="6360487" cy="11335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19148" y="2691319"/>
              <a:ext cx="2586869" cy="20360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661067" y="2753077"/>
            <a:ext cx="4594860" cy="1783714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18135" marR="206375" indent="-306070">
              <a:lnSpc>
                <a:spcPts val="1150"/>
              </a:lnSpc>
              <a:spcBef>
                <a:spcPts val="185"/>
              </a:spcBef>
              <a:buFont typeface="Arial"/>
              <a:buChar char="●"/>
              <a:tabLst>
                <a:tab pos="318135" algn="l"/>
                <a:tab pos="318770" algn="l"/>
              </a:tabLst>
            </a:pP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Zanardi </a:t>
            </a:r>
            <a:r>
              <a:rPr sz="1000" spc="-40" dirty="0">
                <a:solidFill>
                  <a:srgbClr val="233A44"/>
                </a:solidFill>
                <a:latin typeface="Carlito"/>
                <a:cs typeface="Carlito"/>
              </a:rPr>
              <a:t>V,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Capra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L.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Social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ranking: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uncovering relevant content using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tag-based 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recommender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systems.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InProceedings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of the 2008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ACM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conference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on  Recommender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systems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2008 Oct 23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(pp.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51-58).</a:t>
            </a:r>
            <a:endParaRPr sz="1000">
              <a:latin typeface="Carlito"/>
              <a:cs typeface="Carlito"/>
            </a:endParaRPr>
          </a:p>
          <a:p>
            <a:pPr marL="318135" indent="-306070">
              <a:lnSpc>
                <a:spcPts val="1090"/>
              </a:lnSpc>
              <a:buFont typeface="Arial"/>
              <a:buChar char="●"/>
              <a:tabLst>
                <a:tab pos="318135" algn="l"/>
                <a:tab pos="318770" algn="l"/>
              </a:tabLst>
            </a:pP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Cantador I, Bellogín </a:t>
            </a:r>
            <a:r>
              <a:rPr sz="1000" spc="5" dirty="0">
                <a:solidFill>
                  <a:srgbClr val="233A44"/>
                </a:solidFill>
                <a:latin typeface="Carlito"/>
                <a:cs typeface="Carlito"/>
              </a:rPr>
              <a:t>A,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Vallet D.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Content-based recommendation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in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social</a:t>
            </a:r>
            <a:r>
              <a:rPr sz="1000" spc="7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tagging</a:t>
            </a:r>
            <a:endParaRPr sz="1000">
              <a:latin typeface="Carlito"/>
              <a:cs typeface="Carlito"/>
            </a:endParaRPr>
          </a:p>
          <a:p>
            <a:pPr marL="318135" marR="97155">
              <a:lnSpc>
                <a:spcPts val="1150"/>
              </a:lnSpc>
              <a:spcBef>
                <a:spcPts val="55"/>
              </a:spcBef>
            </a:pP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systems.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InProceedings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of the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fourth ACM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conference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on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Recommender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systems 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2010 Sep 26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(pp.</a:t>
            </a:r>
            <a:r>
              <a:rPr sz="1000" spc="-1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237-240).</a:t>
            </a:r>
            <a:endParaRPr sz="1000">
              <a:latin typeface="Carlito"/>
              <a:cs typeface="Carlito"/>
            </a:endParaRPr>
          </a:p>
          <a:p>
            <a:pPr marL="318135" indent="-306070">
              <a:lnSpc>
                <a:spcPts val="1090"/>
              </a:lnSpc>
              <a:buFont typeface="Arial"/>
              <a:buChar char="●"/>
              <a:tabLst>
                <a:tab pos="318135" algn="l"/>
                <a:tab pos="318770" algn="l"/>
              </a:tabLst>
            </a:pP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Bellogín </a:t>
            </a:r>
            <a:r>
              <a:rPr sz="1000" spc="5" dirty="0">
                <a:solidFill>
                  <a:srgbClr val="233A44"/>
                </a:solidFill>
                <a:latin typeface="Carlito"/>
                <a:cs typeface="Carlito"/>
              </a:rPr>
              <a:t>A,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Cantador I, Castells </a:t>
            </a:r>
            <a:r>
              <a:rPr sz="1000" spc="-65" dirty="0">
                <a:solidFill>
                  <a:srgbClr val="233A44"/>
                </a:solidFill>
                <a:latin typeface="Carlito"/>
                <a:cs typeface="Carlito"/>
              </a:rPr>
              <a:t>P.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study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of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heterogeneity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in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recommendations</a:t>
            </a:r>
            <a:r>
              <a:rPr sz="1000" spc="-4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for</a:t>
            </a:r>
            <a:endParaRPr sz="1000">
              <a:latin typeface="Carlito"/>
              <a:cs typeface="Carlito"/>
            </a:endParaRPr>
          </a:p>
          <a:p>
            <a:pPr marL="318135" marR="27940">
              <a:lnSpc>
                <a:spcPts val="1150"/>
              </a:lnSpc>
              <a:spcBef>
                <a:spcPts val="55"/>
              </a:spcBef>
            </a:pP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social music service. InProceedings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of the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1st International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Workshop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on  Information Heterogeneity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and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Fusion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in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Recommender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Systems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2010 Sep 26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(pp.  1-8).</a:t>
            </a:r>
            <a:endParaRPr sz="1000">
              <a:latin typeface="Carlito"/>
              <a:cs typeface="Carlito"/>
            </a:endParaRPr>
          </a:p>
          <a:p>
            <a:pPr marL="318135" indent="-306070">
              <a:lnSpc>
                <a:spcPts val="1090"/>
              </a:lnSpc>
              <a:buFont typeface="Arial"/>
              <a:buChar char="●"/>
              <a:tabLst>
                <a:tab pos="318135" algn="l"/>
                <a:tab pos="318770" algn="l"/>
              </a:tabLst>
            </a:pPr>
            <a:r>
              <a:rPr sz="1000" spc="-15" dirty="0">
                <a:solidFill>
                  <a:srgbClr val="233A44"/>
                </a:solidFill>
                <a:latin typeface="Carlito"/>
                <a:cs typeface="Carlito"/>
              </a:rPr>
              <a:t>Pera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MS, Ng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YK.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group recommender </a:t>
            </a: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for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movies based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on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content similarity</a:t>
            </a:r>
            <a:r>
              <a:rPr sz="1000" spc="12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and</a:t>
            </a:r>
            <a:endParaRPr sz="1000">
              <a:latin typeface="Carlito"/>
              <a:cs typeface="Carlito"/>
            </a:endParaRPr>
          </a:p>
          <a:p>
            <a:pPr marL="318135">
              <a:lnSpc>
                <a:spcPts val="1175"/>
              </a:lnSpc>
            </a:pPr>
            <a:r>
              <a:rPr sz="1000" spc="-10" dirty="0">
                <a:solidFill>
                  <a:srgbClr val="233A44"/>
                </a:solidFill>
                <a:latin typeface="Carlito"/>
                <a:cs typeface="Carlito"/>
              </a:rPr>
              <a:t>popularity.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Information Processing </a:t>
            </a:r>
            <a:r>
              <a:rPr sz="1000" spc="5" dirty="0">
                <a:solidFill>
                  <a:srgbClr val="233A44"/>
                </a:solidFill>
                <a:latin typeface="Carlito"/>
                <a:cs typeface="Carlito"/>
              </a:rPr>
              <a:t>&amp;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Management. </a:t>
            </a:r>
            <a:r>
              <a:rPr sz="1000" dirty="0">
                <a:solidFill>
                  <a:srgbClr val="233A44"/>
                </a:solidFill>
                <a:latin typeface="Carlito"/>
                <a:cs typeface="Carlito"/>
              </a:rPr>
              <a:t>2013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May</a:t>
            </a:r>
            <a:r>
              <a:rPr sz="1000" spc="2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000" spc="-5" dirty="0">
                <a:solidFill>
                  <a:srgbClr val="233A44"/>
                </a:solidFill>
                <a:latin typeface="Carlito"/>
                <a:cs typeface="Carlito"/>
              </a:rPr>
              <a:t>1;49(3):673-87.</a:t>
            </a:r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3" y="903383"/>
            <a:ext cx="58699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0" dirty="0"/>
              <a:t>Content </a:t>
            </a:r>
            <a:r>
              <a:rPr sz="3000" spc="-25" dirty="0"/>
              <a:t>Based </a:t>
            </a:r>
            <a:r>
              <a:rPr sz="3000" spc="-10" dirty="0"/>
              <a:t>System </a:t>
            </a:r>
            <a:r>
              <a:rPr sz="3000" spc="270" dirty="0"/>
              <a:t>- </a:t>
            </a:r>
            <a:r>
              <a:rPr sz="3000" spc="-40" dirty="0"/>
              <a:t>Use</a:t>
            </a:r>
            <a:r>
              <a:rPr sz="3000" spc="-555" dirty="0"/>
              <a:t> </a:t>
            </a:r>
            <a:r>
              <a:rPr sz="3000" spc="-105" dirty="0"/>
              <a:t>Case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982697" y="2007166"/>
            <a:ext cx="2834640" cy="23507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470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b="1" spc="-10" dirty="0">
                <a:solidFill>
                  <a:srgbClr val="233A44"/>
                </a:solidFill>
                <a:latin typeface="Carlito"/>
                <a:cs typeface="Carlito"/>
              </a:rPr>
              <a:t>Pros:</a:t>
            </a:r>
            <a:endParaRPr sz="1800">
              <a:latin typeface="Carlito"/>
              <a:cs typeface="Carlito"/>
            </a:endParaRPr>
          </a:p>
          <a:p>
            <a:pPr marL="836294" lvl="1" indent="-377825">
              <a:lnSpc>
                <a:spcPct val="100000"/>
              </a:lnSpc>
              <a:spcBef>
                <a:spcPts val="335"/>
              </a:spcBef>
              <a:buAutoNum type="alphaLcPeriod"/>
              <a:tabLst>
                <a:tab pos="836294" algn="l"/>
                <a:tab pos="836930" algn="l"/>
              </a:tabLst>
            </a:pPr>
            <a:r>
              <a:rPr sz="1600" spc="-5" dirty="0">
                <a:solidFill>
                  <a:srgbClr val="233A44"/>
                </a:solidFill>
                <a:latin typeface="Carlito"/>
                <a:cs typeface="Carlito"/>
              </a:rPr>
              <a:t>User</a:t>
            </a:r>
            <a:r>
              <a:rPr sz="1600" spc="-1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233A44"/>
                </a:solidFill>
                <a:latin typeface="Carlito"/>
                <a:cs typeface="Carlito"/>
              </a:rPr>
              <a:t>independence</a:t>
            </a:r>
            <a:endParaRPr sz="1600">
              <a:latin typeface="Carlito"/>
              <a:cs typeface="Carlito"/>
            </a:endParaRPr>
          </a:p>
          <a:p>
            <a:pPr marL="836294" lvl="1" indent="-387350">
              <a:lnSpc>
                <a:spcPct val="100000"/>
              </a:lnSpc>
              <a:spcBef>
                <a:spcPts val="285"/>
              </a:spcBef>
              <a:buAutoNum type="alphaLcPeriod"/>
              <a:tabLst>
                <a:tab pos="836294" algn="l"/>
                <a:tab pos="836930" algn="l"/>
              </a:tabLst>
            </a:pPr>
            <a:r>
              <a:rPr sz="1600" spc="-15" dirty="0">
                <a:solidFill>
                  <a:srgbClr val="233A44"/>
                </a:solidFill>
                <a:latin typeface="Carlito"/>
                <a:cs typeface="Carlito"/>
              </a:rPr>
              <a:t>Transparency</a:t>
            </a:r>
            <a:endParaRPr sz="1600">
              <a:latin typeface="Carlito"/>
              <a:cs typeface="Carlito"/>
            </a:endParaRPr>
          </a:p>
          <a:p>
            <a:pPr marL="836294" lvl="1" indent="-366395">
              <a:lnSpc>
                <a:spcPct val="100000"/>
              </a:lnSpc>
              <a:spcBef>
                <a:spcPts val="290"/>
              </a:spcBef>
              <a:buAutoNum type="alphaLcPeriod"/>
              <a:tabLst>
                <a:tab pos="836294" algn="l"/>
                <a:tab pos="836930" algn="l"/>
              </a:tabLst>
            </a:pPr>
            <a:r>
              <a:rPr sz="1600" spc="-5" dirty="0">
                <a:solidFill>
                  <a:srgbClr val="233A44"/>
                </a:solidFill>
                <a:latin typeface="Carlito"/>
                <a:cs typeface="Carlito"/>
              </a:rPr>
              <a:t>No </a:t>
            </a:r>
            <a:r>
              <a:rPr sz="1600" spc="-10" dirty="0">
                <a:solidFill>
                  <a:srgbClr val="233A44"/>
                </a:solidFill>
                <a:latin typeface="Carlito"/>
                <a:cs typeface="Carlito"/>
              </a:rPr>
              <a:t>cold</a:t>
            </a:r>
            <a:r>
              <a:rPr sz="1600" spc="-1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233A44"/>
                </a:solidFill>
                <a:latin typeface="Carlito"/>
                <a:cs typeface="Carlito"/>
              </a:rPr>
              <a:t>start</a:t>
            </a:r>
            <a:endParaRPr sz="1600">
              <a:latin typeface="Carlito"/>
              <a:cs typeface="Carlito"/>
            </a:endParaRPr>
          </a:p>
          <a:p>
            <a:pPr marL="379095" indent="-367030">
              <a:lnSpc>
                <a:spcPct val="100000"/>
              </a:lnSpc>
              <a:spcBef>
                <a:spcPts val="280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b="1" spc="-5" dirty="0">
                <a:solidFill>
                  <a:srgbClr val="233A44"/>
                </a:solidFill>
                <a:latin typeface="Carlito"/>
                <a:cs typeface="Carlito"/>
              </a:rPr>
              <a:t>Cons:</a:t>
            </a:r>
            <a:endParaRPr sz="1800">
              <a:latin typeface="Carlito"/>
              <a:cs typeface="Carlito"/>
            </a:endParaRPr>
          </a:p>
          <a:p>
            <a:pPr marL="836294" lvl="1" indent="-377825">
              <a:lnSpc>
                <a:spcPct val="100000"/>
              </a:lnSpc>
              <a:spcBef>
                <a:spcPts val="330"/>
              </a:spcBef>
              <a:buAutoNum type="alphaLcPeriod"/>
              <a:tabLst>
                <a:tab pos="836294" algn="l"/>
                <a:tab pos="836930" algn="l"/>
              </a:tabLst>
            </a:pPr>
            <a:r>
              <a:rPr sz="1600" spc="-10" dirty="0">
                <a:solidFill>
                  <a:srgbClr val="233A44"/>
                </a:solidFill>
                <a:latin typeface="Carlito"/>
                <a:cs typeface="Carlito"/>
              </a:rPr>
              <a:t>Limited </a:t>
            </a:r>
            <a:r>
              <a:rPr sz="1600" spc="-15" dirty="0">
                <a:solidFill>
                  <a:srgbClr val="233A44"/>
                </a:solidFill>
                <a:latin typeface="Carlito"/>
                <a:cs typeface="Carlito"/>
              </a:rPr>
              <a:t>content</a:t>
            </a:r>
            <a:r>
              <a:rPr sz="1600" spc="-3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233A44"/>
                </a:solidFill>
                <a:latin typeface="Carlito"/>
                <a:cs typeface="Carlito"/>
              </a:rPr>
              <a:t>analysis</a:t>
            </a:r>
            <a:endParaRPr sz="1600">
              <a:latin typeface="Carlito"/>
              <a:cs typeface="Carlito"/>
            </a:endParaRPr>
          </a:p>
          <a:p>
            <a:pPr marL="836294" lvl="1" indent="-387350">
              <a:lnSpc>
                <a:spcPct val="100000"/>
              </a:lnSpc>
              <a:spcBef>
                <a:spcPts val="290"/>
              </a:spcBef>
              <a:buAutoNum type="alphaLcPeriod"/>
              <a:tabLst>
                <a:tab pos="836294" algn="l"/>
                <a:tab pos="836930" algn="l"/>
              </a:tabLst>
            </a:pPr>
            <a:r>
              <a:rPr sz="1600" spc="-10" dirty="0">
                <a:solidFill>
                  <a:srgbClr val="233A44"/>
                </a:solidFill>
                <a:latin typeface="Carlito"/>
                <a:cs typeface="Carlito"/>
              </a:rPr>
              <a:t>Over-specialization</a:t>
            </a:r>
            <a:endParaRPr sz="1600">
              <a:latin typeface="Carlito"/>
              <a:cs typeface="Carlito"/>
            </a:endParaRPr>
          </a:p>
          <a:p>
            <a:pPr marL="836294" lvl="1" indent="-366395">
              <a:lnSpc>
                <a:spcPct val="100000"/>
              </a:lnSpc>
              <a:spcBef>
                <a:spcPts val="290"/>
              </a:spcBef>
              <a:buAutoNum type="alphaLcPeriod"/>
              <a:tabLst>
                <a:tab pos="836294" algn="l"/>
                <a:tab pos="836930" algn="l"/>
              </a:tabLst>
            </a:pPr>
            <a:r>
              <a:rPr sz="1600" spc="-5" dirty="0">
                <a:solidFill>
                  <a:srgbClr val="233A44"/>
                </a:solidFill>
                <a:latin typeface="Carlito"/>
                <a:cs typeface="Carlito"/>
              </a:rPr>
              <a:t>New</a:t>
            </a:r>
            <a:r>
              <a:rPr sz="1600" spc="-1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233A44"/>
                </a:solidFill>
                <a:latin typeface="Carlito"/>
                <a:cs typeface="Carlito"/>
              </a:rPr>
              <a:t>user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773" y="447309"/>
            <a:ext cx="62268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5" dirty="0"/>
              <a:t>Collaborative </a:t>
            </a:r>
            <a:r>
              <a:rPr sz="3000" spc="50" dirty="0"/>
              <a:t>Filtering </a:t>
            </a:r>
            <a:r>
              <a:rPr sz="3000" spc="270" dirty="0"/>
              <a:t>-</a:t>
            </a:r>
            <a:r>
              <a:rPr sz="3000" spc="-250" dirty="0"/>
              <a:t> </a:t>
            </a:r>
            <a:r>
              <a:rPr sz="3000" spc="40" dirty="0"/>
              <a:t>Introduction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92548" y="1183960"/>
            <a:ext cx="4969510" cy="273812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469900" indent="-344170">
              <a:lnSpc>
                <a:spcPct val="100000"/>
              </a:lnSpc>
              <a:spcBef>
                <a:spcPts val="37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Use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ratings from 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other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users</a:t>
            </a:r>
            <a:endParaRPr sz="1500">
              <a:latin typeface="Carlito"/>
              <a:cs typeface="Carlito"/>
            </a:endParaRPr>
          </a:p>
          <a:p>
            <a:pPr marL="469900" indent="-34417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Focus 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on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relationship between users </a:t>
            </a:r>
            <a:r>
              <a:rPr sz="1500" dirty="0">
                <a:solidFill>
                  <a:srgbClr val="233A44"/>
                </a:solidFill>
                <a:latin typeface="Carlito"/>
                <a:cs typeface="Carlito"/>
              </a:rPr>
              <a:t>and</a:t>
            </a:r>
            <a:r>
              <a:rPr sz="1500" spc="1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items</a:t>
            </a:r>
            <a:endParaRPr sz="1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1500" spc="-30" dirty="0">
                <a:solidFill>
                  <a:srgbClr val="233A44"/>
                </a:solidFill>
                <a:latin typeface="Carlito"/>
                <a:cs typeface="Carlito"/>
              </a:rPr>
              <a:t>Two 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main</a:t>
            </a:r>
            <a:r>
              <a:rPr sz="1500" spc="1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entities:</a:t>
            </a:r>
            <a:endParaRPr sz="1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arlito"/>
              <a:cs typeface="Carlito"/>
            </a:endParaRPr>
          </a:p>
          <a:p>
            <a:pPr marL="469900" indent="-344170">
              <a:lnSpc>
                <a:spcPct val="100000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500" b="1" spc="-5" dirty="0">
                <a:solidFill>
                  <a:srgbClr val="233A44"/>
                </a:solidFill>
                <a:latin typeface="Carlito"/>
                <a:cs typeface="Carlito"/>
              </a:rPr>
              <a:t>User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: </a:t>
            </a:r>
            <a:r>
              <a:rPr sz="1500" spc="-15" dirty="0">
                <a:solidFill>
                  <a:srgbClr val="233A44"/>
                </a:solidFill>
                <a:latin typeface="Carlito"/>
                <a:cs typeface="Carlito"/>
              </a:rPr>
              <a:t>Any 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individual who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provides ratings to </a:t>
            </a:r>
            <a:r>
              <a:rPr sz="1500" dirty="0">
                <a:solidFill>
                  <a:srgbClr val="233A44"/>
                </a:solidFill>
                <a:latin typeface="Carlito"/>
                <a:cs typeface="Carlito"/>
              </a:rPr>
              <a:t>a</a:t>
            </a:r>
            <a:r>
              <a:rPr sz="1500" spc="1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500" spc="-20" dirty="0">
                <a:solidFill>
                  <a:srgbClr val="233A44"/>
                </a:solidFill>
                <a:latin typeface="Carlito"/>
                <a:cs typeface="Carlito"/>
              </a:rPr>
              <a:t>system</a:t>
            </a:r>
            <a:endParaRPr sz="1500">
              <a:latin typeface="Carlito"/>
              <a:cs typeface="Carlito"/>
            </a:endParaRPr>
          </a:p>
          <a:p>
            <a:pPr marL="469900" indent="-34417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500" b="1" spc="-10" dirty="0">
                <a:solidFill>
                  <a:srgbClr val="233A44"/>
                </a:solidFill>
                <a:latin typeface="Carlito"/>
                <a:cs typeface="Carlito"/>
              </a:rPr>
              <a:t>Item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: Anything </a:t>
            </a:r>
            <a:r>
              <a:rPr sz="1500" spc="-15" dirty="0">
                <a:solidFill>
                  <a:srgbClr val="233A44"/>
                </a:solidFill>
                <a:latin typeface="Carlito"/>
                <a:cs typeface="Carlito"/>
              </a:rPr>
              <a:t>for 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which </a:t>
            </a:r>
            <a:r>
              <a:rPr sz="1500" dirty="0">
                <a:solidFill>
                  <a:srgbClr val="233A44"/>
                </a:solidFill>
                <a:latin typeface="Carlito"/>
                <a:cs typeface="Carlito"/>
              </a:rPr>
              <a:t>a 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human can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provide</a:t>
            </a:r>
            <a:r>
              <a:rPr sz="1500" spc="1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500" spc="-15" dirty="0">
                <a:solidFill>
                  <a:srgbClr val="233A44"/>
                </a:solidFill>
                <a:latin typeface="Carlito"/>
                <a:cs typeface="Carlito"/>
              </a:rPr>
              <a:t>rating</a:t>
            </a:r>
            <a:endParaRPr sz="1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Basic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assumptions:</a:t>
            </a:r>
            <a:endParaRPr sz="1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arlito"/>
              <a:cs typeface="Carlito"/>
            </a:endParaRPr>
          </a:p>
          <a:p>
            <a:pPr marL="469900" indent="-344170">
              <a:lnSpc>
                <a:spcPct val="100000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Users 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with similar </a:t>
            </a:r>
            <a:r>
              <a:rPr sz="1500" spc="-15" dirty="0">
                <a:solidFill>
                  <a:srgbClr val="233A44"/>
                </a:solidFill>
                <a:latin typeface="Carlito"/>
                <a:cs typeface="Carlito"/>
              </a:rPr>
              <a:t>interests have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common</a:t>
            </a:r>
            <a:r>
              <a:rPr sz="1500" spc="25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500" spc="-15" dirty="0">
                <a:solidFill>
                  <a:srgbClr val="233A44"/>
                </a:solidFill>
                <a:latin typeface="Carlito"/>
                <a:cs typeface="Carlito"/>
              </a:rPr>
              <a:t>preferences</a:t>
            </a:r>
            <a:endParaRPr sz="1500">
              <a:latin typeface="Carlito"/>
              <a:cs typeface="Carlito"/>
            </a:endParaRPr>
          </a:p>
          <a:p>
            <a:pPr marL="469900" indent="-34417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Sufficiently large </a:t>
            </a:r>
            <a:r>
              <a:rPr sz="1500" spc="-5" dirty="0">
                <a:solidFill>
                  <a:srgbClr val="233A44"/>
                </a:solidFill>
                <a:latin typeface="Carlito"/>
                <a:cs typeface="Carlito"/>
              </a:rPr>
              <a:t>number of user </a:t>
            </a:r>
            <a:r>
              <a:rPr sz="1500" spc="-15" dirty="0">
                <a:solidFill>
                  <a:srgbClr val="233A44"/>
                </a:solidFill>
                <a:latin typeface="Carlito"/>
                <a:cs typeface="Carlito"/>
              </a:rPr>
              <a:t>preferences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are</a:t>
            </a:r>
            <a:r>
              <a:rPr sz="1500" spc="50" dirty="0">
                <a:solidFill>
                  <a:srgbClr val="233A44"/>
                </a:solidFill>
                <a:latin typeface="Carlito"/>
                <a:cs typeface="Carlito"/>
              </a:rPr>
              <a:t> </a:t>
            </a:r>
            <a:r>
              <a:rPr sz="1500" spc="-10" dirty="0">
                <a:solidFill>
                  <a:srgbClr val="233A44"/>
                </a:solidFill>
                <a:latin typeface="Carlito"/>
                <a:cs typeface="Carlito"/>
              </a:rPr>
              <a:t>available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9163" y="1013498"/>
            <a:ext cx="3236768" cy="2635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1123</Words>
  <Application>Microsoft Office PowerPoint</Application>
  <PresentationFormat>On-screen Show (16:9)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AoyagiKouzanFontT</vt:lpstr>
      <vt:lpstr>Arial</vt:lpstr>
      <vt:lpstr>Calibri</vt:lpstr>
      <vt:lpstr>Carlito</vt:lpstr>
      <vt:lpstr>Office Theme</vt:lpstr>
      <vt:lpstr>Cloud Computing for  Data Analysis</vt:lpstr>
      <vt:lpstr>Recommendation Systems</vt:lpstr>
      <vt:lpstr>PowerPoint Presentation</vt:lpstr>
      <vt:lpstr>PowerPoint Presentation</vt:lpstr>
      <vt:lpstr>Content Based System - Introduction</vt:lpstr>
      <vt:lpstr>Content Based System - Introduction</vt:lpstr>
      <vt:lpstr>Content Based System - Use Case</vt:lpstr>
      <vt:lpstr>Content Based System - Use Case</vt:lpstr>
      <vt:lpstr>Collaborative Filtering - Introduction</vt:lpstr>
      <vt:lpstr>Types of Collaborative ﬁltering</vt:lpstr>
      <vt:lpstr>Collaborative Filtering - Pros &amp; Cons</vt:lpstr>
      <vt:lpstr>Collaborative Filtering - Use Case</vt:lpstr>
      <vt:lpstr>Summary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 for  Data Analysis</dc:title>
  <cp:lastModifiedBy>venkata sai koushik koritala</cp:lastModifiedBy>
  <cp:revision>2</cp:revision>
  <dcterms:created xsi:type="dcterms:W3CDTF">2021-04-11T01:40:34Z</dcterms:created>
  <dcterms:modified xsi:type="dcterms:W3CDTF">2021-04-19T01:05:41Z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2021-04-10T00:00:00Z</vt:filetime>
  </property>
  <property fmtid="{D5CDD505-2E9C-101B-9397-08002B2CF9AE}" pid="3" name="Creator">
    <vt:lpwstr>PDFium</vt:lpwstr>
  </property>
  <property fmtid="{D5CDD505-2E9C-101B-9397-08002B2CF9AE}" pid="4" name="LastSaved">
    <vt:filetime>2021-04-11T00:00:00Z</vt:filetime>
  </property>
</Properties>
</file>