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7"/>
  </p:notesMasterIdLst>
  <p:sldIdLst>
    <p:sldId id="256" r:id="rId2"/>
    <p:sldId id="258" r:id="rId3"/>
    <p:sldId id="272" r:id="rId4"/>
    <p:sldId id="260" r:id="rId5"/>
    <p:sldId id="261" r:id="rId6"/>
    <p:sldId id="277" r:id="rId7"/>
    <p:sldId id="263" r:id="rId8"/>
    <p:sldId id="279" r:id="rId9"/>
    <p:sldId id="264" r:id="rId10"/>
    <p:sldId id="267" r:id="rId11"/>
    <p:sldId id="268" r:id="rId12"/>
    <p:sldId id="269" r:id="rId13"/>
    <p:sldId id="275" r:id="rId14"/>
    <p:sldId id="276" r:id="rId15"/>
    <p:sldId id="278" r:id="rId16"/>
  </p:sldIdLst>
  <p:sldSz cx="12192000" cy="6858000"/>
  <p:notesSz cx="6858000" cy="9144000"/>
  <p:embeddedFontLst>
    <p:embeddedFont>
      <p:font typeface="Britannic Bold" panose="020B0903060703020204" pitchFamily="34" charset="0"/>
      <p:regular r:id="rId18"/>
    </p:embeddedFon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Comic Sans MS" panose="030F0702030302020204" pitchFamily="66" charset="0"/>
      <p:regular r:id="rId27"/>
      <p:bold r:id="rId28"/>
      <p:italic r:id="rId29"/>
      <p:boldItalic r:id="rId30"/>
    </p:embeddedFont>
    <p:embeddedFont>
      <p:font typeface="Overlock"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5F2F93-30D3-43E2-BD7B-33B9FF202E53}">
  <a:tblStyle styleId="{985F2F93-30D3-43E2-BD7B-33B9FF202E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46518bcd5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46518bcd5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46518bcd5c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46518bcd5c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46518bcd5c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46518bcd5c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534bccb5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534bccb5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4534bccb5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46518bcd5c_0_15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46518bcd5c_0_15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0" name="Google Shape;370;g46518bcd5c_0_15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1" name="Google Shape;28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534bccb5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534bccb5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2" name="Google Shape;302;g4534bccb5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534bccb5d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4534bccb5d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4534bccb5d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5" name="Google Shape;3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grpSp>
        <p:nvGrpSpPr>
          <p:cNvPr id="27" name="Google Shape;27;p2"/>
          <p:cNvGrpSpPr/>
          <p:nvPr/>
        </p:nvGrpSpPr>
        <p:grpSpPr>
          <a:xfrm>
            <a:off x="0" y="0"/>
            <a:ext cx="12192011" cy="6858000"/>
            <a:chOff x="0" y="0"/>
            <a:chExt cx="12192011" cy="6858000"/>
          </a:xfrm>
        </p:grpSpPr>
        <p:sp>
          <p:nvSpPr>
            <p:cNvPr id="28" name="Google Shape;28;p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0" name="Google Shape;30;p2"/>
          <p:cNvSpPr txBox="1">
            <a:spLocks noGrp="1"/>
          </p:cNvSpPr>
          <p:nvPr>
            <p:ph type="ctrTitle"/>
          </p:nvPr>
        </p:nvSpPr>
        <p:spPr>
          <a:xfrm>
            <a:off x="1154955" y="2099733"/>
            <a:ext cx="8825700" cy="2677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5400"/>
              <a:buFont typeface="Century Gothic"/>
              <a:buNone/>
              <a:defRPr sz="5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1" name="Google Shape;31;p2"/>
          <p:cNvSpPr txBox="1">
            <a:spLocks noGrp="1"/>
          </p:cNvSpPr>
          <p:nvPr>
            <p:ph type="subTitle" idx="1"/>
          </p:nvPr>
        </p:nvSpPr>
        <p:spPr>
          <a:xfrm>
            <a:off x="1154955" y="4777380"/>
            <a:ext cx="8825700" cy="861300"/>
          </a:xfrm>
          <a:prstGeom prst="rect">
            <a:avLst/>
          </a:prstGeom>
          <a:noFill/>
          <a:ln>
            <a:noFill/>
          </a:ln>
        </p:spPr>
        <p:txBody>
          <a:bodyPr spcFirstLastPara="1" wrap="square" lIns="91425" tIns="45700" rIns="91425" bIns="45700" anchor="t" anchorCtr="0"/>
          <a:lstStyle>
            <a:lvl1pPr marR="0" lvl="0" algn="l" rtl="0">
              <a:spcBef>
                <a:spcPts val="1000"/>
              </a:spcBef>
              <a:spcAft>
                <a:spcPts val="0"/>
              </a:spcAft>
              <a:buClr>
                <a:schemeClr val="accent1"/>
              </a:buClr>
              <a:buSzPts val="1440"/>
              <a:buFont typeface="Noto Sans Symbols"/>
              <a:buNone/>
              <a:defRPr sz="1800" b="0" i="0" u="none" strike="noStrike" cap="none">
                <a:solidFill>
                  <a:srgbClr val="EE52A4"/>
                </a:solidFill>
                <a:latin typeface="Century Gothic"/>
                <a:ea typeface="Century Gothic"/>
                <a:cs typeface="Century Gothic"/>
                <a:sym typeface="Century Gothic"/>
              </a:defRPr>
            </a:lvl1pPr>
            <a:lvl2pPr marR="0" lvl="1" algn="ctr" rtl="0">
              <a:spcBef>
                <a:spcPts val="1000"/>
              </a:spcBef>
              <a:spcAft>
                <a:spcPts val="0"/>
              </a:spcAft>
              <a:buClr>
                <a:schemeClr val="accent1"/>
              </a:buClr>
              <a:buSzPts val="128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32" name="Google Shape;32;p2"/>
          <p:cNvSpPr txBox="1">
            <a:spLocks noGrp="1"/>
          </p:cNvSpPr>
          <p:nvPr>
            <p:ph type="dt" idx="10"/>
          </p:nvPr>
        </p:nvSpPr>
        <p:spPr>
          <a:xfrm rot="5400000">
            <a:off x="10158983" y="1792224"/>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3" name="Google Shape;33;p2"/>
          <p:cNvSpPr txBox="1">
            <a:spLocks noGrp="1"/>
          </p:cNvSpPr>
          <p:nvPr>
            <p:ph type="ftr" idx="11"/>
          </p:nvPr>
        </p:nvSpPr>
        <p:spPr>
          <a:xfrm rot="5400000">
            <a:off x="8951974" y="3227835"/>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4" name="Google Shape;34;p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41"/>
        <p:cNvGrpSpPr/>
        <p:nvPr/>
      </p:nvGrpSpPr>
      <p:grpSpPr>
        <a:xfrm>
          <a:off x="0" y="0"/>
          <a:ext cx="0" cy="0"/>
          <a:chOff x="0" y="0"/>
          <a:chExt cx="0" cy="0"/>
        </a:xfrm>
      </p:grpSpPr>
      <p:grpSp>
        <p:nvGrpSpPr>
          <p:cNvPr id="142" name="Google Shape;142;p12"/>
          <p:cNvGrpSpPr/>
          <p:nvPr/>
        </p:nvGrpSpPr>
        <p:grpSpPr>
          <a:xfrm>
            <a:off x="0" y="0"/>
            <a:ext cx="12192011" cy="6858000"/>
            <a:chOff x="0" y="0"/>
            <a:chExt cx="12192011" cy="6858000"/>
          </a:xfrm>
        </p:grpSpPr>
        <p:sp>
          <p:nvSpPr>
            <p:cNvPr id="143" name="Google Shape;143;p1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2"/>
            <p:cNvSpPr/>
            <p:nvPr/>
          </p:nvSpPr>
          <p:spPr>
            <a:xfrm rot="10371520">
              <a:off x="263754" y="4438261"/>
              <a:ext cx="3299420"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2"/>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1" name="Google Shape;151;p12"/>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2" name="Google Shape;152;p12"/>
          <p:cNvSpPr txBox="1">
            <a:spLocks noGrp="1"/>
          </p:cNvSpPr>
          <p:nvPr>
            <p:ph type="title"/>
          </p:nvPr>
        </p:nvSpPr>
        <p:spPr>
          <a:xfrm>
            <a:off x="1154954" y="4969927"/>
            <a:ext cx="8825700" cy="566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2400"/>
              <a:buFont typeface="Century Gothic"/>
              <a:buNone/>
              <a:defRPr sz="2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3" name="Google Shape;153;p12"/>
          <p:cNvSpPr>
            <a:spLocks noGrp="1"/>
          </p:cNvSpPr>
          <p:nvPr>
            <p:ph type="pic" idx="2"/>
          </p:nvPr>
        </p:nvSpPr>
        <p:spPr>
          <a:xfrm>
            <a:off x="1154954" y="685800"/>
            <a:ext cx="8825700" cy="3429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54" name="Google Shape;154;p12"/>
          <p:cNvSpPr txBox="1">
            <a:spLocks noGrp="1"/>
          </p:cNvSpPr>
          <p:nvPr>
            <p:ph type="body" idx="1"/>
          </p:nvPr>
        </p:nvSpPr>
        <p:spPr>
          <a:xfrm>
            <a:off x="1154954" y="5536665"/>
            <a:ext cx="8825700" cy="4938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960"/>
              <a:buFont typeface="Noto Sans Symbols"/>
              <a:buNone/>
              <a:defRPr sz="12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55" name="Google Shape;155;p12"/>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6" name="Google Shape;156;p12"/>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7" name="Google Shape;157;p1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2"/>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59"/>
        <p:cNvGrpSpPr/>
        <p:nvPr/>
      </p:nvGrpSpPr>
      <p:grpSpPr>
        <a:xfrm>
          <a:off x="0" y="0"/>
          <a:ext cx="0" cy="0"/>
          <a:chOff x="0" y="0"/>
          <a:chExt cx="0" cy="0"/>
        </a:xfrm>
      </p:grpSpPr>
      <p:grpSp>
        <p:nvGrpSpPr>
          <p:cNvPr id="160" name="Google Shape;160;p13"/>
          <p:cNvGrpSpPr/>
          <p:nvPr/>
        </p:nvGrpSpPr>
        <p:grpSpPr>
          <a:xfrm>
            <a:off x="0" y="0"/>
            <a:ext cx="12192011" cy="6858000"/>
            <a:chOff x="0" y="0"/>
            <a:chExt cx="12192011" cy="6858000"/>
          </a:xfrm>
        </p:grpSpPr>
        <p:sp>
          <p:nvSpPr>
            <p:cNvPr id="161" name="Google Shape;161;p1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rot="-589939">
              <a:off x="8490949" y="2714870"/>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69" name="Google Shape;169;p13"/>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0" name="Google Shape;170;p13"/>
          <p:cNvSpPr txBox="1">
            <a:spLocks noGrp="1"/>
          </p:cNvSpPr>
          <p:nvPr>
            <p:ph type="title"/>
          </p:nvPr>
        </p:nvSpPr>
        <p:spPr>
          <a:xfrm>
            <a:off x="1148798" y="1063417"/>
            <a:ext cx="8831700" cy="1373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1" name="Google Shape;171;p13"/>
          <p:cNvSpPr txBox="1">
            <a:spLocks noGrp="1"/>
          </p:cNvSpPr>
          <p:nvPr>
            <p:ph type="body" idx="1"/>
          </p:nvPr>
        </p:nvSpPr>
        <p:spPr>
          <a:xfrm>
            <a:off x="1154954" y="3543300"/>
            <a:ext cx="8825700" cy="2476500"/>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72" name="Google Shape;172;p13"/>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3" name="Google Shape;173;p13"/>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4" name="Google Shape;174;p1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76"/>
        <p:cNvGrpSpPr/>
        <p:nvPr/>
      </p:nvGrpSpPr>
      <p:grpSpPr>
        <a:xfrm>
          <a:off x="0" y="0"/>
          <a:ext cx="0" cy="0"/>
          <a:chOff x="0" y="0"/>
          <a:chExt cx="0" cy="0"/>
        </a:xfrm>
      </p:grpSpPr>
      <p:grpSp>
        <p:nvGrpSpPr>
          <p:cNvPr id="177" name="Google Shape;177;p14"/>
          <p:cNvGrpSpPr/>
          <p:nvPr/>
        </p:nvGrpSpPr>
        <p:grpSpPr>
          <a:xfrm>
            <a:off x="0" y="0"/>
            <a:ext cx="12192011" cy="6858000"/>
            <a:chOff x="0" y="0"/>
            <a:chExt cx="12192011" cy="6858000"/>
          </a:xfrm>
        </p:grpSpPr>
        <p:sp>
          <p:nvSpPr>
            <p:cNvPr id="178" name="Google Shape;178;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rot="-589939">
              <a:off x="8490949" y="4185114"/>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6" name="Google Shape;186;p14"/>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7" name="Google Shape;187;p14"/>
          <p:cNvSpPr txBox="1"/>
          <p:nvPr/>
        </p:nvSpPr>
        <p:spPr>
          <a:xfrm>
            <a:off x="881566" y="607336"/>
            <a:ext cx="801900" cy="1569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600" b="0" i="0">
                <a:solidFill>
                  <a:srgbClr val="EE52A4"/>
                </a:solidFill>
                <a:latin typeface="Arial"/>
                <a:ea typeface="Arial"/>
                <a:cs typeface="Arial"/>
                <a:sym typeface="Arial"/>
              </a:rPr>
              <a:t>“</a:t>
            </a:r>
            <a:endParaRPr/>
          </a:p>
        </p:txBody>
      </p:sp>
      <p:sp>
        <p:nvSpPr>
          <p:cNvPr id="188" name="Google Shape;188;p14"/>
          <p:cNvSpPr txBox="1"/>
          <p:nvPr/>
        </p:nvSpPr>
        <p:spPr>
          <a:xfrm>
            <a:off x="9884458" y="2613787"/>
            <a:ext cx="652800" cy="1569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600" b="0" i="0">
                <a:solidFill>
                  <a:srgbClr val="EE52A4"/>
                </a:solidFill>
                <a:latin typeface="Arial"/>
                <a:ea typeface="Arial"/>
                <a:cs typeface="Arial"/>
                <a:sym typeface="Arial"/>
              </a:rPr>
              <a:t>”</a:t>
            </a:r>
            <a:endParaRPr/>
          </a:p>
        </p:txBody>
      </p:sp>
      <p:sp>
        <p:nvSpPr>
          <p:cNvPr id="189" name="Google Shape;189;p14"/>
          <p:cNvSpPr txBox="1">
            <a:spLocks noGrp="1"/>
          </p:cNvSpPr>
          <p:nvPr>
            <p:ph type="title"/>
          </p:nvPr>
        </p:nvSpPr>
        <p:spPr>
          <a:xfrm>
            <a:off x="1581878" y="982134"/>
            <a:ext cx="8454000" cy="26967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90" name="Google Shape;190;p14"/>
          <p:cNvSpPr txBox="1">
            <a:spLocks noGrp="1"/>
          </p:cNvSpPr>
          <p:nvPr>
            <p:ph type="body" idx="1"/>
          </p:nvPr>
        </p:nvSpPr>
        <p:spPr>
          <a:xfrm>
            <a:off x="1945945" y="3678766"/>
            <a:ext cx="7731300" cy="3423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small">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91" name="Google Shape;191;p14"/>
          <p:cNvSpPr txBox="1">
            <a:spLocks noGrp="1"/>
          </p:cNvSpPr>
          <p:nvPr>
            <p:ph type="body" idx="2"/>
          </p:nvPr>
        </p:nvSpPr>
        <p:spPr>
          <a:xfrm>
            <a:off x="1154954" y="5029199"/>
            <a:ext cx="9244800" cy="997800"/>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92" name="Google Shape;192;p14"/>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3" name="Google Shape;193;p14"/>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4" name="Google Shape;194;p1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xfrm>
            <a:off x="1154954" y="973668"/>
            <a:ext cx="8825700" cy="707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98" name="Google Shape;198;p15"/>
          <p:cNvSpPr txBox="1">
            <a:spLocks noGrp="1"/>
          </p:cNvSpPr>
          <p:nvPr>
            <p:ph type="body" idx="1"/>
          </p:nvPr>
        </p:nvSpPr>
        <p:spPr>
          <a:xfrm>
            <a:off x="1154954" y="2603502"/>
            <a:ext cx="31419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199" name="Google Shape;199;p15"/>
          <p:cNvSpPr txBox="1">
            <a:spLocks noGrp="1"/>
          </p:cNvSpPr>
          <p:nvPr>
            <p:ph type="body" idx="2"/>
          </p:nvPr>
        </p:nvSpPr>
        <p:spPr>
          <a:xfrm>
            <a:off x="1154953" y="3179764"/>
            <a:ext cx="3141900" cy="28473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00" name="Google Shape;200;p15"/>
          <p:cNvSpPr txBox="1">
            <a:spLocks noGrp="1"/>
          </p:cNvSpPr>
          <p:nvPr>
            <p:ph type="body" idx="3"/>
          </p:nvPr>
        </p:nvSpPr>
        <p:spPr>
          <a:xfrm>
            <a:off x="4512721" y="2603500"/>
            <a:ext cx="31470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01" name="Google Shape;201;p15"/>
          <p:cNvSpPr txBox="1">
            <a:spLocks noGrp="1"/>
          </p:cNvSpPr>
          <p:nvPr>
            <p:ph type="body" idx="4"/>
          </p:nvPr>
        </p:nvSpPr>
        <p:spPr>
          <a:xfrm>
            <a:off x="4512721" y="3179763"/>
            <a:ext cx="3147000" cy="28473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02" name="Google Shape;202;p15"/>
          <p:cNvSpPr txBox="1">
            <a:spLocks noGrp="1"/>
          </p:cNvSpPr>
          <p:nvPr>
            <p:ph type="body" idx="5"/>
          </p:nvPr>
        </p:nvSpPr>
        <p:spPr>
          <a:xfrm>
            <a:off x="7888135" y="2603501"/>
            <a:ext cx="31458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03" name="Google Shape;203;p15"/>
          <p:cNvSpPr txBox="1">
            <a:spLocks noGrp="1"/>
          </p:cNvSpPr>
          <p:nvPr>
            <p:ph type="body" idx="6"/>
          </p:nvPr>
        </p:nvSpPr>
        <p:spPr>
          <a:xfrm>
            <a:off x="7888329" y="3179762"/>
            <a:ext cx="3145500" cy="28473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cxnSp>
        <p:nvCxnSpPr>
          <p:cNvPr id="204" name="Google Shape;204;p15"/>
          <p:cNvCxnSpPr/>
          <p:nvPr/>
        </p:nvCxnSpPr>
        <p:spPr>
          <a:xfrm>
            <a:off x="4403971" y="2569633"/>
            <a:ext cx="0" cy="34926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05" name="Google Shape;205;p15"/>
          <p:cNvCxnSpPr/>
          <p:nvPr/>
        </p:nvCxnSpPr>
        <p:spPr>
          <a:xfrm>
            <a:off x="7772401" y="2569633"/>
            <a:ext cx="0" cy="34926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06" name="Google Shape;206;p15"/>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7" name="Google Shape;207;p15"/>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8" name="Google Shape;208;p15"/>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9"/>
        <p:cNvGrpSpPr/>
        <p:nvPr/>
      </p:nvGrpSpPr>
      <p:grpSpPr>
        <a:xfrm>
          <a:off x="0" y="0"/>
          <a:ext cx="0" cy="0"/>
          <a:chOff x="0" y="0"/>
          <a:chExt cx="0" cy="0"/>
        </a:xfrm>
      </p:grpSpPr>
      <p:sp>
        <p:nvSpPr>
          <p:cNvPr id="210" name="Google Shape;210;p16"/>
          <p:cNvSpPr txBox="1">
            <a:spLocks noGrp="1"/>
          </p:cNvSpPr>
          <p:nvPr>
            <p:ph type="title"/>
          </p:nvPr>
        </p:nvSpPr>
        <p:spPr>
          <a:xfrm>
            <a:off x="1154954" y="973668"/>
            <a:ext cx="8825700" cy="707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1" name="Google Shape;211;p16"/>
          <p:cNvSpPr txBox="1">
            <a:spLocks noGrp="1"/>
          </p:cNvSpPr>
          <p:nvPr>
            <p:ph type="body" idx="1"/>
          </p:nvPr>
        </p:nvSpPr>
        <p:spPr>
          <a:xfrm>
            <a:off x="1154954" y="4532844"/>
            <a:ext cx="30504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12" name="Google Shape;212;p16"/>
          <p:cNvSpPr>
            <a:spLocks noGrp="1"/>
          </p:cNvSpPr>
          <p:nvPr>
            <p:ph type="pic" idx="2"/>
          </p:nvPr>
        </p:nvSpPr>
        <p:spPr>
          <a:xfrm>
            <a:off x="1334553" y="2603500"/>
            <a:ext cx="2691300" cy="15915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3" name="Google Shape;213;p16"/>
          <p:cNvSpPr txBox="1">
            <a:spLocks noGrp="1"/>
          </p:cNvSpPr>
          <p:nvPr>
            <p:ph type="body" idx="3"/>
          </p:nvPr>
        </p:nvSpPr>
        <p:spPr>
          <a:xfrm>
            <a:off x="1154954" y="5109106"/>
            <a:ext cx="3050400" cy="9180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14" name="Google Shape;214;p16"/>
          <p:cNvSpPr txBox="1">
            <a:spLocks noGrp="1"/>
          </p:cNvSpPr>
          <p:nvPr>
            <p:ph type="body" idx="4"/>
          </p:nvPr>
        </p:nvSpPr>
        <p:spPr>
          <a:xfrm>
            <a:off x="4568865" y="4532844"/>
            <a:ext cx="30504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15" name="Google Shape;215;p16"/>
          <p:cNvSpPr>
            <a:spLocks noGrp="1"/>
          </p:cNvSpPr>
          <p:nvPr>
            <p:ph type="pic" idx="5"/>
          </p:nvPr>
        </p:nvSpPr>
        <p:spPr>
          <a:xfrm>
            <a:off x="4748462" y="2603500"/>
            <a:ext cx="2691300" cy="15915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6" name="Google Shape;216;p16"/>
          <p:cNvSpPr txBox="1">
            <a:spLocks noGrp="1"/>
          </p:cNvSpPr>
          <p:nvPr>
            <p:ph type="body" idx="6"/>
          </p:nvPr>
        </p:nvSpPr>
        <p:spPr>
          <a:xfrm>
            <a:off x="4570172" y="5109105"/>
            <a:ext cx="3050400" cy="9180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17" name="Google Shape;217;p16"/>
          <p:cNvSpPr txBox="1">
            <a:spLocks noGrp="1"/>
          </p:cNvSpPr>
          <p:nvPr>
            <p:ph type="body" idx="7"/>
          </p:nvPr>
        </p:nvSpPr>
        <p:spPr>
          <a:xfrm>
            <a:off x="7982775" y="4532845"/>
            <a:ext cx="30510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18" name="Google Shape;218;p16"/>
          <p:cNvSpPr>
            <a:spLocks noGrp="1"/>
          </p:cNvSpPr>
          <p:nvPr>
            <p:ph type="pic" idx="8"/>
          </p:nvPr>
        </p:nvSpPr>
        <p:spPr>
          <a:xfrm>
            <a:off x="8163031" y="2603500"/>
            <a:ext cx="2691300" cy="15915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9" name="Google Shape;219;p16"/>
          <p:cNvSpPr txBox="1">
            <a:spLocks noGrp="1"/>
          </p:cNvSpPr>
          <p:nvPr>
            <p:ph type="body" idx="9"/>
          </p:nvPr>
        </p:nvSpPr>
        <p:spPr>
          <a:xfrm>
            <a:off x="7982775" y="5109104"/>
            <a:ext cx="3051000" cy="9180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cxnSp>
        <p:nvCxnSpPr>
          <p:cNvPr id="220" name="Google Shape;220;p16"/>
          <p:cNvCxnSpPr/>
          <p:nvPr/>
        </p:nvCxnSpPr>
        <p:spPr>
          <a:xfrm>
            <a:off x="4405831" y="2569633"/>
            <a:ext cx="0" cy="34926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1" name="Google Shape;221;p16"/>
          <p:cNvCxnSpPr/>
          <p:nvPr/>
        </p:nvCxnSpPr>
        <p:spPr>
          <a:xfrm>
            <a:off x="7797802" y="2569633"/>
            <a:ext cx="0" cy="34926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2" name="Google Shape;222;p16"/>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3" name="Google Shape;223;p16"/>
          <p:cNvSpPr txBox="1">
            <a:spLocks noGrp="1"/>
          </p:cNvSpPr>
          <p:nvPr>
            <p:ph type="ftr" idx="11"/>
          </p:nvPr>
        </p:nvSpPr>
        <p:spPr>
          <a:xfrm>
            <a:off x="561111" y="6391838"/>
            <a:ext cx="36444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4" name="Google Shape;224;p1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1154954" y="973668"/>
            <a:ext cx="8825700" cy="707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7" name="Google Shape;227;p17"/>
          <p:cNvSpPr txBox="1">
            <a:spLocks noGrp="1"/>
          </p:cNvSpPr>
          <p:nvPr>
            <p:ph type="body" idx="1"/>
          </p:nvPr>
        </p:nvSpPr>
        <p:spPr>
          <a:xfrm rot="5400000">
            <a:off x="3859563" y="-101150"/>
            <a:ext cx="3416400" cy="88257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8" name="Google Shape;228;p17"/>
          <p:cNvSpPr txBox="1">
            <a:spLocks noGrp="1"/>
          </p:cNvSpPr>
          <p:nvPr>
            <p:ph type="dt" idx="10"/>
          </p:nvPr>
        </p:nvSpPr>
        <p:spPr>
          <a:xfrm>
            <a:off x="10695439"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9" name="Google Shape;229;p17"/>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0" name="Google Shape;230;p17"/>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1"/>
        <p:cNvGrpSpPr/>
        <p:nvPr/>
      </p:nvGrpSpPr>
      <p:grpSpPr>
        <a:xfrm>
          <a:off x="0" y="0"/>
          <a:ext cx="0" cy="0"/>
          <a:chOff x="0" y="0"/>
          <a:chExt cx="0" cy="0"/>
        </a:xfrm>
      </p:grpSpPr>
      <p:grpSp>
        <p:nvGrpSpPr>
          <p:cNvPr id="232" name="Google Shape;232;p18"/>
          <p:cNvGrpSpPr/>
          <p:nvPr/>
        </p:nvGrpSpPr>
        <p:grpSpPr>
          <a:xfrm>
            <a:off x="0" y="0"/>
            <a:ext cx="12192011" cy="6858000"/>
            <a:chOff x="0" y="0"/>
            <a:chExt cx="12192011" cy="6858000"/>
          </a:xfrm>
        </p:grpSpPr>
        <p:sp>
          <p:nvSpPr>
            <p:cNvPr id="233" name="Google Shape;233;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414867" y="402165"/>
              <a:ext cx="65109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rot="5101739">
              <a:off x="6294739" y="4577733"/>
              <a:ext cx="3299410" cy="44093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rot="5400000">
              <a:off x="4449229" y="2801722"/>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2" name="Google Shape;242;p18"/>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18"/>
          <p:cNvSpPr txBox="1">
            <a:spLocks noGrp="1"/>
          </p:cNvSpPr>
          <p:nvPr>
            <p:ph type="title"/>
          </p:nvPr>
        </p:nvSpPr>
        <p:spPr>
          <a:xfrm rot="5400000">
            <a:off x="6915850" y="2947817"/>
            <a:ext cx="4748700" cy="1410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44" name="Google Shape;244;p18"/>
          <p:cNvSpPr txBox="1">
            <a:spLocks noGrp="1"/>
          </p:cNvSpPr>
          <p:nvPr>
            <p:ph type="body" idx="1"/>
          </p:nvPr>
        </p:nvSpPr>
        <p:spPr>
          <a:xfrm rot="5400000">
            <a:off x="1908679" y="524867"/>
            <a:ext cx="4748700" cy="62559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45" name="Google Shape;245;p18"/>
          <p:cNvSpPr txBox="1">
            <a:spLocks noGrp="1"/>
          </p:cNvSpPr>
          <p:nvPr>
            <p:ph type="dt" idx="10"/>
          </p:nvPr>
        </p:nvSpPr>
        <p:spPr>
          <a:xfrm>
            <a:off x="10653104" y="6391838"/>
            <a:ext cx="9921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6" name="Google Shape;246;p18"/>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7" name="Google Shape;247;p1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3"/>
          <p:cNvSpPr txBox="1">
            <a:spLocks noGrp="1"/>
          </p:cNvSpPr>
          <p:nvPr>
            <p:ph type="body" idx="1"/>
          </p:nvPr>
        </p:nvSpPr>
        <p:spPr>
          <a:xfrm>
            <a:off x="1154954" y="2603500"/>
            <a:ext cx="8825700" cy="34164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3"/>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3"/>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3"/>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grpSp>
        <p:nvGrpSpPr>
          <p:cNvPr id="60" name="Google Shape;60;p5"/>
          <p:cNvGrpSpPr/>
          <p:nvPr/>
        </p:nvGrpSpPr>
        <p:grpSpPr>
          <a:xfrm>
            <a:off x="0" y="0"/>
            <a:ext cx="12192011" cy="6858000"/>
            <a:chOff x="0" y="0"/>
            <a:chExt cx="12192011" cy="6858000"/>
          </a:xfrm>
        </p:grpSpPr>
        <p:sp>
          <p:nvSpPr>
            <p:cNvPr id="61" name="Google Shape;61;p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7289800" y="402165"/>
              <a:ext cx="44790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rot="-5400000">
              <a:off x="3787243"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69" name="Google Shape;69;p5"/>
            <p:cNvSpPr/>
            <p:nvPr/>
          </p:nvSpPr>
          <p:spPr>
            <a:xfrm rot="-5677505">
              <a:off x="4698346"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71" name="Google Shape;71;p5"/>
          <p:cNvSpPr txBox="1">
            <a:spLocks noGrp="1"/>
          </p:cNvSpPr>
          <p:nvPr>
            <p:ph type="title"/>
          </p:nvPr>
        </p:nvSpPr>
        <p:spPr>
          <a:xfrm>
            <a:off x="1154954" y="2677645"/>
            <a:ext cx="4350900" cy="228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2" name="Google Shape;72;p5"/>
          <p:cNvSpPr txBox="1">
            <a:spLocks noGrp="1"/>
          </p:cNvSpPr>
          <p:nvPr>
            <p:ph type="body" idx="1"/>
          </p:nvPr>
        </p:nvSpPr>
        <p:spPr>
          <a:xfrm>
            <a:off x="6895559" y="2677644"/>
            <a:ext cx="3757500" cy="2283900"/>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chemeClr val="accent1"/>
              </a:buClr>
              <a:buSzPts val="160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73" name="Google Shape;73;p5"/>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Google Shape;74;p5"/>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5" name="Google Shape;75;p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6"/>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9" name="Google Shape;79;p6"/>
          <p:cNvSpPr txBox="1">
            <a:spLocks noGrp="1"/>
          </p:cNvSpPr>
          <p:nvPr>
            <p:ph type="body" idx="1"/>
          </p:nvPr>
        </p:nvSpPr>
        <p:spPr>
          <a:xfrm>
            <a:off x="1154954" y="2603500"/>
            <a:ext cx="4825200" cy="34164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0" name="Google Shape;80;p6"/>
          <p:cNvSpPr txBox="1">
            <a:spLocks noGrp="1"/>
          </p:cNvSpPr>
          <p:nvPr>
            <p:ph type="body" idx="2"/>
          </p:nvPr>
        </p:nvSpPr>
        <p:spPr>
          <a:xfrm>
            <a:off x="6208712" y="2603500"/>
            <a:ext cx="4825200" cy="34164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1" name="Google Shape;81;p6"/>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2" name="Google Shape;82;p6"/>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Google Shape;83;p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6" name="Google Shape;86;p7"/>
          <p:cNvSpPr txBox="1">
            <a:spLocks noGrp="1"/>
          </p:cNvSpPr>
          <p:nvPr>
            <p:ph type="body" idx="1"/>
          </p:nvPr>
        </p:nvSpPr>
        <p:spPr>
          <a:xfrm>
            <a:off x="1154954" y="2603500"/>
            <a:ext cx="48252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7" name="Google Shape;87;p7"/>
          <p:cNvSpPr txBox="1">
            <a:spLocks noGrp="1"/>
          </p:cNvSpPr>
          <p:nvPr>
            <p:ph type="body" idx="2"/>
          </p:nvPr>
        </p:nvSpPr>
        <p:spPr>
          <a:xfrm>
            <a:off x="1154954" y="3179762"/>
            <a:ext cx="4825200" cy="28401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8" name="Google Shape;88;p7"/>
          <p:cNvSpPr txBox="1">
            <a:spLocks noGrp="1"/>
          </p:cNvSpPr>
          <p:nvPr>
            <p:ph type="body" idx="3"/>
          </p:nvPr>
        </p:nvSpPr>
        <p:spPr>
          <a:xfrm>
            <a:off x="6208712" y="2603500"/>
            <a:ext cx="48252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9" name="Google Shape;89;p7"/>
          <p:cNvSpPr txBox="1">
            <a:spLocks noGrp="1"/>
          </p:cNvSpPr>
          <p:nvPr>
            <p:ph type="body" idx="4"/>
          </p:nvPr>
        </p:nvSpPr>
        <p:spPr>
          <a:xfrm>
            <a:off x="6208712" y="3179762"/>
            <a:ext cx="4825200" cy="28401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0" name="Google Shape;90;p7"/>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1" name="Google Shape;91;p7"/>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2" name="Google Shape;92;p7"/>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5" name="Google Shape;95;p8"/>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6" name="Google Shape;96;p8"/>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Google Shape;97;p8"/>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9"/>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0" name="Google Shape;100;p9"/>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1" name="Google Shape;101;p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grpSp>
        <p:nvGrpSpPr>
          <p:cNvPr id="104" name="Google Shape;104;p10"/>
          <p:cNvGrpSpPr/>
          <p:nvPr/>
        </p:nvGrpSpPr>
        <p:grpSpPr>
          <a:xfrm>
            <a:off x="0" y="0"/>
            <a:ext cx="12192011" cy="6858000"/>
            <a:chOff x="0" y="0"/>
            <a:chExt cx="12192011" cy="6858000"/>
          </a:xfrm>
        </p:grpSpPr>
        <p:sp>
          <p:nvSpPr>
            <p:cNvPr id="105" name="Google Shape;105;p1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a:off x="5713412" y="402165"/>
              <a:ext cx="60552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0"/>
            <p:cNvSpPr/>
            <p:nvPr/>
          </p:nvSpPr>
          <p:spPr>
            <a:xfrm rot="-5677505">
              <a:off x="3140479"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rot="-5400000">
              <a:off x="2229375"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4" name="Google Shape;114;p10"/>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5" name="Google Shape;115;p10"/>
          <p:cNvSpPr txBox="1">
            <a:spLocks noGrp="1"/>
          </p:cNvSpPr>
          <p:nvPr>
            <p:ph type="title"/>
          </p:nvPr>
        </p:nvSpPr>
        <p:spPr>
          <a:xfrm>
            <a:off x="1154955" y="1295400"/>
            <a:ext cx="2793300" cy="1600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2400"/>
              <a:buFont typeface="Century Gothic"/>
              <a:buNone/>
              <a:defRPr sz="2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6" name="Google Shape;116;p10"/>
          <p:cNvSpPr txBox="1">
            <a:spLocks noGrp="1"/>
          </p:cNvSpPr>
          <p:nvPr>
            <p:ph type="body" idx="1"/>
          </p:nvPr>
        </p:nvSpPr>
        <p:spPr>
          <a:xfrm>
            <a:off x="5781146" y="1447800"/>
            <a:ext cx="5190000" cy="4572000"/>
          </a:xfrm>
          <a:prstGeom prst="rect">
            <a:avLst/>
          </a:prstGeom>
          <a:noFill/>
          <a:ln>
            <a:noFill/>
          </a:ln>
        </p:spPr>
        <p:txBody>
          <a:bodyPr spcFirstLastPara="1" wrap="square" lIns="91425" tIns="45700" rIns="91425" bIns="45700" anchor="ctr"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7" name="Google Shape;117;p10"/>
          <p:cNvSpPr txBox="1">
            <a:spLocks noGrp="1"/>
          </p:cNvSpPr>
          <p:nvPr>
            <p:ph type="body" idx="2"/>
          </p:nvPr>
        </p:nvSpPr>
        <p:spPr>
          <a:xfrm>
            <a:off x="1154954" y="3129280"/>
            <a:ext cx="2793300" cy="28956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18" name="Google Shape;118;p10"/>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9" name="Google Shape;119;p10"/>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Google Shape;120;p1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0"/>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2"/>
        <p:cNvGrpSpPr/>
        <p:nvPr/>
      </p:nvGrpSpPr>
      <p:grpSpPr>
        <a:xfrm>
          <a:off x="0" y="0"/>
          <a:ext cx="0" cy="0"/>
          <a:chOff x="0" y="0"/>
          <a:chExt cx="0" cy="0"/>
        </a:xfrm>
      </p:grpSpPr>
      <p:grpSp>
        <p:nvGrpSpPr>
          <p:cNvPr id="123" name="Google Shape;123;p11"/>
          <p:cNvGrpSpPr/>
          <p:nvPr/>
        </p:nvGrpSpPr>
        <p:grpSpPr>
          <a:xfrm>
            <a:off x="0" y="0"/>
            <a:ext cx="12192011" cy="6858000"/>
            <a:chOff x="0" y="0"/>
            <a:chExt cx="12192011" cy="6858000"/>
          </a:xfrm>
        </p:grpSpPr>
        <p:sp>
          <p:nvSpPr>
            <p:cNvPr id="124" name="Google Shape;124;p1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a:off x="6172200" y="402165"/>
              <a:ext cx="55965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
            <p:cNvSpPr/>
            <p:nvPr/>
          </p:nvSpPr>
          <p:spPr>
            <a:xfrm rot="-5677505">
              <a:off x="4203588"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1"/>
            <p:cNvSpPr/>
            <p:nvPr/>
          </p:nvSpPr>
          <p:spPr>
            <a:xfrm rot="-5400000">
              <a:off x="3295430"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33" name="Google Shape;133;p11"/>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4" name="Google Shape;134;p11"/>
          <p:cNvSpPr txBox="1">
            <a:spLocks noGrp="1"/>
          </p:cNvSpPr>
          <p:nvPr>
            <p:ph type="title"/>
          </p:nvPr>
        </p:nvSpPr>
        <p:spPr>
          <a:xfrm>
            <a:off x="1154955" y="1693333"/>
            <a:ext cx="3865200" cy="1735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5" name="Google Shape;135;p11"/>
          <p:cNvSpPr>
            <a:spLocks noGrp="1"/>
          </p:cNvSpPr>
          <p:nvPr>
            <p:ph type="pic" idx="2"/>
          </p:nvPr>
        </p:nvSpPr>
        <p:spPr>
          <a:xfrm>
            <a:off x="6547870" y="1143000"/>
            <a:ext cx="3227100" cy="4572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36" name="Google Shape;136;p11"/>
          <p:cNvSpPr txBox="1">
            <a:spLocks noGrp="1"/>
          </p:cNvSpPr>
          <p:nvPr>
            <p:ph type="body" idx="1"/>
          </p:nvPr>
        </p:nvSpPr>
        <p:spPr>
          <a:xfrm>
            <a:off x="1154954" y="3657600"/>
            <a:ext cx="3859200" cy="13716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37" name="Google Shape;137;p11"/>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Google Shape;138;p11"/>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9" name="Google Shape;139;p1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12192011" cy="6858000"/>
            <a:chOff x="0" y="0"/>
            <a:chExt cx="12192011" cy="6858000"/>
          </a:xfrm>
        </p:grpSpPr>
        <p:sp>
          <p:nvSpPr>
            <p:cNvPr id="11" name="Google Shape;11;p1"/>
            <p:cNvSpPr/>
            <p:nvPr/>
          </p:nvSpPr>
          <p:spPr>
            <a:xfrm>
              <a:off x="0" y="0"/>
              <a:ext cx="12192000" cy="6858000"/>
            </a:xfrm>
            <a:prstGeom prst="rect">
              <a:avLst/>
            </a:prstGeom>
            <a:blipFill rotWithShape="1">
              <a:blip r:embed="rId1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rot="-589939">
              <a:off x="8490949" y="17975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1"/>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1"/>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1"/>
          <p:cNvSpPr txBox="1">
            <a:spLocks noGrp="1"/>
          </p:cNvSpPr>
          <p:nvPr>
            <p:ph type="body" idx="1"/>
          </p:nvPr>
        </p:nvSpPr>
        <p:spPr>
          <a:xfrm>
            <a:off x="1154954" y="2603500"/>
            <a:ext cx="8761500" cy="34164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1"/>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1"/>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ppl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ctrTitle"/>
          </p:nvPr>
        </p:nvSpPr>
        <p:spPr>
          <a:xfrm>
            <a:off x="1548212" y="210609"/>
            <a:ext cx="8679915" cy="1748729"/>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2"/>
              </a:buClr>
              <a:buSzPts val="5400"/>
              <a:buFont typeface="Century Gothic"/>
              <a:buNone/>
            </a:pPr>
            <a:r>
              <a:rPr lang="en-US" sz="5400" b="1" i="0" u="none" strike="noStrike" cap="none">
                <a:solidFill>
                  <a:schemeClr val="lt2"/>
                </a:solidFill>
                <a:latin typeface="Century Gothic"/>
                <a:ea typeface="Century Gothic"/>
                <a:cs typeface="Century Gothic"/>
                <a:sym typeface="Century Gothic"/>
              </a:rPr>
              <a:t>Recommender Systems</a:t>
            </a:r>
            <a:endParaRPr/>
          </a:p>
        </p:txBody>
      </p:sp>
      <p:sp>
        <p:nvSpPr>
          <p:cNvPr id="254" name="Google Shape;254;p19"/>
          <p:cNvSpPr txBox="1">
            <a:spLocks noGrp="1"/>
          </p:cNvSpPr>
          <p:nvPr>
            <p:ph type="subTitle" idx="1"/>
          </p:nvPr>
        </p:nvSpPr>
        <p:spPr>
          <a:xfrm>
            <a:off x="1631437" y="2103697"/>
            <a:ext cx="8673300" cy="82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560"/>
              <a:buFont typeface="Noto Sans Symbols"/>
              <a:buNone/>
            </a:pPr>
            <a:r>
              <a:rPr lang="en-US" sz="3200" b="1"/>
              <a:t>Group 6</a:t>
            </a:r>
            <a:endParaRPr sz="3200" b="1"/>
          </a:p>
          <a:p>
            <a:pPr marL="0" marR="0" lvl="0" indent="0" algn="l" rtl="0">
              <a:spcBef>
                <a:spcPts val="0"/>
              </a:spcBef>
              <a:spcAft>
                <a:spcPts val="0"/>
              </a:spcAft>
              <a:buClr>
                <a:schemeClr val="accent1"/>
              </a:buClr>
              <a:buSzPts val="2560"/>
              <a:buFont typeface="Noto Sans Symbols"/>
              <a:buNone/>
            </a:pPr>
            <a:r>
              <a:rPr lang="en-US" sz="1400" b="1">
                <a:solidFill>
                  <a:schemeClr val="dk1"/>
                </a:solidFill>
                <a:highlight>
                  <a:srgbClr val="FFFFFF"/>
                </a:highlight>
                <a:latin typeface="Arial"/>
                <a:ea typeface="Arial"/>
                <a:cs typeface="Arial"/>
                <a:sym typeface="Arial"/>
              </a:rPr>
              <a:t> ITCS / DSBA 6190 Cloud Computing for Data Analysis - Fall 2018 - Sec 091. </a:t>
            </a:r>
            <a:endParaRPr sz="1400" b="1"/>
          </a:p>
          <a:p>
            <a:pPr marL="0" marR="0" lvl="0" indent="0" algn="l" rtl="0">
              <a:spcBef>
                <a:spcPts val="1000"/>
              </a:spcBef>
              <a:spcAft>
                <a:spcPts val="0"/>
              </a:spcAft>
              <a:buClr>
                <a:schemeClr val="accent1"/>
              </a:buClr>
              <a:buSzPts val="1920"/>
              <a:buFont typeface="Noto Sans Symbols"/>
              <a:buNone/>
            </a:pPr>
            <a:endParaRPr sz="2400" b="0" i="0" u="none" strike="noStrike" cap="none">
              <a:solidFill>
                <a:srgbClr val="EE52A4"/>
              </a:solidFill>
              <a:latin typeface="Century Gothic"/>
              <a:ea typeface="Century Gothic"/>
              <a:cs typeface="Century Gothic"/>
              <a:sym typeface="Century Gothic"/>
            </a:endParaRPr>
          </a:p>
        </p:txBody>
      </p:sp>
      <p:sp>
        <p:nvSpPr>
          <p:cNvPr id="255" name="Google Shape;255;p19"/>
          <p:cNvSpPr txBox="1"/>
          <p:nvPr/>
        </p:nvSpPr>
        <p:spPr>
          <a:xfrm>
            <a:off x="7505363" y="3394392"/>
            <a:ext cx="3224400" cy="304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0" u="none" strike="noStrike" cap="none">
                <a:solidFill>
                  <a:schemeClr val="lt1"/>
                </a:solidFill>
                <a:latin typeface="Century Gothic"/>
                <a:ea typeface="Century Gothic"/>
                <a:cs typeface="Century Gothic"/>
                <a:sym typeface="Century Gothic"/>
              </a:rPr>
              <a:t>Javier Velasco</a:t>
            </a:r>
            <a:endParaRPr sz="1800">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Anusha Sama</a:t>
            </a:r>
            <a:endParaRPr sz="1800">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Vidhushini Srinivasan</a:t>
            </a:r>
            <a:endParaRPr sz="1800">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Kyle Thompson</a:t>
            </a:r>
            <a:endParaRPr sz="1800">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Priyanka Sharma</a:t>
            </a:r>
            <a:endParaRPr sz="1800">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Prutha Shirodkar</a:t>
            </a:r>
            <a:endParaRPr sz="1800">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omic Sans MS"/>
              <a:ea typeface="Comic Sans MS"/>
              <a:cs typeface="Comic Sans MS"/>
              <a:sym typeface="Comic Sans MS"/>
            </a:endParaRPr>
          </a:p>
          <a:p>
            <a:pPr marL="0" marR="0" lvl="0" indent="0" algn="l" rtl="0">
              <a:spcBef>
                <a:spcPts val="0"/>
              </a:spcBef>
              <a:spcAft>
                <a:spcPts val="0"/>
              </a:spcAft>
              <a:buNone/>
            </a:pPr>
            <a:endParaRPr sz="1800">
              <a:solidFill>
                <a:srgbClr val="F9D7E1"/>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EBEBEB"/>
              </a:buClr>
              <a:buSzPts val="2500"/>
              <a:buFont typeface="Century Gothic"/>
              <a:buNone/>
            </a:pPr>
            <a:r>
              <a:rPr lang="en-US" sz="3600" b="1" i="0" u="none" strike="noStrike" cap="none" dirty="0">
                <a:solidFill>
                  <a:srgbClr val="EBEBEB"/>
                </a:solidFill>
              </a:rPr>
              <a:t>CLASSIFICATION</a:t>
            </a:r>
            <a:r>
              <a:rPr lang="en-US" b="1" i="0" u="none" strike="noStrike" cap="none" dirty="0">
                <a:solidFill>
                  <a:srgbClr val="EBEBEB"/>
                </a:solidFill>
              </a:rPr>
              <a:t> </a:t>
            </a:r>
            <a:r>
              <a:rPr lang="en-US" sz="3600" b="1" i="0" u="none" strike="noStrike" cap="none" dirty="0">
                <a:solidFill>
                  <a:srgbClr val="EBEBEB"/>
                </a:solidFill>
              </a:rPr>
              <a:t>ALGORITHMS</a:t>
            </a:r>
            <a:endParaRPr lang="en-US" sz="3600" b="1" dirty="0"/>
          </a:p>
        </p:txBody>
      </p:sp>
      <p:sp>
        <p:nvSpPr>
          <p:cNvPr id="339" name="Google Shape;339;p30"/>
          <p:cNvSpPr txBox="1">
            <a:spLocks noGrp="1"/>
          </p:cNvSpPr>
          <p:nvPr>
            <p:ph type="body" idx="1"/>
          </p:nvPr>
        </p:nvSpPr>
        <p:spPr>
          <a:prstGeom prst="rect">
            <a:avLst/>
          </a:prstGeom>
          <a:noFill/>
          <a:ln>
            <a:noFill/>
          </a:ln>
        </p:spPr>
        <p:txBody>
          <a:bodyPr spcFirstLastPara="1" wrap="square" lIns="91425" tIns="45700" rIns="91425" bIns="45700" anchor="ctr" anchorCtr="0">
            <a:noAutofit/>
          </a:bodyPr>
          <a:lstStyle/>
          <a:p>
            <a:pPr marL="342900" marR="0" lvl="0" indent="-342900" algn="l" rtl="0">
              <a:spcBef>
                <a:spcPts val="0"/>
              </a:spcBef>
              <a:spcAft>
                <a:spcPts val="0"/>
              </a:spcAft>
              <a:buClr>
                <a:schemeClr val="accent1"/>
              </a:buClr>
              <a:buSzPts val="2240"/>
              <a:buFont typeface="Noto Sans Symbols"/>
              <a:buChar char="▶"/>
            </a:pPr>
            <a:r>
              <a:rPr lang="en-US" sz="2800" b="0" i="0" u="none" strike="noStrike" cap="none" dirty="0">
                <a:solidFill>
                  <a:srgbClr val="3F3F3F"/>
                </a:solidFill>
                <a:latin typeface="Overlock"/>
                <a:ea typeface="Overlock"/>
                <a:cs typeface="Overlock"/>
                <a:sym typeface="Overlock"/>
              </a:rPr>
              <a:t>Uses the machine learning approach by treating the user profiles as training set.</a:t>
            </a:r>
            <a:endParaRPr dirty="0"/>
          </a:p>
          <a:p>
            <a:pPr marL="0" marR="0" lvl="0" indent="0" algn="l" rtl="0">
              <a:spcBef>
                <a:spcPts val="1000"/>
              </a:spcBef>
              <a:spcAft>
                <a:spcPts val="0"/>
              </a:spcAft>
              <a:buClr>
                <a:schemeClr val="accent1"/>
              </a:buClr>
              <a:buSzPts val="2240"/>
              <a:buFont typeface="Noto Sans Symbols"/>
              <a:buNone/>
            </a:pPr>
            <a:endParaRPr sz="2800" b="0" i="0" u="none" strike="noStrike" cap="none" dirty="0">
              <a:solidFill>
                <a:srgbClr val="3F3F3F"/>
              </a:solidFill>
              <a:latin typeface="Overlock"/>
              <a:ea typeface="Overlock"/>
              <a:cs typeface="Overlock"/>
              <a:sym typeface="Overlock"/>
            </a:endParaRPr>
          </a:p>
          <a:p>
            <a:pPr marL="342900" marR="0" lvl="0" indent="-342900" algn="l" rtl="0">
              <a:spcBef>
                <a:spcPts val="1000"/>
              </a:spcBef>
              <a:spcAft>
                <a:spcPts val="0"/>
              </a:spcAft>
              <a:buClr>
                <a:schemeClr val="accent1"/>
              </a:buClr>
              <a:buSzPts val="2240"/>
              <a:buFont typeface="Noto Sans Symbols"/>
              <a:buChar char="▶"/>
            </a:pPr>
            <a:r>
              <a:rPr lang="en-US" sz="2800" b="0" i="0" u="none" strike="noStrike" cap="none" dirty="0">
                <a:solidFill>
                  <a:srgbClr val="3F3F3F"/>
                </a:solidFill>
                <a:latin typeface="Overlock"/>
                <a:ea typeface="Overlock"/>
                <a:cs typeface="Overlock"/>
                <a:sym typeface="Overlock"/>
              </a:rPr>
              <a:t>Build classifier on each user that predicts the ratings of all items. </a:t>
            </a:r>
            <a:endParaRPr dirty="0"/>
          </a:p>
          <a:p>
            <a:pPr marL="0" marR="0" lvl="0" indent="0" algn="l" rtl="0">
              <a:spcBef>
                <a:spcPts val="1000"/>
              </a:spcBef>
              <a:spcAft>
                <a:spcPts val="0"/>
              </a:spcAft>
              <a:buClr>
                <a:schemeClr val="accent1"/>
              </a:buClr>
              <a:buSzPts val="2240"/>
              <a:buFont typeface="Noto Sans Symbols"/>
              <a:buNone/>
            </a:pPr>
            <a:endParaRPr sz="2800" b="0" i="0" u="none" strike="noStrike" cap="none" dirty="0">
              <a:solidFill>
                <a:srgbClr val="3F3F3F"/>
              </a:solidFill>
              <a:latin typeface="Overlock"/>
              <a:ea typeface="Overlock"/>
              <a:cs typeface="Overlock"/>
              <a:sym typeface="Overlock"/>
            </a:endParaRPr>
          </a:p>
          <a:p>
            <a:pPr marL="342900" marR="0" lvl="0" indent="-342900" algn="l" rtl="0">
              <a:spcBef>
                <a:spcPts val="1000"/>
              </a:spcBef>
              <a:spcAft>
                <a:spcPts val="0"/>
              </a:spcAft>
              <a:buClr>
                <a:schemeClr val="accent1"/>
              </a:buClr>
              <a:buSzPts val="2240"/>
              <a:buFont typeface="Noto Sans Symbols"/>
              <a:buChar char="▶"/>
            </a:pPr>
            <a:r>
              <a:rPr lang="en-US" sz="2800" b="0" i="0" u="none" strike="noStrike" cap="none" dirty="0">
                <a:solidFill>
                  <a:srgbClr val="3F3F3F"/>
                </a:solidFill>
                <a:latin typeface="Overlock"/>
                <a:ea typeface="Overlock"/>
                <a:cs typeface="Overlock"/>
                <a:sym typeface="Overlock"/>
              </a:rPr>
              <a:t>Most popular and commonly used classifier is Decision Tree.</a:t>
            </a:r>
            <a:endParaRPr dirty="0"/>
          </a:p>
        </p:txBody>
      </p:sp>
      <p:sp>
        <p:nvSpPr>
          <p:cNvPr id="338" name="Google Shape;338;p30"/>
          <p:cNvSpPr/>
          <p:nvPr/>
        </p:nvSpPr>
        <p:spPr>
          <a:xfrm rot="-5761331">
            <a:off x="2884218" y="1683278"/>
            <a:ext cx="2934265" cy="437897"/>
          </a:xfrm>
          <a:custGeom>
            <a:avLst/>
            <a:gdLst/>
            <a:ahLst/>
            <a:cxnLst/>
            <a:rect l="l" t="t" r="r" b="b"/>
            <a:pathLst>
              <a:path w="2934265" h="437897" extrusionOk="0">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1"/>
          <p:cNvSpPr txBox="1">
            <a:spLocks noGrp="1"/>
          </p:cNvSpPr>
          <p:nvPr>
            <p:ph type="title" idx="4294967295"/>
          </p:nvPr>
        </p:nvSpPr>
        <p:spPr>
          <a:xfrm>
            <a:off x="0" y="1025525"/>
            <a:ext cx="10139363" cy="7032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EBEBEB"/>
              </a:buClr>
              <a:buSzPts val="2500"/>
              <a:buFont typeface="Century Gothic"/>
              <a:buNone/>
            </a:pPr>
            <a:r>
              <a:rPr lang="en-US" b="1" i="0" u="none" strike="noStrike" cap="none" dirty="0">
                <a:solidFill>
                  <a:srgbClr val="EBEBEB"/>
                </a:solidFill>
              </a:rPr>
              <a:t>DECISION TREES</a:t>
            </a:r>
            <a:endParaRPr lang="en-US" b="1" dirty="0"/>
          </a:p>
        </p:txBody>
      </p:sp>
      <p:sp>
        <p:nvSpPr>
          <p:cNvPr id="346" name="Google Shape;346;p31"/>
          <p:cNvSpPr txBox="1">
            <a:spLocks noGrp="1"/>
          </p:cNvSpPr>
          <p:nvPr>
            <p:ph type="body" idx="4294967295"/>
          </p:nvPr>
        </p:nvSpPr>
        <p:spPr>
          <a:xfrm>
            <a:off x="1543050" y="2481263"/>
            <a:ext cx="10648950" cy="3538537"/>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80000"/>
              </a:lnSpc>
              <a:spcBef>
                <a:spcPts val="0"/>
              </a:spcBef>
              <a:spcAft>
                <a:spcPts val="0"/>
              </a:spcAft>
              <a:buClr>
                <a:schemeClr val="accent1"/>
              </a:buClr>
              <a:buSzPts val="2072"/>
              <a:buFont typeface="Noto Sans Symbols"/>
              <a:buChar char="▶"/>
            </a:pPr>
            <a:r>
              <a:rPr lang="en-US" sz="2590" b="0" i="0" u="none" strike="noStrike" cap="none" dirty="0">
                <a:solidFill>
                  <a:srgbClr val="3F3F3F"/>
                </a:solidFill>
                <a:latin typeface="Overlock"/>
                <a:ea typeface="Overlock"/>
                <a:cs typeface="Overlock"/>
                <a:sym typeface="Overlock"/>
              </a:rPr>
              <a:t>A decision tree is a collection of nodes, arranged as a binary tree.</a:t>
            </a:r>
          </a:p>
          <a:p>
            <a:pPr marL="0" marR="0" lvl="0" indent="0" algn="l" rtl="0">
              <a:lnSpc>
                <a:spcPct val="80000"/>
              </a:lnSpc>
              <a:spcBef>
                <a:spcPts val="0"/>
              </a:spcBef>
              <a:spcAft>
                <a:spcPts val="0"/>
              </a:spcAft>
              <a:buClr>
                <a:schemeClr val="accent1"/>
              </a:buClr>
              <a:buSzPts val="2072"/>
              <a:buNone/>
            </a:pPr>
            <a:r>
              <a:rPr lang="en-US" sz="2590" b="0" i="0" u="none" strike="noStrike" cap="none" dirty="0">
                <a:solidFill>
                  <a:srgbClr val="3F3F3F"/>
                </a:solidFill>
                <a:latin typeface="Overlock"/>
                <a:ea typeface="Overlock"/>
                <a:cs typeface="Overlock"/>
                <a:sym typeface="Overlock"/>
              </a:rPr>
              <a:t> </a:t>
            </a:r>
            <a:endParaRPr dirty="0"/>
          </a:p>
          <a:p>
            <a:pPr marL="342900" marR="0" lvl="0" indent="-342900" algn="l" rtl="0">
              <a:lnSpc>
                <a:spcPct val="80000"/>
              </a:lnSpc>
              <a:spcBef>
                <a:spcPts val="1000"/>
              </a:spcBef>
              <a:spcAft>
                <a:spcPts val="0"/>
              </a:spcAft>
              <a:buClr>
                <a:schemeClr val="accent1"/>
              </a:buClr>
              <a:buSzPts val="2072"/>
              <a:buFont typeface="Noto Sans Symbols"/>
              <a:buChar char="▶"/>
            </a:pPr>
            <a:r>
              <a:rPr lang="en-US" sz="2590" b="0" i="0" u="none" strike="noStrike" cap="none" dirty="0">
                <a:solidFill>
                  <a:srgbClr val="3F3F3F"/>
                </a:solidFill>
                <a:latin typeface="Overlock"/>
                <a:ea typeface="Overlock"/>
                <a:cs typeface="Overlock"/>
                <a:sym typeface="Overlock"/>
              </a:rPr>
              <a:t>The leaves render decisions; here the decision would be “likes” or “doesn’t like.”</a:t>
            </a:r>
          </a:p>
          <a:p>
            <a:pPr marL="0" marR="0" lvl="0" indent="0" algn="l" rtl="0">
              <a:lnSpc>
                <a:spcPct val="80000"/>
              </a:lnSpc>
              <a:spcBef>
                <a:spcPts val="1000"/>
              </a:spcBef>
              <a:spcAft>
                <a:spcPts val="0"/>
              </a:spcAft>
              <a:buClr>
                <a:schemeClr val="accent1"/>
              </a:buClr>
              <a:buSzPts val="2072"/>
              <a:buNone/>
            </a:pPr>
            <a:endParaRPr dirty="0"/>
          </a:p>
          <a:p>
            <a:pPr marL="342900" marR="0" lvl="0" indent="-342900" algn="l" rtl="0">
              <a:lnSpc>
                <a:spcPct val="80000"/>
              </a:lnSpc>
              <a:spcBef>
                <a:spcPts val="1000"/>
              </a:spcBef>
              <a:spcAft>
                <a:spcPts val="0"/>
              </a:spcAft>
              <a:buClr>
                <a:schemeClr val="accent1"/>
              </a:buClr>
              <a:buSzPts val="2072"/>
              <a:buFont typeface="Noto Sans Symbols"/>
              <a:buChar char="▶"/>
            </a:pPr>
            <a:r>
              <a:rPr lang="en-US" sz="2590" b="0" i="0" u="none" strike="noStrike" cap="none" dirty="0">
                <a:solidFill>
                  <a:srgbClr val="3F3F3F"/>
                </a:solidFill>
                <a:latin typeface="Overlock"/>
                <a:ea typeface="Overlock"/>
                <a:cs typeface="Overlock"/>
                <a:sym typeface="Overlock"/>
              </a:rPr>
              <a:t>Each interior node is a condition on the objects being classified; here, the condition may be one or more features of an item.</a:t>
            </a:r>
          </a:p>
          <a:p>
            <a:pPr marL="0" marR="0" lvl="0" indent="0" algn="l" rtl="0">
              <a:lnSpc>
                <a:spcPct val="80000"/>
              </a:lnSpc>
              <a:spcBef>
                <a:spcPts val="1000"/>
              </a:spcBef>
              <a:spcAft>
                <a:spcPts val="0"/>
              </a:spcAft>
              <a:buClr>
                <a:schemeClr val="accent1"/>
              </a:buClr>
              <a:buSzPts val="2072"/>
              <a:buNone/>
            </a:pPr>
            <a:endParaRPr sz="2590" b="0" i="0" u="none" strike="noStrike" cap="none" dirty="0">
              <a:solidFill>
                <a:srgbClr val="3F3F3F"/>
              </a:solidFill>
              <a:latin typeface="Overlock"/>
              <a:ea typeface="Overlock"/>
              <a:cs typeface="Overlock"/>
              <a:sym typeface="Overlock"/>
            </a:endParaRPr>
          </a:p>
          <a:p>
            <a:pPr marL="342900" marR="0" lvl="0" indent="-342900" algn="l" rtl="0">
              <a:lnSpc>
                <a:spcPct val="80000"/>
              </a:lnSpc>
              <a:spcBef>
                <a:spcPts val="1000"/>
              </a:spcBef>
              <a:spcAft>
                <a:spcPts val="0"/>
              </a:spcAft>
              <a:buClr>
                <a:schemeClr val="accent1"/>
              </a:buClr>
              <a:buSzPts val="2072"/>
              <a:buFont typeface="Noto Sans Symbols"/>
              <a:buChar char="▶"/>
            </a:pPr>
            <a:r>
              <a:rPr lang="en-US" sz="2590" b="0" i="0" u="none" strike="noStrike" cap="none" dirty="0">
                <a:solidFill>
                  <a:srgbClr val="3F3F3F"/>
                </a:solidFill>
                <a:latin typeface="Overlock"/>
                <a:ea typeface="Overlock"/>
                <a:cs typeface="Overlock"/>
                <a:sym typeface="Overlock"/>
              </a:rPr>
              <a:t>Construction of a decision tree requires selection of a predicate for each interior node.</a:t>
            </a:r>
            <a:endParaRPr dirty="0"/>
          </a:p>
        </p:txBody>
      </p:sp>
      <p:sp>
        <p:nvSpPr>
          <p:cNvPr id="345" name="Google Shape;345;p31"/>
          <p:cNvSpPr/>
          <p:nvPr/>
        </p:nvSpPr>
        <p:spPr>
          <a:xfrm rot="-5761331">
            <a:off x="2884218" y="1683278"/>
            <a:ext cx="2934265" cy="437897"/>
          </a:xfrm>
          <a:custGeom>
            <a:avLst/>
            <a:gdLst/>
            <a:ahLst/>
            <a:cxnLst/>
            <a:rect l="l" t="t" r="r" b="b"/>
            <a:pathLst>
              <a:path w="2934265" h="437897" extrusionOk="0">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2"/>
          <p:cNvSpPr txBox="1">
            <a:spLocks noGrp="1"/>
          </p:cNvSpPr>
          <p:nvPr>
            <p:ph type="title"/>
          </p:nvPr>
        </p:nvSpPr>
        <p:spPr>
          <a:xfrm>
            <a:off x="1154950" y="973675"/>
            <a:ext cx="9393643" cy="70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Century Gothic"/>
              <a:buNone/>
            </a:pPr>
            <a:r>
              <a:rPr lang="en-US" sz="3600" b="1" i="0" u="none" strike="noStrike" cap="none" dirty="0">
                <a:solidFill>
                  <a:schemeClr val="lt2"/>
                </a:solidFill>
              </a:rPr>
              <a:t>DECISION TREE TO PLAY GOLF</a:t>
            </a:r>
            <a:endParaRPr lang="en-US" b="1" dirty="0"/>
          </a:p>
        </p:txBody>
      </p:sp>
      <p:pic>
        <p:nvPicPr>
          <p:cNvPr id="352" name="Google Shape;352;p32"/>
          <p:cNvPicPr preferRelativeResize="0">
            <a:picLocks noGrp="1"/>
          </p:cNvPicPr>
          <p:nvPr>
            <p:ph type="body" idx="1"/>
          </p:nvPr>
        </p:nvPicPr>
        <p:blipFill rotWithShape="1">
          <a:blip r:embed="rId3">
            <a:alphaModFix/>
          </a:blip>
          <a:stretch/>
        </p:blipFill>
        <p:spPr>
          <a:xfrm>
            <a:off x="651753" y="2461098"/>
            <a:ext cx="9896839" cy="39688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t>UV DECOMPOSITION</a:t>
            </a:r>
          </a:p>
        </p:txBody>
      </p:sp>
      <p:sp>
        <p:nvSpPr>
          <p:cNvPr id="4" name="Rectangle 3">
            <a:extLst>
              <a:ext uri="{FF2B5EF4-FFF2-40B4-BE49-F238E27FC236}">
                <a16:creationId xmlns:a16="http://schemas.microsoft.com/office/drawing/2014/main" id="{537FA181-F858-4690-A910-2F28CE2BA590}"/>
              </a:ext>
            </a:extLst>
          </p:cNvPr>
          <p:cNvSpPr/>
          <p:nvPr/>
        </p:nvSpPr>
        <p:spPr>
          <a:xfrm>
            <a:off x="191678" y="2181361"/>
            <a:ext cx="12000322" cy="4476610"/>
          </a:xfrm>
          <a:prstGeom prst="rect">
            <a:avLst/>
          </a:prstGeom>
        </p:spPr>
        <p:txBody>
          <a:bodyPr wrap="square">
            <a:spAutoFit/>
          </a:bodyPr>
          <a:lstStyle/>
          <a:p>
            <a:pPr marL="342900" indent="-342900" fontAlgn="base">
              <a:buClr>
                <a:schemeClr val="accent1"/>
              </a:buClr>
              <a:buFont typeface="Wingdings" panose="05000000000000000000" pitchFamily="2" charset="2"/>
              <a:buChar char="Ø"/>
            </a:pPr>
            <a:r>
              <a:rPr lang="en-US" sz="2590" dirty="0">
                <a:solidFill>
                  <a:srgbClr val="3F3F3F"/>
                </a:solidFill>
                <a:latin typeface="Overlock"/>
                <a:sym typeface="Century Gothic"/>
              </a:rPr>
              <a:t>Useful when a relatively small set of features of items and users determine the reaction of most users to most items</a:t>
            </a:r>
          </a:p>
          <a:p>
            <a:pPr fontAlgn="base">
              <a:buClr>
                <a:schemeClr val="accent1"/>
              </a:buClr>
            </a:pPr>
            <a:endParaRPr lang="en-US" sz="2590" dirty="0">
              <a:solidFill>
                <a:srgbClr val="3F3F3F"/>
              </a:solidFill>
              <a:latin typeface="Overlock"/>
              <a:sym typeface="Century Gothic"/>
            </a:endParaRPr>
          </a:p>
          <a:p>
            <a:pPr marL="285750" indent="-285750" fontAlgn="base">
              <a:buClr>
                <a:schemeClr val="accent1"/>
              </a:buClr>
              <a:buFont typeface="Wingdings" panose="05000000000000000000" pitchFamily="2" charset="2"/>
              <a:buChar char="Ø"/>
            </a:pPr>
            <a:r>
              <a:rPr lang="en-US" sz="2590" dirty="0">
                <a:solidFill>
                  <a:srgbClr val="3F3F3F"/>
                </a:solidFill>
                <a:latin typeface="Overlock"/>
                <a:sym typeface="Century Gothic"/>
              </a:rPr>
              <a:t>Suppose for utility matrix M, with n rows and m columns:</a:t>
            </a:r>
          </a:p>
          <a:p>
            <a:pPr marL="800100" lvl="1" indent="-342900" fontAlgn="base">
              <a:buClr>
                <a:schemeClr val="accent1"/>
              </a:buClr>
              <a:buFont typeface="Wingdings" panose="05000000000000000000" pitchFamily="2" charset="2"/>
              <a:buChar char="v"/>
            </a:pPr>
            <a:r>
              <a:rPr lang="en-US" sz="2590" dirty="0">
                <a:solidFill>
                  <a:srgbClr val="3F3F3F"/>
                </a:solidFill>
                <a:latin typeface="Overlock"/>
                <a:sym typeface="Century Gothic"/>
              </a:rPr>
              <a:t>identify matrix U with n rows and d columns and a matrix V with d rows and m columns</a:t>
            </a:r>
          </a:p>
          <a:p>
            <a:pPr marL="457200" lvl="1" fontAlgn="base">
              <a:buClr>
                <a:schemeClr val="accent1"/>
              </a:buClr>
            </a:pPr>
            <a:endParaRPr lang="en-US" sz="2590" dirty="0">
              <a:solidFill>
                <a:srgbClr val="3F3F3F"/>
              </a:solidFill>
              <a:latin typeface="Overlock"/>
              <a:sym typeface="Century Gothic"/>
            </a:endParaRPr>
          </a:p>
          <a:p>
            <a:pPr marL="285750" indent="-285750" fontAlgn="base">
              <a:buClr>
                <a:schemeClr val="accent1"/>
              </a:buClr>
              <a:buFont typeface="Wingdings" panose="05000000000000000000" pitchFamily="2" charset="2"/>
              <a:buChar char="Ø"/>
            </a:pPr>
            <a:r>
              <a:rPr lang="en-US" sz="2590" dirty="0">
                <a:solidFill>
                  <a:srgbClr val="3F3F3F"/>
                </a:solidFill>
                <a:latin typeface="Overlock"/>
                <a:sym typeface="Century Gothic"/>
              </a:rPr>
              <a:t>Establishes that there are d dimensions that allow us to characterize both users and items closely. </a:t>
            </a:r>
          </a:p>
          <a:p>
            <a:pPr marL="800100" lvl="1" indent="-342900" fontAlgn="base">
              <a:buClr>
                <a:schemeClr val="accent1"/>
              </a:buClr>
              <a:buFont typeface="Wingdings" panose="05000000000000000000" pitchFamily="2" charset="2"/>
              <a:buChar char="v"/>
            </a:pPr>
            <a:r>
              <a:rPr lang="en-US" sz="2590" dirty="0">
                <a:solidFill>
                  <a:srgbClr val="3F3F3F"/>
                </a:solidFill>
                <a:latin typeface="Overlock"/>
                <a:sym typeface="Century Gothic"/>
              </a:rPr>
              <a:t>Can use the entry in the product UV to estimate corresponding blank entry in utility matrix M. This process is called UV-Decomposition of 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t>ROOT MEAN SQUARE ERROR</a:t>
            </a:r>
          </a:p>
        </p:txBody>
      </p:sp>
      <p:sp>
        <p:nvSpPr>
          <p:cNvPr id="6" name="Rectangle 5">
            <a:extLst>
              <a:ext uri="{FF2B5EF4-FFF2-40B4-BE49-F238E27FC236}">
                <a16:creationId xmlns:a16="http://schemas.microsoft.com/office/drawing/2014/main" id="{4DD1874A-556C-45E4-B9F2-90C7C74AB266}"/>
              </a:ext>
            </a:extLst>
          </p:cNvPr>
          <p:cNvSpPr/>
          <p:nvPr/>
        </p:nvSpPr>
        <p:spPr>
          <a:xfrm>
            <a:off x="567179" y="2388277"/>
            <a:ext cx="11057641" cy="4604850"/>
          </a:xfrm>
          <a:prstGeom prst="rect">
            <a:avLst/>
          </a:prstGeom>
        </p:spPr>
        <p:txBody>
          <a:bodyPr wrap="square">
            <a:spAutoFit/>
          </a:bodyPr>
          <a:lstStyle/>
          <a:p>
            <a:pPr marL="342900" indent="-342900" fontAlgn="base">
              <a:spcBef>
                <a:spcPts val="1000"/>
              </a:spcBef>
              <a:buClr>
                <a:schemeClr val="accent1"/>
              </a:buClr>
              <a:buFont typeface="Wingdings" panose="05000000000000000000" pitchFamily="2" charset="2"/>
              <a:buChar char="Ø"/>
            </a:pPr>
            <a:r>
              <a:rPr lang="en-US" sz="2590" dirty="0">
                <a:solidFill>
                  <a:srgbClr val="3F3F3F"/>
                </a:solidFill>
                <a:latin typeface="Overlock"/>
                <a:sym typeface="Century Gothic"/>
              </a:rPr>
              <a:t>Common measure to evaluate how close the product UV is to M</a:t>
            </a:r>
          </a:p>
          <a:p>
            <a:pPr>
              <a:buClr>
                <a:schemeClr val="accent1"/>
              </a:buClr>
            </a:pPr>
            <a:endParaRPr lang="en-US" sz="2590" dirty="0">
              <a:solidFill>
                <a:srgbClr val="3F3F3F"/>
              </a:solidFill>
              <a:latin typeface="Overlock"/>
              <a:sym typeface="Century Gothic"/>
            </a:endParaRPr>
          </a:p>
          <a:p>
            <a:pPr marL="742950" lvl="1" indent="-285750" fontAlgn="base">
              <a:buClr>
                <a:schemeClr val="accent1"/>
              </a:buClr>
              <a:buFont typeface="Wingdings" panose="05000000000000000000" pitchFamily="2" charset="2"/>
              <a:buChar char="Ø"/>
            </a:pPr>
            <a:r>
              <a:rPr lang="en-US" sz="2590" dirty="0">
                <a:solidFill>
                  <a:srgbClr val="3F3F3F"/>
                </a:solidFill>
                <a:latin typeface="Overlock"/>
                <a:sym typeface="Century Gothic"/>
              </a:rPr>
              <a:t>Sum, over all non blank entries in M the square of the difference between that entry and the corresponding entry in the product UV.</a:t>
            </a:r>
          </a:p>
          <a:p>
            <a:pPr marL="742950" lvl="1" indent="-285750" fontAlgn="base">
              <a:buClr>
                <a:schemeClr val="accent1"/>
              </a:buClr>
              <a:buFont typeface="Wingdings" panose="05000000000000000000" pitchFamily="2" charset="2"/>
              <a:buChar char="Ø"/>
            </a:pPr>
            <a:r>
              <a:rPr lang="en-US" sz="2590" dirty="0">
                <a:solidFill>
                  <a:srgbClr val="3F3F3F"/>
                </a:solidFill>
                <a:latin typeface="Overlock"/>
                <a:sym typeface="Century Gothic"/>
              </a:rPr>
              <a:t>Mean of these squares by dividing by the number of terms in the sum.</a:t>
            </a:r>
          </a:p>
          <a:p>
            <a:pPr marL="742950" lvl="1" indent="-285750" fontAlgn="base">
              <a:buClr>
                <a:schemeClr val="accent1"/>
              </a:buClr>
              <a:buFont typeface="Wingdings" panose="05000000000000000000" pitchFamily="2" charset="2"/>
              <a:buChar char="Ø"/>
            </a:pPr>
            <a:r>
              <a:rPr lang="en-US" sz="2590" dirty="0">
                <a:solidFill>
                  <a:srgbClr val="3F3F3F"/>
                </a:solidFill>
                <a:latin typeface="Overlock"/>
                <a:sym typeface="Century Gothic"/>
              </a:rPr>
              <a:t>Square root of the mean.</a:t>
            </a:r>
          </a:p>
          <a:p>
            <a:pPr marL="457200" lvl="1" fontAlgn="base">
              <a:buClr>
                <a:schemeClr val="accent1"/>
              </a:buClr>
            </a:pPr>
            <a:endParaRPr lang="en-US" sz="2590" dirty="0">
              <a:solidFill>
                <a:srgbClr val="3F3F3F"/>
              </a:solidFill>
              <a:latin typeface="Overlock"/>
              <a:sym typeface="Century Gothic"/>
            </a:endParaRPr>
          </a:p>
          <a:p>
            <a:pPr marL="285750" indent="-285750" fontAlgn="base">
              <a:spcBef>
                <a:spcPts val="1000"/>
              </a:spcBef>
              <a:buClr>
                <a:schemeClr val="accent1"/>
              </a:buClr>
              <a:buFont typeface="Wingdings" panose="05000000000000000000" pitchFamily="2" charset="2"/>
              <a:buChar char="Ø"/>
            </a:pPr>
            <a:r>
              <a:rPr lang="en-US" sz="2590" dirty="0">
                <a:solidFill>
                  <a:srgbClr val="3F3F3F"/>
                </a:solidFill>
                <a:latin typeface="Overlock"/>
                <a:sym typeface="Century Gothic"/>
              </a:rPr>
              <a:t>Finding the UV-decomposition with the least RMSE involves starting with some arbitrarily chosen U and V , and repeatedly adjusting U and V to make the RMSE smaller</a:t>
            </a:r>
            <a:br>
              <a:rPr lang="en-US" sz="2590" dirty="0">
                <a:solidFill>
                  <a:srgbClr val="3F3F3F"/>
                </a:solidFill>
                <a:latin typeface="Overlock"/>
                <a:sym typeface="Century Gothic"/>
              </a:rPr>
            </a:br>
            <a:endParaRPr lang="en-US" sz="2590" dirty="0">
              <a:solidFill>
                <a:srgbClr val="3F3F3F"/>
              </a:solidFill>
              <a:latin typeface="Overlock"/>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0216E2-F21E-4967-8E1A-2AA761A095F4}"/>
              </a:ext>
            </a:extLst>
          </p:cNvPr>
          <p:cNvSpPr>
            <a:spLocks noGrp="1"/>
          </p:cNvSpPr>
          <p:nvPr>
            <p:ph type="title"/>
          </p:nvPr>
        </p:nvSpPr>
        <p:spPr/>
        <p:txBody>
          <a:bodyPr/>
          <a:lstStyle/>
          <a:p>
            <a:pPr algn="ctr"/>
            <a:r>
              <a:rPr lang="en-US" sz="6600" dirty="0">
                <a:latin typeface="Britannic Bold" panose="020B0903060703020204" pitchFamily="34" charset="0"/>
              </a:rPr>
              <a:t>Questions???</a:t>
            </a:r>
            <a:endParaRPr lang="en-US" sz="6600" dirty="0"/>
          </a:p>
        </p:txBody>
      </p:sp>
    </p:spTree>
    <p:extLst>
      <p:ext uri="{BB962C8B-B14F-4D97-AF65-F5344CB8AC3E}">
        <p14:creationId xmlns:p14="http://schemas.microsoft.com/office/powerpoint/2010/main" val="27402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b="1" dirty="0"/>
              <a:t>RECOMMENDATION SYSTEM</a:t>
            </a:r>
          </a:p>
        </p:txBody>
      </p:sp>
      <p:sp>
        <p:nvSpPr>
          <p:cNvPr id="269" name="Google Shape;269;p21"/>
          <p:cNvSpPr txBox="1">
            <a:spLocks noGrp="1"/>
          </p:cNvSpPr>
          <p:nvPr>
            <p:ph type="body" idx="1"/>
          </p:nvPr>
        </p:nvSpPr>
        <p:spPr>
          <a:xfrm>
            <a:off x="482750" y="2219925"/>
            <a:ext cx="11245500" cy="3416400"/>
          </a:xfrm>
          <a:prstGeom prst="rect">
            <a:avLst/>
          </a:prstGeom>
        </p:spPr>
        <p:txBody>
          <a:bodyPr spcFirstLastPara="1" wrap="square" lIns="91425" tIns="45700" rIns="91425" bIns="45700" anchor="t" anchorCtr="0">
            <a:noAutofit/>
          </a:bodyPr>
          <a:lstStyle/>
          <a:p>
            <a:pPr marL="342900" indent="-342900">
              <a:buSzPts val="2240"/>
            </a:pPr>
            <a:r>
              <a:rPr lang="en-US" sz="2800" dirty="0">
                <a:latin typeface="Overlock"/>
                <a:sym typeface="Times New Roman"/>
              </a:rPr>
              <a:t>Information filtering system that seeks to predict the "rating" or "preference" a user would give to an item.</a:t>
            </a:r>
            <a:endParaRPr sz="2800" dirty="0">
              <a:latin typeface="Overlock"/>
              <a:sym typeface="Times New Roman"/>
            </a:endParaRPr>
          </a:p>
          <a:p>
            <a:pPr marL="342900" indent="-342900">
              <a:buSzPts val="2240"/>
            </a:pPr>
            <a:r>
              <a:rPr lang="en-US" sz="2800" dirty="0">
                <a:latin typeface="Overlock"/>
                <a:sym typeface="Times New Roman"/>
              </a:rPr>
              <a:t>Used in scenarios where many users interact with many items.</a:t>
            </a:r>
            <a:endParaRPr sz="2800" dirty="0">
              <a:latin typeface="Overlock"/>
              <a:sym typeface="Times New Roman"/>
            </a:endParaRPr>
          </a:p>
          <a:p>
            <a:pPr marL="342900" indent="-342900">
              <a:buSzPts val="2240"/>
            </a:pPr>
            <a:r>
              <a:rPr lang="en-US" sz="2800" dirty="0">
                <a:latin typeface="Overlock"/>
                <a:sym typeface="Times New Roman"/>
              </a:rPr>
              <a:t>Captures the past behavior of a customer and based on that, recommends products which the users might be likely to buy.</a:t>
            </a:r>
            <a:endParaRPr sz="2800" dirty="0">
              <a:latin typeface="Overlock"/>
              <a:sym typeface="Times New Roman"/>
            </a:endParaRPr>
          </a:p>
          <a:p>
            <a:pPr marL="342900" indent="-342900">
              <a:buSzPts val="2240"/>
            </a:pPr>
            <a:r>
              <a:rPr lang="en-US" sz="2800" dirty="0">
                <a:latin typeface="Overlock"/>
                <a:sym typeface="Times New Roman"/>
              </a:rPr>
              <a:t>Movie Recommendation systems, E-commerce product </a:t>
            </a:r>
          </a:p>
          <a:p>
            <a:pPr marL="0" indent="0">
              <a:buSzPts val="2240"/>
              <a:buNone/>
            </a:pPr>
            <a:r>
              <a:rPr lang="en-US" sz="2800" dirty="0">
                <a:latin typeface="Overlock"/>
                <a:sym typeface="Times New Roman"/>
              </a:rPr>
              <a:t>     recommendations, Music Recommendation systems</a:t>
            </a:r>
            <a:endParaRPr sz="2800" dirty="0">
              <a:latin typeface="Overlock"/>
              <a:sym typeface="Times New Roman"/>
            </a:endParaRPr>
          </a:p>
        </p:txBody>
      </p:sp>
      <p:pic>
        <p:nvPicPr>
          <p:cNvPr id="270" name="Google Shape;270;p21"/>
          <p:cNvPicPr preferRelativeResize="0"/>
          <p:nvPr/>
        </p:nvPicPr>
        <p:blipFill>
          <a:blip r:embed="rId3">
            <a:alphaModFix/>
          </a:blip>
          <a:stretch>
            <a:fillRect/>
          </a:stretch>
        </p:blipFill>
        <p:spPr>
          <a:xfrm>
            <a:off x="9051036" y="4616063"/>
            <a:ext cx="2384983" cy="204052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71"/>
        <p:cNvGrpSpPr/>
        <p:nvPr/>
      </p:nvGrpSpPr>
      <p:grpSpPr>
        <a:xfrm>
          <a:off x="0" y="0"/>
          <a:ext cx="0" cy="0"/>
          <a:chOff x="0" y="0"/>
          <a:chExt cx="0" cy="0"/>
        </a:xfrm>
      </p:grpSpPr>
      <p:sp>
        <p:nvSpPr>
          <p:cNvPr id="372" name="Google Shape;372;p3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t>UTILITY MATRIX</a:t>
            </a:r>
          </a:p>
        </p:txBody>
      </p:sp>
      <p:sp>
        <p:nvSpPr>
          <p:cNvPr id="8" name="TextBox 7">
            <a:extLst>
              <a:ext uri="{FF2B5EF4-FFF2-40B4-BE49-F238E27FC236}">
                <a16:creationId xmlns:a16="http://schemas.microsoft.com/office/drawing/2014/main" id="{A8E010B0-2D62-410F-942A-31081ADCF898}"/>
              </a:ext>
            </a:extLst>
          </p:cNvPr>
          <p:cNvSpPr txBox="1"/>
          <p:nvPr/>
        </p:nvSpPr>
        <p:spPr>
          <a:xfrm>
            <a:off x="2498103" y="2771480"/>
            <a:ext cx="7833674" cy="3039110"/>
          </a:xfrm>
          <a:prstGeom prst="rect">
            <a:avLst/>
          </a:prstGeom>
          <a:noFill/>
        </p:spPr>
        <p:txBody>
          <a:bodyPr wrap="square" rtlCol="0">
            <a:spAutoFit/>
          </a:bodyPr>
          <a:lstStyle/>
          <a:p>
            <a:pPr>
              <a:buClrTx/>
              <a:buFontTx/>
              <a:buNone/>
            </a:pPr>
            <a:endParaRPr lang="en-US" sz="1800" kern="1200" dirty="0">
              <a:solidFill>
                <a:prstClr val="black"/>
              </a:solidFill>
              <a:latin typeface="Calibri" panose="020F0502020204030204"/>
              <a:ea typeface="+mn-ea"/>
              <a:cs typeface="+mn-cs"/>
            </a:endParaRPr>
          </a:p>
        </p:txBody>
      </p:sp>
      <p:pic>
        <p:nvPicPr>
          <p:cNvPr id="9" name="Picture 8" descr="A picture containing sky&#10;&#10;Description generated with high confidence">
            <a:extLst>
              <a:ext uri="{FF2B5EF4-FFF2-40B4-BE49-F238E27FC236}">
                <a16:creationId xmlns:a16="http://schemas.microsoft.com/office/drawing/2014/main" id="{B7CCF507-CDCC-43DF-83A9-96269CC15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110" y="2548401"/>
            <a:ext cx="9680010" cy="2684536"/>
          </a:xfrm>
          <a:prstGeom prst="rect">
            <a:avLst/>
          </a:prstGeom>
        </p:spPr>
      </p:pic>
      <p:sp>
        <p:nvSpPr>
          <p:cNvPr id="10" name="TextBox 9">
            <a:extLst>
              <a:ext uri="{FF2B5EF4-FFF2-40B4-BE49-F238E27FC236}">
                <a16:creationId xmlns:a16="http://schemas.microsoft.com/office/drawing/2014/main" id="{6BFFCB95-0A0A-4EF0-8DBA-4B7E6D8EBCD6}"/>
              </a:ext>
            </a:extLst>
          </p:cNvPr>
          <p:cNvSpPr txBox="1"/>
          <p:nvPr/>
        </p:nvSpPr>
        <p:spPr>
          <a:xfrm>
            <a:off x="208120" y="5348925"/>
            <a:ext cx="11983880" cy="1328569"/>
          </a:xfrm>
          <a:prstGeom prst="rect">
            <a:avLst/>
          </a:prstGeom>
          <a:noFill/>
        </p:spPr>
        <p:txBody>
          <a:bodyPr wrap="square" rtlCol="0">
            <a:spAutoFit/>
          </a:bodyPr>
          <a:lstStyle/>
          <a:p>
            <a:pPr marL="342900" indent="-342900">
              <a:spcBef>
                <a:spcPts val="1000"/>
              </a:spcBef>
              <a:buClr>
                <a:schemeClr val="accent1"/>
              </a:buClr>
              <a:buSzPts val="2240"/>
              <a:buFont typeface="Wingdings" panose="05000000000000000000" pitchFamily="2" charset="2"/>
              <a:buChar char="Ø"/>
            </a:pPr>
            <a:r>
              <a:rPr lang="en-US" sz="1800" dirty="0">
                <a:solidFill>
                  <a:srgbClr val="3F3F3F"/>
                </a:solidFill>
                <a:latin typeface="Overlock"/>
                <a:sym typeface="Century Gothic"/>
              </a:rPr>
              <a:t>The data used in a recommendation system is divided in two categories: the users and the items. Each user likes certain items, and rates the item, every entry thus represents how much the user appreciates the item. These rating values are collected in matrix, called utility matrix R</a:t>
            </a:r>
          </a:p>
          <a:p>
            <a:pPr marL="342900" indent="-342900">
              <a:spcBef>
                <a:spcPts val="1000"/>
              </a:spcBef>
              <a:buClr>
                <a:schemeClr val="accent1"/>
              </a:buClr>
              <a:buSzPts val="2240"/>
              <a:buFont typeface="Wingdings" panose="05000000000000000000" pitchFamily="2" charset="2"/>
              <a:buChar char="Ø"/>
            </a:pPr>
            <a:r>
              <a:rPr lang="en-US" sz="1800" dirty="0">
                <a:solidFill>
                  <a:srgbClr val="3F3F3F"/>
                </a:solidFill>
                <a:latin typeface="Overlock"/>
                <a:sym typeface="Century Gothic"/>
              </a:rPr>
              <a:t>User profiles are stored in form of utility matrix.</a:t>
            </a:r>
          </a:p>
        </p:txBody>
      </p:sp>
    </p:spTree>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2"/>
        <p:cNvGrpSpPr/>
        <p:nvPr/>
      </p:nvGrpSpPr>
      <p:grpSpPr>
        <a:xfrm>
          <a:off x="0" y="0"/>
          <a:ext cx="0" cy="0"/>
          <a:chOff x="0" y="0"/>
          <a:chExt cx="0" cy="0"/>
        </a:xfrm>
      </p:grpSpPr>
      <p:sp>
        <p:nvSpPr>
          <p:cNvPr id="283" name="Google Shape;283;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EBEBEB"/>
              </a:buClr>
              <a:buSzPts val="2500"/>
              <a:buFont typeface="Century Gothic"/>
              <a:buNone/>
            </a:pPr>
            <a:r>
              <a:rPr lang="en-US" sz="3600" b="1" i="0" u="none" strike="noStrike" cap="none" dirty="0">
                <a:solidFill>
                  <a:srgbClr val="EBEBEB"/>
                </a:solidFill>
              </a:rPr>
              <a:t>C</a:t>
            </a:r>
            <a:r>
              <a:rPr lang="en-US" sz="3600" b="1" dirty="0">
                <a:solidFill>
                  <a:srgbClr val="EBEBEB"/>
                </a:solidFill>
              </a:rPr>
              <a:t>ONTENT</a:t>
            </a:r>
            <a:r>
              <a:rPr lang="en-US" sz="3600" b="1" i="0" u="none" strike="noStrike" cap="none" dirty="0">
                <a:solidFill>
                  <a:srgbClr val="EBEBEB"/>
                </a:solidFill>
              </a:rPr>
              <a:t> BASED F</a:t>
            </a:r>
            <a:r>
              <a:rPr lang="en-US" sz="3600" b="1" dirty="0">
                <a:solidFill>
                  <a:srgbClr val="EBEBEB"/>
                </a:solidFill>
              </a:rPr>
              <a:t>ILTERING</a:t>
            </a:r>
            <a:endParaRPr lang="en-US" sz="3600" b="1" dirty="0"/>
          </a:p>
        </p:txBody>
      </p:sp>
      <p:sp>
        <p:nvSpPr>
          <p:cNvPr id="285" name="Google Shape;285;p23"/>
          <p:cNvSpPr txBox="1">
            <a:spLocks noGrp="1"/>
          </p:cNvSpPr>
          <p:nvPr>
            <p:ph type="body" idx="4294967295"/>
          </p:nvPr>
        </p:nvSpPr>
        <p:spPr>
          <a:xfrm>
            <a:off x="564205" y="2371626"/>
            <a:ext cx="8126564" cy="4572000"/>
          </a:xfrm>
          <a:prstGeom prst="rect">
            <a:avLst/>
          </a:prstGeom>
          <a:noFill/>
          <a:ln>
            <a:noFill/>
          </a:ln>
        </p:spPr>
        <p:txBody>
          <a:bodyPr spcFirstLastPara="1" wrap="square" lIns="91425" tIns="45700" rIns="91425" bIns="45700" anchor="ctr" anchorCtr="0">
            <a:noAutofit/>
          </a:bodyPr>
          <a:lstStyle/>
          <a:p>
            <a:pPr marL="342900" marR="0" lvl="0" indent="-342900" algn="l" rtl="0">
              <a:spcBef>
                <a:spcPts val="0"/>
              </a:spcBef>
              <a:spcAft>
                <a:spcPts val="0"/>
              </a:spcAft>
              <a:buClr>
                <a:schemeClr val="accent1"/>
              </a:buClr>
              <a:buSzPts val="2240"/>
              <a:buFont typeface="Noto Sans Symbols"/>
              <a:buChar char="▶"/>
            </a:pPr>
            <a:r>
              <a:rPr lang="en-US" sz="2800" b="0" i="0" u="none" strike="noStrike" cap="none" dirty="0">
                <a:solidFill>
                  <a:srgbClr val="3F3F3F"/>
                </a:solidFill>
                <a:latin typeface="Overlock"/>
                <a:ea typeface="Overlock"/>
                <a:cs typeface="Overlock"/>
                <a:sym typeface="Overlock"/>
              </a:rPr>
              <a:t>They examine the properties of an item and user’s profile.</a:t>
            </a:r>
            <a:endParaRPr dirty="0"/>
          </a:p>
          <a:p>
            <a:pPr marL="0" marR="0" lvl="0" indent="0" algn="l" rtl="0">
              <a:spcBef>
                <a:spcPts val="1000"/>
              </a:spcBef>
              <a:spcAft>
                <a:spcPts val="0"/>
              </a:spcAft>
              <a:buClr>
                <a:schemeClr val="accent1"/>
              </a:buClr>
              <a:buSzPts val="2240"/>
              <a:buFont typeface="Noto Sans Symbols"/>
              <a:buNone/>
            </a:pPr>
            <a:endParaRPr sz="2800" b="0" i="0" u="none" strike="noStrike" cap="none" dirty="0">
              <a:solidFill>
                <a:srgbClr val="3F3F3F"/>
              </a:solidFill>
              <a:latin typeface="Overlock"/>
              <a:ea typeface="Overlock"/>
              <a:cs typeface="Overlock"/>
              <a:sym typeface="Overlock"/>
            </a:endParaRPr>
          </a:p>
          <a:p>
            <a:pPr marL="342900" marR="0" lvl="0" indent="-342900" algn="l" rtl="0">
              <a:spcBef>
                <a:spcPts val="1000"/>
              </a:spcBef>
              <a:spcAft>
                <a:spcPts val="0"/>
              </a:spcAft>
              <a:buClr>
                <a:schemeClr val="accent1"/>
              </a:buClr>
              <a:buSzPts val="2240"/>
              <a:buFont typeface="Noto Sans Symbols"/>
              <a:buChar char="▶"/>
            </a:pPr>
            <a:r>
              <a:rPr lang="en-US" sz="2800" b="0" i="0" u="none" strike="noStrike" cap="none" dirty="0">
                <a:solidFill>
                  <a:srgbClr val="3F3F3F"/>
                </a:solidFill>
                <a:latin typeface="Overlock"/>
                <a:ea typeface="Overlock"/>
                <a:cs typeface="Overlock"/>
                <a:sym typeface="Overlock"/>
              </a:rPr>
              <a:t>Recommends similar items preferred by the user.</a:t>
            </a:r>
            <a:endParaRPr dirty="0"/>
          </a:p>
          <a:p>
            <a:pPr marL="0" marR="0" lvl="0" indent="0" algn="l" rtl="0">
              <a:spcBef>
                <a:spcPts val="1000"/>
              </a:spcBef>
              <a:spcAft>
                <a:spcPts val="0"/>
              </a:spcAft>
              <a:buClr>
                <a:schemeClr val="accent1"/>
              </a:buClr>
              <a:buSzPts val="2240"/>
              <a:buFont typeface="Noto Sans Symbols"/>
              <a:buNone/>
            </a:pPr>
            <a:endParaRPr sz="2800" b="0" i="0" u="none" strike="noStrike" cap="none" dirty="0">
              <a:solidFill>
                <a:srgbClr val="3F3F3F"/>
              </a:solidFill>
              <a:latin typeface="Overlock"/>
              <a:ea typeface="Overlock"/>
              <a:cs typeface="Overlock"/>
              <a:sym typeface="Overlock"/>
            </a:endParaRPr>
          </a:p>
          <a:p>
            <a:pPr marL="342900" marR="0" lvl="0" indent="-342900" algn="l" rtl="0">
              <a:spcBef>
                <a:spcPts val="1000"/>
              </a:spcBef>
              <a:spcAft>
                <a:spcPts val="0"/>
              </a:spcAft>
              <a:buClr>
                <a:schemeClr val="accent1"/>
              </a:buClr>
              <a:buSzPts val="2240"/>
              <a:buFont typeface="Noto Sans Symbols"/>
              <a:buChar char="▶"/>
            </a:pPr>
            <a:r>
              <a:rPr lang="en-US" sz="2800" b="0" i="0" u="none" strike="noStrike" cap="none" dirty="0">
                <a:solidFill>
                  <a:srgbClr val="3F3F3F"/>
                </a:solidFill>
                <a:latin typeface="Overlock"/>
                <a:ea typeface="Overlock"/>
                <a:cs typeface="Overlock"/>
                <a:sym typeface="Overlock"/>
              </a:rPr>
              <a:t>The similarity is determined by considering the characteristics of an item.</a:t>
            </a:r>
            <a:endParaRPr dirty="0"/>
          </a:p>
        </p:txBody>
      </p:sp>
      <p:sp>
        <p:nvSpPr>
          <p:cNvPr id="284" name="Google Shape;284;p23"/>
          <p:cNvSpPr/>
          <p:nvPr/>
        </p:nvSpPr>
        <p:spPr>
          <a:xfrm rot="-5761331">
            <a:off x="2884218" y="1683278"/>
            <a:ext cx="2934265" cy="437897"/>
          </a:xfrm>
          <a:custGeom>
            <a:avLst/>
            <a:gdLst/>
            <a:ahLst/>
            <a:cxnLst/>
            <a:rect l="l" t="t" r="r" b="b"/>
            <a:pathLst>
              <a:path w="2934265" h="437897" extrusionOk="0">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Century Gothic"/>
              <a:buNone/>
            </a:pPr>
            <a:r>
              <a:rPr lang="en-US" sz="3600" b="1" i="0" u="none" strike="noStrike" cap="none">
                <a:solidFill>
                  <a:schemeClr val="lt2"/>
                </a:solidFill>
                <a:latin typeface="Century Gothic"/>
                <a:ea typeface="Century Gothic"/>
                <a:cs typeface="Century Gothic"/>
                <a:sym typeface="Century Gothic"/>
              </a:rPr>
              <a:t>Example: Netflix</a:t>
            </a:r>
            <a:br>
              <a:rPr lang="en-US" sz="3600" b="1" i="0" u="none" strike="noStrike" cap="none">
                <a:solidFill>
                  <a:schemeClr val="lt2"/>
                </a:solidFill>
                <a:latin typeface="Century Gothic"/>
                <a:ea typeface="Century Gothic"/>
                <a:cs typeface="Century Gothic"/>
                <a:sym typeface="Century Gothic"/>
              </a:rPr>
            </a:br>
            <a:r>
              <a:rPr lang="en-US" sz="2000" b="1" i="0" u="none" strike="noStrike" cap="none">
                <a:solidFill>
                  <a:schemeClr val="lt2"/>
                </a:solidFill>
                <a:latin typeface="Century Gothic"/>
                <a:ea typeface="Century Gothic"/>
                <a:cs typeface="Century Gothic"/>
                <a:sym typeface="Century Gothic"/>
              </a:rPr>
              <a:t>User watches Narcos, and Netflix gives recommendations of shows with similar genre</a:t>
            </a:r>
            <a:endParaRPr/>
          </a:p>
        </p:txBody>
      </p:sp>
      <p:pic>
        <p:nvPicPr>
          <p:cNvPr id="291" name="Google Shape;291;p24"/>
          <p:cNvPicPr preferRelativeResize="0">
            <a:picLocks noGrp="1"/>
          </p:cNvPicPr>
          <p:nvPr>
            <p:ph type="body" idx="1"/>
          </p:nvPr>
        </p:nvPicPr>
        <p:blipFill rotWithShape="1">
          <a:blip r:embed="rId3">
            <a:alphaModFix/>
          </a:blip>
          <a:stretch/>
        </p:blipFill>
        <p:spPr>
          <a:xfrm>
            <a:off x="1154954" y="2603500"/>
            <a:ext cx="9902687" cy="3416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9F00-D944-4E26-AF87-134FCBA5E040}"/>
              </a:ext>
            </a:extLst>
          </p:cNvPr>
          <p:cNvSpPr>
            <a:spLocks noGrp="1"/>
          </p:cNvSpPr>
          <p:nvPr>
            <p:ph type="title"/>
          </p:nvPr>
        </p:nvSpPr>
        <p:spPr/>
        <p:txBody>
          <a:bodyPr/>
          <a:lstStyle/>
          <a:p>
            <a:pPr algn="ctr"/>
            <a:r>
              <a:rPr lang="en-US" b="1" dirty="0"/>
              <a:t>NETFLIX CHALLENGE</a:t>
            </a:r>
          </a:p>
        </p:txBody>
      </p:sp>
      <p:sp>
        <p:nvSpPr>
          <p:cNvPr id="4" name="Content Placeholder 2">
            <a:extLst>
              <a:ext uri="{FF2B5EF4-FFF2-40B4-BE49-F238E27FC236}">
                <a16:creationId xmlns:a16="http://schemas.microsoft.com/office/drawing/2014/main" id="{9EBBEDB8-E804-4BBC-AFD9-0471E83F07D3}"/>
              </a:ext>
            </a:extLst>
          </p:cNvPr>
          <p:cNvSpPr txBox="1">
            <a:spLocks/>
          </p:cNvSpPr>
          <p:nvPr/>
        </p:nvSpPr>
        <p:spPr>
          <a:xfrm>
            <a:off x="603115" y="2131045"/>
            <a:ext cx="8145927" cy="523063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pPr>
              <a:spcBef>
                <a:spcPct val="0"/>
              </a:spcBef>
            </a:pPr>
            <a:r>
              <a:rPr lang="en-US" sz="2800" dirty="0">
                <a:latin typeface="Overlock"/>
              </a:rPr>
              <a:t>Algorithm to show 10% improvement</a:t>
            </a:r>
          </a:p>
          <a:p>
            <a:pPr>
              <a:spcBef>
                <a:spcPct val="0"/>
              </a:spcBef>
            </a:pPr>
            <a:endParaRPr lang="en-US" sz="2800" dirty="0">
              <a:latin typeface="Overlock"/>
            </a:endParaRPr>
          </a:p>
          <a:p>
            <a:pPr>
              <a:spcBef>
                <a:spcPct val="0"/>
              </a:spcBef>
            </a:pPr>
            <a:r>
              <a:rPr lang="en-US" sz="2800" dirty="0">
                <a:latin typeface="Overlock"/>
              </a:rPr>
              <a:t>AT&amp;T Labs- Chris and Robert</a:t>
            </a:r>
          </a:p>
          <a:p>
            <a:pPr>
              <a:spcBef>
                <a:spcPct val="0"/>
              </a:spcBef>
            </a:pPr>
            <a:endParaRPr lang="en-US" sz="2800" dirty="0">
              <a:latin typeface="Overlock"/>
            </a:endParaRPr>
          </a:p>
          <a:p>
            <a:pPr>
              <a:spcBef>
                <a:spcPct val="0"/>
              </a:spcBef>
            </a:pPr>
            <a:r>
              <a:rPr lang="en-US" sz="2800" dirty="0">
                <a:latin typeface="Overlock"/>
              </a:rPr>
              <a:t>Singular Value Decomposition</a:t>
            </a:r>
          </a:p>
          <a:p>
            <a:pPr>
              <a:spcBef>
                <a:spcPct val="0"/>
              </a:spcBef>
            </a:pPr>
            <a:endParaRPr lang="en-US" sz="2800" dirty="0">
              <a:latin typeface="Overlock"/>
            </a:endParaRPr>
          </a:p>
          <a:p>
            <a:pPr>
              <a:spcBef>
                <a:spcPct val="0"/>
              </a:spcBef>
            </a:pPr>
            <a:r>
              <a:rPr lang="en-US" sz="2800" dirty="0">
                <a:latin typeface="Overlock"/>
              </a:rPr>
              <a:t>Exception- Polarizing rating (Napoleon Dynamite)</a:t>
            </a:r>
            <a:endParaRPr lang="en-US" sz="2800" dirty="0">
              <a:latin typeface="Overlock"/>
              <a:hlinkClick r:id="rId2">
                <a:extLst>
                  <a:ext uri="{A12FA001-AC4F-418D-AE19-62706E023703}">
                    <ahyp:hlinkClr xmlns:ahyp="http://schemas.microsoft.com/office/drawing/2018/hyperlinkcolor" val="tx"/>
                  </a:ext>
                </a:extLst>
              </a:hlinkClick>
            </a:endParaRPr>
          </a:p>
          <a:p>
            <a:pPr marL="0" indent="0">
              <a:buFont typeface="Noto Sans Symbols"/>
              <a:buNone/>
            </a:pPr>
            <a:endParaRPr lang="en-US" sz="2400" dirty="0">
              <a:solidFill>
                <a:srgbClr val="000000"/>
              </a:solidFill>
            </a:endParaRPr>
          </a:p>
        </p:txBody>
      </p:sp>
    </p:spTree>
    <p:extLst>
      <p:ext uri="{BB962C8B-B14F-4D97-AF65-F5344CB8AC3E}">
        <p14:creationId xmlns:p14="http://schemas.microsoft.com/office/powerpoint/2010/main" val="197927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dirty="0"/>
              <a:t>COLLABORATIVE FILTERING</a:t>
            </a:r>
          </a:p>
        </p:txBody>
      </p:sp>
      <p:sp>
        <p:nvSpPr>
          <p:cNvPr id="305" name="Google Shape;305;p26"/>
          <p:cNvSpPr txBox="1">
            <a:spLocks noGrp="1"/>
          </p:cNvSpPr>
          <p:nvPr>
            <p:ph type="body" idx="1"/>
          </p:nvPr>
        </p:nvSpPr>
        <p:spPr>
          <a:xfrm>
            <a:off x="1154949" y="2603500"/>
            <a:ext cx="10062000" cy="3416400"/>
          </a:xfrm>
          <a:prstGeom prst="rect">
            <a:avLst/>
          </a:prstGeom>
        </p:spPr>
        <p:txBody>
          <a:bodyPr spcFirstLastPara="1" wrap="square" lIns="91425" tIns="45700" rIns="91425" bIns="45700" anchor="t" anchorCtr="0">
            <a:noAutofit/>
          </a:bodyPr>
          <a:lstStyle/>
          <a:p>
            <a:pPr marL="533400" lvl="0" indent="-457200" algn="l" rtl="0">
              <a:spcBef>
                <a:spcPts val="1000"/>
              </a:spcBef>
              <a:spcAft>
                <a:spcPts val="0"/>
              </a:spcAft>
              <a:buSzPts val="2400"/>
              <a:buFont typeface="Wingdings" panose="05000000000000000000" pitchFamily="2" charset="2"/>
              <a:buChar char="Ø"/>
            </a:pPr>
            <a:r>
              <a:rPr lang="en-US" sz="2800" dirty="0">
                <a:latin typeface="Overlock"/>
                <a:sym typeface="Times New Roman"/>
              </a:rPr>
              <a:t>Collaborative filtering, also referred to as social filtering, filters information by using the recommendations of other people.</a:t>
            </a:r>
            <a:endParaRPr sz="2800" dirty="0">
              <a:latin typeface="Overlock"/>
              <a:sym typeface="Times New Roman"/>
            </a:endParaRPr>
          </a:p>
          <a:p>
            <a:pPr marL="533400" lvl="0" indent="-457200" algn="l" rtl="0">
              <a:spcBef>
                <a:spcPts val="0"/>
              </a:spcBef>
              <a:spcAft>
                <a:spcPts val="0"/>
              </a:spcAft>
              <a:buSzPts val="2400"/>
              <a:buFont typeface="Wingdings" panose="05000000000000000000" pitchFamily="2" charset="2"/>
              <a:buChar char="Ø"/>
            </a:pPr>
            <a:r>
              <a:rPr lang="en-US" sz="2800" dirty="0">
                <a:latin typeface="Overlock"/>
                <a:sym typeface="Times New Roman"/>
              </a:rPr>
              <a:t>People who agreed in their evaluation of certain items in the past are likely to agree again in the future.</a:t>
            </a:r>
            <a:endParaRPr sz="2800" dirty="0">
              <a:latin typeface="Overlock"/>
              <a:sym typeface="Times New Roman"/>
            </a:endParaRPr>
          </a:p>
          <a:p>
            <a:pPr marL="533400" lvl="0" indent="-457200" algn="l" rtl="0">
              <a:spcBef>
                <a:spcPts val="0"/>
              </a:spcBef>
              <a:spcAft>
                <a:spcPts val="0"/>
              </a:spcAft>
              <a:buSzPts val="2400"/>
              <a:buFont typeface="Wingdings" panose="05000000000000000000" pitchFamily="2" charset="2"/>
              <a:buChar char="Ø"/>
            </a:pPr>
            <a:r>
              <a:rPr lang="en-US" sz="2800" dirty="0">
                <a:latin typeface="Overlock"/>
                <a:sym typeface="Times New Roman"/>
              </a:rPr>
              <a:t>Uses “User Behavior” for recommending items.</a:t>
            </a:r>
            <a:endParaRPr sz="2800" dirty="0">
              <a:latin typeface="Overlock"/>
              <a:sym typeface="Times New Roman"/>
            </a:endParaRPr>
          </a:p>
          <a:p>
            <a:pPr marL="533400" lvl="0" indent="-457200" algn="l" rtl="0">
              <a:spcBef>
                <a:spcPts val="0"/>
              </a:spcBef>
              <a:spcAft>
                <a:spcPts val="0"/>
              </a:spcAft>
              <a:buSzPts val="2400"/>
              <a:buFont typeface="Wingdings" panose="05000000000000000000" pitchFamily="2" charset="2"/>
              <a:buChar char="Ø"/>
            </a:pPr>
            <a:r>
              <a:rPr lang="en-US" sz="2800" dirty="0">
                <a:latin typeface="Overlock"/>
                <a:sym typeface="Times New Roman"/>
              </a:rPr>
              <a:t>Commonly used algorithms in the industry as it is not dependent on any additional information</a:t>
            </a:r>
            <a:endParaRPr sz="2800" dirty="0">
              <a:latin typeface="Overlock"/>
              <a:sym typeface="Times New Roman"/>
            </a:endParaRPr>
          </a:p>
          <a:p>
            <a:pPr marL="533400" lvl="0" indent="-457200" algn="l" rtl="0">
              <a:spcBef>
                <a:spcPts val="0"/>
              </a:spcBef>
              <a:spcAft>
                <a:spcPts val="0"/>
              </a:spcAft>
              <a:buSzPts val="2400"/>
              <a:buFont typeface="Wingdings" panose="05000000000000000000" pitchFamily="2" charset="2"/>
              <a:buChar char="Ø"/>
            </a:pPr>
            <a:r>
              <a:rPr lang="en-US" sz="2800" dirty="0">
                <a:latin typeface="Overlock"/>
                <a:sym typeface="Times New Roman"/>
              </a:rPr>
              <a:t>Two types of Filtering: User-User collaborative filtering, Item-Item collaborative filtering</a:t>
            </a:r>
            <a:endParaRPr sz="2800" dirty="0">
              <a:latin typeface="Overlock"/>
              <a:sym typeface="Times New Roman"/>
            </a:endParaRPr>
          </a:p>
          <a:p>
            <a:pPr marL="457200" lvl="0" indent="0" algn="l" rtl="0">
              <a:spcBef>
                <a:spcPts val="1000"/>
              </a:spcBef>
              <a:spcAft>
                <a:spcPts val="0"/>
              </a:spcAft>
              <a:buNone/>
            </a:pPr>
            <a:endParaRPr sz="2400" b="1" dirty="0">
              <a:solidFill>
                <a:srgbClr val="333333"/>
              </a:solidFill>
              <a:latin typeface="Arial"/>
              <a:ea typeface="Arial"/>
              <a:cs typeface="Arial"/>
              <a:sym typeface="Arial"/>
            </a:endParaRPr>
          </a:p>
          <a:p>
            <a:pPr marL="457200" lvl="0" indent="0" algn="l" rtl="0">
              <a:spcBef>
                <a:spcPts val="1000"/>
              </a:spcBef>
              <a:spcAft>
                <a:spcPts val="0"/>
              </a:spcAft>
              <a:buNone/>
            </a:pPr>
            <a:endParaRPr sz="2400" dirty="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76F0-6A9F-4E64-97E2-EF08608E3797}"/>
              </a:ext>
            </a:extLst>
          </p:cNvPr>
          <p:cNvSpPr>
            <a:spLocks noGrp="1"/>
          </p:cNvSpPr>
          <p:nvPr>
            <p:ph type="title"/>
          </p:nvPr>
        </p:nvSpPr>
        <p:spPr/>
        <p:txBody>
          <a:bodyPr/>
          <a:lstStyle/>
          <a:p>
            <a:pPr algn="ctr"/>
            <a:r>
              <a:rPr lang="en-US" b="1" dirty="0"/>
              <a:t>MEASURING SIMILARITY</a:t>
            </a:r>
          </a:p>
        </p:txBody>
      </p:sp>
      <p:sp>
        <p:nvSpPr>
          <p:cNvPr id="4" name="Shape 175">
            <a:extLst>
              <a:ext uri="{FF2B5EF4-FFF2-40B4-BE49-F238E27FC236}">
                <a16:creationId xmlns:a16="http://schemas.microsoft.com/office/drawing/2014/main" id="{D5D0AB73-8C22-4796-AB66-E1529D9AAB76}"/>
              </a:ext>
            </a:extLst>
          </p:cNvPr>
          <p:cNvSpPr txBox="1">
            <a:spLocks noGrp="1"/>
          </p:cNvSpPr>
          <p:nvPr/>
        </p:nvSpPr>
        <p:spPr>
          <a:xfrm>
            <a:off x="940154" y="2691761"/>
            <a:ext cx="8520600" cy="3416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marL="285750" lvl="0" indent="-285750" fontAlgn="base">
              <a:lnSpc>
                <a:spcPct val="100000"/>
              </a:lnSpc>
              <a:spcAft>
                <a:spcPts val="0"/>
              </a:spcAft>
              <a:buClr>
                <a:schemeClr val="accent1"/>
              </a:buClr>
              <a:buFont typeface="Wingdings" panose="05000000000000000000" pitchFamily="2" charset="2"/>
              <a:buChar char="Ø"/>
            </a:pPr>
            <a:r>
              <a:rPr lang="en" sz="2590" b="1" dirty="0">
                <a:solidFill>
                  <a:srgbClr val="3F3F3F"/>
                </a:solidFill>
                <a:latin typeface="Overlock"/>
                <a:sym typeface="Calibri"/>
              </a:rPr>
              <a:t>Jaccard Distance</a:t>
            </a:r>
            <a:r>
              <a:rPr lang="en" sz="2590" dirty="0">
                <a:solidFill>
                  <a:srgbClr val="3F3F3F"/>
                </a:solidFill>
                <a:latin typeface="Overlock"/>
                <a:sym typeface="Calibri"/>
              </a:rPr>
              <a:t>: </a:t>
            </a:r>
            <a:r>
              <a:rPr lang="en-US" sz="2590" dirty="0">
                <a:solidFill>
                  <a:srgbClr val="3F3F3F"/>
                </a:solidFill>
                <a:latin typeface="Overlock"/>
                <a:sym typeface="Calibri"/>
              </a:rPr>
              <a:t>It mainly deals with sets of rated items rather the values in the matrix.</a:t>
            </a:r>
            <a:endParaRPr lang="en" sz="2590" dirty="0">
              <a:solidFill>
                <a:srgbClr val="3F3F3F"/>
              </a:solidFill>
              <a:latin typeface="Overlock"/>
              <a:sym typeface="Calibri"/>
            </a:endParaRPr>
          </a:p>
          <a:p>
            <a:pPr lvl="0" fontAlgn="base">
              <a:lnSpc>
                <a:spcPct val="100000"/>
              </a:lnSpc>
              <a:spcAft>
                <a:spcPts val="0"/>
              </a:spcAft>
              <a:buClr>
                <a:schemeClr val="accent1"/>
              </a:buClr>
              <a:buNone/>
            </a:pPr>
            <a:endParaRPr lang="en" sz="2590" dirty="0">
              <a:solidFill>
                <a:srgbClr val="3F3F3F"/>
              </a:solidFill>
              <a:latin typeface="Overlock"/>
              <a:sym typeface="Calibri"/>
            </a:endParaRPr>
          </a:p>
          <a:p>
            <a:pPr marL="285750" lvl="0" indent="-285750" fontAlgn="base">
              <a:lnSpc>
                <a:spcPct val="100000"/>
              </a:lnSpc>
              <a:spcAft>
                <a:spcPts val="0"/>
              </a:spcAft>
              <a:buClr>
                <a:schemeClr val="accent1"/>
              </a:buClr>
              <a:buFont typeface="Wingdings" panose="05000000000000000000" pitchFamily="2" charset="2"/>
              <a:buChar char="Ø"/>
            </a:pPr>
            <a:r>
              <a:rPr lang="en" sz="2590" b="1" dirty="0">
                <a:solidFill>
                  <a:srgbClr val="3F3F3F"/>
                </a:solidFill>
                <a:latin typeface="Overlock"/>
                <a:sym typeface="Calibri"/>
              </a:rPr>
              <a:t>Cosine Distance</a:t>
            </a:r>
            <a:r>
              <a:rPr lang="en" sz="2590" dirty="0">
                <a:solidFill>
                  <a:srgbClr val="3F3F3F"/>
                </a:solidFill>
                <a:latin typeface="Overlock"/>
                <a:sym typeface="Calibri"/>
              </a:rPr>
              <a:t>: </a:t>
            </a:r>
            <a:r>
              <a:rPr lang="en-US" sz="2590" dirty="0">
                <a:solidFill>
                  <a:srgbClr val="3F3F3F"/>
                </a:solidFill>
                <a:latin typeface="Overlock"/>
                <a:sym typeface="Calibri"/>
              </a:rPr>
              <a:t>Considers the null values as 0. This is incorrect sometimes, because if the user doesn’t rate a movie doesn’t mean he/she doesn’t like it.</a:t>
            </a:r>
            <a:endParaRPr dirty="0"/>
          </a:p>
        </p:txBody>
      </p:sp>
    </p:spTree>
    <p:extLst>
      <p:ext uri="{BB962C8B-B14F-4D97-AF65-F5344CB8AC3E}">
        <p14:creationId xmlns:p14="http://schemas.microsoft.com/office/powerpoint/2010/main" val="10157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t>USER BASED &amp; ITEM BASED FILTERING</a:t>
            </a:r>
          </a:p>
        </p:txBody>
      </p:sp>
      <p:sp>
        <p:nvSpPr>
          <p:cNvPr id="312" name="Google Shape;312;p27"/>
          <p:cNvSpPr txBox="1">
            <a:spLocks noGrp="1"/>
          </p:cNvSpPr>
          <p:nvPr>
            <p:ph type="body" idx="1"/>
          </p:nvPr>
        </p:nvSpPr>
        <p:spPr>
          <a:xfrm>
            <a:off x="617867" y="2231500"/>
            <a:ext cx="4825200" cy="57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Clr>
                <a:schemeClr val="dk1"/>
              </a:buClr>
              <a:buSzPts val="1100"/>
              <a:buFont typeface="Arial"/>
              <a:buNone/>
            </a:pPr>
            <a:endParaRPr b="1">
              <a:solidFill>
                <a:schemeClr val="dk1"/>
              </a:solidFill>
              <a:latin typeface="Times New Roman"/>
              <a:ea typeface="Times New Roman"/>
              <a:cs typeface="Times New Roman"/>
              <a:sym typeface="Times New Roman"/>
            </a:endParaRPr>
          </a:p>
          <a:p>
            <a:pPr marL="457200" lvl="0" indent="-228600" algn="l" rtl="0">
              <a:spcBef>
                <a:spcPts val="1000"/>
              </a:spcBef>
              <a:spcAft>
                <a:spcPts val="0"/>
              </a:spcAft>
              <a:buClr>
                <a:schemeClr val="dk1"/>
              </a:buClr>
              <a:buSzPts val="2400"/>
              <a:buFont typeface="Times New Roman"/>
              <a:buNone/>
            </a:pPr>
            <a:endParaRPr b="1">
              <a:solidFill>
                <a:schemeClr val="dk1"/>
              </a:solidFill>
              <a:highlight>
                <a:schemeClr val="lt1"/>
              </a:highlight>
              <a:latin typeface="Times New Roman"/>
              <a:ea typeface="Times New Roman"/>
              <a:cs typeface="Times New Roman"/>
              <a:sym typeface="Times New Roman"/>
            </a:endParaRPr>
          </a:p>
          <a:p>
            <a:pPr marL="0" lvl="0" indent="0" algn="l" rtl="0">
              <a:lnSpc>
                <a:spcPct val="140000"/>
              </a:lnSpc>
              <a:spcBef>
                <a:spcPts val="800"/>
              </a:spcBef>
              <a:spcAft>
                <a:spcPts val="0"/>
              </a:spcAft>
              <a:buNone/>
            </a:pPr>
            <a:endParaRPr b="1">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b="1">
              <a:solidFill>
                <a:schemeClr val="dk1"/>
              </a:solidFill>
              <a:highlight>
                <a:schemeClr val="lt1"/>
              </a:highlight>
              <a:latin typeface="Times New Roman"/>
              <a:ea typeface="Times New Roman"/>
              <a:cs typeface="Times New Roman"/>
              <a:sym typeface="Times New Roman"/>
            </a:endParaRPr>
          </a:p>
          <a:p>
            <a:pPr marL="0" lvl="0" indent="0" algn="l" rtl="0">
              <a:spcBef>
                <a:spcPts val="1000"/>
              </a:spcBef>
              <a:spcAft>
                <a:spcPts val="0"/>
              </a:spcAft>
              <a:buNone/>
            </a:pPr>
            <a:r>
              <a:rPr lang="en-US" b="1">
                <a:solidFill>
                  <a:schemeClr val="dk1"/>
                </a:solidFill>
                <a:latin typeface="Times New Roman"/>
                <a:ea typeface="Times New Roman"/>
                <a:cs typeface="Times New Roman"/>
                <a:sym typeface="Times New Roman"/>
              </a:rPr>
              <a:t>User-User Collaborative Filtering</a:t>
            </a:r>
            <a:endParaRPr b="1">
              <a:solidFill>
                <a:srgbClr val="000000"/>
              </a:solidFill>
              <a:latin typeface="Times New Roman"/>
              <a:ea typeface="Times New Roman"/>
              <a:cs typeface="Times New Roman"/>
              <a:sym typeface="Times New Roman"/>
            </a:endParaRPr>
          </a:p>
        </p:txBody>
      </p:sp>
      <p:sp>
        <p:nvSpPr>
          <p:cNvPr id="315" name="Google Shape;315;p27"/>
          <p:cNvSpPr txBox="1">
            <a:spLocks noGrp="1"/>
          </p:cNvSpPr>
          <p:nvPr>
            <p:ph type="body" idx="2"/>
          </p:nvPr>
        </p:nvSpPr>
        <p:spPr>
          <a:xfrm>
            <a:off x="617867" y="2732385"/>
            <a:ext cx="5497200" cy="2840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dirty="0">
                <a:latin typeface="Overlock"/>
                <a:cs typeface="Arial"/>
                <a:sym typeface="Times New Roman"/>
              </a:rPr>
              <a:t>Find the similarity score between users.</a:t>
            </a:r>
            <a:endParaRPr sz="2000" dirty="0">
              <a:latin typeface="Overlock"/>
              <a:cs typeface="Arial"/>
              <a:sym typeface="Times New Roman"/>
            </a:endParaRPr>
          </a:p>
          <a:p>
            <a:pPr marL="0" lvl="0" indent="0" algn="l" rtl="0">
              <a:spcBef>
                <a:spcPts val="1000"/>
              </a:spcBef>
              <a:spcAft>
                <a:spcPts val="0"/>
              </a:spcAft>
              <a:buNone/>
            </a:pPr>
            <a:r>
              <a:rPr lang="en-US" sz="2000" dirty="0">
                <a:latin typeface="Overlock"/>
                <a:cs typeface="Arial"/>
                <a:sym typeface="Times New Roman"/>
              </a:rPr>
              <a:t>Based on this similarity score, it then picks out the most similar users and recommends products which these similar users have liked or bought previously</a:t>
            </a:r>
            <a:endParaRPr sz="2000" dirty="0">
              <a:latin typeface="Overlock"/>
              <a:cs typeface="Arial"/>
              <a:sym typeface="Arial"/>
            </a:endParaRPr>
          </a:p>
        </p:txBody>
      </p:sp>
      <p:sp>
        <p:nvSpPr>
          <p:cNvPr id="316" name="Google Shape;316;p27"/>
          <p:cNvSpPr txBox="1">
            <a:spLocks noGrp="1"/>
          </p:cNvSpPr>
          <p:nvPr>
            <p:ph type="body" idx="3"/>
          </p:nvPr>
        </p:nvSpPr>
        <p:spPr>
          <a:xfrm>
            <a:off x="6705662" y="2359275"/>
            <a:ext cx="4825200" cy="576300"/>
          </a:xfrm>
          <a:prstGeom prst="rect">
            <a:avLst/>
          </a:prstGeom>
        </p:spPr>
        <p:txBody>
          <a:bodyPr spcFirstLastPara="1" wrap="square" lIns="91425" tIns="45700" rIns="91425" bIns="45700" anchor="b" anchorCtr="0">
            <a:noAutofit/>
          </a:bodyPr>
          <a:lstStyle/>
          <a:p>
            <a:pPr marL="0" lvl="0" indent="0" algn="l" rtl="0">
              <a:lnSpc>
                <a:spcPct val="140000"/>
              </a:lnSpc>
              <a:spcBef>
                <a:spcPts val="800"/>
              </a:spcBef>
              <a:spcAft>
                <a:spcPts val="0"/>
              </a:spcAft>
              <a:buClr>
                <a:schemeClr val="dk1"/>
              </a:buClr>
              <a:buSzPts val="1100"/>
              <a:buFont typeface="Arial"/>
              <a:buNone/>
            </a:pPr>
            <a:r>
              <a:rPr lang="en-US" b="1">
                <a:solidFill>
                  <a:schemeClr val="dk1"/>
                </a:solidFill>
                <a:latin typeface="Times New Roman"/>
                <a:ea typeface="Times New Roman"/>
                <a:cs typeface="Times New Roman"/>
                <a:sym typeface="Times New Roman"/>
              </a:rPr>
              <a:t>Item-Item collaborative filtering</a:t>
            </a:r>
            <a:endParaRPr b="1"/>
          </a:p>
        </p:txBody>
      </p:sp>
      <p:sp>
        <p:nvSpPr>
          <p:cNvPr id="317" name="Google Shape;317;p27"/>
          <p:cNvSpPr txBox="1">
            <a:spLocks noGrp="1"/>
          </p:cNvSpPr>
          <p:nvPr>
            <p:ph type="body" idx="4"/>
          </p:nvPr>
        </p:nvSpPr>
        <p:spPr>
          <a:xfrm>
            <a:off x="6235650" y="2935575"/>
            <a:ext cx="5448300" cy="2840100"/>
          </a:xfrm>
          <a:prstGeom prst="rect">
            <a:avLst/>
          </a:prstGeom>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2200"/>
              <a:buFont typeface="Times New Roman"/>
              <a:buNone/>
            </a:pPr>
            <a:r>
              <a:rPr lang="en-US" sz="2000" dirty="0">
                <a:latin typeface="Overlock"/>
                <a:cs typeface="Arial"/>
                <a:sym typeface="Times New Roman"/>
              </a:rPr>
              <a:t>Compute the similarity between each pair of items</a:t>
            </a:r>
            <a:endParaRPr sz="2000" dirty="0">
              <a:latin typeface="Overlock"/>
              <a:cs typeface="Arial"/>
              <a:sym typeface="Times New Roman"/>
            </a:endParaRPr>
          </a:p>
          <a:p>
            <a:pPr marL="457200" lvl="0" indent="-228600" algn="l" rtl="0">
              <a:spcBef>
                <a:spcPts val="800"/>
              </a:spcBef>
              <a:spcAft>
                <a:spcPts val="0"/>
              </a:spcAft>
              <a:buClr>
                <a:schemeClr val="dk1"/>
              </a:buClr>
              <a:buSzPts val="2200"/>
              <a:buFont typeface="Times New Roman"/>
              <a:buNone/>
            </a:pPr>
            <a:r>
              <a:rPr lang="en-US" sz="2000" dirty="0">
                <a:latin typeface="Overlock"/>
                <a:cs typeface="Arial"/>
                <a:sym typeface="Times New Roman"/>
              </a:rPr>
              <a:t>Recommend similar movies which are liked by the users in the past</a:t>
            </a:r>
            <a:endParaRPr sz="2000" dirty="0">
              <a:latin typeface="Overlock"/>
              <a:cs typeface="Arial"/>
              <a:sym typeface="Times New Roman"/>
            </a:endParaRPr>
          </a:p>
          <a:p>
            <a:pPr marL="0" lvl="0" indent="0" algn="l" rtl="0">
              <a:spcBef>
                <a:spcPts val="1000"/>
              </a:spcBef>
              <a:spcAft>
                <a:spcPts val="0"/>
              </a:spcAft>
              <a:buNone/>
            </a:pPr>
            <a:endParaRPr dirty="0"/>
          </a:p>
        </p:txBody>
      </p:sp>
      <p:pic>
        <p:nvPicPr>
          <p:cNvPr id="313" name="Google Shape;313;p27"/>
          <p:cNvPicPr preferRelativeResize="0"/>
          <p:nvPr/>
        </p:nvPicPr>
        <p:blipFill>
          <a:blip r:embed="rId3">
            <a:alphaModFix/>
          </a:blip>
          <a:stretch>
            <a:fillRect/>
          </a:stretch>
        </p:blipFill>
        <p:spPr>
          <a:xfrm>
            <a:off x="623775" y="4701625"/>
            <a:ext cx="5197724" cy="2054151"/>
          </a:xfrm>
          <a:prstGeom prst="rect">
            <a:avLst/>
          </a:prstGeom>
          <a:noFill/>
          <a:ln>
            <a:noFill/>
          </a:ln>
        </p:spPr>
      </p:pic>
      <p:pic>
        <p:nvPicPr>
          <p:cNvPr id="314" name="Google Shape;314;p27"/>
          <p:cNvPicPr preferRelativeResize="0"/>
          <p:nvPr/>
        </p:nvPicPr>
        <p:blipFill>
          <a:blip r:embed="rId4">
            <a:alphaModFix/>
          </a:blip>
          <a:stretch>
            <a:fillRect/>
          </a:stretch>
        </p:blipFill>
        <p:spPr>
          <a:xfrm>
            <a:off x="6960513" y="4701625"/>
            <a:ext cx="4315474" cy="1887100"/>
          </a:xfrm>
          <a:prstGeom prst="rect">
            <a:avLst/>
          </a:prstGeom>
          <a:noFill/>
          <a:ln>
            <a:noFill/>
          </a:ln>
        </p:spPr>
      </p:pic>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docProps/app.xml><?xml version="1.0" encoding="utf-8"?>
<Properties xmlns="http://schemas.openxmlformats.org/officeDocument/2006/extended-properties" xmlns:vt="http://schemas.openxmlformats.org/officeDocument/2006/docPropsVTypes">
  <Template/>
  <TotalTime>252</TotalTime>
  <Words>685</Words>
  <Application>Microsoft Office PowerPoint</Application>
  <PresentationFormat>Widescreen</PresentationFormat>
  <Paragraphs>94</Paragraphs>
  <Slides>15</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Century Gothic</vt:lpstr>
      <vt:lpstr>Overlock</vt:lpstr>
      <vt:lpstr>Comic Sans MS</vt:lpstr>
      <vt:lpstr>Times New Roman</vt:lpstr>
      <vt:lpstr>Noto Sans Symbols</vt:lpstr>
      <vt:lpstr>Britannic Bold</vt:lpstr>
      <vt:lpstr>Wingdings</vt:lpstr>
      <vt:lpstr>Ion Boardroom</vt:lpstr>
      <vt:lpstr>Recommender Systems</vt:lpstr>
      <vt:lpstr>RECOMMENDATION SYSTEM</vt:lpstr>
      <vt:lpstr>UTILITY MATRIX</vt:lpstr>
      <vt:lpstr>CONTENT BASED FILTERING</vt:lpstr>
      <vt:lpstr>Example: Netflix User watches Narcos, and Netflix gives recommendations of shows with similar genre</vt:lpstr>
      <vt:lpstr>NETFLIX CHALLENGE</vt:lpstr>
      <vt:lpstr>COLLABORATIVE FILTERING</vt:lpstr>
      <vt:lpstr>MEASURING SIMILARITY</vt:lpstr>
      <vt:lpstr>USER BASED &amp; ITEM BASED FILTERING</vt:lpstr>
      <vt:lpstr>CLASSIFICATION ALGORITHMS</vt:lpstr>
      <vt:lpstr>DECISION TREES</vt:lpstr>
      <vt:lpstr>DECISION TREE TO PLAY GOLF</vt:lpstr>
      <vt:lpstr>UV DECOMPOSITION</vt:lpstr>
      <vt:lpstr>ROOT MEAN SQUARE ERROR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Recommender Systems</dc:title>
  <dc:creator>Anu</dc:creator>
  <cp:lastModifiedBy>aaa</cp:lastModifiedBy>
  <cp:revision>18</cp:revision>
  <dcterms:modified xsi:type="dcterms:W3CDTF">2018-10-26T02:39:26Z</dcterms:modified>
</cp:coreProperties>
</file>