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Roboto"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4B9EF24-08A8-4DEE-9F4B-9F584DA0B675}">
  <a:tblStyle styleId="{84B9EF24-08A8-4DEE-9F4B-9F584DA0B675}"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5" d="100"/>
          <a:sy n="95" d="100"/>
        </p:scale>
        <p:origin x="6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Kelly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Kelly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2900"/>
              </a:spcAft>
              <a:buNone/>
            </a:pPr>
            <a:r>
              <a:rPr lang="en">
                <a:solidFill>
                  <a:schemeClr val="dk1"/>
                </a:solidFill>
              </a:rPr>
              <a:t>Kelly</a:t>
            </a:r>
          </a:p>
          <a:p>
            <a:pPr marL="457200" lvl="0" indent="-342900" rtl="0">
              <a:lnSpc>
                <a:spcPct val="115000"/>
              </a:lnSpc>
              <a:spcBef>
                <a:spcPts val="0"/>
              </a:spcBef>
              <a:spcAft>
                <a:spcPts val="2900"/>
              </a:spcAft>
              <a:buClr>
                <a:schemeClr val="dk1"/>
              </a:buClr>
              <a:buSzPct val="100000"/>
            </a:pPr>
            <a:r>
              <a:rPr lang="en" sz="1800" b="1">
                <a:solidFill>
                  <a:schemeClr val="dk1"/>
                </a:solidFill>
              </a:rPr>
              <a:t>Lack of novelty and diversity.</a:t>
            </a:r>
            <a:r>
              <a:rPr lang="en" sz="1800">
                <a:solidFill>
                  <a:schemeClr val="dk1"/>
                </a:solidFill>
              </a:rPr>
              <a:t> Relevance is important, but it’s not all there is. If you watched and liked </a:t>
            </a:r>
            <a:r>
              <a:rPr lang="en" sz="1800" i="1">
                <a:solidFill>
                  <a:schemeClr val="dk1"/>
                </a:solidFill>
              </a:rPr>
              <a:t>Star Wars</a:t>
            </a:r>
            <a:r>
              <a:rPr lang="en" sz="1800">
                <a:solidFill>
                  <a:schemeClr val="dk1"/>
                </a:solidFill>
              </a:rPr>
              <a:t>, the odds are pretty good that you’ll also like </a:t>
            </a:r>
            <a:r>
              <a:rPr lang="en" sz="1800" i="1">
                <a:solidFill>
                  <a:schemeClr val="dk1"/>
                </a:solidFill>
              </a:rPr>
              <a:t>The Empire Strikes Back</a:t>
            </a:r>
            <a:r>
              <a:rPr lang="en" sz="1800">
                <a:solidFill>
                  <a:schemeClr val="dk1"/>
                </a:solidFill>
              </a:rPr>
              <a:t>, but you probably don’t need a recommendation engine to tell you that. It’s also important for a recommendation engine to come up with results that are novel (that is, stuff the user wasn’t expecting) and diverse (that is, stuff that represents a broad selection of their interests).</a:t>
            </a:r>
          </a:p>
          <a:p>
            <a:pPr marL="457200" lvl="0" indent="-342900" rtl="0">
              <a:lnSpc>
                <a:spcPct val="115000"/>
              </a:lnSpc>
              <a:spcBef>
                <a:spcPts val="0"/>
              </a:spcBef>
              <a:spcAft>
                <a:spcPts val="2900"/>
              </a:spcAft>
              <a:buClr>
                <a:schemeClr val="dk1"/>
              </a:buClr>
              <a:buSzPct val="100000"/>
            </a:pPr>
            <a:r>
              <a:rPr lang="en" sz="1800" b="1">
                <a:solidFill>
                  <a:schemeClr val="dk1"/>
                </a:solidFill>
              </a:rPr>
              <a:t>Scalability is a challenge.</a:t>
            </a:r>
            <a:r>
              <a:rPr lang="en" sz="1800">
                <a:solidFill>
                  <a:schemeClr val="dk1"/>
                </a:solidFill>
              </a:rPr>
              <a:t> As we’ve seen, the key requirement when it comes to content-based filtering is exceptional domain-specific knowledge. Hiring subject-matter experts can be a labor-intensive and expensive process, making it impractical for many businesses who are just trying to build an MVP. Furthermore, manual tagging of attributes has to continue as new content is added.</a:t>
            </a:r>
          </a:p>
          <a:p>
            <a:pPr marL="457200" lvl="0" indent="-342900" rtl="0">
              <a:lnSpc>
                <a:spcPct val="115000"/>
              </a:lnSpc>
              <a:spcBef>
                <a:spcPts val="0"/>
              </a:spcBef>
              <a:spcAft>
                <a:spcPts val="2900"/>
              </a:spcAft>
              <a:buClr>
                <a:schemeClr val="dk1"/>
              </a:buClr>
              <a:buSzPct val="100000"/>
            </a:pPr>
            <a:r>
              <a:rPr lang="en" sz="1800" b="1">
                <a:solidFill>
                  <a:schemeClr val="dk1"/>
                </a:solidFill>
              </a:rPr>
              <a:t>Attributes may be incorrectly or inconsistently applied.</a:t>
            </a:r>
            <a:r>
              <a:rPr lang="en" sz="1800">
                <a:solidFill>
                  <a:schemeClr val="dk1"/>
                </a:solidFill>
              </a:rPr>
              <a:t> Content-based recommendations are only as good as the subject-matter experts who are tagging items. When you have hundreds of thousands (or millions) of items, it can be a challenge to ensure attributes are applied consistently or accurately.</a:t>
            </a:r>
          </a:p>
          <a:p>
            <a:pPr lvl="0" rtl="0">
              <a:lnSpc>
                <a:spcPct val="115000"/>
              </a:lnSpc>
              <a:spcBef>
                <a:spcPts val="0"/>
              </a:spcBef>
              <a:spcAft>
                <a:spcPts val="1600"/>
              </a:spcAft>
              <a:buNone/>
            </a:pPr>
            <a:endParaRPr sz="1800">
              <a:solidFill>
                <a:schemeClr val="dk1"/>
              </a:solidFill>
            </a:endParaRPr>
          </a:p>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bhanu</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bhanu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bhanu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bhanu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r>
              <a:rPr lang="en" sz="1000" dirty="0">
                <a:latin typeface="Calibri"/>
                <a:ea typeface="Calibri"/>
                <a:cs typeface="Calibri"/>
                <a:sym typeface="Calibri"/>
              </a:rPr>
              <a:t>Bharadwaj</a:t>
            </a:r>
          </a:p>
          <a:p>
            <a:pPr lvl="0" rtl="0">
              <a:lnSpc>
                <a:spcPct val="115000"/>
              </a:lnSpc>
              <a:spcBef>
                <a:spcPts val="0"/>
              </a:spcBef>
              <a:buNone/>
            </a:pPr>
            <a:endParaRPr sz="1000" dirty="0">
              <a:latin typeface="Calibri"/>
              <a:ea typeface="Calibri"/>
              <a:cs typeface="Calibri"/>
              <a:sym typeface="Calibri"/>
            </a:endParaRPr>
          </a:p>
          <a:p>
            <a:pPr lvl="0" rtl="0">
              <a:lnSpc>
                <a:spcPct val="115000"/>
              </a:lnSpc>
              <a:spcBef>
                <a:spcPts val="0"/>
              </a:spcBef>
              <a:buNone/>
            </a:pPr>
            <a:r>
              <a:rPr lang="en" sz="1000" dirty="0">
                <a:latin typeface="Calibri"/>
                <a:ea typeface="Calibri"/>
                <a:cs typeface="Calibri"/>
                <a:sym typeface="Calibri"/>
              </a:rPr>
              <a:t>1.Consumers are inundated with choices</a:t>
            </a:r>
          </a:p>
          <a:p>
            <a:pPr lvl="0" rtl="0">
              <a:lnSpc>
                <a:spcPct val="115000"/>
              </a:lnSpc>
              <a:spcBef>
                <a:spcPts val="0"/>
              </a:spcBef>
              <a:buNone/>
            </a:pPr>
            <a:r>
              <a:rPr lang="en" sz="1000" dirty="0">
                <a:latin typeface="Calibri"/>
                <a:ea typeface="Calibri"/>
                <a:cs typeface="Calibri"/>
                <a:sym typeface="Calibri"/>
              </a:rPr>
              <a:t>2.Content providers offer a huge selection of products</a:t>
            </a:r>
          </a:p>
          <a:p>
            <a:pPr lvl="0" rtl="0">
              <a:lnSpc>
                <a:spcPct val="115000"/>
              </a:lnSpc>
              <a:spcBef>
                <a:spcPts val="0"/>
              </a:spcBef>
              <a:buNone/>
            </a:pPr>
            <a:endParaRPr sz="1800" dirty="0">
              <a:solidFill>
                <a:srgbClr val="FF0000"/>
              </a:solidFill>
              <a:latin typeface="Calibri"/>
              <a:ea typeface="Calibri"/>
              <a:cs typeface="Calibri"/>
              <a:sym typeface="Calibri"/>
            </a:endParaRPr>
          </a:p>
          <a:p>
            <a:pPr lvl="0" rtl="0">
              <a:lnSpc>
                <a:spcPct val="115000"/>
              </a:lnSpc>
              <a:spcBef>
                <a:spcPts val="0"/>
              </a:spcBef>
              <a:buNone/>
            </a:pPr>
            <a:endParaRPr sz="1000" dirty="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Netflix and Spotflux are good examples of each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Bharadwaj</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Bharadwaj</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Bharadwaj</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Kelly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Kelly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191600"/>
            <a:ext cx="8520600" cy="2052600"/>
          </a:xfrm>
          <a:prstGeom prst="rect">
            <a:avLst/>
          </a:prstGeom>
        </p:spPr>
        <p:txBody>
          <a:bodyPr wrap="square" lIns="91425" tIns="91425" rIns="91425" bIns="91425" anchor="b" anchorCtr="0">
            <a:noAutofit/>
          </a:bodyPr>
          <a:lstStyle/>
          <a:p>
            <a:pPr lvl="0">
              <a:spcBef>
                <a:spcPts val="0"/>
              </a:spcBef>
              <a:buNone/>
            </a:pPr>
            <a:r>
              <a:rPr lang="en" sz="4000" b="1" dirty="0">
                <a:solidFill>
                  <a:srgbClr val="948A54"/>
                </a:solidFill>
              </a:rPr>
              <a:t>Recommender’s System</a:t>
            </a:r>
          </a:p>
        </p:txBody>
      </p:sp>
      <p:sp>
        <p:nvSpPr>
          <p:cNvPr id="55" name="Shape 55"/>
          <p:cNvSpPr txBox="1">
            <a:spLocks noGrp="1"/>
          </p:cNvSpPr>
          <p:nvPr>
            <p:ph type="subTitle" idx="1"/>
          </p:nvPr>
        </p:nvSpPr>
        <p:spPr>
          <a:xfrm>
            <a:off x="311700" y="2834125"/>
            <a:ext cx="8520600" cy="1074600"/>
          </a:xfrm>
          <a:prstGeom prst="rect">
            <a:avLst/>
          </a:prstGeom>
        </p:spPr>
        <p:txBody>
          <a:bodyPr wrap="square" lIns="91425" tIns="91425" rIns="91425" bIns="91425" anchor="t" anchorCtr="0">
            <a:noAutofit/>
          </a:bodyPr>
          <a:lstStyle/>
          <a:p>
            <a:pPr lvl="0">
              <a:spcBef>
                <a:spcPts val="0"/>
              </a:spcBef>
              <a:buClr>
                <a:schemeClr val="dk1"/>
              </a:buClr>
              <a:buSzPct val="78571"/>
              <a:buFont typeface="Arial"/>
              <a:buNone/>
            </a:pPr>
            <a:endParaRPr lang="en" sz="1400" dirty="0">
              <a:solidFill>
                <a:schemeClr val="dk1"/>
              </a:solidFill>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Clr>
                <a:schemeClr val="dk1"/>
              </a:buClr>
              <a:buSzPct val="45833"/>
              <a:buFont typeface="Arial"/>
              <a:buNone/>
            </a:pPr>
            <a:r>
              <a:rPr lang="en" sz="2400" b="1">
                <a:solidFill>
                  <a:srgbClr val="BF9000"/>
                </a:solidFill>
                <a:latin typeface="Calibri"/>
                <a:ea typeface="Calibri"/>
                <a:cs typeface="Calibri"/>
                <a:sym typeface="Calibri"/>
              </a:rPr>
              <a:t>Different types of collaborative filtering </a:t>
            </a:r>
          </a:p>
        </p:txBody>
      </p:sp>
      <p:sp>
        <p:nvSpPr>
          <p:cNvPr id="117" name="Shape 11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333333"/>
              </a:buClr>
              <a:buSzPct val="100000"/>
              <a:buFont typeface="Calibri"/>
            </a:pPr>
            <a:r>
              <a:rPr lang="en">
                <a:solidFill>
                  <a:srgbClr val="333333"/>
                </a:solidFill>
                <a:latin typeface="Calibri"/>
                <a:ea typeface="Calibri"/>
                <a:cs typeface="Calibri"/>
                <a:sym typeface="Calibri"/>
              </a:rPr>
              <a:t>Memory Based: This method makes use of user rating information to calculate the likeness between the users or items. This calculated likeness is then used to make recommendations.</a:t>
            </a:r>
          </a:p>
          <a:p>
            <a:pPr marL="457200" lvl="0" indent="-342900" rtl="0">
              <a:spcBef>
                <a:spcPts val="0"/>
              </a:spcBef>
              <a:spcAft>
                <a:spcPts val="0"/>
              </a:spcAft>
              <a:buClr>
                <a:srgbClr val="333333"/>
              </a:buClr>
              <a:buSzPct val="100000"/>
              <a:buFont typeface="Calibri"/>
            </a:pPr>
            <a:r>
              <a:rPr lang="en">
                <a:solidFill>
                  <a:srgbClr val="333333"/>
                </a:solidFill>
                <a:latin typeface="Calibri"/>
                <a:ea typeface="Calibri"/>
                <a:cs typeface="Calibri"/>
                <a:sym typeface="Calibri"/>
              </a:rPr>
              <a:t>Model Based: Models are created by using data mining, and the system learns algorithms to look for habits according to training data. These models are then used to come up with predictions for actual data.</a:t>
            </a:r>
          </a:p>
          <a:p>
            <a:pPr marL="457200" lvl="0" indent="-342900" rtl="0">
              <a:spcBef>
                <a:spcPts val="0"/>
              </a:spcBef>
              <a:spcAft>
                <a:spcPts val="800"/>
              </a:spcAft>
              <a:buClr>
                <a:srgbClr val="333333"/>
              </a:buClr>
              <a:buSzPct val="100000"/>
              <a:buFont typeface="Calibri"/>
            </a:pPr>
            <a:r>
              <a:rPr lang="en">
                <a:solidFill>
                  <a:srgbClr val="333333"/>
                </a:solidFill>
                <a:latin typeface="Calibri"/>
                <a:ea typeface="Calibri"/>
                <a:cs typeface="Calibri"/>
                <a:sym typeface="Calibri"/>
              </a:rPr>
              <a:t>Hybrid: Various programs combine the model-based and memory-based CF algorithms. </a:t>
            </a: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sz="3000">
                <a:solidFill>
                  <a:srgbClr val="BF9000"/>
                </a:solidFill>
                <a:latin typeface="Roboto"/>
                <a:ea typeface="Roboto"/>
                <a:cs typeface="Roboto"/>
                <a:sym typeface="Roboto"/>
              </a:rPr>
              <a:t>Content based Filtering</a:t>
            </a:r>
          </a:p>
        </p:txBody>
      </p:sp>
      <p:sp>
        <p:nvSpPr>
          <p:cNvPr id="123" name="Shape 123"/>
          <p:cNvSpPr txBox="1">
            <a:spLocks noGrp="1"/>
          </p:cNvSpPr>
          <p:nvPr>
            <p:ph type="body" idx="1"/>
          </p:nvPr>
        </p:nvSpPr>
        <p:spPr>
          <a:xfrm>
            <a:off x="311700" y="1152475"/>
            <a:ext cx="4335900" cy="34164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0"/>
              </a:spcAft>
              <a:buClr>
                <a:srgbClr val="000000"/>
              </a:buClr>
              <a:buFont typeface="Calibri"/>
            </a:pPr>
            <a:r>
              <a:rPr lang="en">
                <a:solidFill>
                  <a:srgbClr val="000000"/>
                </a:solidFill>
                <a:latin typeface="Calibri"/>
                <a:ea typeface="Calibri"/>
                <a:cs typeface="Calibri"/>
                <a:sym typeface="Calibri"/>
              </a:rPr>
              <a:t>Content-Based Systems examine the properties of the items recommended. Similarity of items is determined by measuring the similarity in their properties.</a:t>
            </a:r>
          </a:p>
          <a:p>
            <a:pPr marL="457200" lvl="0" indent="-342900" rtl="0">
              <a:lnSpc>
                <a:spcPct val="115000"/>
              </a:lnSpc>
              <a:spcBef>
                <a:spcPts val="0"/>
              </a:spcBef>
              <a:spcAft>
                <a:spcPts val="600"/>
              </a:spcAft>
              <a:buClr>
                <a:srgbClr val="000000"/>
              </a:buClr>
              <a:buFont typeface="Calibri"/>
            </a:pPr>
            <a:r>
              <a:rPr lang="en" b="1">
                <a:solidFill>
                  <a:srgbClr val="000000"/>
                </a:solidFill>
                <a:latin typeface="Calibri"/>
                <a:ea typeface="Calibri"/>
                <a:cs typeface="Calibri"/>
                <a:sym typeface="Calibri"/>
              </a:rPr>
              <a:t>Example</a:t>
            </a:r>
            <a:r>
              <a:rPr lang="en">
                <a:solidFill>
                  <a:srgbClr val="000000"/>
                </a:solidFill>
                <a:latin typeface="Calibri"/>
                <a:ea typeface="Calibri"/>
                <a:cs typeface="Calibri"/>
                <a:sym typeface="Calibri"/>
              </a:rPr>
              <a:t>:If a Netflix user has watched many gossip girl shows, then recommend a movie or show classified in the database as having “gossip girl” traits or genre.</a:t>
            </a:r>
          </a:p>
          <a:p>
            <a:pPr lvl="0" rtl="0">
              <a:spcBef>
                <a:spcPts val="0"/>
              </a:spcBef>
              <a:buNone/>
            </a:pPr>
            <a:endParaRPr>
              <a:solidFill>
                <a:srgbClr val="000000"/>
              </a:solidFill>
              <a:latin typeface="Calibri"/>
              <a:ea typeface="Calibri"/>
              <a:cs typeface="Calibri"/>
              <a:sym typeface="Calibri"/>
            </a:endParaRPr>
          </a:p>
        </p:txBody>
      </p:sp>
      <p:pic>
        <p:nvPicPr>
          <p:cNvPr id="124" name="Shape 124"/>
          <p:cNvPicPr preferRelativeResize="0"/>
          <p:nvPr/>
        </p:nvPicPr>
        <p:blipFill>
          <a:blip r:embed="rId3">
            <a:alphaModFix/>
          </a:blip>
          <a:stretch>
            <a:fillRect/>
          </a:stretch>
        </p:blipFill>
        <p:spPr>
          <a:xfrm>
            <a:off x="4647600" y="1218951"/>
            <a:ext cx="4496401" cy="27056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sz="3000" dirty="0">
                <a:solidFill>
                  <a:srgbClr val="BF9000"/>
                </a:solidFill>
                <a:latin typeface="Roboto"/>
                <a:ea typeface="Roboto"/>
                <a:cs typeface="Roboto"/>
                <a:sym typeface="Roboto"/>
              </a:rPr>
              <a:t>Content-Based System</a:t>
            </a:r>
          </a:p>
        </p:txBody>
      </p:sp>
      <p:sp>
        <p:nvSpPr>
          <p:cNvPr id="130" name="Shape 13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r>
              <a:rPr lang="en" b="1">
                <a:solidFill>
                  <a:srgbClr val="222222"/>
                </a:solidFill>
                <a:latin typeface="Calibri"/>
                <a:ea typeface="Calibri"/>
                <a:cs typeface="Calibri"/>
                <a:sym typeface="Calibri"/>
              </a:rPr>
              <a:t>Content</a:t>
            </a:r>
            <a:r>
              <a:rPr lang="en">
                <a:solidFill>
                  <a:srgbClr val="222222"/>
                </a:solidFill>
                <a:latin typeface="Calibri"/>
                <a:ea typeface="Calibri"/>
                <a:cs typeface="Calibri"/>
                <a:sym typeface="Calibri"/>
              </a:rPr>
              <a:t>-</a:t>
            </a:r>
            <a:r>
              <a:rPr lang="en" b="1">
                <a:solidFill>
                  <a:srgbClr val="222222"/>
                </a:solidFill>
                <a:latin typeface="Calibri"/>
                <a:ea typeface="Calibri"/>
                <a:cs typeface="Calibri"/>
                <a:sym typeface="Calibri"/>
              </a:rPr>
              <a:t>based</a:t>
            </a:r>
            <a:r>
              <a:rPr lang="en">
                <a:solidFill>
                  <a:srgbClr val="222222"/>
                </a:solidFill>
                <a:latin typeface="Calibri"/>
                <a:ea typeface="Calibri"/>
                <a:cs typeface="Calibri"/>
                <a:sym typeface="Calibri"/>
              </a:rPr>
              <a:t> filtering methods are based on a description of the item and a profile of the user's preferences. In a content-based recommender system, keywords are used to describe the items and a user profile is built to indicate the type of item this user likes.</a:t>
            </a:r>
          </a:p>
          <a:p>
            <a:pPr lvl="0" rtl="0">
              <a:spcBef>
                <a:spcPts val="0"/>
              </a:spcBef>
              <a:buNone/>
            </a:pPr>
            <a:r>
              <a:rPr lang="en">
                <a:solidFill>
                  <a:srgbClr val="494949"/>
                </a:solidFill>
                <a:latin typeface="Calibri"/>
                <a:ea typeface="Calibri"/>
                <a:cs typeface="Calibri"/>
                <a:sym typeface="Calibri"/>
              </a:rPr>
              <a:t>The technology behind Netflix and Pandora’s recommendation engines.</a:t>
            </a:r>
          </a:p>
          <a:p>
            <a:pPr lvl="0" rtl="0">
              <a:spcBef>
                <a:spcPts val="0"/>
              </a:spcBef>
              <a:buNone/>
            </a:pPr>
            <a:endParaRPr sz="1200">
              <a:solidFill>
                <a:srgbClr val="222222"/>
              </a:solidFill>
              <a:highlight>
                <a:srgbClr val="FFFFFF"/>
              </a:highlight>
              <a:latin typeface="Roboto"/>
              <a:ea typeface="Roboto"/>
              <a:cs typeface="Roboto"/>
              <a:sym typeface="Roboto"/>
            </a:endParaRPr>
          </a:p>
        </p:txBody>
      </p:sp>
      <p:pic>
        <p:nvPicPr>
          <p:cNvPr id="131" name="Shape 131"/>
          <p:cNvPicPr preferRelativeResize="0"/>
          <p:nvPr/>
        </p:nvPicPr>
        <p:blipFill>
          <a:blip r:embed="rId3">
            <a:alphaModFix/>
          </a:blip>
          <a:stretch>
            <a:fillRect/>
          </a:stretch>
        </p:blipFill>
        <p:spPr>
          <a:xfrm>
            <a:off x="442600" y="2959438"/>
            <a:ext cx="2705100" cy="1685925"/>
          </a:xfrm>
          <a:prstGeom prst="rect">
            <a:avLst/>
          </a:prstGeom>
          <a:noFill/>
          <a:ln>
            <a:noFill/>
          </a:ln>
        </p:spPr>
      </p:pic>
      <p:pic>
        <p:nvPicPr>
          <p:cNvPr id="132" name="Shape 132"/>
          <p:cNvPicPr preferRelativeResize="0"/>
          <p:nvPr/>
        </p:nvPicPr>
        <p:blipFill>
          <a:blip r:embed="rId4">
            <a:alphaModFix/>
          </a:blip>
          <a:stretch>
            <a:fillRect/>
          </a:stretch>
        </p:blipFill>
        <p:spPr>
          <a:xfrm>
            <a:off x="4490163" y="2797525"/>
            <a:ext cx="2466975" cy="1847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94742" y="288275"/>
            <a:ext cx="8520600" cy="572700"/>
          </a:xfrm>
          <a:prstGeom prst="rect">
            <a:avLst/>
          </a:prstGeom>
        </p:spPr>
        <p:txBody>
          <a:bodyPr wrap="square" lIns="91425" tIns="91425" rIns="91425" bIns="91425" anchor="t" anchorCtr="0">
            <a:noAutofit/>
          </a:bodyPr>
          <a:lstStyle/>
          <a:p>
            <a:pPr lvl="0" rtl="0">
              <a:spcBef>
                <a:spcPts val="3800"/>
              </a:spcBef>
              <a:spcAft>
                <a:spcPts val="2300"/>
              </a:spcAft>
              <a:buNone/>
            </a:pPr>
            <a:r>
              <a:rPr lang="en-US" sz="3000" dirty="0">
                <a:solidFill>
                  <a:srgbClr val="BF9000"/>
                </a:solidFill>
                <a:latin typeface="Roboto"/>
                <a:ea typeface="Roboto"/>
              </a:rPr>
              <a:t>Challenges</a:t>
            </a:r>
            <a:r>
              <a:rPr lang="en-US" sz="2400" dirty="0">
                <a:latin typeface="Calibri" panose="020F0502020204030204" pitchFamily="34" charset="0"/>
                <a:cs typeface="Calibri" panose="020F0502020204030204" pitchFamily="34" charset="0"/>
              </a:rPr>
              <a:t> </a:t>
            </a:r>
            <a:r>
              <a:rPr lang="en-US" sz="3000" dirty="0">
                <a:solidFill>
                  <a:srgbClr val="BF9000"/>
                </a:solidFill>
                <a:latin typeface="Roboto"/>
                <a:ea typeface="Roboto"/>
              </a:rPr>
              <a:t>of</a:t>
            </a:r>
            <a:r>
              <a:rPr lang="en-US" sz="2400" dirty="0">
                <a:latin typeface="Calibri" panose="020F0502020204030204" pitchFamily="34" charset="0"/>
                <a:cs typeface="Calibri" panose="020F0502020204030204" pitchFamily="34" charset="0"/>
              </a:rPr>
              <a:t> </a:t>
            </a:r>
            <a:r>
              <a:rPr lang="en-US" sz="3000" dirty="0">
                <a:solidFill>
                  <a:srgbClr val="BF9000"/>
                </a:solidFill>
                <a:latin typeface="Roboto"/>
                <a:ea typeface="Roboto"/>
              </a:rPr>
              <a:t>Content-Based</a:t>
            </a:r>
            <a:r>
              <a:rPr lang="en-US" sz="2400" dirty="0">
                <a:latin typeface="Calibri" panose="020F0502020204030204" pitchFamily="34" charset="0"/>
                <a:cs typeface="Calibri" panose="020F0502020204030204" pitchFamily="34" charset="0"/>
              </a:rPr>
              <a:t> </a:t>
            </a:r>
            <a:r>
              <a:rPr lang="en-US" sz="3000" dirty="0">
                <a:solidFill>
                  <a:srgbClr val="BF9000"/>
                </a:solidFill>
                <a:latin typeface="Roboto"/>
                <a:ea typeface="Roboto"/>
              </a:rPr>
              <a:t>Filtering</a:t>
            </a:r>
            <a:endParaRPr lang="en" sz="3000" dirty="0">
              <a:solidFill>
                <a:srgbClr val="BF9000"/>
              </a:solidFill>
              <a:latin typeface="Roboto"/>
              <a:ea typeface="Roboto"/>
            </a:endParaRPr>
          </a:p>
        </p:txBody>
      </p:sp>
      <p:sp>
        <p:nvSpPr>
          <p:cNvPr id="138" name="Shape 13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81000" rtl="0">
              <a:lnSpc>
                <a:spcPct val="150000"/>
              </a:lnSpc>
              <a:spcBef>
                <a:spcPts val="0"/>
              </a:spcBef>
              <a:spcAft>
                <a:spcPts val="0"/>
              </a:spcAft>
              <a:buClr>
                <a:srgbClr val="000000"/>
              </a:buClr>
              <a:buSzPct val="100000"/>
            </a:pPr>
            <a:r>
              <a:rPr lang="en" sz="2400" dirty="0">
                <a:solidFill>
                  <a:srgbClr val="000000"/>
                </a:solidFill>
                <a:latin typeface="Calibri" panose="020F0502020204030204" pitchFamily="34" charset="0"/>
                <a:cs typeface="Calibri" panose="020F0502020204030204" pitchFamily="34" charset="0"/>
              </a:rPr>
              <a:t>Lack of novelty and diversity</a:t>
            </a:r>
          </a:p>
          <a:p>
            <a:pPr marL="457200" lvl="0" indent="-381000" rtl="0">
              <a:lnSpc>
                <a:spcPct val="150000"/>
              </a:lnSpc>
              <a:spcBef>
                <a:spcPts val="0"/>
              </a:spcBef>
              <a:spcAft>
                <a:spcPts val="0"/>
              </a:spcAft>
              <a:buClr>
                <a:srgbClr val="000000"/>
              </a:buClr>
              <a:buSzPct val="100000"/>
            </a:pPr>
            <a:r>
              <a:rPr lang="en" sz="2400" dirty="0">
                <a:solidFill>
                  <a:srgbClr val="000000"/>
                </a:solidFill>
                <a:latin typeface="Calibri" panose="020F0502020204030204" pitchFamily="34" charset="0"/>
                <a:cs typeface="Calibri" panose="020F0502020204030204" pitchFamily="34" charset="0"/>
              </a:rPr>
              <a:t>Scalability is a challenge</a:t>
            </a:r>
          </a:p>
          <a:p>
            <a:pPr marL="457200" lvl="0" indent="-381000" rtl="0">
              <a:lnSpc>
                <a:spcPct val="150000"/>
              </a:lnSpc>
              <a:spcBef>
                <a:spcPts val="0"/>
              </a:spcBef>
              <a:spcAft>
                <a:spcPts val="2900"/>
              </a:spcAft>
              <a:buClr>
                <a:srgbClr val="000000"/>
              </a:buClr>
              <a:buSzPct val="100000"/>
            </a:pPr>
            <a:r>
              <a:rPr lang="en" sz="2400" dirty="0">
                <a:solidFill>
                  <a:srgbClr val="000000"/>
                </a:solidFill>
                <a:latin typeface="Calibri" panose="020F0502020204030204" pitchFamily="34" charset="0"/>
                <a:cs typeface="Calibri" panose="020F0502020204030204" pitchFamily="34" charset="0"/>
              </a:rPr>
              <a:t>Attributes may be incorrectly or inconsistently applied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000" dirty="0">
                <a:solidFill>
                  <a:srgbClr val="BF9000"/>
                </a:solidFill>
                <a:latin typeface="Roboto"/>
                <a:ea typeface="Roboto"/>
              </a:rPr>
              <a:t>Item</a:t>
            </a:r>
            <a:r>
              <a:rPr lang="en" dirty="0"/>
              <a:t> </a:t>
            </a:r>
            <a:r>
              <a:rPr lang="en" sz="3000" dirty="0">
                <a:solidFill>
                  <a:srgbClr val="BF9000"/>
                </a:solidFill>
                <a:latin typeface="Roboto"/>
                <a:ea typeface="Roboto"/>
              </a:rPr>
              <a:t>Profiles</a:t>
            </a:r>
          </a:p>
        </p:txBody>
      </p:sp>
      <p:sp>
        <p:nvSpPr>
          <p:cNvPr id="144" name="Shape 14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a:spcBef>
                <a:spcPts val="0"/>
              </a:spcBef>
              <a:spcAft>
                <a:spcPts val="0"/>
              </a:spcAft>
              <a:buChar char="●"/>
            </a:pPr>
            <a:r>
              <a:rPr lang="en" sz="2000" dirty="0">
                <a:solidFill>
                  <a:schemeClr val="tx1"/>
                </a:solidFill>
                <a:latin typeface="Calibri" panose="020F0502020204030204" pitchFamily="34" charset="0"/>
                <a:cs typeface="Calibri" panose="020F0502020204030204" pitchFamily="34" charset="0"/>
              </a:rPr>
              <a:t>Profiles : Collection of Records Representing important Characteristics of all items</a:t>
            </a:r>
          </a:p>
          <a:p>
            <a:pPr marL="457200" lvl="0" indent="-342900" rtl="0">
              <a:spcBef>
                <a:spcPts val="0"/>
              </a:spcBef>
              <a:spcAft>
                <a:spcPts val="0"/>
              </a:spcAft>
              <a:buChar char="●"/>
            </a:pPr>
            <a:r>
              <a:rPr lang="en" sz="2000" dirty="0">
                <a:solidFill>
                  <a:schemeClr val="tx1"/>
                </a:solidFill>
                <a:latin typeface="Calibri" panose="020F0502020204030204" pitchFamily="34" charset="0"/>
                <a:cs typeface="Calibri" panose="020F0502020204030204" pitchFamily="34" charset="0"/>
              </a:rPr>
              <a:t>Example: Movies Profiles-We can Collection of Movies and for each movie attributes like genre,director,year,cast can be stored.</a:t>
            </a:r>
          </a:p>
          <a:p>
            <a:pPr marL="457200" lvl="0" indent="-342900" rtl="0">
              <a:spcBef>
                <a:spcPts val="0"/>
              </a:spcBef>
              <a:buChar char="●"/>
            </a:pPr>
            <a:r>
              <a:rPr lang="en" sz="2000" dirty="0">
                <a:solidFill>
                  <a:schemeClr val="tx1"/>
                </a:solidFill>
                <a:latin typeface="Calibri" panose="020F0502020204030204" pitchFamily="34" charset="0"/>
                <a:cs typeface="Calibri" panose="020F0502020204030204" pitchFamily="34" charset="0"/>
              </a:rPr>
              <a:t>Other Examples: Music,Products,Books</a:t>
            </a:r>
          </a:p>
          <a:p>
            <a:pPr lvl="0">
              <a:spcBef>
                <a:spcPts val="0"/>
              </a:spcBef>
              <a:buNone/>
            </a:pPr>
            <a:r>
              <a:rPr lang="en" sz="2000" dirty="0">
                <a:solidFill>
                  <a:schemeClr val="tx1"/>
                </a:solidFill>
                <a:latin typeface="Calibri" panose="020F0502020204030204" pitchFamily="34" charset="0"/>
                <a:cs typeface="Calibri" panose="020F0502020204030204"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000" dirty="0">
                <a:solidFill>
                  <a:srgbClr val="BF9000"/>
                </a:solidFill>
                <a:latin typeface="Roboto"/>
                <a:ea typeface="Roboto"/>
              </a:rPr>
              <a:t>Discovering Features of Documents</a:t>
            </a:r>
          </a:p>
        </p:txBody>
      </p:sp>
      <p:sp>
        <p:nvSpPr>
          <p:cNvPr id="150" name="Shape 15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spcBef>
                <a:spcPts val="0"/>
              </a:spcBef>
              <a:spcAft>
                <a:spcPts val="0"/>
              </a:spcAft>
              <a:buChar char="●"/>
            </a:pPr>
            <a:r>
              <a:rPr lang="en" dirty="0">
                <a:solidFill>
                  <a:schemeClr val="tx1"/>
                </a:solidFill>
                <a:latin typeface="Calibri" panose="020F0502020204030204" pitchFamily="34" charset="0"/>
                <a:cs typeface="Calibri" panose="020F0502020204030204" pitchFamily="34" charset="0"/>
              </a:rPr>
              <a:t>Many new articles published each day and We can’t read all of them</a:t>
            </a:r>
          </a:p>
          <a:p>
            <a:pPr marL="457200" lvl="0" indent="-342900" rtl="0">
              <a:spcBef>
                <a:spcPts val="0"/>
              </a:spcBef>
              <a:spcAft>
                <a:spcPts val="0"/>
              </a:spcAft>
              <a:buChar char="●"/>
            </a:pPr>
            <a:r>
              <a:rPr lang="en" dirty="0">
                <a:solidFill>
                  <a:schemeClr val="tx1"/>
                </a:solidFill>
                <a:latin typeface="Calibri" panose="020F0502020204030204" pitchFamily="34" charset="0"/>
                <a:cs typeface="Calibri" panose="020F0502020204030204" pitchFamily="34" charset="0"/>
              </a:rPr>
              <a:t>A Recommender System can suggest articles on topics of user’s interest</a:t>
            </a:r>
          </a:p>
          <a:p>
            <a:pPr marL="457200" lvl="0" indent="-342900" rtl="0">
              <a:spcBef>
                <a:spcPts val="0"/>
              </a:spcBef>
              <a:spcAft>
                <a:spcPts val="0"/>
              </a:spcAft>
              <a:buChar char="●"/>
            </a:pPr>
            <a:r>
              <a:rPr lang="en" b="1" dirty="0">
                <a:solidFill>
                  <a:schemeClr val="tx1"/>
                </a:solidFill>
                <a:latin typeface="Calibri" panose="020F0502020204030204" pitchFamily="34" charset="0"/>
                <a:cs typeface="Calibri" panose="020F0502020204030204" pitchFamily="34" charset="0"/>
              </a:rPr>
              <a:t>Identification of Topics in Documents</a:t>
            </a:r>
            <a:r>
              <a:rPr lang="en" dirty="0">
                <a:solidFill>
                  <a:schemeClr val="tx1"/>
                </a:solidFill>
                <a:latin typeface="Calibri" panose="020F0502020204030204" pitchFamily="34" charset="0"/>
                <a:cs typeface="Calibri" panose="020F0502020204030204" pitchFamily="34" charset="0"/>
              </a:rPr>
              <a:t>: </a:t>
            </a:r>
          </a:p>
          <a:p>
            <a:pPr marL="457200" lvl="0" indent="-342900" rtl="0">
              <a:spcBef>
                <a:spcPts val="0"/>
              </a:spcBef>
              <a:spcAft>
                <a:spcPts val="0"/>
              </a:spcAft>
              <a:buChar char="●"/>
            </a:pPr>
            <a:r>
              <a:rPr lang="en" dirty="0">
                <a:solidFill>
                  <a:schemeClr val="tx1"/>
                </a:solidFill>
                <a:latin typeface="Calibri" panose="020F0502020204030204" pitchFamily="34" charset="0"/>
                <a:cs typeface="Calibri" panose="020F0502020204030204" pitchFamily="34" charset="0"/>
              </a:rPr>
              <a:t>Eliminate stop Words</a:t>
            </a:r>
          </a:p>
          <a:p>
            <a:pPr marL="457200" lvl="0" indent="-342900" rtl="0">
              <a:spcBef>
                <a:spcPts val="0"/>
              </a:spcBef>
              <a:spcAft>
                <a:spcPts val="0"/>
              </a:spcAft>
              <a:buChar char="●"/>
            </a:pPr>
            <a:r>
              <a:rPr lang="en" dirty="0">
                <a:solidFill>
                  <a:schemeClr val="tx1"/>
                </a:solidFill>
                <a:latin typeface="Calibri" panose="020F0502020204030204" pitchFamily="34" charset="0"/>
                <a:cs typeface="Calibri" panose="020F0502020204030204" pitchFamily="34" charset="0"/>
              </a:rPr>
              <a:t>Calculate TF.IDF score remaining words </a:t>
            </a:r>
          </a:p>
          <a:p>
            <a:pPr marL="457200" lvl="0" indent="-342900" rtl="0">
              <a:spcBef>
                <a:spcPts val="0"/>
              </a:spcBef>
              <a:spcAft>
                <a:spcPts val="0"/>
              </a:spcAft>
              <a:buChar char="●"/>
            </a:pPr>
            <a:r>
              <a:rPr lang="en" dirty="0">
                <a:solidFill>
                  <a:schemeClr val="tx1"/>
                </a:solidFill>
                <a:latin typeface="Calibri" panose="020F0502020204030204" pitchFamily="34" charset="0"/>
                <a:cs typeface="Calibri" panose="020F0502020204030204" pitchFamily="34" charset="0"/>
              </a:rPr>
              <a:t>Words with highest score characterize document</a:t>
            </a:r>
          </a:p>
          <a:p>
            <a:pPr marL="457200" lvl="0" indent="-342900" rtl="0">
              <a:spcBef>
                <a:spcPts val="0"/>
              </a:spcBef>
              <a:buChar char="●"/>
            </a:pPr>
            <a:r>
              <a:rPr lang="en" dirty="0">
                <a:solidFill>
                  <a:schemeClr val="tx1"/>
                </a:solidFill>
                <a:latin typeface="Calibri" panose="020F0502020204030204" pitchFamily="34" charset="0"/>
                <a:cs typeface="Calibri" panose="020F0502020204030204" pitchFamily="34" charset="0"/>
              </a:rPr>
              <a:t>Calculate similarity between documents : use either jaccard or cosine distance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000" dirty="0">
                <a:solidFill>
                  <a:srgbClr val="BF9000"/>
                </a:solidFill>
                <a:latin typeface="Roboto"/>
                <a:ea typeface="Roboto"/>
              </a:rPr>
              <a:t>Obtaining Features from Tags</a:t>
            </a:r>
          </a:p>
        </p:txBody>
      </p:sp>
      <p:sp>
        <p:nvSpPr>
          <p:cNvPr id="156" name="Shape 15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a:spcBef>
                <a:spcPts val="0"/>
              </a:spcBef>
              <a:spcAft>
                <a:spcPts val="0"/>
              </a:spcAft>
            </a:pPr>
            <a:r>
              <a:rPr lang="en" dirty="0">
                <a:solidFill>
                  <a:schemeClr val="tx1"/>
                </a:solidFill>
                <a:latin typeface="Calibri" panose="020F0502020204030204" pitchFamily="34" charset="0"/>
                <a:cs typeface="Calibri" panose="020F0502020204030204" pitchFamily="34" charset="0"/>
              </a:rPr>
              <a:t>An Array of pixels does not tell us anything about image’s features</a:t>
            </a:r>
          </a:p>
          <a:p>
            <a:pPr marL="457200" lvl="0" indent="-342900">
              <a:spcBef>
                <a:spcPts val="0"/>
              </a:spcBef>
              <a:spcAft>
                <a:spcPts val="0"/>
              </a:spcAft>
            </a:pPr>
            <a:r>
              <a:rPr lang="en" dirty="0">
                <a:solidFill>
                  <a:schemeClr val="tx1"/>
                </a:solidFill>
                <a:latin typeface="Calibri" panose="020F0502020204030204" pitchFamily="34" charset="0"/>
                <a:cs typeface="Calibri" panose="020F0502020204030204" pitchFamily="34" charset="0"/>
              </a:rPr>
              <a:t>Inviting users to tag items by entering words or phrases</a:t>
            </a:r>
          </a:p>
          <a:p>
            <a:pPr marL="457200" lvl="0" indent="-342900">
              <a:spcBef>
                <a:spcPts val="0"/>
              </a:spcBef>
              <a:spcAft>
                <a:spcPts val="0"/>
              </a:spcAft>
            </a:pPr>
            <a:r>
              <a:rPr lang="en" b="1" dirty="0">
                <a:solidFill>
                  <a:schemeClr val="tx1"/>
                </a:solidFill>
                <a:latin typeface="Calibri" panose="020F0502020204030204" pitchFamily="34" charset="0"/>
                <a:cs typeface="Calibri" panose="020F0502020204030204" pitchFamily="34" charset="0"/>
              </a:rPr>
              <a:t>Del.icio.us</a:t>
            </a:r>
            <a:r>
              <a:rPr lang="en" dirty="0">
                <a:solidFill>
                  <a:schemeClr val="tx1"/>
                </a:solidFill>
                <a:latin typeface="Calibri" panose="020F0502020204030204" pitchFamily="34" charset="0"/>
                <a:cs typeface="Calibri" panose="020F0502020204030204" pitchFamily="34" charset="0"/>
              </a:rPr>
              <a:t>:users tag web pages</a:t>
            </a:r>
          </a:p>
          <a:p>
            <a:pPr marL="457200" lvl="0" indent="-342900">
              <a:spcBef>
                <a:spcPts val="0"/>
              </a:spcBef>
              <a:spcAft>
                <a:spcPts val="0"/>
              </a:spcAft>
            </a:pPr>
            <a:r>
              <a:rPr lang="en" dirty="0">
                <a:solidFill>
                  <a:schemeClr val="tx1"/>
                </a:solidFill>
                <a:latin typeface="Calibri" panose="020F0502020204030204" pitchFamily="34" charset="0"/>
                <a:cs typeface="Calibri" panose="020F0502020204030204" pitchFamily="34" charset="0"/>
              </a:rPr>
              <a:t>Goal is to make way for new method of search </a:t>
            </a:r>
          </a:p>
          <a:p>
            <a:pPr marL="457200" lvl="0" indent="-342900">
              <a:spcBef>
                <a:spcPts val="0"/>
              </a:spcBef>
              <a:spcAft>
                <a:spcPts val="0"/>
              </a:spcAft>
            </a:pPr>
            <a:r>
              <a:rPr lang="en" dirty="0">
                <a:solidFill>
                  <a:schemeClr val="tx1"/>
                </a:solidFill>
                <a:latin typeface="Calibri" panose="020F0502020204030204" pitchFamily="34" charset="0"/>
                <a:cs typeface="Calibri" panose="020F0502020204030204" pitchFamily="34" charset="0"/>
              </a:rPr>
              <a:t>Numbers of tags should be higher so that erroneous tags does not bias the </a:t>
            </a:r>
          </a:p>
          <a:p>
            <a:pPr marL="457200" lvl="0" indent="-342900">
              <a:spcBef>
                <a:spcPts val="0"/>
              </a:spcBef>
            </a:pPr>
            <a:r>
              <a:rPr lang="en" dirty="0">
                <a:solidFill>
                  <a:schemeClr val="tx1"/>
                </a:solidFill>
                <a:latin typeface="Calibri" panose="020F0502020204030204" pitchFamily="34" charset="0"/>
                <a:cs typeface="Calibri" panose="020F0502020204030204" pitchFamily="34" charset="0"/>
              </a:rPr>
              <a:t>System and users should be willing to tag items</a:t>
            </a:r>
          </a:p>
          <a:p>
            <a:pPr lvl="0">
              <a:spcBef>
                <a:spcPts val="0"/>
              </a:spcBef>
              <a:buNone/>
            </a:pPr>
            <a:endParaRPr dirty="0"/>
          </a:p>
          <a:p>
            <a:pPr lvl="0">
              <a:spcBef>
                <a:spcPts val="0"/>
              </a:spcBef>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000" dirty="0">
                <a:solidFill>
                  <a:srgbClr val="BF9000"/>
                </a:solidFill>
                <a:latin typeface="Roboto"/>
                <a:ea typeface="Roboto"/>
              </a:rPr>
              <a:t>User Profiles</a:t>
            </a:r>
          </a:p>
        </p:txBody>
      </p:sp>
      <p:sp>
        <p:nvSpPr>
          <p:cNvPr id="162" name="Shape 16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a:spcBef>
                <a:spcPts val="0"/>
              </a:spcBef>
              <a:spcAft>
                <a:spcPts val="0"/>
              </a:spcAft>
            </a:pPr>
            <a:r>
              <a:rPr lang="en" dirty="0">
                <a:solidFill>
                  <a:schemeClr val="tx1"/>
                </a:solidFill>
                <a:latin typeface="Calibri" panose="020F0502020204030204" pitchFamily="34" charset="0"/>
                <a:cs typeface="Calibri" panose="020F0502020204030204" pitchFamily="34" charset="0"/>
              </a:rPr>
              <a:t>Need to store Preferences of user</a:t>
            </a:r>
          </a:p>
          <a:p>
            <a:pPr marL="457200" lvl="0" indent="-342900">
              <a:spcBef>
                <a:spcPts val="0"/>
              </a:spcBef>
              <a:spcAft>
                <a:spcPts val="0"/>
              </a:spcAft>
            </a:pPr>
            <a:r>
              <a:rPr lang="en" dirty="0">
                <a:solidFill>
                  <a:schemeClr val="tx1"/>
                </a:solidFill>
                <a:latin typeface="Calibri" panose="020F0502020204030204" pitchFamily="34" charset="0"/>
                <a:cs typeface="Calibri" panose="020F0502020204030204" pitchFamily="34" charset="0"/>
              </a:rPr>
              <a:t>We have Utility Matrix representing the connection between users and items</a:t>
            </a:r>
          </a:p>
          <a:p>
            <a:pPr marL="457200" lvl="0" indent="-342900" rtl="0">
              <a:spcBef>
                <a:spcPts val="0"/>
              </a:spcBef>
              <a:spcAft>
                <a:spcPts val="0"/>
              </a:spcAft>
            </a:pPr>
            <a:r>
              <a:rPr lang="en" dirty="0">
                <a:solidFill>
                  <a:schemeClr val="tx1"/>
                </a:solidFill>
                <a:latin typeface="Calibri" panose="020F0502020204030204" pitchFamily="34" charset="0"/>
                <a:cs typeface="Calibri" panose="020F0502020204030204" pitchFamily="34" charset="0"/>
              </a:rPr>
              <a:t>Suppose if items are movies,We can Store ratings users have given to movies in utility matrix </a:t>
            </a:r>
          </a:p>
          <a:p>
            <a:pPr marL="457200" lvl="0" indent="-342900">
              <a:spcBef>
                <a:spcPts val="0"/>
              </a:spcBef>
            </a:pPr>
            <a:endParaRPr dirty="0"/>
          </a:p>
          <a:p>
            <a:pPr lvl="0">
              <a:spcBef>
                <a:spcPts val="0"/>
              </a:spcBef>
              <a:buNone/>
            </a:pPr>
            <a:endParaRPr dirty="0"/>
          </a:p>
        </p:txBody>
      </p:sp>
      <p:graphicFrame>
        <p:nvGraphicFramePr>
          <p:cNvPr id="163" name="Shape 163"/>
          <p:cNvGraphicFramePr/>
          <p:nvPr/>
        </p:nvGraphicFramePr>
        <p:xfrm>
          <a:off x="1052825" y="2541845"/>
          <a:ext cx="4189250" cy="1981050"/>
        </p:xfrm>
        <a:graphic>
          <a:graphicData uri="http://schemas.openxmlformats.org/drawingml/2006/table">
            <a:tbl>
              <a:tblPr>
                <a:noFill/>
                <a:tableStyleId>{84B9EF24-08A8-4DEE-9F4B-9F584DA0B675}</a:tableStyleId>
              </a:tblPr>
              <a:tblGrid>
                <a:gridCol w="837850">
                  <a:extLst>
                    <a:ext uri="{9D8B030D-6E8A-4147-A177-3AD203B41FA5}">
                      <a16:colId xmlns:a16="http://schemas.microsoft.com/office/drawing/2014/main" val="20000"/>
                    </a:ext>
                  </a:extLst>
                </a:gridCol>
                <a:gridCol w="837850">
                  <a:extLst>
                    <a:ext uri="{9D8B030D-6E8A-4147-A177-3AD203B41FA5}">
                      <a16:colId xmlns:a16="http://schemas.microsoft.com/office/drawing/2014/main" val="20001"/>
                    </a:ext>
                  </a:extLst>
                </a:gridCol>
                <a:gridCol w="837850">
                  <a:extLst>
                    <a:ext uri="{9D8B030D-6E8A-4147-A177-3AD203B41FA5}">
                      <a16:colId xmlns:a16="http://schemas.microsoft.com/office/drawing/2014/main" val="20002"/>
                    </a:ext>
                  </a:extLst>
                </a:gridCol>
                <a:gridCol w="837850">
                  <a:extLst>
                    <a:ext uri="{9D8B030D-6E8A-4147-A177-3AD203B41FA5}">
                      <a16:colId xmlns:a16="http://schemas.microsoft.com/office/drawing/2014/main" val="20003"/>
                    </a:ext>
                  </a:extLst>
                </a:gridCol>
                <a:gridCol w="837850">
                  <a:extLst>
                    <a:ext uri="{9D8B030D-6E8A-4147-A177-3AD203B41FA5}">
                      <a16:colId xmlns:a16="http://schemas.microsoft.com/office/drawing/2014/main" val="20004"/>
                    </a:ext>
                  </a:extLst>
                </a:gridCol>
              </a:tblGrid>
              <a:tr h="378850">
                <a:tc>
                  <a:txBody>
                    <a:bodyPr/>
                    <a:lstStyle/>
                    <a:p>
                      <a:pPr lvl="0">
                        <a:spcBef>
                          <a:spcPts val="0"/>
                        </a:spcBef>
                        <a:buNone/>
                      </a:pPr>
                      <a:endParaRPr/>
                    </a:p>
                  </a:txBody>
                  <a:tcPr marL="91425" marR="91425" marT="91425" marB="91425"/>
                </a:tc>
                <a:tc>
                  <a:txBody>
                    <a:bodyPr/>
                    <a:lstStyle/>
                    <a:p>
                      <a:pPr lvl="0">
                        <a:spcBef>
                          <a:spcPts val="0"/>
                        </a:spcBef>
                        <a:buNone/>
                      </a:pPr>
                      <a:r>
                        <a:rPr lang="en"/>
                        <a:t>Movie1</a:t>
                      </a:r>
                    </a:p>
                  </a:txBody>
                  <a:tcPr marL="91425" marR="91425" marT="91425" marB="91425"/>
                </a:tc>
                <a:tc>
                  <a:txBody>
                    <a:bodyPr/>
                    <a:lstStyle/>
                    <a:p>
                      <a:pPr lvl="0">
                        <a:spcBef>
                          <a:spcPts val="0"/>
                        </a:spcBef>
                        <a:buNone/>
                      </a:pPr>
                      <a:r>
                        <a:rPr lang="en"/>
                        <a:t>Movie2</a:t>
                      </a:r>
                    </a:p>
                  </a:txBody>
                  <a:tcPr marL="91425" marR="91425" marT="91425" marB="91425"/>
                </a:tc>
                <a:tc>
                  <a:txBody>
                    <a:bodyPr/>
                    <a:lstStyle/>
                    <a:p>
                      <a:pPr lvl="0">
                        <a:spcBef>
                          <a:spcPts val="0"/>
                        </a:spcBef>
                        <a:buNone/>
                      </a:pPr>
                      <a:r>
                        <a:rPr lang="en"/>
                        <a:t>Movie3</a:t>
                      </a:r>
                    </a:p>
                  </a:txBody>
                  <a:tcPr marL="91425" marR="91425" marT="91425" marB="91425"/>
                </a:tc>
                <a:tc>
                  <a:txBody>
                    <a:bodyPr/>
                    <a:lstStyle/>
                    <a:p>
                      <a:pPr lvl="0">
                        <a:spcBef>
                          <a:spcPts val="0"/>
                        </a:spcBef>
                        <a:buNone/>
                      </a:pPr>
                      <a:r>
                        <a:rPr lang="en"/>
                        <a:t>Movie4</a:t>
                      </a:r>
                    </a:p>
                  </a:txBody>
                  <a:tcPr marL="91425" marR="91425" marT="91425" marB="91425"/>
                </a:tc>
                <a:extLst>
                  <a:ext uri="{0D108BD9-81ED-4DB2-BD59-A6C34878D82A}">
                    <a16:rowId xmlns:a16="http://schemas.microsoft.com/office/drawing/2014/main" val="10000"/>
                  </a:ext>
                </a:extLst>
              </a:tr>
              <a:tr h="375200">
                <a:tc>
                  <a:txBody>
                    <a:bodyPr/>
                    <a:lstStyle/>
                    <a:p>
                      <a:pPr lvl="0">
                        <a:spcBef>
                          <a:spcPts val="0"/>
                        </a:spcBef>
                        <a:buNone/>
                      </a:pPr>
                      <a:r>
                        <a:rPr lang="en"/>
                        <a:t>User1</a:t>
                      </a:r>
                    </a:p>
                  </a:txBody>
                  <a:tcPr marL="91425" marR="91425" marT="91425" marB="91425"/>
                </a:tc>
                <a:tc>
                  <a:txBody>
                    <a:bodyPr/>
                    <a:lstStyle/>
                    <a:p>
                      <a:pPr lvl="0">
                        <a:spcBef>
                          <a:spcPts val="0"/>
                        </a:spcBef>
                        <a:buNone/>
                      </a:pPr>
                      <a:r>
                        <a:rPr lang="en"/>
                        <a:t>4</a:t>
                      </a: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r>
                        <a:rPr lang="en"/>
                        <a:t>3</a:t>
                      </a:r>
                    </a:p>
                  </a:txBody>
                  <a:tcPr marL="91425" marR="91425" marT="91425" marB="91425"/>
                </a:tc>
                <a:tc>
                  <a:txBody>
                    <a:bodyPr/>
                    <a:lstStyle/>
                    <a:p>
                      <a:pPr lvl="0">
                        <a:spcBef>
                          <a:spcPts val="0"/>
                        </a:spcBef>
                        <a:buNone/>
                      </a:pPr>
                      <a:r>
                        <a:rPr lang="en"/>
                        <a:t>5</a:t>
                      </a:r>
                    </a:p>
                  </a:txBody>
                  <a:tcPr marL="91425" marR="91425" marT="91425" marB="91425"/>
                </a:tc>
                <a:extLst>
                  <a:ext uri="{0D108BD9-81ED-4DB2-BD59-A6C34878D82A}">
                    <a16:rowId xmlns:a16="http://schemas.microsoft.com/office/drawing/2014/main" val="10001"/>
                  </a:ext>
                </a:extLst>
              </a:tr>
              <a:tr h="375200">
                <a:tc>
                  <a:txBody>
                    <a:bodyPr/>
                    <a:lstStyle/>
                    <a:p>
                      <a:pPr lvl="0">
                        <a:spcBef>
                          <a:spcPts val="0"/>
                        </a:spcBef>
                        <a:buNone/>
                      </a:pPr>
                      <a:r>
                        <a:rPr lang="en"/>
                        <a:t>User2</a:t>
                      </a:r>
                    </a:p>
                  </a:txBody>
                  <a:tcPr marL="91425" marR="91425" marT="91425" marB="91425"/>
                </a:tc>
                <a:tc>
                  <a:txBody>
                    <a:bodyPr/>
                    <a:lstStyle/>
                    <a:p>
                      <a:pPr lvl="0">
                        <a:spcBef>
                          <a:spcPts val="0"/>
                        </a:spcBef>
                        <a:buNone/>
                      </a:pPr>
                      <a:r>
                        <a:rPr lang="en"/>
                        <a:t>3</a:t>
                      </a:r>
                    </a:p>
                  </a:txBody>
                  <a:tcPr marL="91425" marR="91425" marT="91425" marB="91425"/>
                </a:tc>
                <a:tc>
                  <a:txBody>
                    <a:bodyPr/>
                    <a:lstStyle/>
                    <a:p>
                      <a:pPr lvl="0">
                        <a:spcBef>
                          <a:spcPts val="0"/>
                        </a:spcBef>
                        <a:buNone/>
                      </a:pPr>
                      <a:r>
                        <a:rPr lang="en"/>
                        <a:t>4</a:t>
                      </a: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r>
                        <a:rPr lang="en"/>
                        <a:t>2</a:t>
                      </a:r>
                    </a:p>
                  </a:txBody>
                  <a:tcPr marL="91425" marR="91425" marT="91425" marB="91425"/>
                </a:tc>
                <a:extLst>
                  <a:ext uri="{0D108BD9-81ED-4DB2-BD59-A6C34878D82A}">
                    <a16:rowId xmlns:a16="http://schemas.microsoft.com/office/drawing/2014/main" val="10002"/>
                  </a:ext>
                </a:extLst>
              </a:tr>
              <a:tr h="375200">
                <a:tc>
                  <a:txBody>
                    <a:bodyPr/>
                    <a:lstStyle/>
                    <a:p>
                      <a:pPr lvl="0">
                        <a:spcBef>
                          <a:spcPts val="0"/>
                        </a:spcBef>
                        <a:buNone/>
                      </a:pPr>
                      <a:r>
                        <a:rPr lang="en"/>
                        <a:t>User3</a:t>
                      </a: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r>
                        <a:rPr lang="en"/>
                        <a:t>4</a:t>
                      </a:r>
                    </a:p>
                  </a:txBody>
                  <a:tcPr marL="91425" marR="91425" marT="91425" marB="91425"/>
                </a:tc>
                <a:tc>
                  <a:txBody>
                    <a:bodyPr/>
                    <a:lstStyle/>
                    <a:p>
                      <a:pPr lvl="0">
                        <a:spcBef>
                          <a:spcPts val="0"/>
                        </a:spcBef>
                        <a:buNone/>
                      </a:pPr>
                      <a:r>
                        <a:rPr lang="en"/>
                        <a:t>4</a:t>
                      </a:r>
                    </a:p>
                  </a:txBody>
                  <a:tcPr marL="91425" marR="91425" marT="91425" marB="91425"/>
                </a:tc>
                <a:tc>
                  <a:txBody>
                    <a:bodyPr/>
                    <a:lstStyle/>
                    <a:p>
                      <a:pPr lvl="0">
                        <a:spcBef>
                          <a:spcPts val="0"/>
                        </a:spcBef>
                        <a:buNone/>
                      </a:pPr>
                      <a:r>
                        <a:rPr lang="en"/>
                        <a:t>5</a:t>
                      </a:r>
                    </a:p>
                  </a:txBody>
                  <a:tcPr marL="91425" marR="91425" marT="91425" marB="91425"/>
                </a:tc>
                <a:extLst>
                  <a:ext uri="{0D108BD9-81ED-4DB2-BD59-A6C34878D82A}">
                    <a16:rowId xmlns:a16="http://schemas.microsoft.com/office/drawing/2014/main" val="10003"/>
                  </a:ext>
                </a:extLst>
              </a:tr>
              <a:tr h="375200">
                <a:tc>
                  <a:txBody>
                    <a:bodyPr/>
                    <a:lstStyle/>
                    <a:p>
                      <a:pPr lvl="0">
                        <a:spcBef>
                          <a:spcPts val="0"/>
                        </a:spcBef>
                        <a:buNone/>
                      </a:pPr>
                      <a:r>
                        <a:rPr lang="en"/>
                        <a:t>User3</a:t>
                      </a:r>
                    </a:p>
                  </a:txBody>
                  <a:tcPr marL="91425" marR="91425" marT="91425" marB="91425"/>
                </a:tc>
                <a:tc>
                  <a:txBody>
                    <a:bodyPr/>
                    <a:lstStyle/>
                    <a:p>
                      <a:pPr lvl="0">
                        <a:spcBef>
                          <a:spcPts val="0"/>
                        </a:spcBef>
                        <a:buNone/>
                      </a:pPr>
                      <a:r>
                        <a:rPr lang="en"/>
                        <a:t>4</a:t>
                      </a:r>
                    </a:p>
                  </a:txBody>
                  <a:tcPr marL="91425" marR="91425" marT="91425" marB="91425"/>
                </a:tc>
                <a:tc>
                  <a:txBody>
                    <a:bodyPr/>
                    <a:lstStyle/>
                    <a:p>
                      <a:pPr lvl="0">
                        <a:spcBef>
                          <a:spcPts val="0"/>
                        </a:spcBef>
                        <a:buNone/>
                      </a:pPr>
                      <a:r>
                        <a:rPr lang="en"/>
                        <a:t>3</a:t>
                      </a:r>
                    </a:p>
                  </a:txBody>
                  <a:tcPr marL="91425" marR="91425" marT="91425" marB="91425"/>
                </a:tc>
                <a:tc>
                  <a:txBody>
                    <a:bodyPr/>
                    <a:lstStyle/>
                    <a:p>
                      <a:pPr lvl="0">
                        <a:spcBef>
                          <a:spcPts val="0"/>
                        </a:spcBef>
                        <a:buNone/>
                      </a:pPr>
                      <a:r>
                        <a:rPr lang="en"/>
                        <a:t>5</a:t>
                      </a: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000" dirty="0">
                <a:solidFill>
                  <a:srgbClr val="BF9000"/>
                </a:solidFill>
                <a:latin typeface="Roboto"/>
                <a:ea typeface="Roboto"/>
              </a:rPr>
              <a:t>Classification Algorithms</a:t>
            </a:r>
          </a:p>
        </p:txBody>
      </p:sp>
      <p:sp>
        <p:nvSpPr>
          <p:cNvPr id="169" name="Shape 16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30200" rtl="0">
              <a:spcBef>
                <a:spcPts val="0"/>
              </a:spcBef>
              <a:spcAft>
                <a:spcPts val="0"/>
              </a:spcAft>
              <a:buClr>
                <a:srgbClr val="000000"/>
              </a:buClr>
              <a:buSzPct val="100000"/>
              <a:buFont typeface="Calibri"/>
              <a:buAutoNum type="arabicPeriod"/>
            </a:pPr>
            <a:r>
              <a:rPr lang="en" sz="1600">
                <a:solidFill>
                  <a:srgbClr val="000000"/>
                </a:solidFill>
                <a:latin typeface="Calibri"/>
                <a:ea typeface="Calibri"/>
                <a:cs typeface="Calibri"/>
                <a:sym typeface="Calibri"/>
              </a:rPr>
              <a:t>Another approach to a recommendation system using item profiles and utility matrices is to treat the problem as one of machine learning. Regard the given data as a training set, and for each user, build a classifier that predicts the rating of all items.</a:t>
            </a:r>
          </a:p>
          <a:p>
            <a:pPr marL="457200" lvl="0" indent="-330200" rtl="0">
              <a:spcBef>
                <a:spcPts val="0"/>
              </a:spcBef>
              <a:spcAft>
                <a:spcPts val="0"/>
              </a:spcAft>
              <a:buClr>
                <a:srgbClr val="000000"/>
              </a:buClr>
              <a:buSzPct val="100000"/>
              <a:buFont typeface="Calibri"/>
              <a:buAutoNum type="arabicPeriod"/>
            </a:pPr>
            <a:r>
              <a:rPr lang="en" sz="1600">
                <a:solidFill>
                  <a:srgbClr val="000000"/>
                </a:solidFill>
                <a:latin typeface="Calibri"/>
                <a:ea typeface="Calibri"/>
                <a:cs typeface="Calibri"/>
                <a:sym typeface="Calibri"/>
              </a:rPr>
              <a:t>A </a:t>
            </a:r>
            <a:r>
              <a:rPr lang="en" sz="1600" b="1">
                <a:solidFill>
                  <a:srgbClr val="000000"/>
                </a:solidFill>
                <a:latin typeface="Calibri"/>
                <a:ea typeface="Calibri"/>
                <a:cs typeface="Calibri"/>
                <a:sym typeface="Calibri"/>
              </a:rPr>
              <a:t>decision tree</a:t>
            </a:r>
            <a:r>
              <a:rPr lang="en" sz="1600">
                <a:solidFill>
                  <a:srgbClr val="000000"/>
                </a:solidFill>
                <a:latin typeface="Calibri"/>
                <a:ea typeface="Calibri"/>
                <a:cs typeface="Calibri"/>
                <a:sym typeface="Calibri"/>
              </a:rPr>
              <a:t> is a collection of nodes arranged as a binary tree. The leaves render decisions and each interior node is a condition on the objects being classified.We start at the root to classify an item and apply the predicate at the root to the item. If the predicate is true, go to the left child. If it is false, go to the right child. Repeat the same process at the node visited, until a leaf is reached. That leaf will classify the item as liked or not.</a:t>
            </a:r>
          </a:p>
          <a:p>
            <a:pPr marL="457200" lvl="0" indent="-330200" rtl="0">
              <a:spcBef>
                <a:spcPts val="0"/>
              </a:spcBef>
              <a:spcAft>
                <a:spcPts val="0"/>
              </a:spcAft>
              <a:buClr>
                <a:srgbClr val="000000"/>
              </a:buClr>
              <a:buSzPct val="100000"/>
              <a:buFont typeface="Calibri"/>
              <a:buAutoNum type="arabicPeriod"/>
            </a:pPr>
            <a:r>
              <a:rPr lang="en" sz="1600">
                <a:solidFill>
                  <a:srgbClr val="000000"/>
                </a:solidFill>
                <a:latin typeface="Calibri"/>
                <a:ea typeface="Calibri"/>
                <a:cs typeface="Calibri"/>
                <a:sym typeface="Calibri"/>
              </a:rPr>
              <a:t>Construction of a decision tree requires selection of a predicate for each interior node. There are lots of ways to pick the best predicate, but they all try to arrange it so one of the children gets all or most of the positive examples in the training set and the other child gets all or most of the negative examples.</a:t>
            </a:r>
          </a:p>
          <a:p>
            <a:pPr lvl="0">
              <a:spcBef>
                <a:spcPts val="0"/>
              </a:spcBef>
              <a:buNone/>
            </a:pPr>
            <a:endParaRPr>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000" dirty="0">
                <a:solidFill>
                  <a:srgbClr val="BF9000"/>
                </a:solidFill>
                <a:latin typeface="Roboto"/>
                <a:ea typeface="Roboto"/>
              </a:rPr>
              <a:t>Measuring Similarity</a:t>
            </a:r>
          </a:p>
        </p:txBody>
      </p:sp>
      <p:sp>
        <p:nvSpPr>
          <p:cNvPr id="175" name="Shape 175"/>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0"/>
              </a:spcAft>
              <a:buClr>
                <a:srgbClr val="000000"/>
              </a:buClr>
              <a:buFont typeface="Calibri"/>
            </a:pPr>
            <a:r>
              <a:rPr lang="en" b="1">
                <a:solidFill>
                  <a:srgbClr val="000000"/>
                </a:solidFill>
                <a:latin typeface="Calibri"/>
                <a:ea typeface="Calibri"/>
                <a:cs typeface="Calibri"/>
                <a:sym typeface="Calibri"/>
              </a:rPr>
              <a:t>Jaccard Distance</a:t>
            </a:r>
            <a:r>
              <a:rPr lang="en">
                <a:solidFill>
                  <a:srgbClr val="000000"/>
                </a:solidFill>
                <a:latin typeface="Calibri"/>
                <a:ea typeface="Calibri"/>
                <a:cs typeface="Calibri"/>
                <a:sym typeface="Calibri"/>
              </a:rPr>
              <a:t>: ignore the values in the matrix and focus on the sets of the rated items</a:t>
            </a:r>
          </a:p>
          <a:p>
            <a:pPr marL="457200" lvl="0" indent="-342900" rtl="0">
              <a:lnSpc>
                <a:spcPct val="115000"/>
              </a:lnSpc>
              <a:spcBef>
                <a:spcPts val="0"/>
              </a:spcBef>
              <a:spcAft>
                <a:spcPts val="0"/>
              </a:spcAft>
              <a:buClr>
                <a:srgbClr val="000000"/>
              </a:buClr>
              <a:buFont typeface="Calibri"/>
            </a:pPr>
            <a:r>
              <a:rPr lang="en" b="1">
                <a:solidFill>
                  <a:srgbClr val="000000"/>
                </a:solidFill>
                <a:latin typeface="Calibri"/>
                <a:ea typeface="Calibri"/>
                <a:cs typeface="Calibri"/>
                <a:sym typeface="Calibri"/>
              </a:rPr>
              <a:t>Cosine Distance</a:t>
            </a:r>
            <a:r>
              <a:rPr lang="en">
                <a:solidFill>
                  <a:srgbClr val="000000"/>
                </a:solidFill>
                <a:latin typeface="Calibri"/>
                <a:ea typeface="Calibri"/>
                <a:cs typeface="Calibri"/>
                <a:sym typeface="Calibri"/>
              </a:rPr>
              <a:t>: treats the blanks as a value of 0, it is unorthodox because it has the effect of treating the lack of a rating as more similar to disliking the movie than liking it</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sz="3000" dirty="0">
                <a:solidFill>
                  <a:srgbClr val="BF9000"/>
                </a:solidFill>
                <a:latin typeface="Calibri" panose="020F0502020204030204" pitchFamily="34" charset="0"/>
                <a:ea typeface="Roboto"/>
                <a:cs typeface="Calibri" panose="020F0502020204030204" pitchFamily="34" charset="0"/>
                <a:sym typeface="Roboto"/>
              </a:rPr>
              <a:t>Why Recommendations?</a:t>
            </a:r>
          </a:p>
        </p:txBody>
      </p:sp>
      <p:sp>
        <p:nvSpPr>
          <p:cNvPr id="61" name="Shape 61"/>
          <p:cNvSpPr txBox="1">
            <a:spLocks noGrp="1"/>
          </p:cNvSpPr>
          <p:nvPr>
            <p:ph type="body" idx="1"/>
          </p:nvPr>
        </p:nvSpPr>
        <p:spPr>
          <a:xfrm>
            <a:off x="311700" y="1152475"/>
            <a:ext cx="8520600" cy="3279000"/>
          </a:xfrm>
          <a:prstGeom prst="rect">
            <a:avLst/>
          </a:prstGeom>
        </p:spPr>
        <p:txBody>
          <a:bodyPr wrap="square" lIns="91425" tIns="91425" rIns="91425" bIns="91425" anchor="t" anchorCtr="0">
            <a:noAutofit/>
          </a:bodyPr>
          <a:lstStyle/>
          <a:p>
            <a:pPr lvl="0" rtl="0">
              <a:spcBef>
                <a:spcPts val="0"/>
              </a:spcBef>
              <a:buNone/>
            </a:pPr>
            <a:endParaRPr>
              <a:latin typeface="Calibri" panose="020F0502020204030204" pitchFamily="34" charset="0"/>
              <a:cs typeface="Calibri" panose="020F0502020204030204" pitchFamily="34" charset="0"/>
            </a:endParaRPr>
          </a:p>
        </p:txBody>
      </p:sp>
      <p:pic>
        <p:nvPicPr>
          <p:cNvPr id="62" name="Shape 62"/>
          <p:cNvPicPr preferRelativeResize="0"/>
          <p:nvPr/>
        </p:nvPicPr>
        <p:blipFill>
          <a:blip r:embed="rId3">
            <a:alphaModFix/>
          </a:blip>
          <a:stretch>
            <a:fillRect/>
          </a:stretch>
        </p:blipFill>
        <p:spPr>
          <a:xfrm>
            <a:off x="311700" y="1152475"/>
            <a:ext cx="3995325" cy="2549425"/>
          </a:xfrm>
          <a:prstGeom prst="rect">
            <a:avLst/>
          </a:prstGeom>
          <a:noFill/>
          <a:ln>
            <a:noFill/>
          </a:ln>
        </p:spPr>
      </p:pic>
      <p:sp>
        <p:nvSpPr>
          <p:cNvPr id="63" name="Shape 63"/>
          <p:cNvSpPr txBox="1"/>
          <p:nvPr/>
        </p:nvSpPr>
        <p:spPr>
          <a:xfrm>
            <a:off x="342750" y="3701900"/>
            <a:ext cx="8458500" cy="409200"/>
          </a:xfrm>
          <a:prstGeom prst="rect">
            <a:avLst/>
          </a:prstGeom>
          <a:noFill/>
          <a:ln>
            <a:noFill/>
          </a:ln>
        </p:spPr>
        <p:txBody>
          <a:bodyPr wrap="square" lIns="91425" tIns="91425" rIns="91425" bIns="91425" anchor="t" anchorCtr="0">
            <a:noAutofit/>
          </a:bodyPr>
          <a:lstStyle/>
          <a:p>
            <a:pPr lvl="0" rtl="0">
              <a:lnSpc>
                <a:spcPct val="115000"/>
              </a:lnSpc>
              <a:spcBef>
                <a:spcPts val="0"/>
              </a:spcBef>
              <a:buClr>
                <a:schemeClr val="dk1"/>
              </a:buClr>
              <a:buSzPct val="61111"/>
              <a:buFont typeface="Arial"/>
              <a:buNone/>
            </a:pPr>
            <a:r>
              <a:rPr lang="en" sz="1800">
                <a:latin typeface="Calibri" panose="020F0502020204030204" pitchFamily="34" charset="0"/>
                <a:ea typeface="Calibri"/>
                <a:cs typeface="Calibri" panose="020F0502020204030204" pitchFamily="34" charset="0"/>
                <a:sym typeface="Calibri"/>
              </a:rPr>
              <a:t>Matching consumers with the most appropriate products is key to enhancing user satisfaction and loyalty!</a:t>
            </a:r>
          </a:p>
        </p:txBody>
      </p:sp>
      <p:pic>
        <p:nvPicPr>
          <p:cNvPr id="64" name="Shape 64"/>
          <p:cNvPicPr preferRelativeResize="0"/>
          <p:nvPr/>
        </p:nvPicPr>
        <p:blipFill>
          <a:blip r:embed="rId4">
            <a:alphaModFix/>
          </a:blip>
          <a:stretch>
            <a:fillRect/>
          </a:stretch>
        </p:blipFill>
        <p:spPr>
          <a:xfrm>
            <a:off x="4307025" y="1152475"/>
            <a:ext cx="4525276" cy="2549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000" dirty="0">
                <a:solidFill>
                  <a:srgbClr val="BF9000"/>
                </a:solidFill>
                <a:latin typeface="Roboto"/>
                <a:ea typeface="Roboto"/>
              </a:rPr>
              <a:t>The Duality of Similarity</a:t>
            </a:r>
          </a:p>
        </p:txBody>
      </p:sp>
      <p:sp>
        <p:nvSpPr>
          <p:cNvPr id="181" name="Shape 18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lnSpc>
                <a:spcPct val="115000"/>
              </a:lnSpc>
              <a:spcBef>
                <a:spcPts val="0"/>
              </a:spcBef>
              <a:spcAft>
                <a:spcPts val="600"/>
              </a:spcAft>
              <a:buClr>
                <a:schemeClr val="dk1"/>
              </a:buClr>
              <a:buSzPct val="61111"/>
              <a:buFont typeface="Arial"/>
              <a:buNone/>
            </a:pPr>
            <a:r>
              <a:rPr lang="en">
                <a:solidFill>
                  <a:srgbClr val="000000"/>
                </a:solidFill>
                <a:latin typeface="Calibri"/>
                <a:ea typeface="Calibri"/>
                <a:cs typeface="Calibri"/>
                <a:sym typeface="Calibri"/>
              </a:rPr>
              <a:t>The utility matrix can be viewed as telling us about users or about items, or even both.  There are two ways similarity is broken in practice:</a:t>
            </a:r>
          </a:p>
          <a:p>
            <a:pPr lvl="0" rtl="0">
              <a:lnSpc>
                <a:spcPct val="115000"/>
              </a:lnSpc>
              <a:spcBef>
                <a:spcPts val="0"/>
              </a:spcBef>
              <a:spcAft>
                <a:spcPts val="0"/>
              </a:spcAft>
              <a:buClr>
                <a:schemeClr val="dk1"/>
              </a:buClr>
              <a:buSzPct val="61111"/>
              <a:buFont typeface="Arial"/>
              <a:buNone/>
            </a:pPr>
            <a:r>
              <a:rPr lang="en">
                <a:solidFill>
                  <a:srgbClr val="000000"/>
                </a:solidFill>
                <a:latin typeface="Calibri"/>
                <a:ea typeface="Calibri"/>
                <a:cs typeface="Calibri"/>
                <a:sym typeface="Calibri"/>
              </a:rPr>
              <a:t>1)We can use information about users to recommend items</a:t>
            </a:r>
          </a:p>
          <a:p>
            <a:pPr lvl="0" rtl="0">
              <a:lnSpc>
                <a:spcPct val="115000"/>
              </a:lnSpc>
              <a:spcBef>
                <a:spcPts val="0"/>
              </a:spcBef>
              <a:spcAft>
                <a:spcPts val="0"/>
              </a:spcAft>
              <a:buClr>
                <a:schemeClr val="dk1"/>
              </a:buClr>
              <a:buSzPct val="61111"/>
              <a:buFont typeface="Arial"/>
              <a:buNone/>
            </a:pPr>
            <a:r>
              <a:rPr lang="en">
                <a:solidFill>
                  <a:srgbClr val="000000"/>
                </a:solidFill>
                <a:latin typeface="Calibri"/>
                <a:ea typeface="Calibri"/>
                <a:cs typeface="Calibri"/>
                <a:sym typeface="Calibri"/>
              </a:rPr>
              <a:t>2)There’s a difference in the typical behavior of user and items</a:t>
            </a:r>
          </a:p>
          <a:p>
            <a:pPr lvl="0">
              <a:spcBef>
                <a:spcPts val="0"/>
              </a:spcBef>
              <a:buNone/>
            </a:pPr>
            <a:endParaRPr/>
          </a:p>
        </p:txBody>
      </p:sp>
      <p:pic>
        <p:nvPicPr>
          <p:cNvPr id="182" name="Shape 182"/>
          <p:cNvPicPr preferRelativeResize="0"/>
          <p:nvPr/>
        </p:nvPicPr>
        <p:blipFill>
          <a:blip r:embed="rId3">
            <a:alphaModFix/>
          </a:blip>
          <a:stretch>
            <a:fillRect/>
          </a:stretch>
        </p:blipFill>
        <p:spPr>
          <a:xfrm>
            <a:off x="916788" y="2768563"/>
            <a:ext cx="2505075" cy="1457325"/>
          </a:xfrm>
          <a:prstGeom prst="rect">
            <a:avLst/>
          </a:prstGeom>
          <a:noFill/>
          <a:ln>
            <a:noFill/>
          </a:ln>
        </p:spPr>
      </p:pic>
      <p:pic>
        <p:nvPicPr>
          <p:cNvPr id="183" name="Shape 183"/>
          <p:cNvPicPr preferRelativeResize="0"/>
          <p:nvPr/>
        </p:nvPicPr>
        <p:blipFill>
          <a:blip r:embed="rId4">
            <a:alphaModFix/>
          </a:blip>
          <a:stretch>
            <a:fillRect/>
          </a:stretch>
        </p:blipFill>
        <p:spPr>
          <a:xfrm>
            <a:off x="4554250" y="2701900"/>
            <a:ext cx="3009900" cy="1524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000" dirty="0">
                <a:solidFill>
                  <a:srgbClr val="BF9000"/>
                </a:solidFill>
                <a:latin typeface="Roboto"/>
                <a:ea typeface="Roboto"/>
              </a:rPr>
              <a:t>Clustering Users and Items</a:t>
            </a:r>
          </a:p>
        </p:txBody>
      </p:sp>
      <p:sp>
        <p:nvSpPr>
          <p:cNvPr id="189" name="Shape 18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lnSpc>
                <a:spcPct val="115000"/>
              </a:lnSpc>
              <a:spcBef>
                <a:spcPts val="0"/>
              </a:spcBef>
              <a:spcAft>
                <a:spcPts val="600"/>
              </a:spcAft>
              <a:buClr>
                <a:schemeClr val="dk1"/>
              </a:buClr>
              <a:buSzPct val="61111"/>
              <a:buFont typeface="Arial"/>
              <a:buNone/>
            </a:pPr>
            <a:r>
              <a:rPr lang="en" b="1">
                <a:solidFill>
                  <a:srgbClr val="000000"/>
                </a:solidFill>
                <a:latin typeface="Calibri"/>
                <a:ea typeface="Calibri"/>
                <a:cs typeface="Calibri"/>
                <a:sym typeface="Calibri"/>
              </a:rPr>
              <a:t>Problem:</a:t>
            </a:r>
            <a:r>
              <a:rPr lang="en">
                <a:solidFill>
                  <a:srgbClr val="000000"/>
                </a:solidFill>
                <a:latin typeface="Calibri"/>
                <a:ea typeface="Calibri"/>
                <a:cs typeface="Calibri"/>
                <a:sym typeface="Calibri"/>
              </a:rPr>
              <a:t> If two items belong to the same genre, there are likely to be very few users who bought or rated both. Even if two users both like a genre(s), they may not have bought any items in common.</a:t>
            </a:r>
          </a:p>
          <a:p>
            <a:pPr lvl="0" rtl="0">
              <a:lnSpc>
                <a:spcPct val="115000"/>
              </a:lnSpc>
              <a:spcBef>
                <a:spcPts val="0"/>
              </a:spcBef>
              <a:spcAft>
                <a:spcPts val="600"/>
              </a:spcAft>
              <a:buClr>
                <a:schemeClr val="dk1"/>
              </a:buClr>
              <a:buSzPct val="61111"/>
              <a:buFont typeface="Arial"/>
              <a:buNone/>
            </a:pPr>
            <a:r>
              <a:rPr lang="en" b="1">
                <a:solidFill>
                  <a:srgbClr val="000000"/>
                </a:solidFill>
                <a:latin typeface="Calibri"/>
                <a:ea typeface="Calibri"/>
                <a:cs typeface="Calibri"/>
                <a:sym typeface="Calibri"/>
              </a:rPr>
              <a:t>Solution</a:t>
            </a:r>
            <a:r>
              <a:rPr lang="en">
                <a:solidFill>
                  <a:srgbClr val="000000"/>
                </a:solidFill>
                <a:latin typeface="Calibri"/>
                <a:ea typeface="Calibri"/>
                <a:cs typeface="Calibri"/>
                <a:sym typeface="Calibri"/>
              </a:rPr>
              <a:t>: By selecting any of the distance measures suggested, or any other ones, we can use it to perform a clustering of users/items. </a:t>
            </a:r>
          </a:p>
          <a:p>
            <a:pPr lvl="0">
              <a:spcBef>
                <a:spcPts val="0"/>
              </a:spcBef>
              <a:buNone/>
            </a:pPr>
            <a:endParaRPr>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000" dirty="0">
                <a:solidFill>
                  <a:srgbClr val="BF9000"/>
                </a:solidFill>
                <a:latin typeface="Roboto"/>
                <a:ea typeface="Roboto"/>
              </a:rPr>
              <a:t>UV-Decomposition</a:t>
            </a:r>
          </a:p>
        </p:txBody>
      </p:sp>
      <p:sp>
        <p:nvSpPr>
          <p:cNvPr id="195" name="Shape 195"/>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17500" rtl="0">
              <a:lnSpc>
                <a:spcPct val="115000"/>
              </a:lnSpc>
              <a:spcBef>
                <a:spcPts val="0"/>
              </a:spcBef>
              <a:spcAft>
                <a:spcPts val="0"/>
              </a:spcAft>
              <a:buClr>
                <a:srgbClr val="000000"/>
              </a:buClr>
              <a:buSzPct val="100000"/>
              <a:buFont typeface="Calibri"/>
              <a:buAutoNum type="arabicPeriod"/>
            </a:pPr>
            <a:r>
              <a:rPr lang="en" sz="1400">
                <a:solidFill>
                  <a:srgbClr val="000000"/>
                </a:solidFill>
                <a:latin typeface="Calibri"/>
                <a:ea typeface="Calibri"/>
                <a:cs typeface="Calibri"/>
                <a:sym typeface="Calibri"/>
              </a:rPr>
              <a:t>Consider movies as a case in point. Most users respond to a small number of features; they like certain genres, famous actors or actresses that they like.</a:t>
            </a:r>
          </a:p>
          <a:p>
            <a:pPr marL="457200" lvl="0" indent="-317500" rtl="0">
              <a:lnSpc>
                <a:spcPct val="115000"/>
              </a:lnSpc>
              <a:spcBef>
                <a:spcPts val="0"/>
              </a:spcBef>
              <a:spcAft>
                <a:spcPts val="0"/>
              </a:spcAft>
              <a:buClr>
                <a:srgbClr val="000000"/>
              </a:buClr>
              <a:buSzPct val="100000"/>
              <a:buFont typeface="Calibri"/>
              <a:buAutoNum type="arabicPeriod"/>
            </a:pPr>
            <a:r>
              <a:rPr lang="en" sz="1400">
                <a:solidFill>
                  <a:srgbClr val="000000"/>
                </a:solidFill>
                <a:latin typeface="Calibri"/>
                <a:ea typeface="Calibri"/>
                <a:cs typeface="Calibri"/>
                <a:sym typeface="Calibri"/>
              </a:rPr>
              <a:t>If we start with the utility matrix M, with n rows and m columns (i.e., there are n users and m items), then we might be able to find a matrix U with n rows and d columns and a matrix V with d rows and m columns, such that UV closely approximates M in those entries where M is non blank</a:t>
            </a:r>
          </a:p>
          <a:p>
            <a:pPr marL="457200" lvl="0" indent="-317500" rtl="0">
              <a:lnSpc>
                <a:spcPct val="115000"/>
              </a:lnSpc>
              <a:spcBef>
                <a:spcPts val="0"/>
              </a:spcBef>
              <a:spcAft>
                <a:spcPts val="0"/>
              </a:spcAft>
              <a:buClr>
                <a:srgbClr val="000000"/>
              </a:buClr>
              <a:buSzPct val="100000"/>
              <a:buFont typeface="Calibri"/>
              <a:buAutoNum type="arabicPeriod"/>
            </a:pPr>
            <a:r>
              <a:rPr lang="en" sz="1400">
                <a:solidFill>
                  <a:srgbClr val="000000"/>
                </a:solidFill>
                <a:latin typeface="Calibri"/>
                <a:ea typeface="Calibri"/>
                <a:cs typeface="Calibri"/>
                <a:sym typeface="Calibri"/>
              </a:rPr>
              <a:t>If so, then we have established that there are d dimensions that allow us to characterize both users and items closely. We can then use the entry in the product UV to estimate the corresponding blank entry in utility matrix M. This process is called UV- decomposition of M</a:t>
            </a:r>
          </a:p>
          <a:p>
            <a:pPr lvl="0">
              <a:spcBef>
                <a:spcPts val="0"/>
              </a:spcBef>
              <a:buNone/>
            </a:pPr>
            <a:endParaRPr>
              <a:solidFill>
                <a:srgbClr val="000000"/>
              </a:solidFill>
              <a:latin typeface="Calibri"/>
              <a:ea typeface="Calibri"/>
              <a:cs typeface="Calibri"/>
              <a:sym typeface="Calibri"/>
            </a:endParaRPr>
          </a:p>
        </p:txBody>
      </p:sp>
      <p:pic>
        <p:nvPicPr>
          <p:cNvPr id="196" name="Shape 196"/>
          <p:cNvPicPr preferRelativeResize="0"/>
          <p:nvPr/>
        </p:nvPicPr>
        <p:blipFill>
          <a:blip r:embed="rId3">
            <a:alphaModFix/>
          </a:blip>
          <a:stretch>
            <a:fillRect/>
          </a:stretch>
        </p:blipFill>
        <p:spPr>
          <a:xfrm>
            <a:off x="868450" y="3393963"/>
            <a:ext cx="4381500" cy="1381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000" dirty="0">
                <a:solidFill>
                  <a:srgbClr val="BF9000"/>
                </a:solidFill>
                <a:latin typeface="Roboto"/>
                <a:ea typeface="Roboto"/>
              </a:rPr>
              <a:t>Root-Mean-Square-Error &amp; Incremental Computation of UV-Decomposition</a:t>
            </a:r>
          </a:p>
        </p:txBody>
      </p:sp>
      <p:sp>
        <p:nvSpPr>
          <p:cNvPr id="202" name="Shape 202"/>
          <p:cNvSpPr txBox="1">
            <a:spLocks noGrp="1"/>
          </p:cNvSpPr>
          <p:nvPr>
            <p:ph type="body" idx="1"/>
          </p:nvPr>
        </p:nvSpPr>
        <p:spPr>
          <a:xfrm>
            <a:off x="311700" y="1384800"/>
            <a:ext cx="8520600" cy="2934900"/>
          </a:xfrm>
          <a:prstGeom prst="rect">
            <a:avLst/>
          </a:prstGeom>
        </p:spPr>
        <p:txBody>
          <a:bodyPr wrap="square" lIns="91425" tIns="91425" rIns="91425" bIns="91425" anchor="t" anchorCtr="0">
            <a:noAutofit/>
          </a:bodyPr>
          <a:lstStyle/>
          <a:p>
            <a:pPr lvl="0" rtl="0">
              <a:lnSpc>
                <a:spcPct val="115000"/>
              </a:lnSpc>
              <a:spcBef>
                <a:spcPts val="0"/>
              </a:spcBef>
              <a:spcAft>
                <a:spcPts val="0"/>
              </a:spcAft>
              <a:buClr>
                <a:schemeClr val="dk1"/>
              </a:buClr>
              <a:buSzPct val="68750"/>
              <a:buFont typeface="Arial"/>
              <a:buNone/>
            </a:pPr>
            <a:r>
              <a:rPr lang="en" sz="1600">
                <a:solidFill>
                  <a:srgbClr val="000000"/>
                </a:solidFill>
                <a:latin typeface="Calibri"/>
                <a:ea typeface="Calibri"/>
                <a:cs typeface="Calibri"/>
                <a:sym typeface="Calibri"/>
              </a:rPr>
              <a:t>While the root-mean-square error (RMSE), where we</a:t>
            </a:r>
          </a:p>
          <a:p>
            <a:pPr marL="457200" lvl="0" indent="-330200" rtl="0">
              <a:lnSpc>
                <a:spcPct val="115000"/>
              </a:lnSpc>
              <a:spcBef>
                <a:spcPts val="0"/>
              </a:spcBef>
              <a:spcAft>
                <a:spcPts val="0"/>
              </a:spcAft>
              <a:buClr>
                <a:srgbClr val="000000"/>
              </a:buClr>
              <a:buSzPct val="100000"/>
              <a:buFont typeface="Calibri"/>
              <a:buAutoNum type="arabicPeriod"/>
            </a:pPr>
            <a:r>
              <a:rPr lang="en" sz="1600">
                <a:solidFill>
                  <a:srgbClr val="000000"/>
                </a:solidFill>
                <a:latin typeface="Calibri"/>
                <a:ea typeface="Calibri"/>
                <a:cs typeface="Calibri"/>
                <a:sym typeface="Calibri"/>
              </a:rPr>
              <a:t>Sum, over all non blank entries in M the square of the difference between that entry and the corresponding entry in the product UV</a:t>
            </a:r>
          </a:p>
          <a:p>
            <a:pPr marL="457200" lvl="0" indent="-330200" rtl="0">
              <a:lnSpc>
                <a:spcPct val="115000"/>
              </a:lnSpc>
              <a:spcBef>
                <a:spcPts val="0"/>
              </a:spcBef>
              <a:spcAft>
                <a:spcPts val="0"/>
              </a:spcAft>
              <a:buClr>
                <a:srgbClr val="000000"/>
              </a:buClr>
              <a:buSzPct val="100000"/>
              <a:buFont typeface="Calibri"/>
              <a:buAutoNum type="arabicPeriod"/>
            </a:pPr>
            <a:r>
              <a:rPr lang="en" sz="1600">
                <a:solidFill>
                  <a:srgbClr val="000000"/>
                </a:solidFill>
                <a:latin typeface="Calibri"/>
                <a:ea typeface="Calibri"/>
                <a:cs typeface="Calibri"/>
                <a:sym typeface="Calibri"/>
              </a:rPr>
              <a:t>Take the mean of these squares by dividing by the number of terms in the sum</a:t>
            </a:r>
          </a:p>
          <a:p>
            <a:pPr marL="457200" lvl="0" indent="-330200" rtl="0">
              <a:lnSpc>
                <a:spcPct val="115000"/>
              </a:lnSpc>
              <a:spcBef>
                <a:spcPts val="0"/>
              </a:spcBef>
              <a:spcAft>
                <a:spcPts val="0"/>
              </a:spcAft>
              <a:buClr>
                <a:srgbClr val="000000"/>
              </a:buClr>
              <a:buSzPct val="100000"/>
              <a:buFont typeface="Calibri"/>
              <a:buAutoNum type="arabicPeriod"/>
            </a:pPr>
            <a:r>
              <a:rPr lang="en" sz="1600">
                <a:solidFill>
                  <a:srgbClr val="000000"/>
                </a:solidFill>
                <a:latin typeface="Calibri"/>
                <a:ea typeface="Calibri"/>
                <a:cs typeface="Calibri"/>
                <a:sym typeface="Calibri"/>
              </a:rPr>
              <a:t>Take the square root of the mean</a:t>
            </a:r>
          </a:p>
          <a:p>
            <a:pPr lvl="0" rtl="0">
              <a:lnSpc>
                <a:spcPct val="115000"/>
              </a:lnSpc>
              <a:spcBef>
                <a:spcPts val="0"/>
              </a:spcBef>
              <a:spcAft>
                <a:spcPts val="0"/>
              </a:spcAft>
              <a:buClr>
                <a:schemeClr val="dk1"/>
              </a:buClr>
              <a:buSzPct val="68750"/>
              <a:buFont typeface="Arial"/>
              <a:buNone/>
            </a:pPr>
            <a:r>
              <a:rPr lang="en" sz="1600">
                <a:solidFill>
                  <a:srgbClr val="000000"/>
                </a:solidFill>
                <a:latin typeface="Calibri"/>
                <a:ea typeface="Calibri"/>
                <a:cs typeface="Calibri"/>
                <a:sym typeface="Calibri"/>
              </a:rPr>
              <a:t>Minimizing the sum of the squares is the same as minimizing the square root of the average square, so we generally omit the last two steps in our running example</a:t>
            </a:r>
          </a:p>
          <a:p>
            <a:pPr lvl="0" rtl="0">
              <a:lnSpc>
                <a:spcPct val="115000"/>
              </a:lnSpc>
              <a:spcBef>
                <a:spcPts val="0"/>
              </a:spcBef>
              <a:spcAft>
                <a:spcPts val="0"/>
              </a:spcAft>
              <a:buClr>
                <a:schemeClr val="dk1"/>
              </a:buClr>
              <a:buSzPct val="68750"/>
              <a:buFont typeface="Arial"/>
              <a:buNone/>
            </a:pPr>
            <a:r>
              <a:rPr lang="en" sz="1600">
                <a:solidFill>
                  <a:srgbClr val="000000"/>
                </a:solidFill>
                <a:latin typeface="Calibri"/>
                <a:ea typeface="Calibri"/>
                <a:cs typeface="Calibri"/>
                <a:sym typeface="Calibri"/>
              </a:rPr>
              <a:t>Finding the UV-decomposition with the least RMSE involves starting with some arbitrarily chosen U and V , and repeatedly adjusting U and V to make the RMSE smaller</a:t>
            </a:r>
          </a:p>
          <a:p>
            <a:pPr lvl="0" rtl="0">
              <a:lnSpc>
                <a:spcPct val="115000"/>
              </a:lnSpc>
              <a:spcBef>
                <a:spcPts val="0"/>
              </a:spcBef>
              <a:spcAft>
                <a:spcPts val="0"/>
              </a:spcAft>
              <a:buClr>
                <a:schemeClr val="dk1"/>
              </a:buClr>
              <a:buSzPct val="68750"/>
              <a:buFont typeface="Arial"/>
              <a:buNone/>
            </a:pPr>
            <a:r>
              <a:rPr lang="en" sz="1600">
                <a:solidFill>
                  <a:srgbClr val="000000"/>
                </a:solidFill>
                <a:latin typeface="Calibri"/>
                <a:ea typeface="Calibri"/>
                <a:cs typeface="Calibri"/>
                <a:sym typeface="Calibri"/>
              </a:rPr>
              <a:t> we can pick among several measures of how close the product UV is to M, the typical choice is</a:t>
            </a:r>
          </a:p>
          <a:p>
            <a:pPr lvl="0">
              <a:spcBef>
                <a:spcPts val="0"/>
              </a:spcBef>
              <a:buNone/>
            </a:pPr>
            <a:endParaRPr>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sz="3000">
                <a:solidFill>
                  <a:srgbClr val="BF9000"/>
                </a:solidFill>
                <a:latin typeface="Roboto"/>
                <a:ea typeface="Roboto"/>
                <a:cs typeface="Roboto"/>
                <a:sym typeface="Roboto"/>
              </a:rPr>
              <a:t>Why Recommendations?</a:t>
            </a:r>
          </a:p>
        </p:txBody>
      </p:sp>
      <p:sp>
        <p:nvSpPr>
          <p:cNvPr id="70" name="Shape 7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71" name="Shape 71"/>
          <p:cNvPicPr preferRelativeResize="0"/>
          <p:nvPr/>
        </p:nvPicPr>
        <p:blipFill>
          <a:blip r:embed="rId3">
            <a:alphaModFix/>
          </a:blip>
          <a:stretch>
            <a:fillRect/>
          </a:stretch>
        </p:blipFill>
        <p:spPr>
          <a:xfrm>
            <a:off x="2411801" y="1152476"/>
            <a:ext cx="4375614" cy="3416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000">
                <a:solidFill>
                  <a:srgbClr val="BF9000"/>
                </a:solidFill>
                <a:latin typeface="Roboto"/>
                <a:ea typeface="Roboto"/>
                <a:cs typeface="Roboto"/>
                <a:sym typeface="Roboto"/>
              </a:rPr>
              <a:t>Recommender System</a:t>
            </a:r>
            <a:r>
              <a:rPr lang="en" sz="3000">
                <a:solidFill>
                  <a:srgbClr val="FFFFFF"/>
                </a:solidFill>
              </a:rPr>
              <a:t> </a:t>
            </a:r>
          </a:p>
        </p:txBody>
      </p:sp>
      <p:sp>
        <p:nvSpPr>
          <p:cNvPr id="77" name="Shape 7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lnSpc>
                <a:spcPct val="115000"/>
              </a:lnSpc>
              <a:spcBef>
                <a:spcPts val="0"/>
              </a:spcBef>
              <a:spcAft>
                <a:spcPts val="600"/>
              </a:spcAft>
              <a:buClr>
                <a:schemeClr val="dk1"/>
              </a:buClr>
              <a:buSzPct val="61111"/>
              <a:buFont typeface="Arial"/>
              <a:buNone/>
            </a:pPr>
            <a:r>
              <a:rPr lang="en">
                <a:solidFill>
                  <a:srgbClr val="000000"/>
                </a:solidFill>
                <a:latin typeface="Calibri"/>
                <a:ea typeface="Calibri"/>
                <a:cs typeface="Calibri"/>
                <a:sym typeface="Calibri"/>
              </a:rPr>
              <a:t>Extensive class of web application that involve predicting user response to options which is called recommendation systems.</a:t>
            </a:r>
          </a:p>
          <a:p>
            <a:pPr lvl="0" rtl="0">
              <a:lnSpc>
                <a:spcPct val="115000"/>
              </a:lnSpc>
              <a:spcBef>
                <a:spcPts val="0"/>
              </a:spcBef>
              <a:spcAft>
                <a:spcPts val="600"/>
              </a:spcAft>
              <a:buClr>
                <a:schemeClr val="dk1"/>
              </a:buClr>
              <a:buSzPct val="61111"/>
              <a:buFont typeface="Arial"/>
              <a:buNone/>
            </a:pPr>
            <a:r>
              <a:rPr lang="en" b="1">
                <a:solidFill>
                  <a:srgbClr val="000000"/>
                </a:solidFill>
                <a:latin typeface="Calibri"/>
                <a:ea typeface="Calibri"/>
                <a:cs typeface="Calibri"/>
                <a:sym typeface="Calibri"/>
              </a:rPr>
              <a:t>Two types:</a:t>
            </a:r>
          </a:p>
          <a:p>
            <a:pPr lvl="0" rtl="0">
              <a:lnSpc>
                <a:spcPct val="115000"/>
              </a:lnSpc>
              <a:spcBef>
                <a:spcPts val="0"/>
              </a:spcBef>
              <a:spcAft>
                <a:spcPts val="0"/>
              </a:spcAft>
              <a:buClr>
                <a:schemeClr val="dk1"/>
              </a:buClr>
              <a:buSzPct val="61111"/>
              <a:buFont typeface="Arial"/>
              <a:buNone/>
            </a:pPr>
            <a:r>
              <a:rPr lang="en">
                <a:solidFill>
                  <a:srgbClr val="000000"/>
                </a:solidFill>
                <a:latin typeface="Calibri"/>
                <a:ea typeface="Calibri"/>
                <a:cs typeface="Calibri"/>
                <a:sym typeface="Calibri"/>
              </a:rPr>
              <a:t>Content-Based Systems</a:t>
            </a:r>
          </a:p>
          <a:p>
            <a:pPr lvl="0" rtl="0">
              <a:lnSpc>
                <a:spcPct val="115000"/>
              </a:lnSpc>
              <a:spcBef>
                <a:spcPts val="0"/>
              </a:spcBef>
              <a:spcAft>
                <a:spcPts val="0"/>
              </a:spcAft>
              <a:buClr>
                <a:schemeClr val="dk1"/>
              </a:buClr>
              <a:buSzPct val="61111"/>
              <a:buFont typeface="Arial"/>
              <a:buNone/>
            </a:pPr>
            <a:r>
              <a:rPr lang="en">
                <a:solidFill>
                  <a:srgbClr val="000000"/>
                </a:solidFill>
                <a:latin typeface="Calibri"/>
                <a:ea typeface="Calibri"/>
                <a:cs typeface="Calibri"/>
                <a:sym typeface="Calibri"/>
              </a:rPr>
              <a:t>Collaborative filtering</a:t>
            </a:r>
          </a:p>
          <a:p>
            <a:pPr lvl="0" rtl="0">
              <a:lnSpc>
                <a:spcPct val="115000"/>
              </a:lnSpc>
              <a:spcBef>
                <a:spcPts val="0"/>
              </a:spcBef>
              <a:spcAft>
                <a:spcPts val="600"/>
              </a:spcAft>
              <a:buClr>
                <a:schemeClr val="dk1"/>
              </a:buClr>
              <a:buSzPct val="61111"/>
              <a:buFont typeface="Arial"/>
              <a:buNone/>
            </a:pPr>
            <a:r>
              <a:rPr lang="en" b="1">
                <a:solidFill>
                  <a:srgbClr val="000000"/>
                </a:solidFill>
                <a:latin typeface="Calibri"/>
                <a:ea typeface="Calibri"/>
                <a:cs typeface="Calibri"/>
                <a:sym typeface="Calibri"/>
              </a:rPr>
              <a:t>One chart:</a:t>
            </a:r>
          </a:p>
          <a:p>
            <a:pPr lvl="0" rtl="0">
              <a:lnSpc>
                <a:spcPct val="115000"/>
              </a:lnSpc>
              <a:spcBef>
                <a:spcPts val="0"/>
              </a:spcBef>
              <a:spcAft>
                <a:spcPts val="0"/>
              </a:spcAft>
              <a:buClr>
                <a:schemeClr val="dk1"/>
              </a:buClr>
              <a:buSzPct val="61111"/>
              <a:buFont typeface="Arial"/>
              <a:buNone/>
            </a:pPr>
            <a:r>
              <a:rPr lang="en">
                <a:solidFill>
                  <a:srgbClr val="000000"/>
                </a:solidFill>
                <a:latin typeface="Calibri"/>
                <a:ea typeface="Calibri"/>
                <a:cs typeface="Calibri"/>
                <a:sym typeface="Calibri"/>
              </a:rPr>
              <a:t>The Utility Matrix </a:t>
            </a:r>
          </a:p>
          <a:p>
            <a:pPr lvl="0">
              <a:spcBef>
                <a:spcPts val="0"/>
              </a:spcBef>
              <a:buNone/>
            </a:pPr>
            <a:endParaRPr/>
          </a:p>
        </p:txBody>
      </p:sp>
      <p:pic>
        <p:nvPicPr>
          <p:cNvPr id="78" name="Shape 78"/>
          <p:cNvPicPr preferRelativeResize="0"/>
          <p:nvPr/>
        </p:nvPicPr>
        <p:blipFill>
          <a:blip r:embed="rId3">
            <a:alphaModFix/>
          </a:blip>
          <a:stretch>
            <a:fillRect/>
          </a:stretch>
        </p:blipFill>
        <p:spPr>
          <a:xfrm>
            <a:off x="4494846" y="1619575"/>
            <a:ext cx="4337451" cy="3210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4" name="Shape 8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85" name="Shape 85"/>
          <p:cNvPicPr preferRelativeResize="0"/>
          <p:nvPr/>
        </p:nvPicPr>
        <p:blipFill>
          <a:blip r:embed="rId3">
            <a:alphaModFix/>
          </a:blip>
          <a:stretch>
            <a:fillRect/>
          </a:stretch>
        </p:blipFill>
        <p:spPr>
          <a:xfrm>
            <a:off x="0" y="89325"/>
            <a:ext cx="9144000" cy="491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Clr>
                <a:schemeClr val="dk1"/>
              </a:buClr>
              <a:buSzPct val="36666"/>
              <a:buFont typeface="Arial"/>
              <a:buNone/>
            </a:pPr>
            <a:r>
              <a:rPr lang="en" sz="3000">
                <a:solidFill>
                  <a:srgbClr val="BF9000"/>
                </a:solidFill>
                <a:latin typeface="Roboto"/>
                <a:ea typeface="Roboto"/>
                <a:cs typeface="Roboto"/>
                <a:sym typeface="Roboto"/>
              </a:rPr>
              <a:t>The Utility Matrix</a:t>
            </a:r>
          </a:p>
        </p:txBody>
      </p:sp>
      <p:sp>
        <p:nvSpPr>
          <p:cNvPr id="91" name="Shape 9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0"/>
              </a:spcAft>
              <a:buClr>
                <a:srgbClr val="000000"/>
              </a:buClr>
              <a:buFont typeface="Calibri"/>
            </a:pPr>
            <a:r>
              <a:rPr lang="en">
                <a:solidFill>
                  <a:srgbClr val="000000"/>
                </a:solidFill>
                <a:latin typeface="Calibri"/>
                <a:ea typeface="Calibri"/>
                <a:cs typeface="Calibri"/>
                <a:sym typeface="Calibri"/>
              </a:rPr>
              <a:t>Matrix of value representing each user’s level of affinity to each item.</a:t>
            </a:r>
          </a:p>
          <a:p>
            <a:pPr marL="457200" lvl="0" indent="-342900" rtl="0">
              <a:lnSpc>
                <a:spcPct val="115000"/>
              </a:lnSpc>
              <a:spcBef>
                <a:spcPts val="0"/>
              </a:spcBef>
              <a:spcAft>
                <a:spcPts val="0"/>
              </a:spcAft>
              <a:buClr>
                <a:srgbClr val="000000"/>
              </a:buClr>
              <a:buFont typeface="Calibri"/>
            </a:pPr>
            <a:r>
              <a:rPr lang="en">
                <a:solidFill>
                  <a:srgbClr val="000000"/>
                </a:solidFill>
                <a:latin typeface="Calibri"/>
                <a:ea typeface="Calibri"/>
                <a:cs typeface="Calibri"/>
                <a:sym typeface="Calibri"/>
              </a:rPr>
              <a:t>Recommendation engine needs to predict the values for the empty cells based on available cell values</a:t>
            </a:r>
          </a:p>
          <a:p>
            <a:pPr marL="457200" lvl="0" indent="-342900" rtl="0">
              <a:lnSpc>
                <a:spcPct val="115000"/>
              </a:lnSpc>
              <a:spcBef>
                <a:spcPts val="0"/>
              </a:spcBef>
              <a:spcAft>
                <a:spcPts val="0"/>
              </a:spcAft>
              <a:buClr>
                <a:srgbClr val="000000"/>
              </a:buClr>
              <a:buFont typeface="Calibri"/>
            </a:pPr>
            <a:r>
              <a:rPr lang="en">
                <a:solidFill>
                  <a:srgbClr val="000000"/>
                </a:solidFill>
                <a:latin typeface="Calibri"/>
                <a:ea typeface="Calibri"/>
                <a:cs typeface="Calibri"/>
                <a:sym typeface="Calibri"/>
              </a:rPr>
              <a:t>Denser the matrix, better the quality of recommendation</a:t>
            </a:r>
          </a:p>
          <a:p>
            <a:pPr lvl="0">
              <a:spcBef>
                <a:spcPts val="0"/>
              </a:spcBef>
              <a:buNone/>
            </a:pPr>
            <a:endParaRPr>
              <a:latin typeface="Calibri"/>
              <a:ea typeface="Calibri"/>
              <a:cs typeface="Calibri"/>
              <a:sym typeface="Calibri"/>
            </a:endParaRPr>
          </a:p>
        </p:txBody>
      </p:sp>
      <p:pic>
        <p:nvPicPr>
          <p:cNvPr id="92" name="Shape 92"/>
          <p:cNvPicPr preferRelativeResize="0"/>
          <p:nvPr/>
        </p:nvPicPr>
        <p:blipFill>
          <a:blip r:embed="rId3">
            <a:alphaModFix/>
          </a:blip>
          <a:stretch>
            <a:fillRect/>
          </a:stretch>
        </p:blipFill>
        <p:spPr>
          <a:xfrm>
            <a:off x="1561838" y="2581825"/>
            <a:ext cx="4810125" cy="1047750"/>
          </a:xfrm>
          <a:prstGeom prst="rect">
            <a:avLst/>
          </a:prstGeom>
          <a:noFill/>
          <a:ln>
            <a:noFill/>
          </a:ln>
        </p:spPr>
      </p:pic>
      <p:sp>
        <p:nvSpPr>
          <p:cNvPr id="93" name="Shape 93"/>
          <p:cNvSpPr txBox="1"/>
          <p:nvPr/>
        </p:nvSpPr>
        <p:spPr>
          <a:xfrm>
            <a:off x="302550" y="3719700"/>
            <a:ext cx="8520600" cy="7296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600"/>
              </a:spcAft>
              <a:buClr>
                <a:schemeClr val="dk1"/>
              </a:buClr>
              <a:buSzPct val="110000"/>
              <a:buFont typeface="Arial"/>
              <a:buNone/>
            </a:pPr>
            <a:r>
              <a:rPr lang="en" sz="1000">
                <a:latin typeface="Calibri"/>
                <a:ea typeface="Calibri"/>
                <a:cs typeface="Calibri"/>
                <a:sym typeface="Calibri"/>
              </a:rPr>
              <a:t>In Fig. 9.1 we see an example utility matrix, representing users’ ratings of movies on a 1–5 scale, with 5 the highest rating. Blanks represent the situation where the user has not rated the movie. The movie names are HP1, HP2, and HP3 for Harry Potter I, II, and III, TW for Twilight, and SW1, SW2, and SW3 for Star Wars episodes 1, 2, and 3. The users are represented by capital letters A through D.  </a:t>
            </a:r>
          </a:p>
          <a:p>
            <a:pPr lvl="0">
              <a:spcBef>
                <a:spcPts val="0"/>
              </a:spcBef>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Clr>
                <a:schemeClr val="dk1"/>
              </a:buClr>
              <a:buSzPct val="36666"/>
              <a:buFont typeface="Arial"/>
              <a:buNone/>
            </a:pPr>
            <a:r>
              <a:rPr lang="en" sz="3000">
                <a:solidFill>
                  <a:srgbClr val="BF9000"/>
                </a:solidFill>
                <a:latin typeface="Roboto"/>
                <a:ea typeface="Roboto"/>
                <a:cs typeface="Roboto"/>
                <a:sym typeface="Roboto"/>
              </a:rPr>
              <a:t>Collaborative Filtering</a:t>
            </a:r>
          </a:p>
        </p:txBody>
      </p:sp>
      <p:sp>
        <p:nvSpPr>
          <p:cNvPr id="99" name="Shape 9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lnSpc>
                <a:spcPct val="115000"/>
              </a:lnSpc>
              <a:spcBef>
                <a:spcPts val="0"/>
              </a:spcBef>
              <a:spcAft>
                <a:spcPts val="600"/>
              </a:spcAft>
              <a:buClr>
                <a:schemeClr val="dk1"/>
              </a:buClr>
              <a:buSzPct val="61111"/>
              <a:buFont typeface="Arial"/>
              <a:buNone/>
            </a:pPr>
            <a:r>
              <a:rPr lang="en">
                <a:solidFill>
                  <a:srgbClr val="000000"/>
                </a:solidFill>
                <a:latin typeface="Calibri"/>
                <a:ea typeface="Calibri"/>
                <a:cs typeface="Calibri"/>
                <a:sym typeface="Calibri"/>
              </a:rPr>
              <a:t>Collaborative-filtering systems focus on the relationship between users and items. Similarity of items is determined by the similarity by the similarity of the ratings of those items by the user who rated both items.</a:t>
            </a:r>
          </a:p>
          <a:p>
            <a:pPr lvl="0" rtl="0">
              <a:spcBef>
                <a:spcPts val="0"/>
              </a:spcBef>
              <a:spcAft>
                <a:spcPts val="600"/>
              </a:spcAft>
              <a:buClr>
                <a:schemeClr val="dk1"/>
              </a:buClr>
              <a:buSzPct val="61111"/>
              <a:buFont typeface="Arial"/>
              <a:buNone/>
            </a:pPr>
            <a:r>
              <a:rPr lang="en" b="1">
                <a:solidFill>
                  <a:srgbClr val="000000"/>
                </a:solidFill>
                <a:latin typeface="Calibri"/>
                <a:ea typeface="Calibri"/>
                <a:cs typeface="Calibri"/>
                <a:sym typeface="Calibri"/>
              </a:rPr>
              <a:t>Basic Assumptions:</a:t>
            </a:r>
          </a:p>
          <a:p>
            <a:pPr marL="457200" lvl="0" indent="-342900" rtl="0">
              <a:spcBef>
                <a:spcPts val="0"/>
              </a:spcBef>
              <a:spcAft>
                <a:spcPts val="0"/>
              </a:spcAft>
              <a:buClr>
                <a:srgbClr val="000000"/>
              </a:buClr>
              <a:buFont typeface="Calibri"/>
            </a:pPr>
            <a:r>
              <a:rPr lang="en">
                <a:solidFill>
                  <a:srgbClr val="000000"/>
                </a:solidFill>
                <a:latin typeface="Calibri"/>
                <a:ea typeface="Calibri"/>
                <a:cs typeface="Calibri"/>
                <a:sym typeface="Calibri"/>
              </a:rPr>
              <a:t>Users with similar interests have common preferences</a:t>
            </a:r>
          </a:p>
          <a:p>
            <a:pPr marL="457200" lvl="0" indent="-342900" rtl="0">
              <a:spcBef>
                <a:spcPts val="0"/>
              </a:spcBef>
              <a:spcAft>
                <a:spcPts val="600"/>
              </a:spcAft>
              <a:buClr>
                <a:srgbClr val="000000"/>
              </a:buClr>
              <a:buFont typeface="Calibri"/>
            </a:pPr>
            <a:r>
              <a:rPr lang="en">
                <a:solidFill>
                  <a:srgbClr val="000000"/>
                </a:solidFill>
                <a:latin typeface="Calibri"/>
                <a:ea typeface="Calibri"/>
                <a:cs typeface="Calibri"/>
                <a:sym typeface="Calibri"/>
              </a:rPr>
              <a:t>Sufficiently large number of user preference are available</a:t>
            </a:r>
          </a:p>
          <a:p>
            <a:pPr lvl="0">
              <a:spcBef>
                <a:spcPts val="0"/>
              </a:spcBef>
              <a:buNone/>
            </a:pPr>
            <a:endParaRPr>
              <a:solidFill>
                <a:srgbClr val="000000"/>
              </a:solidFill>
              <a:latin typeface="Calibri"/>
              <a:ea typeface="Calibri"/>
              <a:cs typeface="Calibri"/>
              <a:sym typeface="Calibri"/>
            </a:endParaRPr>
          </a:p>
        </p:txBody>
      </p:sp>
      <p:pic>
        <p:nvPicPr>
          <p:cNvPr id="100" name="Shape 100"/>
          <p:cNvPicPr preferRelativeResize="0"/>
          <p:nvPr/>
        </p:nvPicPr>
        <p:blipFill>
          <a:blip r:embed="rId3">
            <a:alphaModFix/>
          </a:blip>
          <a:stretch>
            <a:fillRect/>
          </a:stretch>
        </p:blipFill>
        <p:spPr>
          <a:xfrm>
            <a:off x="6473475" y="2369645"/>
            <a:ext cx="2565375" cy="14646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descr="Collaborative_filtering.gif"/>
          <p:cNvPicPr preferRelativeResize="0"/>
          <p:nvPr/>
        </p:nvPicPr>
        <p:blipFill>
          <a:blip r:embed="rId3">
            <a:alphaModFix/>
          </a:blip>
          <a:stretch>
            <a:fillRect/>
          </a:stretch>
        </p:blipFill>
        <p:spPr>
          <a:xfrm>
            <a:off x="262425" y="351350"/>
            <a:ext cx="7151050" cy="373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BF9000"/>
                </a:solidFill>
              </a:rPr>
              <a:t>Collaborative Filtering</a:t>
            </a:r>
          </a:p>
        </p:txBody>
      </p:sp>
      <p:sp>
        <p:nvSpPr>
          <p:cNvPr id="111" name="Shape 11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b="1" dirty="0">
                <a:solidFill>
                  <a:srgbClr val="333333"/>
                </a:solidFill>
                <a:latin typeface="Calibri"/>
                <a:ea typeface="Calibri"/>
                <a:cs typeface="Calibri"/>
                <a:sym typeface="Calibri"/>
              </a:rPr>
              <a:t>Collaborative filtering (CF)</a:t>
            </a:r>
            <a:r>
              <a:rPr lang="en" dirty="0">
                <a:solidFill>
                  <a:srgbClr val="333333"/>
                </a:solidFill>
                <a:latin typeface="Calibri"/>
                <a:ea typeface="Calibri"/>
                <a:cs typeface="Calibri"/>
                <a:sym typeface="Calibri"/>
              </a:rPr>
              <a:t> is a technique commonly used to build personalized recommendations on the Web. Some popular websites that make use of the collaborative filtering technology include Amazon, Netflix, iTunes,etc. In collaborative filtering, algorithms are used to make automatic predictions about a user's interests by compiling preferences from several users. </a:t>
            </a:r>
          </a:p>
          <a:p>
            <a:pPr lvl="0">
              <a:spcBef>
                <a:spcPts val="0"/>
              </a:spcBef>
              <a:buNone/>
            </a:pPr>
            <a:r>
              <a:rPr lang="en" dirty="0">
                <a:solidFill>
                  <a:srgbClr val="333333"/>
                </a:solidFill>
                <a:latin typeface="Calibri"/>
                <a:ea typeface="Calibri"/>
                <a:cs typeface="Calibri"/>
                <a:sym typeface="Calibri"/>
              </a:rPr>
              <a:t>For example, a site like Amazon may recommend that the customers who purchase books A and B purchase book C as well. This is done by comparing the historical preferences of those who have purchased the same books.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1757</Words>
  <Application>Microsoft Office PowerPoint</Application>
  <PresentationFormat>On-screen Show (16:9)</PresentationFormat>
  <Paragraphs>128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Roboto</vt:lpstr>
      <vt:lpstr>Calibri</vt:lpstr>
      <vt:lpstr>Simple Light</vt:lpstr>
      <vt:lpstr>Recommender’s System</vt:lpstr>
      <vt:lpstr>Why Recommendations?</vt:lpstr>
      <vt:lpstr>Why Recommendations?</vt:lpstr>
      <vt:lpstr>Recommender System </vt:lpstr>
      <vt:lpstr>PowerPoint Presentation</vt:lpstr>
      <vt:lpstr>The Utility Matrix</vt:lpstr>
      <vt:lpstr>Collaborative Filtering</vt:lpstr>
      <vt:lpstr>PowerPoint Presentation</vt:lpstr>
      <vt:lpstr>Collaborative Filtering</vt:lpstr>
      <vt:lpstr>Different types of collaborative filtering </vt:lpstr>
      <vt:lpstr>Content based Filtering</vt:lpstr>
      <vt:lpstr>Content-Based System</vt:lpstr>
      <vt:lpstr>Challenges of Content-Based Filtering</vt:lpstr>
      <vt:lpstr>Item Profiles</vt:lpstr>
      <vt:lpstr>Discovering Features of Documents</vt:lpstr>
      <vt:lpstr>Obtaining Features from Tags</vt:lpstr>
      <vt:lpstr>User Profiles</vt:lpstr>
      <vt:lpstr>Classification Algorithms</vt:lpstr>
      <vt:lpstr>Measuring Similarity</vt:lpstr>
      <vt:lpstr>The Duality of Similarity</vt:lpstr>
      <vt:lpstr>Clustering Users and Items</vt:lpstr>
      <vt:lpstr>UV-Decomposition</vt:lpstr>
      <vt:lpstr>Root-Mean-Square-Error &amp; Incremental Computation of UV-Decomposition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6</dc:title>
  <cp:lastModifiedBy>Arun kumar</cp:lastModifiedBy>
  <cp:revision>2</cp:revision>
  <dcterms:modified xsi:type="dcterms:W3CDTF">2017-12-04T17:05:35Z</dcterms:modified>
</cp:coreProperties>
</file>