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Roboto Slab" panose="020B0604020202020204" charset="0"/>
      <p:regular r:id="rId22"/>
      <p:bold r:id="rId23"/>
    </p:embeddedFont>
    <p:embeddedFont>
      <p:font typeface="Roboto"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3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783622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15858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6883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68092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1168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67292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641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8365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44318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70961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46690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6278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3375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7377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8697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3185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1100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79837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3347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2935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399"/>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8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7999"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899"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199" cy="1506299"/>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099"/>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8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com/v/S4RL6prqtGQ"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505700" y="683325"/>
            <a:ext cx="6132600" cy="2110200"/>
          </a:xfrm>
          <a:prstGeom prst="rect">
            <a:avLst/>
          </a:prstGeom>
        </p:spPr>
        <p:txBody>
          <a:bodyPr lIns="91425" tIns="91425" rIns="91425" bIns="91425" anchor="b" anchorCtr="0">
            <a:noAutofit/>
          </a:bodyPr>
          <a:lstStyle/>
          <a:p>
            <a:pPr lvl="0" algn="l" rtl="0">
              <a:spcBef>
                <a:spcPts val="0"/>
              </a:spcBef>
              <a:buNone/>
            </a:pPr>
            <a:r>
              <a:rPr lang="en" sz="3000"/>
              <a:t>Recommender Systems 01 , Content Based , Collaborative Filtering</a:t>
            </a:r>
          </a:p>
          <a:p>
            <a:pPr lvl="0" algn="l">
              <a:spcBef>
                <a:spcPts val="0"/>
              </a:spcBef>
              <a:buNone/>
            </a:pPr>
            <a:endParaRPr/>
          </a:p>
        </p:txBody>
      </p:sp>
      <p:sp>
        <p:nvSpPr>
          <p:cNvPr id="64" name="Shape 64"/>
          <p:cNvSpPr txBox="1">
            <a:spLocks noGrp="1"/>
          </p:cNvSpPr>
          <p:nvPr>
            <p:ph type="subTitle" idx="1"/>
          </p:nvPr>
        </p:nvSpPr>
        <p:spPr>
          <a:xfrm>
            <a:off x="1680301" y="2308900"/>
            <a:ext cx="5783400" cy="909000"/>
          </a:xfrm>
          <a:prstGeom prst="rect">
            <a:avLst/>
          </a:prstGeom>
        </p:spPr>
        <p:txBody>
          <a:bodyPr lIns="91425" tIns="91425" rIns="91425" bIns="91425" anchor="t" anchorCtr="0">
            <a:noAutofit/>
          </a:bodyPr>
          <a:lstStyle/>
          <a:p>
            <a:pPr lvl="0">
              <a:spcBef>
                <a:spcPts val="0"/>
              </a:spcBef>
              <a:buNone/>
            </a:pPr>
            <a:r>
              <a:rPr lang="en"/>
              <a:t>Group 6</a:t>
            </a:r>
          </a:p>
        </p:txBody>
      </p:sp>
      <p:sp>
        <p:nvSpPr>
          <p:cNvPr id="66" name="Shape 66"/>
          <p:cNvSpPr txBox="1"/>
          <p:nvPr/>
        </p:nvSpPr>
        <p:spPr>
          <a:xfrm>
            <a:off x="4093525" y="3722600"/>
            <a:ext cx="2208900" cy="266100"/>
          </a:xfrm>
          <a:prstGeom prst="rect">
            <a:avLst/>
          </a:prstGeom>
          <a:noFill/>
          <a:ln>
            <a:noFill/>
          </a:ln>
        </p:spPr>
        <p:txBody>
          <a:bodyPr lIns="91425" tIns="91425" rIns="91425" bIns="91425" anchor="t" anchorCtr="0">
            <a:noAutofit/>
          </a:bodyPr>
          <a:lstStyle/>
          <a:p>
            <a:pPr lvl="0" algn="ctr">
              <a:spcBef>
                <a:spcPts val="0"/>
              </a:spcBef>
              <a:buNone/>
            </a:pPr>
            <a:endParaRPr lang="en"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9.2.4 Representing Item Profiles</a:t>
            </a:r>
          </a:p>
        </p:txBody>
      </p:sp>
      <p:sp>
        <p:nvSpPr>
          <p:cNvPr id="125" name="Shape 125"/>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304800" rtl="0">
              <a:spcBef>
                <a:spcPts val="0"/>
              </a:spcBef>
              <a:spcAft>
                <a:spcPts val="600"/>
              </a:spcAft>
              <a:buSzPct val="100000"/>
            </a:pPr>
            <a:r>
              <a:rPr lang="en" sz="1200" dirty="0"/>
              <a:t>O</a:t>
            </a:r>
            <a:r>
              <a:rPr lang="en" sz="1100" dirty="0"/>
              <a:t>ur ultimate goal for content-based recommendation is to create both an item proﬁle consisting of feature-value pairs and a user proﬁle summarizing the preferences of the user, based of their row of the utility matrix.</a:t>
            </a:r>
          </a:p>
          <a:p>
            <a:pPr marL="457200" lvl="0" indent="-298450" rtl="0">
              <a:spcBef>
                <a:spcPts val="0"/>
              </a:spcBef>
              <a:spcAft>
                <a:spcPts val="600"/>
              </a:spcAft>
              <a:buSzPct val="100000"/>
            </a:pPr>
            <a:r>
              <a:rPr lang="en" sz="1100" dirty="0"/>
              <a:t>We will try to generalize this vector approach to all sorts of features. It is easy to do so for features that are sets of discrete values. For example, if one feature of movies is the set of actors, then imagine that there is a component for each actor, with 1 if the actor is in the movie, and 0 if not. Likewise, we can have a component for each possible director.</a:t>
            </a:r>
          </a:p>
          <a:p>
            <a:pPr marL="457200" lvl="0" indent="-298450" rtl="0">
              <a:spcBef>
                <a:spcPts val="0"/>
              </a:spcBef>
              <a:spcAft>
                <a:spcPts val="600"/>
              </a:spcAft>
              <a:buSzPct val="100000"/>
            </a:pPr>
            <a:r>
              <a:rPr lang="en" sz="1100" dirty="0"/>
              <a:t> Another class of features that is not readily represented by boolean vectors is numerical features.</a:t>
            </a:r>
          </a:p>
          <a:p>
            <a:pPr marL="457200" lvl="0" indent="-298450" rtl="0">
              <a:spcBef>
                <a:spcPts val="0"/>
              </a:spcBef>
              <a:spcAft>
                <a:spcPts val="600"/>
              </a:spcAft>
              <a:buSzPct val="100000"/>
            </a:pPr>
            <a:r>
              <a:rPr lang="en" sz="1100" dirty="0"/>
              <a:t>Example 9.2: Suppose the only features of movies are the set of actors and the average rating. Consider two movies with ﬁve actors each. Two of the actors are in both movies. Also, one movie has an average rating of 3 and the other an average of 4. The vectors look something like</a:t>
            </a:r>
          </a:p>
          <a:p>
            <a:pPr lvl="0" indent="457200" rtl="0">
              <a:spcBef>
                <a:spcPts val="0"/>
              </a:spcBef>
              <a:spcAft>
                <a:spcPts val="600"/>
              </a:spcAft>
              <a:buNone/>
            </a:pPr>
            <a:r>
              <a:rPr lang="en" sz="1100" dirty="0"/>
              <a:t>0 1 1 0 1 1 0 1 3α 1 1 0 1 0 1 1 0 4α</a:t>
            </a:r>
          </a:p>
          <a:p>
            <a:pPr marL="457200" lvl="0" indent="-298450">
              <a:spcBef>
                <a:spcPts val="0"/>
              </a:spcBef>
              <a:spcAft>
                <a:spcPts val="600"/>
              </a:spcAft>
              <a:buSzPct val="100000"/>
            </a:pPr>
            <a:r>
              <a:rPr lang="en" sz="1100" dirty="0"/>
              <a:t>However, there are, in principle, an infinite number of additional components, each with 0’s for both vectors, representing all the possible actors that neither movie has.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9.2.5 User Profiles</a:t>
            </a:r>
          </a:p>
        </p:txBody>
      </p:sp>
      <p:sp>
        <p:nvSpPr>
          <p:cNvPr id="131" name="Shape 131"/>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98450" rtl="0">
              <a:spcBef>
                <a:spcPts val="0"/>
              </a:spcBef>
              <a:spcAft>
                <a:spcPts val="600"/>
              </a:spcAft>
              <a:buSzPct val="100000"/>
            </a:pPr>
            <a:r>
              <a:rPr lang="en" sz="1100" dirty="0"/>
              <a:t>We not only need to create vectors describing items but also we need to create vectors with the same components that describe the user’s preferences. We have the utility matrix representing the connection between users and items.</a:t>
            </a:r>
          </a:p>
          <a:p>
            <a:pPr marL="457200" lvl="0" indent="-298450" rtl="0">
              <a:spcBef>
                <a:spcPts val="0"/>
              </a:spcBef>
              <a:spcAft>
                <a:spcPts val="600"/>
              </a:spcAft>
              <a:buSzPct val="100000"/>
            </a:pPr>
            <a:r>
              <a:rPr lang="en" sz="1100" dirty="0"/>
              <a:t>Example 9.3: Suppose items are movies, represented by boolean proﬁles with components corresponding to actors. Also, the utility matrix has a 1 if the user has seen the movie and is blank otherwise. If 20% of the movies that user U likes have Julia Roberts as one of the actors, then the user profile for U will have 0.2 in the component for Julia Roberts.</a:t>
            </a:r>
          </a:p>
          <a:p>
            <a:pPr marL="457200" lvl="0" indent="-298450" rtl="0">
              <a:spcBef>
                <a:spcPts val="0"/>
              </a:spcBef>
              <a:spcAft>
                <a:spcPts val="600"/>
              </a:spcAft>
              <a:buSzPct val="100000"/>
            </a:pPr>
            <a:r>
              <a:rPr lang="en" sz="1100" dirty="0"/>
              <a:t>Example 9.4: Consider the same movie information as in Example 9.3, but now suppose the utility matrix has entries that are ratings in the 1–5 range. Say user U gives an average rating of 3. There are three movies with Julia Roberts as an actor, and those movies got ratings of 3, 4, and 5. Then in the user proﬁle of U, the component for Julia Roberts will have value that is the average of 3−3, 4−3, and 5−3, that is, a value of 1.</a:t>
            </a:r>
          </a:p>
          <a:p>
            <a:pPr marL="457200" lvl="0" indent="-298450" rtl="0">
              <a:spcBef>
                <a:spcPts val="0"/>
              </a:spcBef>
              <a:spcAft>
                <a:spcPts val="600"/>
              </a:spcAft>
              <a:buSzPct val="100000"/>
            </a:pPr>
            <a:r>
              <a:rPr lang="en" sz="1100" dirty="0"/>
              <a:t>On the other hand, user V gives an average rating of 4, and has also rated three movies with Julia Roberts (it doesn’t matter whether or not they are the same three movies U rated). User V gives these three movies ratings of 2, 3, and 5. The user profile for V has, in the component for Julia Roberts, the average of 2−4, 3−4, and 5−4, that is, the value −2/3.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9.2.6 Recommending Items to Users Based on Content</a:t>
            </a:r>
          </a:p>
        </p:txBody>
      </p:sp>
      <p:sp>
        <p:nvSpPr>
          <p:cNvPr id="137" name="Shape 137"/>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98450" rtl="0">
              <a:spcBef>
                <a:spcPts val="0"/>
              </a:spcBef>
              <a:spcAft>
                <a:spcPts val="600"/>
              </a:spcAft>
              <a:buSzPct val="100000"/>
            </a:pPr>
            <a:r>
              <a:rPr lang="en" sz="1100" dirty="0"/>
              <a:t>With profile vectors for both users and items, we can estimate the degree to which a user would prefer an item by computing the cosine distance between the user’s and item’s vectors.</a:t>
            </a:r>
          </a:p>
          <a:p>
            <a:pPr marL="457200" lvl="0" indent="-298450" rtl="0">
              <a:spcBef>
                <a:spcPts val="0"/>
              </a:spcBef>
              <a:spcAft>
                <a:spcPts val="600"/>
              </a:spcAft>
              <a:buSzPct val="100000"/>
            </a:pPr>
            <a:r>
              <a:rPr lang="en" sz="1100" dirty="0"/>
              <a:t>Example 9.5: Consider first the data of Example 9.3. The user’s profile will have components for actors proportional to the likelihood that the actor will appear in a movie the user likes. Thus, the highest recommendations (lowest cosine distance) belong to the movies with lots of actors that appear in many of the movies the user likes. As long as actors are the only information we have about features of movies, that is probably the best we can do.</a:t>
            </a:r>
          </a:p>
          <a:p>
            <a:pPr marL="457200" lvl="0" indent="-298450" rtl="0">
              <a:spcBef>
                <a:spcPts val="0"/>
              </a:spcBef>
              <a:spcAft>
                <a:spcPts val="600"/>
              </a:spcAft>
              <a:buSzPct val="100000"/>
            </a:pPr>
            <a:r>
              <a:rPr lang="en" sz="1100" dirty="0"/>
              <a:t>Now, consider Example 9.4. There, we observed that the vector for a user will have positive numbers for actors that tend to appear in movies the user likes and negative numbers for actors that tend to appear in movies the user doesn’t like. Consider a movie with many actors the user likes, and only a few or none that the user doesn’t like. The cosine of the angle between the user’s and movie’s vectors will be a large positive fraction. That implies an angle close to 0, and therefore a small cosine distance between the vectors. Next, consider a movie with about as many actors that the user likes as those the user doesn’t like. In this situation, the cosine of the angle between the user and movie is around 0, and therefore the angle between the two vectors is around 90 degrees.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9.2.7 Classification Algorithms</a:t>
            </a:r>
          </a:p>
        </p:txBody>
      </p:sp>
      <p:sp>
        <p:nvSpPr>
          <p:cNvPr id="143" name="Shape 143"/>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98450" rtl="0">
              <a:lnSpc>
                <a:spcPct val="100000"/>
              </a:lnSpc>
              <a:spcBef>
                <a:spcPts val="0"/>
              </a:spcBef>
              <a:spcAft>
                <a:spcPts val="600"/>
              </a:spcAft>
              <a:buSzPct val="100000"/>
            </a:pPr>
            <a:r>
              <a:rPr lang="en" sz="1100" dirty="0"/>
              <a:t>Another approach to a recommendation system using item profiles and utility matrices is to treat the problem as one of machine learning.</a:t>
            </a:r>
          </a:p>
          <a:p>
            <a:pPr marL="457200" lvl="0" indent="-298450" rtl="0">
              <a:lnSpc>
                <a:spcPct val="100000"/>
              </a:lnSpc>
              <a:spcBef>
                <a:spcPts val="0"/>
              </a:spcBef>
              <a:spcAft>
                <a:spcPts val="600"/>
              </a:spcAft>
              <a:buSzPct val="100000"/>
            </a:pPr>
            <a:r>
              <a:rPr lang="en" sz="1100" dirty="0"/>
              <a:t>Regard the given data as a training set, and for each user, build a classifier that predicts the rating of all items.</a:t>
            </a:r>
          </a:p>
          <a:p>
            <a:pPr marL="457200" lvl="0" indent="-298450" rtl="0">
              <a:lnSpc>
                <a:spcPct val="100000"/>
              </a:lnSpc>
              <a:spcBef>
                <a:spcPts val="0"/>
              </a:spcBef>
              <a:spcAft>
                <a:spcPts val="600"/>
              </a:spcAft>
              <a:buSzPct val="100000"/>
            </a:pPr>
            <a:r>
              <a:rPr lang="en" sz="1100" dirty="0"/>
              <a:t>A </a:t>
            </a:r>
            <a:r>
              <a:rPr lang="en" sz="1100" b="1" dirty="0">
                <a:solidFill>
                  <a:srgbClr val="FF0000"/>
                </a:solidFill>
              </a:rPr>
              <a:t>decision tree</a:t>
            </a:r>
            <a:r>
              <a:rPr lang="en" sz="1100" dirty="0"/>
              <a:t> is a collection of nodes arranged as a binary tree.</a:t>
            </a:r>
          </a:p>
          <a:p>
            <a:pPr marL="457200" lvl="0" indent="-298450" rtl="0">
              <a:lnSpc>
                <a:spcPct val="100000"/>
              </a:lnSpc>
              <a:spcBef>
                <a:spcPts val="0"/>
              </a:spcBef>
              <a:spcAft>
                <a:spcPts val="600"/>
              </a:spcAft>
              <a:buSzPct val="100000"/>
            </a:pPr>
            <a:r>
              <a:rPr lang="en" sz="1100" dirty="0"/>
              <a:t>The leaves render decisions and each interior node is a condition on the objects being classified.</a:t>
            </a:r>
          </a:p>
          <a:p>
            <a:pPr marL="457200" lvl="0" indent="-298450" rtl="0">
              <a:lnSpc>
                <a:spcPct val="100000"/>
              </a:lnSpc>
              <a:spcBef>
                <a:spcPts val="0"/>
              </a:spcBef>
              <a:spcAft>
                <a:spcPts val="600"/>
              </a:spcAft>
              <a:buSzPct val="100000"/>
            </a:pPr>
            <a:r>
              <a:rPr lang="en" sz="1100" dirty="0"/>
              <a:t>We start at the root to classify an item and apply the predicate at the root to the item. If the predicate is true, go to the left child. If it is false, go to the right child. Repeat the same process at the node visited, until a leaf is reached. That leaf will classify the item as liked or not.</a:t>
            </a:r>
          </a:p>
          <a:p>
            <a:pPr marL="457200" lvl="0" indent="-298450" rtl="0">
              <a:lnSpc>
                <a:spcPct val="100000"/>
              </a:lnSpc>
              <a:spcBef>
                <a:spcPts val="0"/>
              </a:spcBef>
              <a:spcAft>
                <a:spcPts val="600"/>
              </a:spcAft>
              <a:buSzPct val="100000"/>
            </a:pPr>
            <a:r>
              <a:rPr lang="en" sz="1100" dirty="0"/>
              <a:t>Construction of a decision tree requires selection of a predicate for each interior </a:t>
            </a:r>
            <a:br>
              <a:rPr lang="en" sz="1100" dirty="0"/>
            </a:br>
            <a:r>
              <a:rPr lang="en" sz="1100" dirty="0"/>
              <a:t>node. There are lots of ways to pick the best predicate, but they all try to arrange </a:t>
            </a:r>
            <a:br>
              <a:rPr lang="en" sz="1100" dirty="0"/>
            </a:br>
            <a:r>
              <a:rPr lang="en" sz="1100" dirty="0"/>
              <a:t>it so one of the children gets all or most of the positive examples in the training </a:t>
            </a:r>
            <a:br>
              <a:rPr lang="en" sz="1100" dirty="0"/>
            </a:br>
            <a:r>
              <a:rPr lang="en" sz="1100" dirty="0"/>
              <a:t>set and the other child gets all or most of the negative examples.</a:t>
            </a:r>
          </a:p>
        </p:txBody>
      </p:sp>
      <p:pic>
        <p:nvPicPr>
          <p:cNvPr id="144" name="Shape 144" descr=" "/>
          <p:cNvPicPr preferRelativeResize="0"/>
          <p:nvPr/>
        </p:nvPicPr>
        <p:blipFill>
          <a:blip r:embed="rId3">
            <a:alphaModFix/>
          </a:blip>
          <a:stretch>
            <a:fillRect/>
          </a:stretch>
        </p:blipFill>
        <p:spPr>
          <a:xfrm>
            <a:off x="6319925" y="3132574"/>
            <a:ext cx="1975550" cy="15820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Collaborative Filtering (9.3.1 - 9.3.3)</a:t>
            </a:r>
          </a:p>
        </p:txBody>
      </p:sp>
      <p:sp>
        <p:nvSpPr>
          <p:cNvPr id="150" name="Shape 15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rtl="0">
              <a:spcBef>
                <a:spcPts val="0"/>
              </a:spcBef>
              <a:spcAft>
                <a:spcPts val="600"/>
              </a:spcAft>
              <a:buNone/>
            </a:pPr>
            <a:r>
              <a:rPr lang="en" dirty="0"/>
              <a:t>Instead of using features of items to determine their similarity, this section focuses on the similarity of the user ratings for two items</a:t>
            </a:r>
          </a:p>
          <a:p>
            <a:pPr lvl="0" rtl="0">
              <a:spcBef>
                <a:spcPts val="0"/>
              </a:spcBef>
              <a:spcAft>
                <a:spcPts val="600"/>
              </a:spcAft>
              <a:buNone/>
            </a:pPr>
            <a:r>
              <a:rPr lang="en" dirty="0"/>
              <a:t>Users are similar if their vectors are close according to some distance (this could be Jaccard or cosine distance)</a:t>
            </a:r>
          </a:p>
          <a:p>
            <a:pPr lvl="0">
              <a:spcBef>
                <a:spcPts val="0"/>
              </a:spcBef>
              <a:spcAft>
                <a:spcPts val="600"/>
              </a:spcAft>
              <a:buNone/>
            </a:pPr>
            <a:r>
              <a:rPr lang="en" dirty="0"/>
              <a:t>This process is called </a:t>
            </a:r>
            <a:r>
              <a:rPr lang="en" dirty="0">
                <a:solidFill>
                  <a:srgbClr val="FFFF00"/>
                </a:solidFill>
              </a:rPr>
              <a:t>collaborative filtering </a:t>
            </a:r>
          </a:p>
        </p:txBody>
      </p:sp>
      <p:pic>
        <p:nvPicPr>
          <p:cNvPr id="151" name="Shape 151" descr="Image result for collaborative working"/>
          <p:cNvPicPr preferRelativeResize="0"/>
          <p:nvPr/>
        </p:nvPicPr>
        <p:blipFill>
          <a:blip r:embed="rId3">
            <a:alphaModFix/>
          </a:blip>
          <a:stretch>
            <a:fillRect/>
          </a:stretch>
        </p:blipFill>
        <p:spPr>
          <a:xfrm>
            <a:off x="5346000" y="2811400"/>
            <a:ext cx="3193274" cy="21659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Measuring Similarity</a:t>
            </a:r>
          </a:p>
        </p:txBody>
      </p:sp>
      <p:sp>
        <p:nvSpPr>
          <p:cNvPr id="157" name="Shape 157"/>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spcAft>
                <a:spcPts val="600"/>
              </a:spcAft>
            </a:pPr>
            <a:r>
              <a:rPr lang="en" dirty="0">
                <a:solidFill>
                  <a:srgbClr val="FFFF00"/>
                </a:solidFill>
              </a:rPr>
              <a:t>Jaccard Distance</a:t>
            </a:r>
            <a:r>
              <a:rPr lang="en" dirty="0"/>
              <a:t>: ignore the values in the matrix and focus on the sets of the rated items </a:t>
            </a:r>
          </a:p>
          <a:p>
            <a:pPr marL="457200" lvl="0" indent="-228600" rtl="0">
              <a:spcBef>
                <a:spcPts val="0"/>
              </a:spcBef>
              <a:spcAft>
                <a:spcPts val="600"/>
              </a:spcAft>
            </a:pPr>
            <a:r>
              <a:rPr lang="en" dirty="0">
                <a:solidFill>
                  <a:srgbClr val="FFFF00"/>
                </a:solidFill>
              </a:rPr>
              <a:t>Cosine Distance</a:t>
            </a:r>
            <a:r>
              <a:rPr lang="en" dirty="0"/>
              <a:t>: treats the blanks as a value of 0, it is unorthodox because it has the effect of treating the lack of a rating as more similar to disliking the movie than liking it</a:t>
            </a:r>
          </a:p>
          <a:p>
            <a:pPr lvl="0" rtl="0">
              <a:spcBef>
                <a:spcPts val="0"/>
              </a:spcBef>
              <a:spcAft>
                <a:spcPts val="600"/>
              </a:spcAft>
              <a:buNone/>
            </a:pPr>
            <a:endParaRPr dirty="0"/>
          </a:p>
        </p:txBody>
      </p:sp>
      <p:pic>
        <p:nvPicPr>
          <p:cNvPr id="158" name="Shape 158" descr="Image result for jaccard distance" title="https://en.wikipedia.org/wiki/Jaccard_index"/>
          <p:cNvPicPr preferRelativeResize="0"/>
          <p:nvPr/>
        </p:nvPicPr>
        <p:blipFill>
          <a:blip r:embed="rId3">
            <a:alphaModFix/>
          </a:blip>
          <a:stretch>
            <a:fillRect/>
          </a:stretch>
        </p:blipFill>
        <p:spPr>
          <a:xfrm>
            <a:off x="3589725" y="2953950"/>
            <a:ext cx="2654300" cy="2032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The Duality of Similarity </a:t>
            </a:r>
          </a:p>
        </p:txBody>
      </p:sp>
      <p:sp>
        <p:nvSpPr>
          <p:cNvPr id="164" name="Shape 164"/>
          <p:cNvSpPr txBox="1">
            <a:spLocks noGrp="1"/>
          </p:cNvSpPr>
          <p:nvPr>
            <p:ph type="body" idx="1"/>
          </p:nvPr>
        </p:nvSpPr>
        <p:spPr>
          <a:xfrm>
            <a:off x="387900" y="1489824"/>
            <a:ext cx="8368200" cy="1749900"/>
          </a:xfrm>
          <a:prstGeom prst="rect">
            <a:avLst/>
          </a:prstGeom>
        </p:spPr>
        <p:txBody>
          <a:bodyPr lIns="91425" tIns="91425" rIns="91425" bIns="91425" anchor="t" anchorCtr="0">
            <a:noAutofit/>
          </a:bodyPr>
          <a:lstStyle/>
          <a:p>
            <a:pPr lvl="0" rtl="0">
              <a:spcBef>
                <a:spcPts val="0"/>
              </a:spcBef>
              <a:spcAft>
                <a:spcPts val="600"/>
              </a:spcAft>
              <a:buNone/>
            </a:pPr>
            <a:r>
              <a:rPr lang="en" dirty="0"/>
              <a:t>The utility matrix can be viewed as telling us about users or about items, or even both.  There are two ways similarity is broken in practice:</a:t>
            </a:r>
          </a:p>
          <a:p>
            <a:pPr marL="457200" lvl="0" indent="-228600" rtl="0">
              <a:spcBef>
                <a:spcPts val="0"/>
              </a:spcBef>
              <a:spcAft>
                <a:spcPts val="600"/>
              </a:spcAft>
              <a:buAutoNum type="arabicParenR"/>
            </a:pPr>
            <a:r>
              <a:rPr lang="en" dirty="0"/>
              <a:t>We can use information about users to recommend items</a:t>
            </a:r>
          </a:p>
          <a:p>
            <a:pPr marL="457200" lvl="0" indent="-228600" rtl="0">
              <a:spcBef>
                <a:spcPts val="0"/>
              </a:spcBef>
              <a:spcAft>
                <a:spcPts val="600"/>
              </a:spcAft>
              <a:buAutoNum type="arabicParenR"/>
            </a:pPr>
            <a:r>
              <a:rPr lang="en" dirty="0"/>
              <a:t>There’s a difference in the typical behavior of user and items</a:t>
            </a:r>
          </a:p>
          <a:p>
            <a:pPr lvl="0">
              <a:spcBef>
                <a:spcPts val="0"/>
              </a:spcBef>
              <a:spcAft>
                <a:spcPts val="600"/>
              </a:spcAft>
              <a:buNone/>
            </a:pPr>
            <a:endParaRPr dirty="0"/>
          </a:p>
        </p:txBody>
      </p:sp>
      <p:pic>
        <p:nvPicPr>
          <p:cNvPr id="165" name="Shape 165"/>
          <p:cNvPicPr preferRelativeResize="0"/>
          <p:nvPr/>
        </p:nvPicPr>
        <p:blipFill>
          <a:blip r:embed="rId3">
            <a:alphaModFix/>
          </a:blip>
          <a:stretch>
            <a:fillRect/>
          </a:stretch>
        </p:blipFill>
        <p:spPr>
          <a:xfrm>
            <a:off x="1485025" y="3273962"/>
            <a:ext cx="2510150" cy="1455525"/>
          </a:xfrm>
          <a:prstGeom prst="rect">
            <a:avLst/>
          </a:prstGeom>
          <a:noFill/>
          <a:ln>
            <a:noFill/>
          </a:ln>
        </p:spPr>
      </p:pic>
      <p:pic>
        <p:nvPicPr>
          <p:cNvPr id="166" name="Shape 166"/>
          <p:cNvPicPr preferRelativeResize="0"/>
          <p:nvPr/>
        </p:nvPicPr>
        <p:blipFill>
          <a:blip r:embed="rId4">
            <a:alphaModFix/>
          </a:blip>
          <a:stretch>
            <a:fillRect/>
          </a:stretch>
        </p:blipFill>
        <p:spPr>
          <a:xfrm>
            <a:off x="4726370" y="3239737"/>
            <a:ext cx="3009900" cy="1524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Clustering Users and Items</a:t>
            </a:r>
          </a:p>
        </p:txBody>
      </p:sp>
      <p:sp>
        <p:nvSpPr>
          <p:cNvPr id="172" name="Shape 172"/>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spcAft>
                <a:spcPts val="600"/>
              </a:spcAft>
              <a:buNone/>
            </a:pPr>
            <a:r>
              <a:rPr lang="en" dirty="0"/>
              <a:t>Problem: If two items belong to the same genre, there are likely to be very few users who bought or rated both. Even if two users both like a genre(s), they may not have bought any items in common.</a:t>
            </a:r>
          </a:p>
          <a:p>
            <a:pPr lvl="0">
              <a:spcBef>
                <a:spcPts val="0"/>
              </a:spcBef>
              <a:spcAft>
                <a:spcPts val="600"/>
              </a:spcAft>
              <a:buNone/>
            </a:pPr>
            <a:r>
              <a:rPr lang="en" dirty="0"/>
              <a:t>Solution: By selecting any of the distance measures suggested, or any other ones, we can use it to perform a clustering of users/items.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UV-Decomposition</a:t>
            </a:r>
          </a:p>
        </p:txBody>
      </p:sp>
      <p:sp>
        <p:nvSpPr>
          <p:cNvPr id="178" name="Shape 178"/>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317500" rtl="0">
              <a:spcBef>
                <a:spcPts val="0"/>
              </a:spcBef>
              <a:spcAft>
                <a:spcPts val="600"/>
              </a:spcAft>
              <a:buSzPct val="100000"/>
            </a:pPr>
            <a:r>
              <a:rPr lang="en" sz="1400" dirty="0"/>
              <a:t>Consider movies as a case in point. </a:t>
            </a:r>
          </a:p>
          <a:p>
            <a:pPr marL="457200" lvl="0" indent="-317500" rtl="0">
              <a:spcBef>
                <a:spcPts val="0"/>
              </a:spcBef>
              <a:spcAft>
                <a:spcPts val="600"/>
              </a:spcAft>
              <a:buSzPct val="100000"/>
            </a:pPr>
            <a:r>
              <a:rPr lang="en" sz="1400" dirty="0"/>
              <a:t>Most users respond to a small number of features; they like certain genres, famous actors or actresses that they like. </a:t>
            </a:r>
          </a:p>
          <a:p>
            <a:pPr marL="457200" lvl="0" indent="-317500" rtl="0">
              <a:spcBef>
                <a:spcPts val="0"/>
              </a:spcBef>
              <a:spcAft>
                <a:spcPts val="600"/>
              </a:spcAft>
              <a:buSzPct val="100000"/>
            </a:pPr>
            <a:r>
              <a:rPr lang="en" sz="1400" dirty="0"/>
              <a:t>If we start with the utility matrix M, with n rows and m columns (i.e., there are n users and m items), then we might be able to find a matrix U with n rows and d columns and a matrix V with d rows and m columns, such that UV closely approximates M in those entries where M is non blank</a:t>
            </a:r>
          </a:p>
          <a:p>
            <a:pPr marL="457200" lvl="0" indent="-317500">
              <a:spcBef>
                <a:spcPts val="0"/>
              </a:spcBef>
              <a:spcAft>
                <a:spcPts val="600"/>
              </a:spcAft>
              <a:buSzPct val="100000"/>
            </a:pPr>
            <a:r>
              <a:rPr lang="en" sz="1400" dirty="0"/>
              <a:t>If so, then we have established that there are d dimensions that allow us to characterize both users and items closely. We can then use </a:t>
            </a:r>
            <a:br>
              <a:rPr lang="en" sz="1400" dirty="0"/>
            </a:br>
            <a:r>
              <a:rPr lang="en" sz="1400" dirty="0"/>
              <a:t>the entry in the product UV to estimate the </a:t>
            </a:r>
            <a:br>
              <a:rPr lang="en" sz="1400" dirty="0"/>
            </a:br>
            <a:r>
              <a:rPr lang="en" sz="1400" dirty="0"/>
              <a:t>corresponding blank entry in utility matrix </a:t>
            </a:r>
            <a:br>
              <a:rPr lang="en" sz="1400" dirty="0"/>
            </a:br>
            <a:r>
              <a:rPr lang="en" sz="1400" dirty="0"/>
              <a:t>M. This process is called UV-</a:t>
            </a:r>
            <a:br>
              <a:rPr lang="en" sz="1400" dirty="0"/>
            </a:br>
            <a:r>
              <a:rPr lang="en" sz="1400" dirty="0"/>
              <a:t>decomposition of M</a:t>
            </a:r>
          </a:p>
        </p:txBody>
      </p:sp>
      <p:pic>
        <p:nvPicPr>
          <p:cNvPr id="179" name="Shape 179" descr="3190section1.PNG"/>
          <p:cNvPicPr preferRelativeResize="0"/>
          <p:nvPr/>
        </p:nvPicPr>
        <p:blipFill>
          <a:blip r:embed="rId3">
            <a:alphaModFix/>
          </a:blip>
          <a:stretch>
            <a:fillRect/>
          </a:stretch>
        </p:blipFill>
        <p:spPr>
          <a:xfrm>
            <a:off x="4471949" y="3606400"/>
            <a:ext cx="4375350" cy="13821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Root-Mean-Square Error &amp; Incremental Computation of  UV-Decomposition </a:t>
            </a:r>
          </a:p>
        </p:txBody>
      </p:sp>
      <p:sp>
        <p:nvSpPr>
          <p:cNvPr id="185" name="Shape 185"/>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317500" rtl="0">
              <a:spcBef>
                <a:spcPts val="0"/>
              </a:spcBef>
              <a:spcAft>
                <a:spcPts val="600"/>
              </a:spcAft>
              <a:buSzPct val="100000"/>
            </a:pPr>
            <a:r>
              <a:rPr lang="en" sz="1400" dirty="0"/>
              <a:t>While we can pick among several measures of how close the product UV is to M, the typical choice is the root-mean-square error (RMSE), where we </a:t>
            </a:r>
          </a:p>
          <a:p>
            <a:pPr marL="914400" lvl="0" indent="-317500" rtl="0">
              <a:spcBef>
                <a:spcPts val="0"/>
              </a:spcBef>
              <a:spcAft>
                <a:spcPts val="600"/>
              </a:spcAft>
              <a:buSzPct val="100000"/>
              <a:buAutoNum type="arabicPeriod"/>
            </a:pPr>
            <a:r>
              <a:rPr lang="en" sz="1400" dirty="0"/>
              <a:t>Sum, over all non blank entries in M the square of the difference between that entry and the corresponding entry in the product UV </a:t>
            </a:r>
          </a:p>
          <a:p>
            <a:pPr marL="914400" lvl="0" indent="-317500" rtl="0">
              <a:spcBef>
                <a:spcPts val="0"/>
              </a:spcBef>
              <a:spcAft>
                <a:spcPts val="600"/>
              </a:spcAft>
              <a:buSzPct val="100000"/>
              <a:buAutoNum type="arabicPeriod"/>
            </a:pPr>
            <a:r>
              <a:rPr lang="en" sz="1400" dirty="0"/>
              <a:t>Take the mean of these squares by dividing by the number of terms in the sum</a:t>
            </a:r>
          </a:p>
          <a:p>
            <a:pPr marL="914400" lvl="0" indent="-317500" rtl="0">
              <a:spcBef>
                <a:spcPts val="0"/>
              </a:spcBef>
              <a:spcAft>
                <a:spcPts val="600"/>
              </a:spcAft>
              <a:buSzPct val="100000"/>
              <a:buAutoNum type="arabicPeriod"/>
            </a:pPr>
            <a:r>
              <a:rPr lang="en" sz="1400" dirty="0"/>
              <a:t>Take the square root of the mean</a:t>
            </a:r>
          </a:p>
          <a:p>
            <a:pPr marL="457200" lvl="0" indent="-317500" rtl="0">
              <a:spcBef>
                <a:spcPts val="0"/>
              </a:spcBef>
              <a:spcAft>
                <a:spcPts val="600"/>
              </a:spcAft>
              <a:buSzPct val="100000"/>
            </a:pPr>
            <a:r>
              <a:rPr lang="en" sz="1400" dirty="0"/>
              <a:t>Minimizing the sum of the squares is the same as minimizing the square root of the average square, so we generally omit the last two steps in our running example</a:t>
            </a:r>
          </a:p>
          <a:p>
            <a:pPr marL="457200" lvl="0" indent="-317500" rtl="0">
              <a:spcBef>
                <a:spcPts val="0"/>
              </a:spcBef>
              <a:spcAft>
                <a:spcPts val="600"/>
              </a:spcAft>
              <a:buSzPct val="100000"/>
            </a:pPr>
            <a:r>
              <a:rPr lang="en" sz="1400" dirty="0"/>
              <a:t>Finding the UV-decomposition with the least RMSE involves starting with some arbitrarily chosen U and V , and repeatedly adjusting U and V to make the RMSE smaller</a:t>
            </a:r>
          </a:p>
          <a:p>
            <a:pPr lvl="0">
              <a:spcBef>
                <a:spcPts val="0"/>
              </a:spcBef>
              <a:spcAft>
                <a:spcPts val="600"/>
              </a:spcAft>
              <a:buNone/>
            </a:pPr>
            <a:endParaRP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87900" y="256475"/>
            <a:ext cx="8368200" cy="686100"/>
          </a:xfrm>
          <a:prstGeom prst="rect">
            <a:avLst/>
          </a:prstGeom>
        </p:spPr>
        <p:txBody>
          <a:bodyPr lIns="91425" tIns="91425" rIns="91425" bIns="91425" anchor="b" anchorCtr="0">
            <a:noAutofit/>
          </a:bodyPr>
          <a:lstStyle/>
          <a:p>
            <a:pPr lvl="0" algn="ctr" rtl="0">
              <a:spcBef>
                <a:spcPts val="0"/>
              </a:spcBef>
              <a:buNone/>
            </a:pPr>
            <a:r>
              <a:rPr lang="en"/>
              <a:t> </a:t>
            </a:r>
          </a:p>
          <a:p>
            <a:pPr lvl="0" algn="ctr">
              <a:spcBef>
                <a:spcPts val="0"/>
              </a:spcBef>
              <a:buNone/>
            </a:pPr>
            <a:r>
              <a:rPr lang="en"/>
              <a:t>9.1.1 Recommender System </a:t>
            </a:r>
          </a:p>
        </p:txBody>
      </p:sp>
      <p:sp>
        <p:nvSpPr>
          <p:cNvPr id="72" name="Shape 72"/>
          <p:cNvSpPr txBox="1">
            <a:spLocks noGrp="1"/>
          </p:cNvSpPr>
          <p:nvPr>
            <p:ph type="body" idx="1"/>
          </p:nvPr>
        </p:nvSpPr>
        <p:spPr>
          <a:xfrm>
            <a:off x="387900" y="1032299"/>
            <a:ext cx="8368200" cy="3078900"/>
          </a:xfrm>
          <a:prstGeom prst="rect">
            <a:avLst/>
          </a:prstGeom>
          <a:solidFill>
            <a:schemeClr val="lt1"/>
          </a:solidFill>
          <a:ln w="9525" cap="flat" cmpd="sng">
            <a:solidFill>
              <a:schemeClr val="lt1"/>
            </a:solidFill>
            <a:prstDash val="solid"/>
            <a:round/>
            <a:headEnd type="none" w="med" len="med"/>
            <a:tailEnd type="none" w="med" len="med"/>
          </a:ln>
        </p:spPr>
        <p:txBody>
          <a:bodyPr lIns="91425" tIns="91425" rIns="91425" bIns="91425" anchor="t" anchorCtr="0">
            <a:noAutofit/>
          </a:bodyPr>
          <a:lstStyle/>
          <a:p>
            <a:pPr lvl="0">
              <a:spcBef>
                <a:spcPts val="0"/>
              </a:spcBef>
              <a:spcAft>
                <a:spcPts val="600"/>
              </a:spcAft>
              <a:buNone/>
            </a:pPr>
            <a:r>
              <a:rPr lang="en" dirty="0"/>
              <a:t>Extensive class of web application that involve predicting user response to options which is called </a:t>
            </a:r>
            <a:r>
              <a:rPr lang="en" dirty="0">
                <a:solidFill>
                  <a:srgbClr val="FFFF00"/>
                </a:solidFill>
              </a:rPr>
              <a:t>recommendation systems</a:t>
            </a:r>
            <a:r>
              <a:rPr lang="en" dirty="0"/>
              <a:t>.</a:t>
            </a:r>
          </a:p>
          <a:p>
            <a:pPr lvl="0">
              <a:spcBef>
                <a:spcPts val="0"/>
              </a:spcBef>
              <a:spcAft>
                <a:spcPts val="600"/>
              </a:spcAft>
              <a:buNone/>
            </a:pPr>
            <a:r>
              <a:rPr lang="en" dirty="0">
                <a:solidFill>
                  <a:srgbClr val="FFFF00"/>
                </a:solidFill>
              </a:rPr>
              <a:t>Two</a:t>
            </a:r>
            <a:r>
              <a:rPr lang="en" dirty="0"/>
              <a:t> types:</a:t>
            </a:r>
          </a:p>
          <a:p>
            <a:pPr marL="457200" lvl="0" indent="-228600" rtl="0">
              <a:spcBef>
                <a:spcPts val="0"/>
              </a:spcBef>
              <a:spcAft>
                <a:spcPts val="600"/>
              </a:spcAft>
            </a:pPr>
            <a:r>
              <a:rPr lang="en" dirty="0"/>
              <a:t>Content-Based Systems </a:t>
            </a:r>
          </a:p>
          <a:p>
            <a:pPr marL="457200" lvl="0" indent="-228600" rtl="0">
              <a:spcBef>
                <a:spcPts val="0"/>
              </a:spcBef>
              <a:spcAft>
                <a:spcPts val="600"/>
              </a:spcAft>
            </a:pPr>
            <a:r>
              <a:rPr lang="en" dirty="0"/>
              <a:t>Collaborative filtering </a:t>
            </a:r>
          </a:p>
          <a:p>
            <a:pPr lvl="0" rtl="0">
              <a:spcBef>
                <a:spcPts val="0"/>
              </a:spcBef>
              <a:spcAft>
                <a:spcPts val="600"/>
              </a:spcAft>
              <a:buNone/>
            </a:pPr>
            <a:r>
              <a:rPr lang="en" dirty="0">
                <a:solidFill>
                  <a:srgbClr val="FFFF00"/>
                </a:solidFill>
              </a:rPr>
              <a:t>One</a:t>
            </a:r>
            <a:r>
              <a:rPr lang="en" dirty="0"/>
              <a:t> chart:</a:t>
            </a:r>
          </a:p>
          <a:p>
            <a:pPr marL="457200" lvl="0" indent="-228600" rtl="0">
              <a:spcBef>
                <a:spcPts val="0"/>
              </a:spcBef>
              <a:spcAft>
                <a:spcPts val="600"/>
              </a:spcAft>
            </a:pPr>
            <a:r>
              <a:rPr lang="en" dirty="0"/>
              <a:t>The Utility Matrix </a:t>
            </a:r>
          </a:p>
          <a:p>
            <a:pPr lvl="0" rtl="0">
              <a:spcBef>
                <a:spcPts val="0"/>
              </a:spcBef>
              <a:spcAft>
                <a:spcPts val="600"/>
              </a:spcAft>
              <a:buNone/>
            </a:pPr>
            <a:endParaRPr dirty="0"/>
          </a:p>
          <a:p>
            <a:pPr lvl="0">
              <a:spcBef>
                <a:spcPts val="0"/>
              </a:spcBef>
              <a:spcAft>
                <a:spcPts val="600"/>
              </a:spcAft>
              <a:buNone/>
            </a:pPr>
            <a:endParaRPr dirty="0"/>
          </a:p>
        </p:txBody>
      </p:sp>
      <p:pic>
        <p:nvPicPr>
          <p:cNvPr id="73" name="Shape 73"/>
          <p:cNvPicPr preferRelativeResize="0"/>
          <p:nvPr/>
        </p:nvPicPr>
        <p:blipFill>
          <a:blip r:embed="rId3">
            <a:alphaModFix/>
          </a:blip>
          <a:stretch>
            <a:fillRect/>
          </a:stretch>
        </p:blipFill>
        <p:spPr>
          <a:xfrm>
            <a:off x="4351937" y="1913787"/>
            <a:ext cx="3743325" cy="2447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87900" y="383400"/>
            <a:ext cx="8368200" cy="686100"/>
          </a:xfrm>
          <a:prstGeom prst="rect">
            <a:avLst/>
          </a:prstGeom>
        </p:spPr>
        <p:txBody>
          <a:bodyPr lIns="91425" tIns="91425" rIns="91425" bIns="91425" anchor="b" anchorCtr="0">
            <a:noAutofit/>
          </a:bodyPr>
          <a:lstStyle/>
          <a:p>
            <a:pPr lvl="0" rtl="0">
              <a:lnSpc>
                <a:spcPct val="115000"/>
              </a:lnSpc>
              <a:spcBef>
                <a:spcPts val="0"/>
              </a:spcBef>
              <a:spcAft>
                <a:spcPts val="1600"/>
              </a:spcAft>
              <a:buNone/>
            </a:pPr>
            <a:endParaRPr sz="1800">
              <a:latin typeface="Roboto"/>
              <a:ea typeface="Roboto"/>
              <a:cs typeface="Roboto"/>
              <a:sym typeface="Roboto"/>
            </a:endParaRPr>
          </a:p>
          <a:p>
            <a:pPr lvl="0" algn="ctr" rtl="0">
              <a:lnSpc>
                <a:spcPct val="115000"/>
              </a:lnSpc>
              <a:spcBef>
                <a:spcPts val="0"/>
              </a:spcBef>
              <a:spcAft>
                <a:spcPts val="1600"/>
              </a:spcAft>
              <a:buNone/>
            </a:pPr>
            <a:r>
              <a:rPr lang="en">
                <a:latin typeface="Roboto"/>
                <a:ea typeface="Roboto"/>
                <a:cs typeface="Roboto"/>
                <a:sym typeface="Roboto"/>
              </a:rPr>
              <a:t>9.1.2 Content-Based System</a:t>
            </a:r>
            <a:r>
              <a:rPr lang="en" sz="2400">
                <a:latin typeface="Roboto"/>
                <a:ea typeface="Roboto"/>
                <a:cs typeface="Roboto"/>
                <a:sym typeface="Roboto"/>
              </a:rPr>
              <a:t> </a:t>
            </a:r>
          </a:p>
        </p:txBody>
      </p:sp>
      <p:sp>
        <p:nvSpPr>
          <p:cNvPr id="79" name="Shape 79"/>
          <p:cNvSpPr txBox="1">
            <a:spLocks noGrp="1"/>
          </p:cNvSpPr>
          <p:nvPr>
            <p:ph type="body" idx="1"/>
          </p:nvPr>
        </p:nvSpPr>
        <p:spPr>
          <a:xfrm>
            <a:off x="387900" y="1209425"/>
            <a:ext cx="8368200" cy="3641400"/>
          </a:xfrm>
          <a:prstGeom prst="rect">
            <a:avLst/>
          </a:prstGeom>
        </p:spPr>
        <p:txBody>
          <a:bodyPr lIns="91425" tIns="91425" rIns="91425" bIns="91425" anchor="t" anchorCtr="0">
            <a:noAutofit/>
          </a:bodyPr>
          <a:lstStyle/>
          <a:p>
            <a:pPr lvl="0">
              <a:spcBef>
                <a:spcPts val="0"/>
              </a:spcBef>
              <a:spcAft>
                <a:spcPts val="600"/>
              </a:spcAft>
              <a:buNone/>
            </a:pPr>
            <a:r>
              <a:rPr lang="en" dirty="0">
                <a:solidFill>
                  <a:srgbClr val="FFFF00"/>
                </a:solidFill>
              </a:rPr>
              <a:t>Content-Based Systems</a:t>
            </a:r>
            <a:r>
              <a:rPr lang="en" dirty="0"/>
              <a:t> examine the properties of the items recommended. Similarity of items is determined by measuring the similarity in their properties. </a:t>
            </a:r>
          </a:p>
          <a:p>
            <a:pPr lvl="0">
              <a:spcBef>
                <a:spcPts val="0"/>
              </a:spcBef>
              <a:spcAft>
                <a:spcPts val="600"/>
              </a:spcAft>
              <a:buNone/>
            </a:pPr>
            <a:r>
              <a:rPr lang="en" dirty="0"/>
              <a:t>Example: </a:t>
            </a:r>
          </a:p>
          <a:p>
            <a:pPr lvl="0">
              <a:spcBef>
                <a:spcPts val="0"/>
              </a:spcBef>
              <a:spcAft>
                <a:spcPts val="600"/>
              </a:spcAft>
              <a:buNone/>
            </a:pPr>
            <a:r>
              <a:rPr lang="en" dirty="0"/>
              <a:t>If a Netflix user has watched many gossip girl shows, then recommend a movie or show classified in the database as having “gossip girl” traits or genre.</a:t>
            </a:r>
          </a:p>
          <a:p>
            <a:pPr lvl="0">
              <a:spcBef>
                <a:spcPts val="0"/>
              </a:spcBef>
              <a:spcAft>
                <a:spcPts val="600"/>
              </a:spcAft>
              <a:buNone/>
            </a:pPr>
            <a:endParaRPr dirty="0"/>
          </a:p>
        </p:txBody>
      </p:sp>
      <p:pic>
        <p:nvPicPr>
          <p:cNvPr id="80" name="Shape 80" descr="Image result for netflix recommendations"/>
          <p:cNvPicPr preferRelativeResize="0"/>
          <p:nvPr/>
        </p:nvPicPr>
        <p:blipFill>
          <a:blip r:embed="rId3">
            <a:alphaModFix/>
          </a:blip>
          <a:stretch>
            <a:fillRect/>
          </a:stretch>
        </p:blipFill>
        <p:spPr>
          <a:xfrm>
            <a:off x="5133424" y="3388524"/>
            <a:ext cx="2335725" cy="1440024"/>
          </a:xfrm>
          <a:prstGeom prst="rect">
            <a:avLst/>
          </a:prstGeom>
          <a:noFill/>
          <a:ln>
            <a:noFill/>
          </a:ln>
        </p:spPr>
      </p:pic>
      <p:pic>
        <p:nvPicPr>
          <p:cNvPr id="81" name="Shape 81" descr="Image result for netflix recommendations"/>
          <p:cNvPicPr preferRelativeResize="0"/>
          <p:nvPr/>
        </p:nvPicPr>
        <p:blipFill>
          <a:blip r:embed="rId4">
            <a:alphaModFix/>
          </a:blip>
          <a:stretch>
            <a:fillRect/>
          </a:stretch>
        </p:blipFill>
        <p:spPr>
          <a:xfrm>
            <a:off x="1376575" y="3388525"/>
            <a:ext cx="2625925" cy="1477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lgn="ctr">
              <a:spcBef>
                <a:spcPts val="0"/>
              </a:spcBef>
              <a:buNone/>
            </a:pPr>
            <a:r>
              <a:rPr lang="en"/>
              <a:t>9.2.2 Collaborative Filtering </a:t>
            </a:r>
          </a:p>
        </p:txBody>
      </p:sp>
      <p:sp>
        <p:nvSpPr>
          <p:cNvPr id="87" name="Shape 87"/>
          <p:cNvSpPr txBox="1">
            <a:spLocks noGrp="1"/>
          </p:cNvSpPr>
          <p:nvPr>
            <p:ph type="body" idx="1"/>
          </p:nvPr>
        </p:nvSpPr>
        <p:spPr>
          <a:xfrm>
            <a:off x="387900" y="1247975"/>
            <a:ext cx="8368200" cy="3078900"/>
          </a:xfrm>
          <a:prstGeom prst="rect">
            <a:avLst/>
          </a:prstGeom>
        </p:spPr>
        <p:txBody>
          <a:bodyPr lIns="91425" tIns="91425" rIns="91425" bIns="91425" anchor="t" anchorCtr="0">
            <a:noAutofit/>
          </a:bodyPr>
          <a:lstStyle/>
          <a:p>
            <a:pPr lvl="0">
              <a:spcBef>
                <a:spcPts val="0"/>
              </a:spcBef>
              <a:spcAft>
                <a:spcPts val="600"/>
              </a:spcAft>
              <a:buNone/>
            </a:pPr>
            <a:r>
              <a:rPr lang="en" dirty="0">
                <a:solidFill>
                  <a:srgbClr val="FFFF00"/>
                </a:solidFill>
              </a:rPr>
              <a:t>Collaborative-filtering</a:t>
            </a:r>
            <a:r>
              <a:rPr lang="en" dirty="0"/>
              <a:t> systems focus on the relationship between users and items. Similarity of items is determined by the similarity by the similarity of the ratings of those items by the user who rated both items. </a:t>
            </a:r>
          </a:p>
          <a:p>
            <a:pPr lvl="0">
              <a:lnSpc>
                <a:spcPct val="100000"/>
              </a:lnSpc>
              <a:spcBef>
                <a:spcPts val="0"/>
              </a:spcBef>
              <a:spcAft>
                <a:spcPts val="600"/>
              </a:spcAft>
              <a:buNone/>
            </a:pPr>
            <a:r>
              <a:rPr lang="en" dirty="0"/>
              <a:t>Basic Assumptions: </a:t>
            </a:r>
          </a:p>
          <a:p>
            <a:pPr lvl="0">
              <a:lnSpc>
                <a:spcPct val="100000"/>
              </a:lnSpc>
              <a:spcBef>
                <a:spcPts val="0"/>
              </a:spcBef>
              <a:spcAft>
                <a:spcPts val="600"/>
              </a:spcAft>
              <a:buNone/>
            </a:pPr>
            <a:r>
              <a:rPr lang="en" dirty="0"/>
              <a:t>-Users with similar interests have common preferences</a:t>
            </a:r>
          </a:p>
          <a:p>
            <a:pPr lvl="0">
              <a:lnSpc>
                <a:spcPct val="100000"/>
              </a:lnSpc>
              <a:spcBef>
                <a:spcPts val="0"/>
              </a:spcBef>
              <a:spcAft>
                <a:spcPts val="600"/>
              </a:spcAft>
              <a:buNone/>
            </a:pPr>
            <a:r>
              <a:rPr lang="en" dirty="0"/>
              <a:t>-Sufficiently large number of user preference are available</a:t>
            </a:r>
          </a:p>
        </p:txBody>
      </p:sp>
      <p:pic>
        <p:nvPicPr>
          <p:cNvPr id="88" name="Shape 88" descr="Image result for collaborative filtering"/>
          <p:cNvPicPr preferRelativeResize="0"/>
          <p:nvPr/>
        </p:nvPicPr>
        <p:blipFill>
          <a:blip r:embed="rId3">
            <a:alphaModFix/>
          </a:blip>
          <a:stretch>
            <a:fillRect/>
          </a:stretch>
        </p:blipFill>
        <p:spPr>
          <a:xfrm>
            <a:off x="2738250" y="3428575"/>
            <a:ext cx="2680225" cy="1534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33025" y="361275"/>
            <a:ext cx="8368200" cy="686100"/>
          </a:xfrm>
          <a:prstGeom prst="rect">
            <a:avLst/>
          </a:prstGeom>
        </p:spPr>
        <p:txBody>
          <a:bodyPr lIns="91425" tIns="91425" rIns="91425" bIns="91425" anchor="b" anchorCtr="0">
            <a:noAutofit/>
          </a:bodyPr>
          <a:lstStyle/>
          <a:p>
            <a:pPr lvl="0" algn="ctr">
              <a:spcBef>
                <a:spcPts val="0"/>
              </a:spcBef>
              <a:buNone/>
            </a:pPr>
            <a:r>
              <a:rPr lang="en"/>
              <a:t>9.1.3 The Utility Matrix </a:t>
            </a:r>
          </a:p>
        </p:txBody>
      </p:sp>
      <p:sp>
        <p:nvSpPr>
          <p:cNvPr id="94" name="Shape 94"/>
          <p:cNvSpPr txBox="1">
            <a:spLocks noGrp="1"/>
          </p:cNvSpPr>
          <p:nvPr>
            <p:ph type="body" idx="1"/>
          </p:nvPr>
        </p:nvSpPr>
        <p:spPr>
          <a:xfrm>
            <a:off x="387900" y="1231499"/>
            <a:ext cx="8368200" cy="3541800"/>
          </a:xfrm>
          <a:prstGeom prst="rect">
            <a:avLst/>
          </a:prstGeom>
        </p:spPr>
        <p:txBody>
          <a:bodyPr lIns="91425" tIns="91425" rIns="91425" bIns="91425" anchor="t" anchorCtr="0">
            <a:noAutofit/>
          </a:bodyPr>
          <a:lstStyle/>
          <a:p>
            <a:pPr marL="457200" lvl="0" indent="-228600">
              <a:spcBef>
                <a:spcPts val="0"/>
              </a:spcBef>
              <a:spcAft>
                <a:spcPts val="600"/>
              </a:spcAft>
            </a:pPr>
            <a:r>
              <a:rPr lang="en" dirty="0"/>
              <a:t>Matrix of value representing each user’s level of affinity to each item.</a:t>
            </a:r>
          </a:p>
          <a:p>
            <a:pPr marL="457200" lvl="0" indent="-228600">
              <a:spcBef>
                <a:spcPts val="0"/>
              </a:spcBef>
              <a:spcAft>
                <a:spcPts val="600"/>
              </a:spcAft>
            </a:pPr>
            <a:r>
              <a:rPr lang="en" dirty="0"/>
              <a:t>Recommendation engine needs to predict the values for the empty cells based on available cell values</a:t>
            </a:r>
          </a:p>
          <a:p>
            <a:pPr marL="457200" lvl="0" indent="-228600" rtl="0">
              <a:spcBef>
                <a:spcPts val="0"/>
              </a:spcBef>
              <a:spcAft>
                <a:spcPts val="600"/>
              </a:spcAft>
            </a:pPr>
            <a:r>
              <a:rPr lang="en" dirty="0"/>
              <a:t>Denser the matrix, better the quality of recommendation</a:t>
            </a:r>
          </a:p>
          <a:p>
            <a:pPr lvl="0">
              <a:spcBef>
                <a:spcPts val="0"/>
              </a:spcBef>
              <a:spcAft>
                <a:spcPts val="600"/>
              </a:spcAft>
              <a:buNone/>
            </a:pPr>
            <a:endParaRPr sz="900" dirty="0"/>
          </a:p>
          <a:p>
            <a:pPr lvl="0">
              <a:spcBef>
                <a:spcPts val="0"/>
              </a:spcBef>
              <a:spcAft>
                <a:spcPts val="600"/>
              </a:spcAft>
              <a:buNone/>
            </a:pPr>
            <a:endParaRPr sz="900" dirty="0"/>
          </a:p>
          <a:p>
            <a:pPr lvl="0" rtl="0">
              <a:spcBef>
                <a:spcPts val="0"/>
              </a:spcBef>
              <a:spcAft>
                <a:spcPts val="600"/>
              </a:spcAft>
              <a:buNone/>
            </a:pPr>
            <a:endParaRPr sz="900" dirty="0"/>
          </a:p>
          <a:p>
            <a:pPr lvl="0" rtl="0">
              <a:spcBef>
                <a:spcPts val="0"/>
              </a:spcBef>
              <a:spcAft>
                <a:spcPts val="600"/>
              </a:spcAft>
              <a:buNone/>
            </a:pPr>
            <a:endParaRPr sz="900" dirty="0"/>
          </a:p>
          <a:p>
            <a:pPr lvl="0" rtl="0">
              <a:spcBef>
                <a:spcPts val="0"/>
              </a:spcBef>
              <a:spcAft>
                <a:spcPts val="600"/>
              </a:spcAft>
              <a:buNone/>
            </a:pPr>
            <a:endParaRPr lang="en" sz="900" dirty="0"/>
          </a:p>
          <a:p>
            <a:pPr lvl="0" rtl="0">
              <a:spcBef>
                <a:spcPts val="0"/>
              </a:spcBef>
              <a:spcAft>
                <a:spcPts val="600"/>
              </a:spcAft>
              <a:buNone/>
            </a:pPr>
            <a:r>
              <a:rPr lang="en" sz="900" dirty="0"/>
              <a:t>In Fig. 9.1 we see an example </a:t>
            </a:r>
            <a:r>
              <a:rPr lang="en" sz="900" dirty="0">
                <a:solidFill>
                  <a:srgbClr val="FFFF00"/>
                </a:solidFill>
              </a:rPr>
              <a:t>utility matrix,</a:t>
            </a:r>
            <a:r>
              <a:rPr lang="en" sz="900" dirty="0"/>
              <a:t> representing users’ ratings of movies on a 1–5 scale, with 5 the highest rating. Blanks represent the situation where the user has not rated the movie. The movie names are HP1, HP2, and HP3 for Harry Potter I, II, and III, TW for Twilight, and SW1, SW2, and SW3 for Star Wars episodes 1, 2, and 3. The users are represented by capital letters A through D.  </a:t>
            </a:r>
          </a:p>
        </p:txBody>
      </p:sp>
      <p:pic>
        <p:nvPicPr>
          <p:cNvPr id="95" name="Shape 95"/>
          <p:cNvPicPr preferRelativeResize="0"/>
          <p:nvPr/>
        </p:nvPicPr>
        <p:blipFill>
          <a:blip r:embed="rId3">
            <a:alphaModFix/>
          </a:blip>
          <a:stretch>
            <a:fillRect/>
          </a:stretch>
        </p:blipFill>
        <p:spPr>
          <a:xfrm>
            <a:off x="1824274" y="2813750"/>
            <a:ext cx="4818699" cy="1047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lgn="ctr">
              <a:spcBef>
                <a:spcPts val="0"/>
              </a:spcBef>
              <a:buNone/>
            </a:pPr>
            <a:r>
              <a:rPr lang="en">
                <a:solidFill>
                  <a:srgbClr val="FFFF00"/>
                </a:solidFill>
              </a:rPr>
              <a:t>Pop</a:t>
            </a:r>
            <a:r>
              <a:rPr lang="en">
                <a:solidFill>
                  <a:srgbClr val="FFFFFF"/>
                </a:solidFill>
              </a:rPr>
              <a:t>corn Ti</a:t>
            </a:r>
            <a:r>
              <a:rPr lang="en">
                <a:solidFill>
                  <a:srgbClr val="FFFF00"/>
                </a:solidFill>
              </a:rPr>
              <a:t>me</a:t>
            </a:r>
          </a:p>
        </p:txBody>
      </p:sp>
      <p:sp>
        <p:nvSpPr>
          <p:cNvPr id="101" name="Shape 101" descr="Recommendation systems have impacted or even redefined our lives in many ways. One example of this impact is how our online shopping experience is being redefined. As we browse through products, the Recommendation system offer recommendations of products we might be interested in. Regardless of the perspective — business or consumer, Recommendation systems have been immensely beneficial. And big data is the driving force behind Recommendation systems.  Be A Big Data Developer: http://www.simplilearn.com/big-data-and-analytics/big-data-and-hadoop-training?utm_campaign=Amazon-BigData-S4RL6prqtGQ&amp;utm_medium=SC&amp;utm_source=youtube  For more updates on courses and tips follow us on: - Facebook : https://www.facebook.com/Simplilearn - Twitter: https://twitter.com/simplilearn  Get the android app: http://bit.ly/1WlVo4u Get the iOS app: http://apple.co/1HIO5J0" title="How Big Data Is Used In Amazon Recommendation Systems To Change Our Lives">
            <a:hlinkClick r:id="rId3"/>
          </p:cNvPr>
          <p:cNvSpPr/>
          <p:nvPr/>
        </p:nvSpPr>
        <p:spPr>
          <a:xfrm>
            <a:off x="2245675" y="1368575"/>
            <a:ext cx="4572000" cy="2901574"/>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 </a:t>
            </a:r>
            <a:r>
              <a:rPr lang="en">
                <a:latin typeface="Roboto"/>
                <a:ea typeface="Roboto"/>
                <a:cs typeface="Roboto"/>
                <a:sym typeface="Roboto"/>
              </a:rPr>
              <a:t>9.2.1 Item Profiles</a:t>
            </a:r>
          </a:p>
        </p:txBody>
      </p:sp>
      <p:sp>
        <p:nvSpPr>
          <p:cNvPr id="107" name="Shape 107"/>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lnSpc>
                <a:spcPct val="100000"/>
              </a:lnSpc>
              <a:spcBef>
                <a:spcPts val="0"/>
              </a:spcBef>
              <a:spcAft>
                <a:spcPts val="0"/>
              </a:spcAft>
              <a:buClr>
                <a:schemeClr val="accent6"/>
              </a:buClr>
            </a:pPr>
            <a:r>
              <a:rPr lang="en" sz="1500" dirty="0">
                <a:solidFill>
                  <a:schemeClr val="accent6"/>
                </a:solidFill>
              </a:rPr>
              <a:t>Profiles </a:t>
            </a:r>
          </a:p>
          <a:p>
            <a:pPr marL="514350" lvl="0" indent="-285750" rtl="0">
              <a:lnSpc>
                <a:spcPct val="100000"/>
              </a:lnSpc>
              <a:spcBef>
                <a:spcPts val="0"/>
              </a:spcBef>
              <a:spcAft>
                <a:spcPts val="0"/>
              </a:spcAft>
              <a:buClr>
                <a:schemeClr val="accent6"/>
              </a:buClr>
              <a:buFont typeface="Arial" panose="020B0604020202020204" pitchFamily="34" charset="0"/>
              <a:buChar char="•"/>
            </a:pPr>
            <a:r>
              <a:rPr lang="en" sz="1500" dirty="0"/>
              <a:t> which is a record or collection of records representing important characteristics of that item</a:t>
            </a:r>
          </a:p>
          <a:p>
            <a:pPr marL="228600" lvl="0" rtl="0">
              <a:lnSpc>
                <a:spcPct val="100000"/>
              </a:lnSpc>
              <a:spcBef>
                <a:spcPts val="0"/>
              </a:spcBef>
              <a:spcAft>
                <a:spcPts val="0"/>
              </a:spcAft>
              <a:buClr>
                <a:schemeClr val="accent6"/>
              </a:buClr>
            </a:pPr>
            <a:r>
              <a:rPr lang="en" sz="1500" dirty="0">
                <a:solidFill>
                  <a:schemeClr val="accent6"/>
                </a:solidFill>
              </a:rPr>
              <a:t>Movies</a:t>
            </a:r>
          </a:p>
          <a:p>
            <a:pPr marL="514350" lvl="0" indent="-285750" rtl="0">
              <a:lnSpc>
                <a:spcPct val="100000"/>
              </a:lnSpc>
              <a:spcBef>
                <a:spcPts val="0"/>
              </a:spcBef>
              <a:spcAft>
                <a:spcPts val="0"/>
              </a:spcAft>
              <a:buClr>
                <a:schemeClr val="accent6"/>
              </a:buClr>
              <a:buFont typeface="Arial" panose="020B0604020202020204" pitchFamily="34" charset="0"/>
              <a:buChar char="•"/>
            </a:pPr>
            <a:r>
              <a:rPr lang="en" sz="1500" dirty="0"/>
              <a:t>The set of actors of the movie. Some viewers prefer movies with their favorite actors</a:t>
            </a:r>
          </a:p>
          <a:p>
            <a:pPr marL="514350" lvl="0" indent="-285750" rtl="0">
              <a:lnSpc>
                <a:spcPct val="100000"/>
              </a:lnSpc>
              <a:spcBef>
                <a:spcPts val="0"/>
              </a:spcBef>
              <a:spcAft>
                <a:spcPts val="0"/>
              </a:spcAft>
              <a:buClr>
                <a:schemeClr val="accent6"/>
              </a:buClr>
              <a:buFont typeface="Arial" panose="020B0604020202020204" pitchFamily="34" charset="0"/>
              <a:buChar char="•"/>
            </a:pPr>
            <a:r>
              <a:rPr lang="en" sz="1500" dirty="0"/>
              <a:t>The director. Some viewers have a preference for the work of certain directors. </a:t>
            </a:r>
          </a:p>
          <a:p>
            <a:pPr marL="914400" lvl="1" indent="-228600" rtl="0">
              <a:lnSpc>
                <a:spcPct val="100000"/>
              </a:lnSpc>
              <a:spcBef>
                <a:spcPts val="0"/>
              </a:spcBef>
              <a:spcAft>
                <a:spcPts val="0"/>
              </a:spcAft>
            </a:pPr>
            <a:r>
              <a:rPr lang="en" sz="1500" dirty="0"/>
              <a:t>The year in which the movie was made. Some viewers prefer old movies; others watch only the latest releases. </a:t>
            </a:r>
          </a:p>
          <a:p>
            <a:pPr marL="914400" lvl="1" indent="-228600" rtl="0">
              <a:lnSpc>
                <a:spcPct val="100000"/>
              </a:lnSpc>
              <a:spcBef>
                <a:spcPts val="0"/>
              </a:spcBef>
              <a:spcAft>
                <a:spcPts val="0"/>
              </a:spcAft>
            </a:pPr>
            <a:r>
              <a:rPr lang="en" sz="1500" dirty="0"/>
              <a:t>The genre or general type of movie. Some viewers like only comedies, others dramas or romances. </a:t>
            </a:r>
          </a:p>
          <a:p>
            <a:pPr marL="457200" lvl="0" indent="-228600" rtl="0">
              <a:lnSpc>
                <a:spcPct val="100000"/>
              </a:lnSpc>
              <a:spcBef>
                <a:spcPts val="0"/>
              </a:spcBef>
              <a:spcAft>
                <a:spcPts val="0"/>
              </a:spcAft>
              <a:buClr>
                <a:schemeClr val="accent6"/>
              </a:buClr>
            </a:pPr>
            <a:r>
              <a:rPr lang="en" sz="1500" dirty="0">
                <a:solidFill>
                  <a:schemeClr val="accent6"/>
                </a:solidFill>
              </a:rPr>
              <a:t>Other Examples</a:t>
            </a:r>
          </a:p>
          <a:p>
            <a:pPr marL="914400" lvl="1" indent="-228600" rtl="0">
              <a:lnSpc>
                <a:spcPct val="100000"/>
              </a:lnSpc>
              <a:spcBef>
                <a:spcPts val="0"/>
              </a:spcBef>
              <a:spcAft>
                <a:spcPts val="0"/>
              </a:spcAft>
            </a:pPr>
            <a:r>
              <a:rPr lang="en" sz="1500" dirty="0"/>
              <a:t>Products -  descriptions written by the manufacturer.</a:t>
            </a:r>
          </a:p>
          <a:p>
            <a:pPr marL="914400" lvl="1" indent="-228600" rtl="0">
              <a:lnSpc>
                <a:spcPct val="100000"/>
              </a:lnSpc>
              <a:spcBef>
                <a:spcPts val="0"/>
              </a:spcBef>
              <a:spcAft>
                <a:spcPts val="0"/>
              </a:spcAft>
            </a:pPr>
            <a:r>
              <a:rPr lang="en" sz="1500" dirty="0"/>
              <a:t>Music - artist, composer, and genre.</a:t>
            </a:r>
          </a:p>
          <a:p>
            <a:pPr marL="914400" lvl="1" indent="-228600" rtl="0">
              <a:lnSpc>
                <a:spcPct val="100000"/>
              </a:lnSpc>
              <a:spcBef>
                <a:spcPts val="0"/>
              </a:spcBef>
              <a:spcAft>
                <a:spcPts val="0"/>
              </a:spcAft>
            </a:pPr>
            <a:r>
              <a:rPr lang="en" sz="1500" dirty="0"/>
              <a:t>Books - author, year of publication, and genre.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9.2.2 Discovering Features of Documents</a:t>
            </a:r>
          </a:p>
        </p:txBody>
      </p:sp>
      <p:sp>
        <p:nvSpPr>
          <p:cNvPr id="113" name="Shape 113"/>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spcAft>
                <a:spcPts val="600"/>
              </a:spcAft>
              <a:buClr>
                <a:schemeClr val="accent6"/>
              </a:buClr>
            </a:pPr>
            <a:r>
              <a:rPr lang="en" dirty="0">
                <a:solidFill>
                  <a:schemeClr val="accent6"/>
                </a:solidFill>
              </a:rPr>
              <a:t>Document Collections</a:t>
            </a:r>
          </a:p>
          <a:p>
            <a:pPr marL="914400" lvl="1" indent="-228600" rtl="0">
              <a:spcBef>
                <a:spcPts val="0"/>
              </a:spcBef>
              <a:spcAft>
                <a:spcPts val="600"/>
              </a:spcAft>
            </a:pPr>
            <a:r>
              <a:rPr lang="en" dirty="0"/>
              <a:t>There are many news articles published each day, and we cannot read all of them. A recommendation system can suggest articles on topics a user is interested in. </a:t>
            </a:r>
          </a:p>
          <a:p>
            <a:pPr marL="457200" lvl="0" indent="-228600" rtl="0">
              <a:spcBef>
                <a:spcPts val="0"/>
              </a:spcBef>
              <a:spcAft>
                <a:spcPts val="600"/>
              </a:spcAft>
              <a:buClr>
                <a:schemeClr val="accent6"/>
              </a:buClr>
            </a:pPr>
            <a:r>
              <a:rPr lang="en" dirty="0">
                <a:solidFill>
                  <a:schemeClr val="accent6"/>
                </a:solidFill>
              </a:rPr>
              <a:t>Identification</a:t>
            </a:r>
          </a:p>
          <a:p>
            <a:pPr marL="914400" lvl="1" indent="-228600" rtl="0">
              <a:spcBef>
                <a:spcPts val="0"/>
              </a:spcBef>
              <a:spcAft>
                <a:spcPts val="600"/>
              </a:spcAft>
            </a:pPr>
            <a:r>
              <a:rPr lang="en" dirty="0"/>
              <a:t>First, eliminate stop words – the several hundred most common words, which tend to say little about the topic of a document. </a:t>
            </a:r>
          </a:p>
          <a:p>
            <a:pPr marL="914400" lvl="1" indent="-228600" rtl="0">
              <a:spcBef>
                <a:spcPts val="0"/>
              </a:spcBef>
              <a:spcAft>
                <a:spcPts val="600"/>
              </a:spcAft>
            </a:pPr>
            <a:r>
              <a:rPr lang="en" dirty="0"/>
              <a:t>For the remaining words, compute the TF.IDF score for each word in the document. The ones with the highest scores are the words that characterize the document.</a:t>
            </a:r>
          </a:p>
          <a:p>
            <a:pPr marL="457200" lvl="0" indent="-228600" rtl="0">
              <a:spcBef>
                <a:spcPts val="0"/>
              </a:spcBef>
              <a:spcAft>
                <a:spcPts val="600"/>
              </a:spcAft>
              <a:buClr>
                <a:schemeClr val="accent6"/>
              </a:buClr>
            </a:pPr>
            <a:r>
              <a:rPr lang="en" dirty="0">
                <a:solidFill>
                  <a:schemeClr val="accent6"/>
                </a:solidFill>
              </a:rPr>
              <a:t>To measure the similarity</a:t>
            </a:r>
          </a:p>
          <a:p>
            <a:pPr marL="914400" lvl="1" indent="-228600" rtl="0">
              <a:spcBef>
                <a:spcPts val="0"/>
              </a:spcBef>
              <a:spcAft>
                <a:spcPts val="600"/>
              </a:spcAft>
            </a:pPr>
            <a:r>
              <a:rPr lang="en" dirty="0"/>
              <a:t>1. We could use the Jaccard distance between the sets of words.</a:t>
            </a:r>
          </a:p>
          <a:p>
            <a:pPr marL="914400" lvl="1" indent="-228600" rtl="0">
              <a:spcBef>
                <a:spcPts val="0"/>
              </a:spcBef>
              <a:spcAft>
                <a:spcPts val="600"/>
              </a:spcAft>
            </a:pPr>
            <a:r>
              <a:rPr lang="en" dirty="0"/>
              <a:t>2. We could use the cosine distance between the sets.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spcBef>
                <a:spcPts val="0"/>
              </a:spcBef>
              <a:buNone/>
            </a:pPr>
            <a:r>
              <a:rPr lang="en"/>
              <a:t>9.2.3 Obtaining Item Features From Tags </a:t>
            </a:r>
          </a:p>
        </p:txBody>
      </p:sp>
      <p:sp>
        <p:nvSpPr>
          <p:cNvPr id="119" name="Shape 119"/>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spcAft>
                <a:spcPts val="600"/>
              </a:spcAft>
              <a:buClr>
                <a:schemeClr val="accent6"/>
              </a:buClr>
            </a:pPr>
            <a:r>
              <a:rPr lang="en" dirty="0">
                <a:solidFill>
                  <a:schemeClr val="accent6"/>
                </a:solidFill>
              </a:rPr>
              <a:t>Images</a:t>
            </a:r>
          </a:p>
          <a:p>
            <a:pPr marL="914400" lvl="1" indent="-228600" rtl="0">
              <a:spcBef>
                <a:spcPts val="0"/>
              </a:spcBef>
              <a:spcAft>
                <a:spcPts val="600"/>
              </a:spcAft>
            </a:pPr>
            <a:r>
              <a:rPr lang="en" dirty="0"/>
              <a:t>typically an array of pixels, does not tell us anything useful about their features. </a:t>
            </a:r>
          </a:p>
          <a:p>
            <a:pPr marL="914400" lvl="1" indent="-228600" rtl="0">
              <a:spcBef>
                <a:spcPts val="0"/>
              </a:spcBef>
              <a:spcAft>
                <a:spcPts val="600"/>
              </a:spcAft>
            </a:pPr>
            <a:r>
              <a:rPr lang="en" dirty="0"/>
              <a:t>inviting users to tag the items by entering words or phrases that describe the item</a:t>
            </a:r>
          </a:p>
          <a:p>
            <a:pPr marL="914400" lvl="1" indent="-228600" rtl="0">
              <a:spcBef>
                <a:spcPts val="0"/>
              </a:spcBef>
              <a:spcAft>
                <a:spcPts val="600"/>
              </a:spcAft>
            </a:pPr>
            <a:r>
              <a:rPr lang="en" dirty="0"/>
              <a:t>but one picture with a lot of red might be tagged “Tiananmen Square,” while another is tagged “sunset at Malibu.” </a:t>
            </a:r>
          </a:p>
          <a:p>
            <a:pPr marL="457200" lvl="0" indent="-228600" rtl="0">
              <a:spcBef>
                <a:spcPts val="0"/>
              </a:spcBef>
              <a:spcAft>
                <a:spcPts val="600"/>
              </a:spcAft>
              <a:buClr>
                <a:schemeClr val="accent6"/>
              </a:buClr>
            </a:pPr>
            <a:r>
              <a:rPr lang="en" dirty="0">
                <a:solidFill>
                  <a:schemeClr val="accent6"/>
                </a:solidFill>
              </a:rPr>
              <a:t>Del.icio.us</a:t>
            </a:r>
          </a:p>
          <a:p>
            <a:pPr marL="914400" lvl="1" indent="-228600" rtl="0">
              <a:spcBef>
                <a:spcPts val="0"/>
              </a:spcBef>
              <a:spcAft>
                <a:spcPts val="600"/>
              </a:spcAft>
            </a:pPr>
            <a:r>
              <a:rPr lang="en" dirty="0"/>
              <a:t>invited users to tag Web pages</a:t>
            </a:r>
          </a:p>
          <a:p>
            <a:pPr marL="914400" lvl="1" indent="-228600" rtl="0">
              <a:spcBef>
                <a:spcPts val="0"/>
              </a:spcBef>
              <a:spcAft>
                <a:spcPts val="600"/>
              </a:spcAft>
            </a:pPr>
            <a:r>
              <a:rPr lang="en" dirty="0"/>
              <a:t>The goal of this tagging was to make a new method of search available</a:t>
            </a:r>
          </a:p>
          <a:p>
            <a:pPr marL="914400" lvl="1" indent="-228600" rtl="0">
              <a:spcBef>
                <a:spcPts val="0"/>
              </a:spcBef>
              <a:spcAft>
                <a:spcPts val="600"/>
              </a:spcAft>
            </a:pPr>
            <a:r>
              <a:rPr lang="en" dirty="0"/>
              <a:t>only works if users are willing to take the trouble to create the tags</a:t>
            </a:r>
          </a:p>
          <a:p>
            <a:pPr marL="914400" lvl="1" indent="-228600" rtl="0">
              <a:spcBef>
                <a:spcPts val="0"/>
              </a:spcBef>
              <a:spcAft>
                <a:spcPts val="600"/>
              </a:spcAft>
            </a:pPr>
            <a:r>
              <a:rPr lang="en" dirty="0"/>
              <a:t>there are enough tags that occasional erroneous ones will not bias the system</a:t>
            </a: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2194</Words>
  <Application>Microsoft Office PowerPoint</Application>
  <PresentationFormat>On-screen Show (16:9)</PresentationFormat>
  <Paragraphs>111</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Roboto Slab</vt:lpstr>
      <vt:lpstr>Roboto</vt:lpstr>
      <vt:lpstr>Arial</vt:lpstr>
      <vt:lpstr>marina</vt:lpstr>
      <vt:lpstr>Recommender Systems 01 , Content Based , Collaborative Filtering </vt:lpstr>
      <vt:lpstr>  9.1.1 Recommender System </vt:lpstr>
      <vt:lpstr> 9.1.2 Content-Based System </vt:lpstr>
      <vt:lpstr>9.2.2 Collaborative Filtering </vt:lpstr>
      <vt:lpstr>9.1.3 The Utility Matrix </vt:lpstr>
      <vt:lpstr>Popcorn Time</vt:lpstr>
      <vt:lpstr> 9.2.1 Item Profiles</vt:lpstr>
      <vt:lpstr>9.2.2 Discovering Features of Documents</vt:lpstr>
      <vt:lpstr>9.2.3 Obtaining Item Features From Tags </vt:lpstr>
      <vt:lpstr>9.2.4 Representing Item Profiles</vt:lpstr>
      <vt:lpstr>9.2.5 User Profiles</vt:lpstr>
      <vt:lpstr>9.2.6 Recommending Items to Users Based on Content</vt:lpstr>
      <vt:lpstr>9.2.7 Classification Algorithms</vt:lpstr>
      <vt:lpstr>Collaborative Filtering (9.3.1 - 9.3.3)</vt:lpstr>
      <vt:lpstr>Measuring Similarity</vt:lpstr>
      <vt:lpstr>The Duality of Similarity </vt:lpstr>
      <vt:lpstr>Clustering Users and Items</vt:lpstr>
      <vt:lpstr>UV-Decomposition</vt:lpstr>
      <vt:lpstr>Root-Mean-Square Error &amp; Incremental Computation of  UV-Decomposition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Recommender Systems 01 , Content Based , Collaborative Filtering </dc:title>
  <dc:creator>Ross</dc:creator>
  <cp:lastModifiedBy>Arun kumar</cp:lastModifiedBy>
  <cp:revision>2</cp:revision>
  <dcterms:modified xsi:type="dcterms:W3CDTF">2017-03-30T01:00:15Z</dcterms:modified>
</cp:coreProperties>
</file>