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3" r:id="rId13"/>
    <p:sldId id="267" r:id="rId14"/>
    <p:sldId id="268" r:id="rId15"/>
    <p:sldId id="269" r:id="rId16"/>
    <p:sldId id="271" r:id="rId17"/>
    <p:sldId id="270" r:id="rId18"/>
    <p:sldId id="272"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varScale="1">
        <p:scale>
          <a:sx n="98" d="100"/>
          <a:sy n="98" d="100"/>
        </p:scale>
        <p:origin x="608"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D571A84-83BD-488E-AA2A-F073A45DC0A4}" type="datetimeFigureOut">
              <a:rPr lang="en-US" smtClean="0"/>
              <a:t>3/17/20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B5CFA-9372-474B-B458-95D1B39D39D9}" type="slidenum">
              <a:rPr lang="en-US" smtClean="0"/>
              <a:t>‹#›</a:t>
            </a:fld>
            <a:endParaRPr lang="en-US"/>
          </a:p>
        </p:txBody>
      </p:sp>
    </p:spTree>
    <p:extLst>
      <p:ext uri="{BB962C8B-B14F-4D97-AF65-F5344CB8AC3E}">
        <p14:creationId xmlns:p14="http://schemas.microsoft.com/office/powerpoint/2010/main" val="4278194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571A84-83BD-488E-AA2A-F073A45DC0A4}" type="datetimeFigureOut">
              <a:rPr lang="en-US" smtClean="0"/>
              <a:t>3/17/20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0B5CFA-9372-474B-B458-95D1B39D39D9}" type="slidenum">
              <a:rPr lang="en-US" smtClean="0"/>
              <a:t>‹#›</a:t>
            </a:fld>
            <a:endParaRPr lang="en-US"/>
          </a:p>
        </p:txBody>
      </p:sp>
    </p:spTree>
    <p:extLst>
      <p:ext uri="{BB962C8B-B14F-4D97-AF65-F5344CB8AC3E}">
        <p14:creationId xmlns:p14="http://schemas.microsoft.com/office/powerpoint/2010/main" val="703894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2D571A84-83BD-488E-AA2A-F073A45DC0A4}" type="datetimeFigureOut">
              <a:rPr lang="en-US" smtClean="0"/>
              <a:t>3/17/20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B5CFA-9372-474B-B458-95D1B39D39D9}" type="slidenum">
              <a:rPr lang="en-US" smtClean="0"/>
              <a:t>‹#›</a:t>
            </a:fld>
            <a:endParaRPr lang="en-US"/>
          </a:p>
        </p:txBody>
      </p:sp>
    </p:spTree>
    <p:extLst>
      <p:ext uri="{BB962C8B-B14F-4D97-AF65-F5344CB8AC3E}">
        <p14:creationId xmlns:p14="http://schemas.microsoft.com/office/powerpoint/2010/main" val="25455871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2D571A84-83BD-488E-AA2A-F073A45DC0A4}" type="datetimeFigureOut">
              <a:rPr lang="en-US" smtClean="0"/>
              <a:t>3/17/20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B5CFA-9372-474B-B458-95D1B39D39D9}"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7457202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571A84-83BD-488E-AA2A-F073A45DC0A4}" type="datetimeFigureOut">
              <a:rPr lang="en-US" smtClean="0"/>
              <a:t>3/17/20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B5CFA-9372-474B-B458-95D1B39D39D9}" type="slidenum">
              <a:rPr lang="en-US" smtClean="0"/>
              <a:t>‹#›</a:t>
            </a:fld>
            <a:endParaRPr lang="en-US"/>
          </a:p>
        </p:txBody>
      </p:sp>
    </p:spTree>
    <p:extLst>
      <p:ext uri="{BB962C8B-B14F-4D97-AF65-F5344CB8AC3E}">
        <p14:creationId xmlns:p14="http://schemas.microsoft.com/office/powerpoint/2010/main" val="41011921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D571A84-83BD-488E-AA2A-F073A45DC0A4}" type="datetimeFigureOut">
              <a:rPr lang="en-US" smtClean="0"/>
              <a:t>3/17/20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B5CFA-9372-474B-B458-95D1B39D39D9}" type="slidenum">
              <a:rPr lang="en-US" smtClean="0"/>
              <a:t>‹#›</a:t>
            </a:fld>
            <a:endParaRPr lang="en-US"/>
          </a:p>
        </p:txBody>
      </p:sp>
    </p:spTree>
    <p:extLst>
      <p:ext uri="{BB962C8B-B14F-4D97-AF65-F5344CB8AC3E}">
        <p14:creationId xmlns:p14="http://schemas.microsoft.com/office/powerpoint/2010/main" val="31636595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D571A84-83BD-488E-AA2A-F073A45DC0A4}" type="datetimeFigureOut">
              <a:rPr lang="en-US" smtClean="0"/>
              <a:t>3/17/20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B5CFA-9372-474B-B458-95D1B39D39D9}" type="slidenum">
              <a:rPr lang="en-US" smtClean="0"/>
              <a:t>‹#›</a:t>
            </a:fld>
            <a:endParaRPr lang="en-US"/>
          </a:p>
        </p:txBody>
      </p:sp>
    </p:spTree>
    <p:extLst>
      <p:ext uri="{BB962C8B-B14F-4D97-AF65-F5344CB8AC3E}">
        <p14:creationId xmlns:p14="http://schemas.microsoft.com/office/powerpoint/2010/main" val="30676019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571A84-83BD-488E-AA2A-F073A45DC0A4}" type="datetimeFigureOut">
              <a:rPr lang="en-US" smtClean="0"/>
              <a:t>3/17/20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B5CFA-9372-474B-B458-95D1B39D39D9}" type="slidenum">
              <a:rPr lang="en-US" smtClean="0"/>
              <a:t>‹#›</a:t>
            </a:fld>
            <a:endParaRPr lang="en-US"/>
          </a:p>
        </p:txBody>
      </p:sp>
    </p:spTree>
    <p:extLst>
      <p:ext uri="{BB962C8B-B14F-4D97-AF65-F5344CB8AC3E}">
        <p14:creationId xmlns:p14="http://schemas.microsoft.com/office/powerpoint/2010/main" val="17307513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571A84-83BD-488E-AA2A-F073A45DC0A4}" type="datetimeFigureOut">
              <a:rPr lang="en-US" smtClean="0"/>
              <a:t>3/17/20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B5CFA-9372-474B-B458-95D1B39D39D9}" type="slidenum">
              <a:rPr lang="en-US" smtClean="0"/>
              <a:t>‹#›</a:t>
            </a:fld>
            <a:endParaRPr lang="en-US"/>
          </a:p>
        </p:txBody>
      </p:sp>
    </p:spTree>
    <p:extLst>
      <p:ext uri="{BB962C8B-B14F-4D97-AF65-F5344CB8AC3E}">
        <p14:creationId xmlns:p14="http://schemas.microsoft.com/office/powerpoint/2010/main" val="1092607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2D571A84-83BD-488E-AA2A-F073A45DC0A4}" type="datetimeFigureOut">
              <a:rPr lang="en-US" smtClean="0"/>
              <a:t>3/17/20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B5CFA-9372-474B-B458-95D1B39D39D9}" type="slidenum">
              <a:rPr lang="en-US" smtClean="0"/>
              <a:t>‹#›</a:t>
            </a:fld>
            <a:endParaRPr lang="en-US"/>
          </a:p>
        </p:txBody>
      </p:sp>
    </p:spTree>
    <p:extLst>
      <p:ext uri="{BB962C8B-B14F-4D97-AF65-F5344CB8AC3E}">
        <p14:creationId xmlns:p14="http://schemas.microsoft.com/office/powerpoint/2010/main" val="2915131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571A84-83BD-488E-AA2A-F073A45DC0A4}" type="datetimeFigureOut">
              <a:rPr lang="en-US" smtClean="0"/>
              <a:t>3/17/20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0B5CFA-9372-474B-B458-95D1B39D39D9}" type="slidenum">
              <a:rPr lang="en-US" smtClean="0"/>
              <a:t>‹#›</a:t>
            </a:fld>
            <a:endParaRPr lang="en-US"/>
          </a:p>
        </p:txBody>
      </p:sp>
    </p:spTree>
    <p:extLst>
      <p:ext uri="{BB962C8B-B14F-4D97-AF65-F5344CB8AC3E}">
        <p14:creationId xmlns:p14="http://schemas.microsoft.com/office/powerpoint/2010/main" val="364742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D571A84-83BD-488E-AA2A-F073A45DC0A4}" type="datetimeFigureOut">
              <a:rPr lang="en-US" smtClean="0"/>
              <a:t>3/17/20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0B5CFA-9372-474B-B458-95D1B39D39D9}" type="slidenum">
              <a:rPr lang="en-US" smtClean="0"/>
              <a:t>‹#›</a:t>
            </a:fld>
            <a:endParaRPr lang="en-US"/>
          </a:p>
        </p:txBody>
      </p:sp>
    </p:spTree>
    <p:extLst>
      <p:ext uri="{BB962C8B-B14F-4D97-AF65-F5344CB8AC3E}">
        <p14:creationId xmlns:p14="http://schemas.microsoft.com/office/powerpoint/2010/main" val="884238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D571A84-83BD-488E-AA2A-F073A45DC0A4}" type="datetimeFigureOut">
              <a:rPr lang="en-US" smtClean="0"/>
              <a:t>3/17/20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0B5CFA-9372-474B-B458-95D1B39D39D9}" type="slidenum">
              <a:rPr lang="en-US" smtClean="0"/>
              <a:t>‹#›</a:t>
            </a:fld>
            <a:endParaRPr lang="en-US"/>
          </a:p>
        </p:txBody>
      </p:sp>
    </p:spTree>
    <p:extLst>
      <p:ext uri="{BB962C8B-B14F-4D97-AF65-F5344CB8AC3E}">
        <p14:creationId xmlns:p14="http://schemas.microsoft.com/office/powerpoint/2010/main" val="2854972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2D571A84-83BD-488E-AA2A-F073A45DC0A4}" type="datetimeFigureOut">
              <a:rPr lang="en-US" smtClean="0"/>
              <a:t>3/17/20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A0B5CFA-9372-474B-B458-95D1B39D39D9}" type="slidenum">
              <a:rPr lang="en-US" smtClean="0"/>
              <a:t>‹#›</a:t>
            </a:fld>
            <a:endParaRPr lang="en-US"/>
          </a:p>
        </p:txBody>
      </p:sp>
    </p:spTree>
    <p:extLst>
      <p:ext uri="{BB962C8B-B14F-4D97-AF65-F5344CB8AC3E}">
        <p14:creationId xmlns:p14="http://schemas.microsoft.com/office/powerpoint/2010/main" val="2008372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D571A84-83BD-488E-AA2A-F073A45DC0A4}" type="datetimeFigureOut">
              <a:rPr lang="en-US" smtClean="0"/>
              <a:t>3/17/20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A0B5CFA-9372-474B-B458-95D1B39D39D9}" type="slidenum">
              <a:rPr lang="en-US" smtClean="0"/>
              <a:t>‹#›</a:t>
            </a:fld>
            <a:endParaRPr lang="en-US"/>
          </a:p>
        </p:txBody>
      </p:sp>
    </p:spTree>
    <p:extLst>
      <p:ext uri="{BB962C8B-B14F-4D97-AF65-F5344CB8AC3E}">
        <p14:creationId xmlns:p14="http://schemas.microsoft.com/office/powerpoint/2010/main" val="207463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2D571A84-83BD-488E-AA2A-F073A45DC0A4}" type="datetimeFigureOut">
              <a:rPr lang="en-US" smtClean="0"/>
              <a:t>3/17/20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A0B5CFA-9372-474B-B458-95D1B39D39D9}" type="slidenum">
              <a:rPr lang="en-US" smtClean="0"/>
              <a:t>‹#›</a:t>
            </a:fld>
            <a:endParaRPr lang="en-US"/>
          </a:p>
        </p:txBody>
      </p:sp>
    </p:spTree>
    <p:extLst>
      <p:ext uri="{BB962C8B-B14F-4D97-AF65-F5344CB8AC3E}">
        <p14:creationId xmlns:p14="http://schemas.microsoft.com/office/powerpoint/2010/main" val="776398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571A84-83BD-488E-AA2A-F073A45DC0A4}" type="datetimeFigureOut">
              <a:rPr lang="en-US" smtClean="0"/>
              <a:t>3/17/20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0B5CFA-9372-474B-B458-95D1B39D39D9}" type="slidenum">
              <a:rPr lang="en-US" smtClean="0"/>
              <a:t>‹#›</a:t>
            </a:fld>
            <a:endParaRPr lang="en-US"/>
          </a:p>
        </p:txBody>
      </p:sp>
    </p:spTree>
    <p:extLst>
      <p:ext uri="{BB962C8B-B14F-4D97-AF65-F5344CB8AC3E}">
        <p14:creationId xmlns:p14="http://schemas.microsoft.com/office/powerpoint/2010/main" val="1961981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D571A84-83BD-488E-AA2A-F073A45DC0A4}" type="datetimeFigureOut">
              <a:rPr lang="en-US" smtClean="0"/>
              <a:t>3/17/20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A0B5CFA-9372-474B-B458-95D1B39D39D9}" type="slidenum">
              <a:rPr lang="en-US" smtClean="0"/>
              <a:t>‹#›</a:t>
            </a:fld>
            <a:endParaRPr lang="en-US"/>
          </a:p>
        </p:txBody>
      </p:sp>
    </p:spTree>
    <p:extLst>
      <p:ext uri="{BB962C8B-B14F-4D97-AF65-F5344CB8AC3E}">
        <p14:creationId xmlns:p14="http://schemas.microsoft.com/office/powerpoint/2010/main" val="141757363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82B0C-C1DD-4CA2-8014-3EDE993C1FC3}"/>
              </a:ext>
            </a:extLst>
          </p:cNvPr>
          <p:cNvSpPr>
            <a:spLocks noGrp="1"/>
          </p:cNvSpPr>
          <p:nvPr>
            <p:ph type="ctrTitle"/>
          </p:nvPr>
        </p:nvSpPr>
        <p:spPr>
          <a:xfrm>
            <a:off x="1154955" y="485775"/>
            <a:ext cx="9998820" cy="2171699"/>
          </a:xfrm>
        </p:spPr>
        <p:txBody>
          <a:bodyPr/>
          <a:lstStyle/>
          <a:p>
            <a:br>
              <a:rPr lang="en-IN" sz="3600" dirty="0"/>
            </a:br>
            <a:br>
              <a:rPr lang="en-IN" sz="3600" dirty="0"/>
            </a:br>
            <a:r>
              <a:rPr lang="en-IN" sz="3600" dirty="0"/>
              <a:t>Market Basket, Frequent Itemset, Association Rules, Apriori, Other Algorithms</a:t>
            </a:r>
            <a:br>
              <a:rPr lang="en-IN" sz="2000" dirty="0"/>
            </a:br>
            <a:br>
              <a:rPr lang="en-IN" sz="2000" dirty="0"/>
            </a:br>
            <a:endParaRPr lang="en-US" sz="2000" dirty="0"/>
          </a:p>
        </p:txBody>
      </p:sp>
    </p:spTree>
    <p:extLst>
      <p:ext uri="{BB962C8B-B14F-4D97-AF65-F5344CB8AC3E}">
        <p14:creationId xmlns:p14="http://schemas.microsoft.com/office/powerpoint/2010/main" val="2844665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64C99-1215-4E87-B3CC-F5D50BF70D43}"/>
              </a:ext>
            </a:extLst>
          </p:cNvPr>
          <p:cNvSpPr>
            <a:spLocks noGrp="1"/>
          </p:cNvSpPr>
          <p:nvPr>
            <p:ph type="title"/>
          </p:nvPr>
        </p:nvSpPr>
        <p:spPr>
          <a:xfrm>
            <a:off x="646111" y="452718"/>
            <a:ext cx="9404723" cy="1400530"/>
          </a:xfrm>
        </p:spPr>
        <p:txBody>
          <a:bodyPr/>
          <a:lstStyle/>
          <a:p>
            <a:r>
              <a:rPr lang="en-US" dirty="0"/>
              <a:t>Association Rules (contd.)</a:t>
            </a:r>
          </a:p>
        </p:txBody>
      </p:sp>
      <p:sp>
        <p:nvSpPr>
          <p:cNvPr id="3" name="TextBox 2">
            <a:extLst>
              <a:ext uri="{FF2B5EF4-FFF2-40B4-BE49-F238E27FC236}">
                <a16:creationId xmlns:a16="http://schemas.microsoft.com/office/drawing/2014/main" id="{364696B7-3A0C-4BB1-A6D8-D3B9FD9C7B4A}"/>
              </a:ext>
            </a:extLst>
          </p:cNvPr>
          <p:cNvSpPr txBox="1"/>
          <p:nvPr/>
        </p:nvSpPr>
        <p:spPr>
          <a:xfrm>
            <a:off x="723900" y="1853248"/>
            <a:ext cx="7543800" cy="3265446"/>
          </a:xfrm>
          <a:prstGeom prst="rect">
            <a:avLst/>
          </a:prstGeom>
          <a:noFill/>
        </p:spPr>
        <p:txBody>
          <a:bodyPr wrap="square" rtlCol="0">
            <a:spAutoFit/>
          </a:bodyPr>
          <a:lstStyle/>
          <a:p>
            <a:pPr>
              <a:lnSpc>
                <a:spcPct val="150000"/>
              </a:lnSpc>
            </a:pPr>
            <a:r>
              <a:rPr lang="en-IN" sz="2000" b="1" dirty="0"/>
              <a:t>Parts of Association rule:</a:t>
            </a:r>
          </a:p>
          <a:p>
            <a:pPr>
              <a:lnSpc>
                <a:spcPct val="150000"/>
              </a:lnSpc>
            </a:pPr>
            <a:r>
              <a:rPr lang="en-IN" sz="2000" dirty="0"/>
              <a:t>Using the bread and butter example:</a:t>
            </a:r>
          </a:p>
          <a:p>
            <a:pPr>
              <a:lnSpc>
                <a:spcPct val="150000"/>
              </a:lnSpc>
            </a:pPr>
            <a:r>
              <a:rPr lang="en-IN" sz="2000" dirty="0"/>
              <a:t>a1 =&gt; a2 [30%, 60%]</a:t>
            </a:r>
          </a:p>
          <a:p>
            <a:pPr>
              <a:lnSpc>
                <a:spcPct val="150000"/>
              </a:lnSpc>
            </a:pPr>
            <a:r>
              <a:rPr lang="en-IN" sz="2000" dirty="0"/>
              <a:t>a1 -&gt; </a:t>
            </a:r>
            <a:r>
              <a:rPr lang="en-IN" sz="2000" dirty="0" err="1"/>
              <a:t>Ancedent</a:t>
            </a:r>
            <a:endParaRPr lang="en-IN" sz="2000" dirty="0"/>
          </a:p>
          <a:p>
            <a:pPr>
              <a:lnSpc>
                <a:spcPct val="150000"/>
              </a:lnSpc>
            </a:pPr>
            <a:r>
              <a:rPr lang="en-IN" sz="2000" dirty="0"/>
              <a:t>a2 -&gt; Consequent</a:t>
            </a:r>
          </a:p>
          <a:p>
            <a:pPr>
              <a:lnSpc>
                <a:spcPct val="150000"/>
              </a:lnSpc>
            </a:pPr>
            <a:r>
              <a:rPr lang="en-IN" sz="2000" dirty="0"/>
              <a:t>30% -&gt; Support </a:t>
            </a:r>
          </a:p>
          <a:p>
            <a:pPr>
              <a:lnSpc>
                <a:spcPct val="150000"/>
              </a:lnSpc>
            </a:pPr>
            <a:r>
              <a:rPr lang="en-IN" sz="2000" dirty="0"/>
              <a:t>60% -&gt; Confidence</a:t>
            </a:r>
            <a:endParaRPr lang="en-US" sz="2000" dirty="0"/>
          </a:p>
        </p:txBody>
      </p:sp>
    </p:spTree>
    <p:extLst>
      <p:ext uri="{BB962C8B-B14F-4D97-AF65-F5344CB8AC3E}">
        <p14:creationId xmlns:p14="http://schemas.microsoft.com/office/powerpoint/2010/main" val="1300350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F9378-7EDA-4CB1-BC77-92C5F2E27E91}"/>
              </a:ext>
            </a:extLst>
          </p:cNvPr>
          <p:cNvSpPr>
            <a:spLocks noGrp="1"/>
          </p:cNvSpPr>
          <p:nvPr>
            <p:ph type="title"/>
          </p:nvPr>
        </p:nvSpPr>
        <p:spPr>
          <a:xfrm>
            <a:off x="541336" y="823735"/>
            <a:ext cx="9404723" cy="1400530"/>
          </a:xfrm>
        </p:spPr>
        <p:txBody>
          <a:bodyPr/>
          <a:lstStyle/>
          <a:p>
            <a:r>
              <a:rPr lang="en-US" dirty="0"/>
              <a:t>Types of Association rules</a:t>
            </a:r>
          </a:p>
        </p:txBody>
      </p:sp>
      <p:sp>
        <p:nvSpPr>
          <p:cNvPr id="3" name="TextBox 2">
            <a:extLst>
              <a:ext uri="{FF2B5EF4-FFF2-40B4-BE49-F238E27FC236}">
                <a16:creationId xmlns:a16="http://schemas.microsoft.com/office/drawing/2014/main" id="{FF262340-731D-4399-9F78-80414DD8B465}"/>
              </a:ext>
            </a:extLst>
          </p:cNvPr>
          <p:cNvSpPr txBox="1"/>
          <p:nvPr/>
        </p:nvSpPr>
        <p:spPr>
          <a:xfrm>
            <a:off x="771525" y="1943100"/>
            <a:ext cx="8734425" cy="3265446"/>
          </a:xfrm>
          <a:prstGeom prst="rect">
            <a:avLst/>
          </a:prstGeom>
          <a:noFill/>
        </p:spPr>
        <p:txBody>
          <a:bodyPr wrap="square" rtlCol="0">
            <a:spAutoFit/>
          </a:bodyPr>
          <a:lstStyle/>
          <a:p>
            <a:pPr fontAlgn="base">
              <a:lnSpc>
                <a:spcPct val="150000"/>
              </a:lnSpc>
            </a:pPr>
            <a:r>
              <a:rPr lang="en-IN" sz="2000" dirty="0"/>
              <a:t>1. </a:t>
            </a:r>
            <a:r>
              <a:rPr lang="en-IN" sz="2000" b="1" dirty="0"/>
              <a:t>Single Dimensional Rule</a:t>
            </a:r>
          </a:p>
          <a:p>
            <a:pPr>
              <a:lnSpc>
                <a:spcPct val="150000"/>
              </a:lnSpc>
            </a:pPr>
            <a:r>
              <a:rPr lang="en-IN" sz="2000" dirty="0"/>
              <a:t>	Bread =&gt; Jam : (Buy)</a:t>
            </a:r>
          </a:p>
          <a:p>
            <a:pPr>
              <a:lnSpc>
                <a:spcPct val="150000"/>
              </a:lnSpc>
            </a:pPr>
            <a:r>
              <a:rPr lang="en-IN" sz="2000" dirty="0"/>
              <a:t>2. </a:t>
            </a:r>
            <a:r>
              <a:rPr lang="en-IN" sz="2000" b="1" dirty="0"/>
              <a:t>Multi Dimensional Rule</a:t>
            </a:r>
          </a:p>
          <a:p>
            <a:pPr>
              <a:lnSpc>
                <a:spcPct val="150000"/>
              </a:lnSpc>
            </a:pPr>
            <a:r>
              <a:rPr lang="en-IN" sz="2000" dirty="0"/>
              <a:t>	Student(I.T), Age(&gt;18) =&gt; buys (laptop). Dimensions are not 	repeated</a:t>
            </a:r>
          </a:p>
          <a:p>
            <a:pPr fontAlgn="base">
              <a:lnSpc>
                <a:spcPct val="150000"/>
              </a:lnSpc>
            </a:pPr>
            <a:r>
              <a:rPr lang="en-IN" sz="2000" dirty="0"/>
              <a:t>3. </a:t>
            </a:r>
            <a:r>
              <a:rPr lang="en-IN" sz="2000" b="1" dirty="0"/>
              <a:t>Hybrid Association Rule</a:t>
            </a:r>
          </a:p>
          <a:p>
            <a:pPr>
              <a:lnSpc>
                <a:spcPct val="150000"/>
              </a:lnSpc>
            </a:pPr>
            <a:r>
              <a:rPr lang="en-IN" sz="2000" dirty="0"/>
              <a:t>	Time(Evening), buys (tea) =&gt; buys (biscuits) </a:t>
            </a:r>
          </a:p>
        </p:txBody>
      </p:sp>
    </p:spTree>
    <p:extLst>
      <p:ext uri="{BB962C8B-B14F-4D97-AF65-F5344CB8AC3E}">
        <p14:creationId xmlns:p14="http://schemas.microsoft.com/office/powerpoint/2010/main" val="3101260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38202-9361-4CD4-B40C-01AEF99D30A1}"/>
              </a:ext>
            </a:extLst>
          </p:cNvPr>
          <p:cNvSpPr>
            <a:spLocks noGrp="1"/>
          </p:cNvSpPr>
          <p:nvPr>
            <p:ph type="title"/>
          </p:nvPr>
        </p:nvSpPr>
        <p:spPr>
          <a:xfrm>
            <a:off x="617536" y="957543"/>
            <a:ext cx="9404723" cy="1400530"/>
          </a:xfrm>
        </p:spPr>
        <p:txBody>
          <a:bodyPr/>
          <a:lstStyle/>
          <a:p>
            <a:r>
              <a:rPr lang="en-US" dirty="0"/>
              <a:t>Applications</a:t>
            </a:r>
          </a:p>
        </p:txBody>
      </p:sp>
      <p:sp>
        <p:nvSpPr>
          <p:cNvPr id="3" name="TextBox 2">
            <a:extLst>
              <a:ext uri="{FF2B5EF4-FFF2-40B4-BE49-F238E27FC236}">
                <a16:creationId xmlns:a16="http://schemas.microsoft.com/office/drawing/2014/main" id="{281EF122-F753-473E-81B1-EFD6D180277E}"/>
              </a:ext>
            </a:extLst>
          </p:cNvPr>
          <p:cNvSpPr txBox="1"/>
          <p:nvPr/>
        </p:nvSpPr>
        <p:spPr>
          <a:xfrm>
            <a:off x="762000" y="2124075"/>
            <a:ext cx="7553325" cy="2215991"/>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000" dirty="0"/>
              <a:t>Market Basket Analysis</a:t>
            </a:r>
          </a:p>
          <a:p>
            <a:pPr marL="342900" indent="-342900">
              <a:lnSpc>
                <a:spcPct val="150000"/>
              </a:lnSpc>
              <a:buFont typeface="Arial" panose="020B0604020202020204" pitchFamily="34" charset="0"/>
              <a:buChar char="•"/>
            </a:pPr>
            <a:r>
              <a:rPr lang="en-US" sz="2000" dirty="0"/>
              <a:t>Bioinformatics</a:t>
            </a:r>
          </a:p>
          <a:p>
            <a:pPr marL="342900" indent="-342900">
              <a:lnSpc>
                <a:spcPct val="150000"/>
              </a:lnSpc>
              <a:buFont typeface="Arial" panose="020B0604020202020204" pitchFamily="34" charset="0"/>
              <a:buChar char="•"/>
            </a:pPr>
            <a:r>
              <a:rPr lang="en-US" sz="2000" dirty="0"/>
              <a:t>Intrusion Detection</a:t>
            </a:r>
          </a:p>
          <a:p>
            <a:pPr marL="342900" indent="-342900">
              <a:lnSpc>
                <a:spcPct val="150000"/>
              </a:lnSpc>
              <a:buFont typeface="Arial" panose="020B0604020202020204" pitchFamily="34" charset="0"/>
              <a:buChar char="•"/>
            </a:pPr>
            <a:r>
              <a:rPr lang="en-US" sz="2000" dirty="0"/>
              <a:t>Web Usage analysis</a:t>
            </a:r>
          </a:p>
          <a:p>
            <a:endParaRPr lang="en-US" dirty="0"/>
          </a:p>
        </p:txBody>
      </p:sp>
    </p:spTree>
    <p:extLst>
      <p:ext uri="{BB962C8B-B14F-4D97-AF65-F5344CB8AC3E}">
        <p14:creationId xmlns:p14="http://schemas.microsoft.com/office/powerpoint/2010/main" val="2749801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A0D6B-A6DF-4591-966E-33257D2659EF}"/>
              </a:ext>
            </a:extLst>
          </p:cNvPr>
          <p:cNvSpPr>
            <a:spLocks noGrp="1"/>
          </p:cNvSpPr>
          <p:nvPr>
            <p:ph type="title"/>
          </p:nvPr>
        </p:nvSpPr>
        <p:spPr/>
        <p:txBody>
          <a:bodyPr/>
          <a:lstStyle/>
          <a:p>
            <a:r>
              <a:rPr lang="en-US" dirty="0" err="1"/>
              <a:t>Apriori</a:t>
            </a:r>
            <a:r>
              <a:rPr lang="en-US" dirty="0"/>
              <a:t> Algorithm</a:t>
            </a:r>
          </a:p>
        </p:txBody>
      </p:sp>
      <p:sp>
        <p:nvSpPr>
          <p:cNvPr id="3" name="TextBox 2">
            <a:extLst>
              <a:ext uri="{FF2B5EF4-FFF2-40B4-BE49-F238E27FC236}">
                <a16:creationId xmlns:a16="http://schemas.microsoft.com/office/drawing/2014/main" id="{E1A3E4A5-53A6-43B3-95C9-6BACC565C535}"/>
              </a:ext>
            </a:extLst>
          </p:cNvPr>
          <p:cNvSpPr txBox="1"/>
          <p:nvPr/>
        </p:nvSpPr>
        <p:spPr>
          <a:xfrm>
            <a:off x="819150" y="1590675"/>
            <a:ext cx="9231684" cy="4517840"/>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US" sz="2000" dirty="0"/>
              <a:t>An algorithm for frequent item set mining and association rule learning over relational databases. </a:t>
            </a:r>
          </a:p>
          <a:p>
            <a:pPr marL="285750" indent="-285750" algn="just">
              <a:lnSpc>
                <a:spcPct val="150000"/>
              </a:lnSpc>
              <a:buFont typeface="Arial" panose="020B0604020202020204" pitchFamily="34" charset="0"/>
              <a:buChar char="•"/>
            </a:pPr>
            <a:r>
              <a:rPr lang="en-US" sz="2000" dirty="0"/>
              <a:t>It proceeds by identifying the frequent individual items in the database and extending them to larger and larger item sets as long as those item sets appear sufficiently often in the database. </a:t>
            </a:r>
          </a:p>
          <a:p>
            <a:pPr marL="285750" indent="-285750" algn="just">
              <a:lnSpc>
                <a:spcPct val="150000"/>
              </a:lnSpc>
              <a:buFont typeface="Arial" panose="020B0604020202020204" pitchFamily="34" charset="0"/>
              <a:buChar char="•"/>
            </a:pPr>
            <a:r>
              <a:rPr lang="en-US" sz="2000" dirty="0"/>
              <a:t>It is used in Market Basket Analysis domain</a:t>
            </a:r>
          </a:p>
          <a:p>
            <a:pPr algn="just">
              <a:lnSpc>
                <a:spcPct val="150000"/>
              </a:lnSpc>
            </a:pPr>
            <a:endParaRPr lang="en-US" sz="2000" dirty="0"/>
          </a:p>
          <a:p>
            <a:pPr algn="just">
              <a:lnSpc>
                <a:spcPct val="150000"/>
              </a:lnSpc>
            </a:pPr>
            <a:r>
              <a:rPr lang="en-US" b="1" dirty="0" err="1"/>
              <a:t>Apriori</a:t>
            </a:r>
            <a:r>
              <a:rPr lang="en-US" b="1" dirty="0"/>
              <a:t> Property:</a:t>
            </a:r>
          </a:p>
          <a:p>
            <a:pPr algn="just">
              <a:lnSpc>
                <a:spcPct val="150000"/>
              </a:lnSpc>
            </a:pPr>
            <a:r>
              <a:rPr lang="en-US" i="1" dirty="0"/>
              <a:t>All subsets of a frequent itemset must be frequent(</a:t>
            </a:r>
            <a:r>
              <a:rPr lang="en-US" i="1" dirty="0" err="1"/>
              <a:t>Apriori</a:t>
            </a:r>
            <a:r>
              <a:rPr lang="en-US" i="1" dirty="0"/>
              <a:t> </a:t>
            </a:r>
            <a:r>
              <a:rPr lang="en-US" i="1" dirty="0" err="1"/>
              <a:t>propertry</a:t>
            </a:r>
            <a:r>
              <a:rPr lang="en-US" i="1" dirty="0"/>
              <a:t>).</a:t>
            </a:r>
            <a:br>
              <a:rPr lang="en-US" sz="2000" dirty="0"/>
            </a:br>
            <a:r>
              <a:rPr lang="en-US" i="1" dirty="0"/>
              <a:t>If an itemset is infrequent, all its supersets will be infrequent.</a:t>
            </a:r>
            <a:endParaRPr lang="en-US" sz="2000" dirty="0"/>
          </a:p>
        </p:txBody>
      </p:sp>
    </p:spTree>
    <p:extLst>
      <p:ext uri="{BB962C8B-B14F-4D97-AF65-F5344CB8AC3E}">
        <p14:creationId xmlns:p14="http://schemas.microsoft.com/office/powerpoint/2010/main" val="84501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7B028-5B5A-4A05-BF10-CCAB774EBC10}"/>
              </a:ext>
            </a:extLst>
          </p:cNvPr>
          <p:cNvSpPr>
            <a:spLocks noGrp="1"/>
          </p:cNvSpPr>
          <p:nvPr>
            <p:ph type="title"/>
          </p:nvPr>
        </p:nvSpPr>
        <p:spPr/>
        <p:txBody>
          <a:bodyPr/>
          <a:lstStyle/>
          <a:p>
            <a:r>
              <a:rPr lang="en-US" dirty="0"/>
              <a:t>Steps:</a:t>
            </a:r>
          </a:p>
        </p:txBody>
      </p:sp>
      <p:sp>
        <p:nvSpPr>
          <p:cNvPr id="3" name="TextBox 2">
            <a:extLst>
              <a:ext uri="{FF2B5EF4-FFF2-40B4-BE49-F238E27FC236}">
                <a16:creationId xmlns:a16="http://schemas.microsoft.com/office/drawing/2014/main" id="{03B8149F-7D7F-4AB0-8BC6-DA390BECF46E}"/>
              </a:ext>
            </a:extLst>
          </p:cNvPr>
          <p:cNvSpPr txBox="1"/>
          <p:nvPr/>
        </p:nvSpPr>
        <p:spPr>
          <a:xfrm>
            <a:off x="885825" y="1495425"/>
            <a:ext cx="8982075" cy="4062651"/>
          </a:xfrm>
          <a:prstGeom prst="rect">
            <a:avLst/>
          </a:prstGeom>
          <a:noFill/>
        </p:spPr>
        <p:txBody>
          <a:bodyPr wrap="square" rtlCol="0">
            <a:spAutoFit/>
          </a:bodyPr>
          <a:lstStyle/>
          <a:p>
            <a:pPr marL="285750" lvl="0" indent="-285750">
              <a:lnSpc>
                <a:spcPct val="150000"/>
              </a:lnSpc>
              <a:buFont typeface="Arial" panose="020B0604020202020204" pitchFamily="34" charset="0"/>
              <a:buChar char="•"/>
            </a:pPr>
            <a:r>
              <a:rPr lang="en-IN" sz="2000" dirty="0"/>
              <a:t>Build a candidate list for K itemset and extract a frequent list of k-elements using support count</a:t>
            </a:r>
          </a:p>
          <a:p>
            <a:pPr marL="285750" indent="-285750">
              <a:lnSpc>
                <a:spcPct val="150000"/>
              </a:lnSpc>
              <a:buFont typeface="Arial" panose="020B0604020202020204" pitchFamily="34" charset="0"/>
              <a:buChar char="•"/>
            </a:pPr>
            <a:r>
              <a:rPr lang="en-IN" sz="2000" dirty="0"/>
              <a:t>Use the frequent list of k </a:t>
            </a:r>
            <a:r>
              <a:rPr lang="en-IN" sz="2000" dirty="0" err="1"/>
              <a:t>itemsets</a:t>
            </a:r>
            <a:r>
              <a:rPr lang="en-IN" sz="2000" dirty="0"/>
              <a:t> in the determining the candidate and the frequent list of k+1 </a:t>
            </a:r>
            <a:r>
              <a:rPr lang="en-IN" sz="2000" dirty="0" err="1"/>
              <a:t>itemsets</a:t>
            </a:r>
            <a:endParaRPr lang="en-US" sz="2000" dirty="0"/>
          </a:p>
          <a:p>
            <a:pPr marL="285750" lvl="0" indent="-285750">
              <a:lnSpc>
                <a:spcPct val="150000"/>
              </a:lnSpc>
              <a:buFont typeface="Arial" panose="020B0604020202020204" pitchFamily="34" charset="0"/>
              <a:buChar char="•"/>
            </a:pPr>
            <a:r>
              <a:rPr lang="en-US" sz="2000" dirty="0"/>
              <a:t>Check support, use pruning</a:t>
            </a:r>
          </a:p>
          <a:p>
            <a:pPr marL="285750" indent="-285750">
              <a:lnSpc>
                <a:spcPct val="150000"/>
              </a:lnSpc>
              <a:buFont typeface="Arial" panose="020B0604020202020204" pitchFamily="34" charset="0"/>
              <a:buChar char="•"/>
            </a:pPr>
            <a:r>
              <a:rPr lang="en-US" sz="2000" dirty="0"/>
              <a:t> </a:t>
            </a:r>
            <a:r>
              <a:rPr lang="en-IN" sz="2000" dirty="0"/>
              <a:t>Repeat until an empty candidate or frequent support of k </a:t>
            </a:r>
            <a:r>
              <a:rPr lang="en-IN" sz="2000" dirty="0" err="1"/>
              <a:t>itemsets</a:t>
            </a:r>
            <a:r>
              <a:rPr lang="en-IN" sz="2000" dirty="0"/>
              <a:t> is available</a:t>
            </a:r>
          </a:p>
          <a:p>
            <a:pPr marL="285750" indent="-285750">
              <a:lnSpc>
                <a:spcPct val="150000"/>
              </a:lnSpc>
              <a:buFont typeface="Arial" panose="020B0604020202020204" pitchFamily="34" charset="0"/>
              <a:buChar char="•"/>
            </a:pPr>
            <a:r>
              <a:rPr lang="en-IN" sz="2000" dirty="0"/>
              <a:t>Return the list of k-1 </a:t>
            </a:r>
            <a:r>
              <a:rPr lang="en-IN" sz="2000" dirty="0" err="1"/>
              <a:t>itemsets</a:t>
            </a:r>
            <a:endParaRPr lang="en-US" sz="2000" dirty="0"/>
          </a:p>
          <a:p>
            <a:pPr marL="285750" lvl="0" indent="-285750">
              <a:buFont typeface="Arial" panose="020B0604020202020204" pitchFamily="34" charset="0"/>
              <a:buChar char="•"/>
            </a:pPr>
            <a:endParaRPr lang="en-US" dirty="0"/>
          </a:p>
        </p:txBody>
      </p:sp>
    </p:spTree>
    <p:extLst>
      <p:ext uri="{BB962C8B-B14F-4D97-AF65-F5344CB8AC3E}">
        <p14:creationId xmlns:p14="http://schemas.microsoft.com/office/powerpoint/2010/main" val="2357543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803E7-60DD-4BDA-BEF6-58B506413C72}"/>
              </a:ext>
            </a:extLst>
          </p:cNvPr>
          <p:cNvSpPr>
            <a:spLocks noGrp="1"/>
          </p:cNvSpPr>
          <p:nvPr>
            <p:ph type="title"/>
          </p:nvPr>
        </p:nvSpPr>
        <p:spPr/>
        <p:txBody>
          <a:bodyPr/>
          <a:lstStyle/>
          <a:p>
            <a:r>
              <a:rPr lang="en-US" dirty="0"/>
              <a:t>Example:</a:t>
            </a:r>
          </a:p>
        </p:txBody>
      </p:sp>
      <p:pic>
        <p:nvPicPr>
          <p:cNvPr id="4" name="Picture 3">
            <a:extLst>
              <a:ext uri="{FF2B5EF4-FFF2-40B4-BE49-F238E27FC236}">
                <a16:creationId xmlns:a16="http://schemas.microsoft.com/office/drawing/2014/main" id="{66170579-1D27-45EE-A266-4145A862F0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9674" y="1652587"/>
            <a:ext cx="9744075" cy="4338638"/>
          </a:xfrm>
          <a:prstGeom prst="rect">
            <a:avLst/>
          </a:prstGeom>
        </p:spPr>
      </p:pic>
    </p:spTree>
    <p:extLst>
      <p:ext uri="{BB962C8B-B14F-4D97-AF65-F5344CB8AC3E}">
        <p14:creationId xmlns:p14="http://schemas.microsoft.com/office/powerpoint/2010/main" val="1326010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203C8-75DE-4EA6-B3E4-624DD669BADE}"/>
              </a:ext>
            </a:extLst>
          </p:cNvPr>
          <p:cNvSpPr>
            <a:spLocks noGrp="1"/>
          </p:cNvSpPr>
          <p:nvPr>
            <p:ph type="title"/>
          </p:nvPr>
        </p:nvSpPr>
        <p:spPr/>
        <p:txBody>
          <a:bodyPr/>
          <a:lstStyle/>
          <a:p>
            <a:r>
              <a:rPr lang="en-US" dirty="0"/>
              <a:t>Advantages &amp; Disadvantages</a:t>
            </a:r>
          </a:p>
        </p:txBody>
      </p:sp>
      <p:sp>
        <p:nvSpPr>
          <p:cNvPr id="3" name="TextBox 2">
            <a:extLst>
              <a:ext uri="{FF2B5EF4-FFF2-40B4-BE49-F238E27FC236}">
                <a16:creationId xmlns:a16="http://schemas.microsoft.com/office/drawing/2014/main" id="{90585298-2471-4100-9138-5613EFF2B50E}"/>
              </a:ext>
            </a:extLst>
          </p:cNvPr>
          <p:cNvSpPr txBox="1"/>
          <p:nvPr/>
        </p:nvSpPr>
        <p:spPr>
          <a:xfrm>
            <a:off x="790575" y="1581150"/>
            <a:ext cx="8658225" cy="3277820"/>
          </a:xfrm>
          <a:prstGeom prst="rect">
            <a:avLst/>
          </a:prstGeom>
          <a:noFill/>
        </p:spPr>
        <p:txBody>
          <a:bodyPr wrap="square" rtlCol="0">
            <a:spAutoFit/>
          </a:bodyPr>
          <a:lstStyle/>
          <a:p>
            <a:pPr>
              <a:lnSpc>
                <a:spcPct val="150000"/>
              </a:lnSpc>
            </a:pPr>
            <a:r>
              <a:rPr lang="en-US" dirty="0"/>
              <a:t>Pros:</a:t>
            </a:r>
          </a:p>
          <a:p>
            <a:pPr marL="285750" indent="-285750">
              <a:lnSpc>
                <a:spcPct val="150000"/>
              </a:lnSpc>
              <a:buFont typeface="Arial" panose="020B0604020202020204" pitchFamily="34" charset="0"/>
              <a:buChar char="•"/>
            </a:pPr>
            <a:r>
              <a:rPr lang="en-US" dirty="0"/>
              <a:t>Easy to understand </a:t>
            </a:r>
          </a:p>
          <a:p>
            <a:pPr marL="285750" indent="-285750">
              <a:lnSpc>
                <a:spcPct val="150000"/>
              </a:lnSpc>
              <a:buFont typeface="Arial" panose="020B0604020202020204" pitchFamily="34" charset="0"/>
              <a:buChar char="•"/>
            </a:pPr>
            <a:r>
              <a:rPr lang="en-US" dirty="0"/>
              <a:t>Easy to implement pruning steps on large </a:t>
            </a:r>
            <a:r>
              <a:rPr lang="en-US" dirty="0" err="1"/>
              <a:t>itemsets</a:t>
            </a:r>
            <a:r>
              <a:rPr lang="en-US" dirty="0"/>
              <a:t> in large databases</a:t>
            </a:r>
          </a:p>
          <a:p>
            <a:pPr>
              <a:lnSpc>
                <a:spcPct val="150000"/>
              </a:lnSpc>
            </a:pPr>
            <a:r>
              <a:rPr lang="en-US" dirty="0"/>
              <a:t>Cons:</a:t>
            </a:r>
          </a:p>
          <a:p>
            <a:pPr marL="285750" indent="-285750">
              <a:lnSpc>
                <a:spcPct val="150000"/>
              </a:lnSpc>
              <a:buFont typeface="Arial" panose="020B0604020202020204" pitchFamily="34" charset="0"/>
              <a:buChar char="•"/>
            </a:pPr>
            <a:r>
              <a:rPr lang="en-US" dirty="0"/>
              <a:t>It requires high computation if the </a:t>
            </a:r>
            <a:r>
              <a:rPr lang="en-US" dirty="0" err="1"/>
              <a:t>itemsets</a:t>
            </a:r>
            <a:r>
              <a:rPr lang="en-US" dirty="0"/>
              <a:t> are very large and the minimum support is kept very low.</a:t>
            </a:r>
          </a:p>
          <a:p>
            <a:pPr marL="285750" indent="-285750">
              <a:lnSpc>
                <a:spcPct val="150000"/>
              </a:lnSpc>
              <a:buFont typeface="Arial" panose="020B0604020202020204" pitchFamily="34" charset="0"/>
              <a:buChar char="•"/>
            </a:pPr>
            <a:r>
              <a:rPr lang="en-US" dirty="0"/>
              <a:t>The entire database needs to be scanned.</a:t>
            </a:r>
          </a:p>
          <a:p>
            <a:endParaRPr lang="en-US" dirty="0"/>
          </a:p>
        </p:txBody>
      </p:sp>
    </p:spTree>
    <p:extLst>
      <p:ext uri="{BB962C8B-B14F-4D97-AF65-F5344CB8AC3E}">
        <p14:creationId xmlns:p14="http://schemas.microsoft.com/office/powerpoint/2010/main" val="1988600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59787-6D50-419C-B971-DF509542FD95}"/>
              </a:ext>
            </a:extLst>
          </p:cNvPr>
          <p:cNvSpPr>
            <a:spLocks noGrp="1"/>
          </p:cNvSpPr>
          <p:nvPr>
            <p:ph type="title"/>
          </p:nvPr>
        </p:nvSpPr>
        <p:spPr/>
        <p:txBody>
          <a:bodyPr/>
          <a:lstStyle/>
          <a:p>
            <a:r>
              <a:rPr lang="en-US" dirty="0"/>
              <a:t>Applications:</a:t>
            </a:r>
            <a:br>
              <a:rPr lang="en-US" dirty="0"/>
            </a:br>
            <a:endParaRPr lang="en-US" dirty="0"/>
          </a:p>
        </p:txBody>
      </p:sp>
      <p:sp>
        <p:nvSpPr>
          <p:cNvPr id="4" name="TextBox 3">
            <a:extLst>
              <a:ext uri="{FF2B5EF4-FFF2-40B4-BE49-F238E27FC236}">
                <a16:creationId xmlns:a16="http://schemas.microsoft.com/office/drawing/2014/main" id="{A0753A99-5391-41DF-B19D-A5772C5810A1}"/>
              </a:ext>
            </a:extLst>
          </p:cNvPr>
          <p:cNvSpPr txBox="1"/>
          <p:nvPr/>
        </p:nvSpPr>
        <p:spPr>
          <a:xfrm>
            <a:off x="847725" y="1853248"/>
            <a:ext cx="8582025" cy="2803781"/>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US" sz="2000" b="1" dirty="0"/>
              <a:t>Education Field:</a:t>
            </a:r>
            <a:r>
              <a:rPr lang="en-US" sz="2000" dirty="0"/>
              <a:t> Extracting association rules in data mining of admitted students through characteristics and specialties.</a:t>
            </a:r>
          </a:p>
          <a:p>
            <a:pPr marL="285750" indent="-285750" algn="just">
              <a:lnSpc>
                <a:spcPct val="150000"/>
              </a:lnSpc>
              <a:buFont typeface="Arial" panose="020B0604020202020204" pitchFamily="34" charset="0"/>
              <a:buChar char="•"/>
            </a:pPr>
            <a:r>
              <a:rPr lang="en-US" sz="2000" b="1" dirty="0"/>
              <a:t>Medical field:</a:t>
            </a:r>
            <a:r>
              <a:rPr lang="en-US" sz="2000" dirty="0"/>
              <a:t> Analysis of the patient's database.</a:t>
            </a:r>
          </a:p>
          <a:p>
            <a:pPr marL="285750" indent="-285750" algn="just">
              <a:lnSpc>
                <a:spcPct val="150000"/>
              </a:lnSpc>
              <a:buFont typeface="Arial" panose="020B0604020202020204" pitchFamily="34" charset="0"/>
              <a:buChar char="•"/>
            </a:pPr>
            <a:r>
              <a:rPr lang="en-US" sz="2000" b="1" dirty="0"/>
              <a:t>Forestry:</a:t>
            </a:r>
            <a:r>
              <a:rPr lang="en-US" sz="2000" dirty="0"/>
              <a:t> Analysis of probability and intensity of forest fire with the forest fire data.</a:t>
            </a:r>
          </a:p>
          <a:p>
            <a:pPr marL="285750" indent="-285750" algn="just">
              <a:lnSpc>
                <a:spcPct val="150000"/>
              </a:lnSpc>
              <a:buFont typeface="Arial" panose="020B0604020202020204" pitchFamily="34" charset="0"/>
              <a:buChar char="•"/>
            </a:pPr>
            <a:r>
              <a:rPr lang="en-US" sz="2000" dirty="0"/>
              <a:t>Recommender System and auto-complete feature.</a:t>
            </a:r>
          </a:p>
        </p:txBody>
      </p:sp>
    </p:spTree>
    <p:extLst>
      <p:ext uri="{BB962C8B-B14F-4D97-AF65-F5344CB8AC3E}">
        <p14:creationId xmlns:p14="http://schemas.microsoft.com/office/powerpoint/2010/main" val="3243647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57045-87DF-4F59-A62E-CE94FE4FF76B}"/>
              </a:ext>
            </a:extLst>
          </p:cNvPr>
          <p:cNvSpPr>
            <a:spLocks noGrp="1"/>
          </p:cNvSpPr>
          <p:nvPr>
            <p:ph type="title"/>
          </p:nvPr>
        </p:nvSpPr>
        <p:spPr/>
        <p:txBody>
          <a:bodyPr/>
          <a:lstStyle/>
          <a:p>
            <a:r>
              <a:rPr lang="en-US" dirty="0"/>
              <a:t>Other Algorithms</a:t>
            </a:r>
          </a:p>
        </p:txBody>
      </p:sp>
      <p:sp>
        <p:nvSpPr>
          <p:cNvPr id="4" name="TextBox 3">
            <a:extLst>
              <a:ext uri="{FF2B5EF4-FFF2-40B4-BE49-F238E27FC236}">
                <a16:creationId xmlns:a16="http://schemas.microsoft.com/office/drawing/2014/main" id="{0EEEBE57-57E1-4F37-8934-52F840EAE21D}"/>
              </a:ext>
            </a:extLst>
          </p:cNvPr>
          <p:cNvSpPr txBox="1"/>
          <p:nvPr/>
        </p:nvSpPr>
        <p:spPr>
          <a:xfrm>
            <a:off x="876300" y="1900873"/>
            <a:ext cx="10125075" cy="3317511"/>
          </a:xfrm>
          <a:prstGeom prst="rect">
            <a:avLst/>
          </a:prstGeom>
          <a:noFill/>
        </p:spPr>
        <p:txBody>
          <a:bodyPr wrap="square" rtlCol="0">
            <a:spAutoFit/>
          </a:bodyPr>
          <a:lstStyle/>
          <a:p>
            <a:pPr algn="just">
              <a:lnSpc>
                <a:spcPct val="150000"/>
              </a:lnSpc>
            </a:pPr>
            <a:r>
              <a:rPr lang="en-IN" sz="2400" b="1" i="1" u="sng" dirty="0"/>
              <a:t>FP Growth Algorithm</a:t>
            </a:r>
            <a:r>
              <a:rPr lang="en-IN" sz="2400" b="1" i="1" dirty="0"/>
              <a:t>: </a:t>
            </a:r>
            <a:r>
              <a:rPr lang="en-US" sz="2000" b="1" dirty="0"/>
              <a:t>A</a:t>
            </a:r>
            <a:r>
              <a:rPr lang="en-US" sz="2000" dirty="0"/>
              <a:t>n efficient and scalable method for mining the complete set of frequent patterns by pattern fragment </a:t>
            </a:r>
            <a:r>
              <a:rPr lang="en-US" sz="2000" b="1" dirty="0"/>
              <a:t>growth</a:t>
            </a:r>
            <a:r>
              <a:rPr lang="en-US" sz="2000" dirty="0"/>
              <a:t>, using an extended prefix-tree structure for storing compressed and crucial information about frequent patterns named frequent-pattern tree (</a:t>
            </a:r>
            <a:r>
              <a:rPr lang="en-US" sz="2000" b="1" dirty="0"/>
              <a:t>FP</a:t>
            </a:r>
            <a:r>
              <a:rPr lang="en-US" sz="2000" dirty="0"/>
              <a:t>-tree). </a:t>
            </a:r>
          </a:p>
          <a:p>
            <a:pPr algn="just">
              <a:lnSpc>
                <a:spcPct val="150000"/>
              </a:lnSpc>
            </a:pPr>
            <a:endParaRPr lang="en-US" sz="2000" dirty="0"/>
          </a:p>
          <a:p>
            <a:pPr algn="just">
              <a:lnSpc>
                <a:spcPct val="150000"/>
              </a:lnSpc>
            </a:pPr>
            <a:r>
              <a:rPr lang="en-US" sz="2000" dirty="0"/>
              <a:t>It is an improvement on </a:t>
            </a:r>
            <a:r>
              <a:rPr lang="en-US" sz="2000" dirty="0" err="1"/>
              <a:t>Apriori</a:t>
            </a:r>
            <a:r>
              <a:rPr lang="en-US" sz="2000" dirty="0"/>
              <a:t> Algorithm.</a:t>
            </a:r>
            <a:r>
              <a:rPr lang="en-US" b="1" dirty="0"/>
              <a:t> </a:t>
            </a:r>
            <a:r>
              <a:rPr lang="en-US" dirty="0"/>
              <a:t>It is used for finding frequent itemset in a transaction database without candidate generation.</a:t>
            </a:r>
            <a:endParaRPr lang="en-US" sz="2000" dirty="0"/>
          </a:p>
        </p:txBody>
      </p:sp>
    </p:spTree>
    <p:extLst>
      <p:ext uri="{BB962C8B-B14F-4D97-AF65-F5344CB8AC3E}">
        <p14:creationId xmlns:p14="http://schemas.microsoft.com/office/powerpoint/2010/main" val="482872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F26F6-20C4-453F-BBE2-D860D38F6FDE}"/>
              </a:ext>
            </a:extLst>
          </p:cNvPr>
          <p:cNvSpPr>
            <a:spLocks noGrp="1"/>
          </p:cNvSpPr>
          <p:nvPr>
            <p:ph type="title"/>
          </p:nvPr>
        </p:nvSpPr>
        <p:spPr/>
        <p:txBody>
          <a:bodyPr/>
          <a:lstStyle/>
          <a:p>
            <a:r>
              <a:rPr lang="en-US" dirty="0"/>
              <a:t>Why FP growth is better than </a:t>
            </a:r>
            <a:r>
              <a:rPr lang="en-US" dirty="0" err="1"/>
              <a:t>Apriori</a:t>
            </a:r>
            <a:r>
              <a:rPr lang="en-US" dirty="0"/>
              <a:t>?</a:t>
            </a:r>
          </a:p>
        </p:txBody>
      </p:sp>
      <p:sp>
        <p:nvSpPr>
          <p:cNvPr id="3" name="TextBox 2">
            <a:extLst>
              <a:ext uri="{FF2B5EF4-FFF2-40B4-BE49-F238E27FC236}">
                <a16:creationId xmlns:a16="http://schemas.microsoft.com/office/drawing/2014/main" id="{5E493E38-413B-4DEF-8AD5-CE14C8E67FD2}"/>
              </a:ext>
            </a:extLst>
          </p:cNvPr>
          <p:cNvSpPr txBox="1"/>
          <p:nvPr/>
        </p:nvSpPr>
        <p:spPr>
          <a:xfrm>
            <a:off x="819150" y="2276475"/>
            <a:ext cx="9525000" cy="3139321"/>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en-US" sz="2000" dirty="0"/>
              <a:t>Both </a:t>
            </a:r>
            <a:r>
              <a:rPr lang="en-US" sz="2000" dirty="0" err="1"/>
              <a:t>Apriori</a:t>
            </a:r>
            <a:r>
              <a:rPr lang="en-US" sz="2000" dirty="0"/>
              <a:t> and FP-Growth are aiming to find out complete set of patterns but, FP-Growth is more efficient than </a:t>
            </a:r>
            <a:r>
              <a:rPr lang="en-US" sz="2000" dirty="0" err="1"/>
              <a:t>Apriori</a:t>
            </a:r>
            <a:r>
              <a:rPr lang="en-US" sz="2000" dirty="0"/>
              <a:t> in respect to long patterns.</a:t>
            </a:r>
          </a:p>
          <a:p>
            <a:pPr marL="285750" indent="-285750" algn="just">
              <a:lnSpc>
                <a:spcPct val="150000"/>
              </a:lnSpc>
              <a:buFont typeface="Arial" panose="020B0604020202020204" pitchFamily="34" charset="0"/>
              <a:buChar char="•"/>
            </a:pPr>
            <a:r>
              <a:rPr lang="en-US" sz="2000" dirty="0"/>
              <a:t>FP growth uses less memory compared to </a:t>
            </a:r>
            <a:r>
              <a:rPr lang="en-US" sz="2000" dirty="0" err="1"/>
              <a:t>apriori</a:t>
            </a:r>
            <a:r>
              <a:rPr lang="en-US" sz="2000" dirty="0"/>
              <a:t> algorithm.</a:t>
            </a:r>
          </a:p>
          <a:p>
            <a:pPr marL="285750" indent="-285750" algn="just">
              <a:lnSpc>
                <a:spcPct val="150000"/>
              </a:lnSpc>
              <a:buFont typeface="Arial" panose="020B0604020202020204" pitchFamily="34" charset="0"/>
              <a:buChar char="•"/>
            </a:pPr>
            <a:r>
              <a:rPr lang="en-US" sz="2000" dirty="0"/>
              <a:t>It has better execution time compared to </a:t>
            </a:r>
            <a:r>
              <a:rPr lang="en-US" sz="2000" dirty="0" err="1"/>
              <a:t>apriori</a:t>
            </a:r>
            <a:r>
              <a:rPr lang="en-US" sz="2000" dirty="0"/>
              <a:t> algorithm</a:t>
            </a:r>
          </a:p>
          <a:p>
            <a:pPr marL="285750" indent="-285750" algn="just">
              <a:lnSpc>
                <a:spcPct val="150000"/>
              </a:lnSpc>
              <a:buFont typeface="Arial" panose="020B0604020202020204" pitchFamily="34" charset="0"/>
              <a:buChar char="•"/>
            </a:pPr>
            <a:r>
              <a:rPr lang="en-IN" sz="2000" dirty="0"/>
              <a:t>Only 2 passes over data-set than repeated database scan </a:t>
            </a:r>
            <a:r>
              <a:rPr lang="en-IN" sz="2000" dirty="0" err="1"/>
              <a:t>apriori</a:t>
            </a:r>
            <a:endParaRPr lang="en-US" sz="2000" dirty="0"/>
          </a:p>
          <a:p>
            <a:endParaRPr lang="en-US" dirty="0"/>
          </a:p>
        </p:txBody>
      </p:sp>
    </p:spTree>
    <p:extLst>
      <p:ext uri="{BB962C8B-B14F-4D97-AF65-F5344CB8AC3E}">
        <p14:creationId xmlns:p14="http://schemas.microsoft.com/office/powerpoint/2010/main" val="3576785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EF6A7-8116-4FCA-B220-DD23E1E91C0E}"/>
              </a:ext>
            </a:extLst>
          </p:cNvPr>
          <p:cNvSpPr>
            <a:spLocks noGrp="1"/>
          </p:cNvSpPr>
          <p:nvPr>
            <p:ph type="title"/>
          </p:nvPr>
        </p:nvSpPr>
        <p:spPr>
          <a:xfrm>
            <a:off x="646111" y="700368"/>
            <a:ext cx="9404723" cy="1090332"/>
          </a:xfrm>
        </p:spPr>
        <p:txBody>
          <a:bodyPr/>
          <a:lstStyle/>
          <a:p>
            <a:r>
              <a:rPr lang="en-US" dirty="0"/>
              <a:t>What is Market Basket Analysis?</a:t>
            </a:r>
          </a:p>
        </p:txBody>
      </p:sp>
      <p:sp>
        <p:nvSpPr>
          <p:cNvPr id="3" name="TextBox 2">
            <a:extLst>
              <a:ext uri="{FF2B5EF4-FFF2-40B4-BE49-F238E27FC236}">
                <a16:creationId xmlns:a16="http://schemas.microsoft.com/office/drawing/2014/main" id="{C9B9DD88-5E65-4938-BECC-5B73E27FE30E}"/>
              </a:ext>
            </a:extLst>
          </p:cNvPr>
          <p:cNvSpPr txBox="1"/>
          <p:nvPr/>
        </p:nvSpPr>
        <p:spPr>
          <a:xfrm>
            <a:off x="478210" y="1990725"/>
            <a:ext cx="9572624" cy="4247317"/>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US" sz="2000" dirty="0"/>
              <a:t>Market Basket Analysis is one of the key techniques to uncover associations between items. </a:t>
            </a:r>
          </a:p>
          <a:p>
            <a:pPr marL="285750" indent="-285750" algn="just">
              <a:lnSpc>
                <a:spcPct val="150000"/>
              </a:lnSpc>
              <a:buFont typeface="Arial" panose="020B0604020202020204" pitchFamily="34" charset="0"/>
              <a:buChar char="•"/>
            </a:pPr>
            <a:r>
              <a:rPr lang="en-US" sz="2000" dirty="0"/>
              <a:t>It works by looking for combinations of items that occur together frequently in transactions.</a:t>
            </a:r>
          </a:p>
          <a:p>
            <a:pPr marL="285750" indent="-285750" algn="just">
              <a:lnSpc>
                <a:spcPct val="150000"/>
              </a:lnSpc>
              <a:buFont typeface="Arial" panose="020B0604020202020204" pitchFamily="34" charset="0"/>
              <a:buChar char="•"/>
            </a:pPr>
            <a:r>
              <a:rPr lang="en-US" sz="2000" dirty="0"/>
              <a:t>It is a modelling technique </a:t>
            </a:r>
            <a:r>
              <a:rPr lang="en-IN" sz="2000" dirty="0"/>
              <a:t>based upon the theory that if you buy a certain group of items, you are more (or less) likely to buy another group of items. </a:t>
            </a:r>
            <a:endParaRPr lang="en-US" sz="2000" dirty="0"/>
          </a:p>
          <a:p>
            <a:pPr algn="just"/>
            <a:endParaRPr lang="en-US" sz="2400" dirty="0"/>
          </a:p>
          <a:p>
            <a:endParaRPr lang="en-US" dirty="0"/>
          </a:p>
          <a:p>
            <a:endParaRPr lang="en-US" dirty="0"/>
          </a:p>
        </p:txBody>
      </p:sp>
    </p:spTree>
    <p:extLst>
      <p:ext uri="{BB962C8B-B14F-4D97-AF65-F5344CB8AC3E}">
        <p14:creationId xmlns:p14="http://schemas.microsoft.com/office/powerpoint/2010/main" val="35262149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AC3A53-D0E4-4BFE-8500-1D19AF1985F3}"/>
              </a:ext>
            </a:extLst>
          </p:cNvPr>
          <p:cNvSpPr/>
          <p:nvPr/>
        </p:nvSpPr>
        <p:spPr>
          <a:xfrm>
            <a:off x="4243571" y="2967335"/>
            <a:ext cx="3704861" cy="923330"/>
          </a:xfrm>
          <a:prstGeom prst="rect">
            <a:avLst/>
          </a:prstGeom>
          <a:noFill/>
        </p:spPr>
        <p:txBody>
          <a:bodyPr wrap="none" lIns="91440" tIns="45720" rIns="91440" bIns="45720">
            <a:spAutoFit/>
          </a:bodyPr>
          <a:lstStyle/>
          <a:p>
            <a:pPr algn="ctr"/>
            <a:r>
              <a:rPr lang="en-US" sz="5400" b="1" spc="50" dirty="0">
                <a:ln w="0"/>
                <a:solidFill>
                  <a:schemeClr val="bg2"/>
                </a:solidFill>
                <a:effectLst>
                  <a:innerShdw blurRad="63500" dist="50800" dir="13500000">
                    <a:srgbClr val="000000">
                      <a:alpha val="50000"/>
                    </a:srgbClr>
                  </a:innerShdw>
                </a:effectLst>
              </a:rPr>
              <a:t>Thank You</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626720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36698-CC2A-4A98-A03B-C749827B719E}"/>
              </a:ext>
            </a:extLst>
          </p:cNvPr>
          <p:cNvSpPr>
            <a:spLocks noGrp="1"/>
          </p:cNvSpPr>
          <p:nvPr>
            <p:ph type="title"/>
          </p:nvPr>
        </p:nvSpPr>
        <p:spPr/>
        <p:txBody>
          <a:bodyPr/>
          <a:lstStyle/>
          <a:p>
            <a:r>
              <a:rPr lang="en-US" dirty="0"/>
              <a:t>How Market Basket Analysis works?</a:t>
            </a:r>
          </a:p>
        </p:txBody>
      </p:sp>
      <p:sp>
        <p:nvSpPr>
          <p:cNvPr id="6" name="TextBox 5">
            <a:extLst>
              <a:ext uri="{FF2B5EF4-FFF2-40B4-BE49-F238E27FC236}">
                <a16:creationId xmlns:a16="http://schemas.microsoft.com/office/drawing/2014/main" id="{76952BAF-961D-4FEB-BC63-6B13081B05B4}"/>
              </a:ext>
            </a:extLst>
          </p:cNvPr>
          <p:cNvSpPr txBox="1"/>
          <p:nvPr/>
        </p:nvSpPr>
        <p:spPr>
          <a:xfrm>
            <a:off x="646111" y="1771650"/>
            <a:ext cx="10555289" cy="3877985"/>
          </a:xfrm>
          <a:prstGeom prst="rect">
            <a:avLst/>
          </a:prstGeom>
          <a:noFill/>
        </p:spPr>
        <p:txBody>
          <a:bodyPr wrap="square" rtlCol="0">
            <a:spAutoFit/>
          </a:bodyPr>
          <a:lstStyle/>
          <a:p>
            <a:pPr algn="just"/>
            <a:r>
              <a:rPr lang="en-US" sz="2000" dirty="0"/>
              <a:t>This technique determines relationships between the products purchased. Market Basket Analysis takes data at transaction level and lists all items in a single purchase. </a:t>
            </a:r>
          </a:p>
          <a:p>
            <a:pPr algn="just"/>
            <a:endParaRPr lang="en-US" sz="2000" dirty="0"/>
          </a:p>
          <a:p>
            <a:pPr algn="just"/>
            <a:r>
              <a:rPr lang="en-US" sz="2000" dirty="0"/>
              <a:t>If-Then rules of the purchased items are listed.</a:t>
            </a:r>
          </a:p>
          <a:p>
            <a:pPr algn="just"/>
            <a:endParaRPr lang="en-US" sz="2000" dirty="0"/>
          </a:p>
          <a:p>
            <a:pPr algn="just"/>
            <a:r>
              <a:rPr lang="en-US" sz="2000" dirty="0"/>
              <a:t>The rules could be written as:</a:t>
            </a:r>
          </a:p>
          <a:p>
            <a:pPr algn="just"/>
            <a:endParaRPr lang="en-US" sz="2000" dirty="0"/>
          </a:p>
          <a:p>
            <a:pPr algn="just"/>
            <a:r>
              <a:rPr lang="en-US" sz="2000" dirty="0"/>
              <a:t>If {A} Then(=&gt;) {B}</a:t>
            </a:r>
          </a:p>
          <a:p>
            <a:pPr>
              <a:lnSpc>
                <a:spcPct val="110000"/>
              </a:lnSpc>
            </a:pPr>
            <a:endParaRPr lang="en-IN" sz="2000" b="1" dirty="0"/>
          </a:p>
          <a:p>
            <a:pPr>
              <a:lnSpc>
                <a:spcPct val="110000"/>
              </a:lnSpc>
            </a:pPr>
            <a:r>
              <a:rPr lang="en-IN" sz="2000" b="1" dirty="0"/>
              <a:t>Example:</a:t>
            </a:r>
            <a:endParaRPr lang="en-IN" sz="2000" dirty="0"/>
          </a:p>
          <a:p>
            <a:pPr>
              <a:lnSpc>
                <a:spcPct val="110000"/>
              </a:lnSpc>
            </a:pPr>
            <a:r>
              <a:rPr lang="en-IN" sz="2000" dirty="0"/>
              <a:t>Rule: {Bread, Jam} =&gt; {Butter}.</a:t>
            </a:r>
          </a:p>
          <a:p>
            <a:pPr algn="just"/>
            <a:endParaRPr lang="en-US" sz="2000" dirty="0"/>
          </a:p>
        </p:txBody>
      </p:sp>
    </p:spTree>
    <p:extLst>
      <p:ext uri="{BB962C8B-B14F-4D97-AF65-F5344CB8AC3E}">
        <p14:creationId xmlns:p14="http://schemas.microsoft.com/office/powerpoint/2010/main" val="3611892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84F1D-9BAD-4DCF-A492-02AFF0FE7FCC}"/>
              </a:ext>
            </a:extLst>
          </p:cNvPr>
          <p:cNvSpPr>
            <a:spLocks noGrp="1"/>
          </p:cNvSpPr>
          <p:nvPr>
            <p:ph type="title"/>
          </p:nvPr>
        </p:nvSpPr>
        <p:spPr/>
        <p:txBody>
          <a:bodyPr/>
          <a:lstStyle/>
          <a:p>
            <a:r>
              <a:rPr lang="en-US" dirty="0"/>
              <a:t>Support and Confidence</a:t>
            </a:r>
          </a:p>
        </p:txBody>
      </p:sp>
      <p:sp>
        <p:nvSpPr>
          <p:cNvPr id="3" name="TextBox 2">
            <a:extLst>
              <a:ext uri="{FF2B5EF4-FFF2-40B4-BE49-F238E27FC236}">
                <a16:creationId xmlns:a16="http://schemas.microsoft.com/office/drawing/2014/main" id="{8C7A606D-F91E-4663-854F-E5E8853F80C3}"/>
              </a:ext>
            </a:extLst>
          </p:cNvPr>
          <p:cNvSpPr txBox="1"/>
          <p:nvPr/>
        </p:nvSpPr>
        <p:spPr>
          <a:xfrm>
            <a:off x="742949" y="1657350"/>
            <a:ext cx="6772276" cy="4736681"/>
          </a:xfrm>
          <a:prstGeom prst="rect">
            <a:avLst/>
          </a:prstGeom>
          <a:noFill/>
        </p:spPr>
        <p:txBody>
          <a:bodyPr wrap="square" rtlCol="0">
            <a:spAutoFit/>
          </a:bodyPr>
          <a:lstStyle/>
          <a:p>
            <a:pPr algn="just">
              <a:lnSpc>
                <a:spcPct val="110000"/>
              </a:lnSpc>
            </a:pPr>
            <a:r>
              <a:rPr lang="en-IN" sz="2000" b="1" dirty="0"/>
              <a:t>Support:</a:t>
            </a:r>
            <a:r>
              <a:rPr lang="en-IN" sz="2000" dirty="0"/>
              <a:t> The percentage of transactions that contain all of the items in an itemset</a:t>
            </a:r>
          </a:p>
          <a:p>
            <a:pPr algn="just">
              <a:lnSpc>
                <a:spcPct val="110000"/>
              </a:lnSpc>
            </a:pPr>
            <a:r>
              <a:rPr lang="en-IN" sz="2000" u="sng" dirty="0"/>
              <a:t>Example:</a:t>
            </a:r>
          </a:p>
          <a:p>
            <a:pPr algn="just">
              <a:lnSpc>
                <a:spcPct val="110000"/>
              </a:lnSpc>
            </a:pPr>
            <a:r>
              <a:rPr lang="en-IN" sz="2000" dirty="0"/>
              <a:t>Support {a1} = 3/5 = o.6</a:t>
            </a:r>
          </a:p>
          <a:p>
            <a:pPr algn="just">
              <a:lnSpc>
                <a:spcPct val="110000"/>
              </a:lnSpc>
            </a:pPr>
            <a:r>
              <a:rPr lang="en-IN" sz="2000" dirty="0"/>
              <a:t>Support {a2,a3} = 3/5 = 0.6</a:t>
            </a:r>
          </a:p>
          <a:p>
            <a:pPr algn="just">
              <a:lnSpc>
                <a:spcPct val="110000"/>
              </a:lnSpc>
            </a:pPr>
            <a:br>
              <a:rPr lang="en-IN" sz="2000" dirty="0"/>
            </a:br>
            <a:r>
              <a:rPr lang="en-IN" sz="2000" b="1" dirty="0"/>
              <a:t>Confidence:</a:t>
            </a:r>
            <a:r>
              <a:rPr lang="en-IN" sz="2000" dirty="0"/>
              <a:t> The probability that a transaction that contains the items on the left hand side of the rule also contains the item on the right hand side</a:t>
            </a:r>
          </a:p>
          <a:p>
            <a:pPr algn="just">
              <a:lnSpc>
                <a:spcPct val="110000"/>
              </a:lnSpc>
            </a:pPr>
            <a:r>
              <a:rPr lang="en-IN" sz="2000" u="sng" dirty="0"/>
              <a:t>Example:</a:t>
            </a:r>
          </a:p>
          <a:p>
            <a:pPr algn="just">
              <a:lnSpc>
                <a:spcPct val="110000"/>
              </a:lnSpc>
            </a:pPr>
            <a:r>
              <a:rPr lang="en-IN" sz="2000" dirty="0"/>
              <a:t>Confidence {a1} -&gt; {a4} = 3/3 = 100%</a:t>
            </a:r>
          </a:p>
          <a:p>
            <a:pPr algn="just">
              <a:lnSpc>
                <a:spcPct val="110000"/>
              </a:lnSpc>
            </a:pPr>
            <a:r>
              <a:rPr lang="en-IN" sz="2000" dirty="0"/>
              <a:t>Confidence {a2} -&gt; {a3) = 3/4 = 75%</a:t>
            </a:r>
          </a:p>
          <a:p>
            <a:pPr algn="just">
              <a:lnSpc>
                <a:spcPct val="110000"/>
              </a:lnSpc>
            </a:pPr>
            <a:endParaRPr lang="en-US" dirty="0"/>
          </a:p>
          <a:p>
            <a:pPr algn="just"/>
            <a:endParaRPr lang="en-US" dirty="0"/>
          </a:p>
        </p:txBody>
      </p:sp>
      <p:graphicFrame>
        <p:nvGraphicFramePr>
          <p:cNvPr id="6" name="Table 6">
            <a:extLst>
              <a:ext uri="{FF2B5EF4-FFF2-40B4-BE49-F238E27FC236}">
                <a16:creationId xmlns:a16="http://schemas.microsoft.com/office/drawing/2014/main" id="{161582F2-F25D-4B43-B98C-355EE4075CA1}"/>
              </a:ext>
            </a:extLst>
          </p:cNvPr>
          <p:cNvGraphicFramePr>
            <a:graphicFrameLocks noGrp="1"/>
          </p:cNvGraphicFramePr>
          <p:nvPr>
            <p:extLst>
              <p:ext uri="{D42A27DB-BD31-4B8C-83A1-F6EECF244321}">
                <p14:modId xmlns:p14="http://schemas.microsoft.com/office/powerpoint/2010/main" val="2125534447"/>
              </p:ext>
            </p:extLst>
          </p:nvPr>
        </p:nvGraphicFramePr>
        <p:xfrm>
          <a:off x="7762874" y="1969928"/>
          <a:ext cx="4143376" cy="2225040"/>
        </p:xfrm>
        <a:graphic>
          <a:graphicData uri="http://schemas.openxmlformats.org/drawingml/2006/table">
            <a:tbl>
              <a:tblPr firstRow="1" bandRow="1">
                <a:tableStyleId>{00A15C55-8517-42AA-B614-E9B94910E393}</a:tableStyleId>
              </a:tblPr>
              <a:tblGrid>
                <a:gridCol w="1035844">
                  <a:extLst>
                    <a:ext uri="{9D8B030D-6E8A-4147-A177-3AD203B41FA5}">
                      <a16:colId xmlns:a16="http://schemas.microsoft.com/office/drawing/2014/main" val="3495736504"/>
                    </a:ext>
                  </a:extLst>
                </a:gridCol>
                <a:gridCol w="1035844">
                  <a:extLst>
                    <a:ext uri="{9D8B030D-6E8A-4147-A177-3AD203B41FA5}">
                      <a16:colId xmlns:a16="http://schemas.microsoft.com/office/drawing/2014/main" val="527035056"/>
                    </a:ext>
                  </a:extLst>
                </a:gridCol>
                <a:gridCol w="1035844">
                  <a:extLst>
                    <a:ext uri="{9D8B030D-6E8A-4147-A177-3AD203B41FA5}">
                      <a16:colId xmlns:a16="http://schemas.microsoft.com/office/drawing/2014/main" val="4153272071"/>
                    </a:ext>
                  </a:extLst>
                </a:gridCol>
                <a:gridCol w="1035844">
                  <a:extLst>
                    <a:ext uri="{9D8B030D-6E8A-4147-A177-3AD203B41FA5}">
                      <a16:colId xmlns:a16="http://schemas.microsoft.com/office/drawing/2014/main" val="1048836334"/>
                    </a:ext>
                  </a:extLst>
                </a:gridCol>
              </a:tblGrid>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747272969"/>
                  </a:ext>
                </a:extLst>
              </a:tr>
              <a:tr h="370840">
                <a:tc>
                  <a:txBody>
                    <a:bodyPr/>
                    <a:lstStyle/>
                    <a:p>
                      <a:r>
                        <a:rPr lang="en-US" dirty="0"/>
                        <a:t>a1</a:t>
                      </a:r>
                    </a:p>
                  </a:txBody>
                  <a:tcPr/>
                </a:tc>
                <a:tc>
                  <a:txBody>
                    <a:bodyPr/>
                    <a:lstStyle/>
                    <a:p>
                      <a:r>
                        <a:rPr lang="en-US" dirty="0"/>
                        <a:t>a2</a:t>
                      </a:r>
                    </a:p>
                  </a:txBody>
                  <a:tcPr/>
                </a:tc>
                <a:tc>
                  <a:txBody>
                    <a:bodyPr/>
                    <a:lstStyle/>
                    <a:p>
                      <a:r>
                        <a:rPr lang="en-US" dirty="0"/>
                        <a:t>a3</a:t>
                      </a:r>
                    </a:p>
                  </a:txBody>
                  <a:tcPr/>
                </a:tc>
                <a:tc>
                  <a:txBody>
                    <a:bodyPr/>
                    <a:lstStyle/>
                    <a:p>
                      <a:r>
                        <a:rPr lang="en-US" dirty="0"/>
                        <a:t>a4</a:t>
                      </a:r>
                    </a:p>
                  </a:txBody>
                  <a:tcPr/>
                </a:tc>
                <a:extLst>
                  <a:ext uri="{0D108BD9-81ED-4DB2-BD59-A6C34878D82A}">
                    <a16:rowId xmlns:a16="http://schemas.microsoft.com/office/drawing/2014/main" val="3762651444"/>
                  </a:ext>
                </a:extLst>
              </a:tr>
              <a:tr h="370840">
                <a:tc>
                  <a:txBody>
                    <a:bodyPr/>
                    <a:lstStyle/>
                    <a:p>
                      <a:r>
                        <a:rPr lang="en-US" dirty="0"/>
                        <a:t>a1</a:t>
                      </a:r>
                    </a:p>
                  </a:txBody>
                  <a:tcPr/>
                </a:tc>
                <a:tc>
                  <a:txBody>
                    <a:bodyPr/>
                    <a:lstStyle/>
                    <a:p>
                      <a:r>
                        <a:rPr lang="en-US" dirty="0"/>
                        <a:t>a4</a:t>
                      </a:r>
                    </a:p>
                  </a:txBody>
                  <a:tcPr/>
                </a:tc>
                <a:tc>
                  <a:txBody>
                    <a:bodyPr/>
                    <a:lstStyle/>
                    <a:p>
                      <a:r>
                        <a:rPr lang="en-US" dirty="0"/>
                        <a:t>a5</a:t>
                      </a:r>
                    </a:p>
                  </a:txBody>
                  <a:tcPr/>
                </a:tc>
                <a:tc>
                  <a:txBody>
                    <a:bodyPr/>
                    <a:lstStyle/>
                    <a:p>
                      <a:r>
                        <a:rPr lang="en-US" dirty="0"/>
                        <a:t>a6</a:t>
                      </a:r>
                    </a:p>
                  </a:txBody>
                  <a:tcPr/>
                </a:tc>
                <a:extLst>
                  <a:ext uri="{0D108BD9-81ED-4DB2-BD59-A6C34878D82A}">
                    <a16:rowId xmlns:a16="http://schemas.microsoft.com/office/drawing/2014/main" val="3942404939"/>
                  </a:ext>
                </a:extLst>
              </a:tr>
              <a:tr h="370840">
                <a:tc>
                  <a:txBody>
                    <a:bodyPr/>
                    <a:lstStyle/>
                    <a:p>
                      <a:r>
                        <a:rPr lang="en-US" dirty="0"/>
                        <a:t>a1</a:t>
                      </a:r>
                    </a:p>
                  </a:txBody>
                  <a:tcPr/>
                </a:tc>
                <a:tc>
                  <a:txBody>
                    <a:bodyPr/>
                    <a:lstStyle/>
                    <a:p>
                      <a:r>
                        <a:rPr lang="en-US" dirty="0"/>
                        <a:t>a2</a:t>
                      </a:r>
                    </a:p>
                  </a:txBody>
                  <a:tcPr/>
                </a:tc>
                <a:tc>
                  <a:txBody>
                    <a:bodyPr/>
                    <a:lstStyle/>
                    <a:p>
                      <a:r>
                        <a:rPr lang="en-US" dirty="0"/>
                        <a:t>a4</a:t>
                      </a:r>
                    </a:p>
                  </a:txBody>
                  <a:tcPr/>
                </a:tc>
                <a:tc>
                  <a:txBody>
                    <a:bodyPr/>
                    <a:lstStyle/>
                    <a:p>
                      <a:r>
                        <a:rPr lang="en-US" dirty="0"/>
                        <a:t>a7</a:t>
                      </a:r>
                    </a:p>
                  </a:txBody>
                  <a:tcPr/>
                </a:tc>
                <a:extLst>
                  <a:ext uri="{0D108BD9-81ED-4DB2-BD59-A6C34878D82A}">
                    <a16:rowId xmlns:a16="http://schemas.microsoft.com/office/drawing/2014/main" val="1940434488"/>
                  </a:ext>
                </a:extLst>
              </a:tr>
              <a:tr h="370840">
                <a:tc>
                  <a:txBody>
                    <a:bodyPr/>
                    <a:lstStyle/>
                    <a:p>
                      <a:r>
                        <a:rPr lang="en-US" dirty="0"/>
                        <a:t>a2</a:t>
                      </a:r>
                    </a:p>
                  </a:txBody>
                  <a:tcPr/>
                </a:tc>
                <a:tc>
                  <a:txBody>
                    <a:bodyPr/>
                    <a:lstStyle/>
                    <a:p>
                      <a:r>
                        <a:rPr lang="en-US" dirty="0"/>
                        <a:t>a3</a:t>
                      </a:r>
                    </a:p>
                  </a:txBody>
                  <a:tcPr/>
                </a:tc>
                <a:tc>
                  <a:txBody>
                    <a:bodyPr/>
                    <a:lstStyle/>
                    <a:p>
                      <a:r>
                        <a:rPr lang="en-US" dirty="0"/>
                        <a:t>a4</a:t>
                      </a:r>
                    </a:p>
                  </a:txBody>
                  <a:tcPr/>
                </a:tc>
                <a:tc>
                  <a:txBody>
                    <a:bodyPr/>
                    <a:lstStyle/>
                    <a:p>
                      <a:r>
                        <a:rPr lang="en-US" dirty="0"/>
                        <a:t>a7</a:t>
                      </a:r>
                    </a:p>
                  </a:txBody>
                  <a:tcPr/>
                </a:tc>
                <a:extLst>
                  <a:ext uri="{0D108BD9-81ED-4DB2-BD59-A6C34878D82A}">
                    <a16:rowId xmlns:a16="http://schemas.microsoft.com/office/drawing/2014/main" val="3936688225"/>
                  </a:ext>
                </a:extLst>
              </a:tr>
              <a:tr h="370840">
                <a:tc>
                  <a:txBody>
                    <a:bodyPr/>
                    <a:lstStyle/>
                    <a:p>
                      <a:r>
                        <a:rPr lang="en-US" dirty="0"/>
                        <a:t>a2</a:t>
                      </a:r>
                    </a:p>
                  </a:txBody>
                  <a:tcPr/>
                </a:tc>
                <a:tc>
                  <a:txBody>
                    <a:bodyPr/>
                    <a:lstStyle/>
                    <a:p>
                      <a:r>
                        <a:rPr lang="en-US" dirty="0"/>
                        <a:t>a3</a:t>
                      </a:r>
                    </a:p>
                  </a:txBody>
                  <a:tcPr/>
                </a:tc>
                <a:tc>
                  <a:txBody>
                    <a:bodyPr/>
                    <a:lstStyle/>
                    <a:p>
                      <a:r>
                        <a:rPr lang="en-US" dirty="0"/>
                        <a:t>a5</a:t>
                      </a:r>
                    </a:p>
                  </a:txBody>
                  <a:tcPr/>
                </a:tc>
                <a:tc>
                  <a:txBody>
                    <a:bodyPr/>
                    <a:lstStyle/>
                    <a:p>
                      <a:r>
                        <a:rPr lang="en-US" dirty="0"/>
                        <a:t>a6</a:t>
                      </a:r>
                    </a:p>
                  </a:txBody>
                  <a:tcPr/>
                </a:tc>
                <a:extLst>
                  <a:ext uri="{0D108BD9-81ED-4DB2-BD59-A6C34878D82A}">
                    <a16:rowId xmlns:a16="http://schemas.microsoft.com/office/drawing/2014/main" val="3761219763"/>
                  </a:ext>
                </a:extLst>
              </a:tr>
            </a:tbl>
          </a:graphicData>
        </a:graphic>
      </p:graphicFrame>
    </p:spTree>
    <p:extLst>
      <p:ext uri="{BB962C8B-B14F-4D97-AF65-F5344CB8AC3E}">
        <p14:creationId xmlns:p14="http://schemas.microsoft.com/office/powerpoint/2010/main" val="1783090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40EF5-2543-477F-9162-2DF45E3B2042}"/>
              </a:ext>
            </a:extLst>
          </p:cNvPr>
          <p:cNvSpPr>
            <a:spLocks noGrp="1"/>
          </p:cNvSpPr>
          <p:nvPr>
            <p:ph type="title"/>
          </p:nvPr>
        </p:nvSpPr>
        <p:spPr/>
        <p:txBody>
          <a:bodyPr/>
          <a:lstStyle/>
          <a:p>
            <a:r>
              <a:rPr lang="en-US" dirty="0"/>
              <a:t>Applications of Market Basket Analysis</a:t>
            </a:r>
          </a:p>
        </p:txBody>
      </p:sp>
      <p:sp>
        <p:nvSpPr>
          <p:cNvPr id="3" name="TextBox 2">
            <a:extLst>
              <a:ext uri="{FF2B5EF4-FFF2-40B4-BE49-F238E27FC236}">
                <a16:creationId xmlns:a16="http://schemas.microsoft.com/office/drawing/2014/main" id="{027925F1-DF4E-4260-B996-6F63AE9E02C0}"/>
              </a:ext>
            </a:extLst>
          </p:cNvPr>
          <p:cNvSpPr txBox="1"/>
          <p:nvPr/>
        </p:nvSpPr>
        <p:spPr>
          <a:xfrm>
            <a:off x="876300" y="2228850"/>
            <a:ext cx="8362950" cy="2342116"/>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US" sz="2000" dirty="0"/>
              <a:t>Super Market Shopping</a:t>
            </a:r>
          </a:p>
          <a:p>
            <a:pPr marL="285750" indent="-285750" algn="just">
              <a:lnSpc>
                <a:spcPct val="150000"/>
              </a:lnSpc>
              <a:buFont typeface="Arial" panose="020B0604020202020204" pitchFamily="34" charset="0"/>
              <a:buChar char="•"/>
            </a:pPr>
            <a:r>
              <a:rPr lang="en-US" sz="2000" dirty="0"/>
              <a:t>Analysis of credit card purchases.</a:t>
            </a:r>
          </a:p>
          <a:p>
            <a:pPr marL="285750" indent="-285750" algn="just">
              <a:lnSpc>
                <a:spcPct val="150000"/>
              </a:lnSpc>
              <a:buFont typeface="Arial" panose="020B0604020202020204" pitchFamily="34" charset="0"/>
              <a:buChar char="•"/>
            </a:pPr>
            <a:r>
              <a:rPr lang="en-US" sz="2000" dirty="0"/>
              <a:t>Analysis of telephone calling patterns.</a:t>
            </a:r>
          </a:p>
          <a:p>
            <a:pPr marL="285750" indent="-285750" algn="just">
              <a:lnSpc>
                <a:spcPct val="150000"/>
              </a:lnSpc>
              <a:buFont typeface="Arial" panose="020B0604020202020204" pitchFamily="34" charset="0"/>
              <a:buChar char="•"/>
            </a:pPr>
            <a:r>
              <a:rPr lang="en-US" sz="2000" dirty="0"/>
              <a:t>Identification of fraudulent medical insurance claims.</a:t>
            </a:r>
          </a:p>
          <a:p>
            <a:pPr marL="285750" indent="-285750" algn="just">
              <a:lnSpc>
                <a:spcPct val="150000"/>
              </a:lnSpc>
              <a:buFont typeface="Arial" panose="020B0604020202020204" pitchFamily="34" charset="0"/>
              <a:buChar char="•"/>
            </a:pPr>
            <a:r>
              <a:rPr lang="en-US" sz="2000" dirty="0"/>
              <a:t>Analysis of telecom service purchases.</a:t>
            </a:r>
          </a:p>
        </p:txBody>
      </p:sp>
    </p:spTree>
    <p:extLst>
      <p:ext uri="{BB962C8B-B14F-4D97-AF65-F5344CB8AC3E}">
        <p14:creationId xmlns:p14="http://schemas.microsoft.com/office/powerpoint/2010/main" val="159240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5F3B3-08FB-4718-940F-87F4AC50C8F3}"/>
              </a:ext>
            </a:extLst>
          </p:cNvPr>
          <p:cNvSpPr>
            <a:spLocks noGrp="1"/>
          </p:cNvSpPr>
          <p:nvPr>
            <p:ph type="title"/>
          </p:nvPr>
        </p:nvSpPr>
        <p:spPr>
          <a:xfrm>
            <a:off x="541336" y="671793"/>
            <a:ext cx="9404723" cy="1400530"/>
          </a:xfrm>
        </p:spPr>
        <p:txBody>
          <a:bodyPr/>
          <a:lstStyle/>
          <a:p>
            <a:r>
              <a:rPr lang="en-US" dirty="0"/>
              <a:t>What are frequent sets?</a:t>
            </a:r>
          </a:p>
        </p:txBody>
      </p:sp>
      <p:sp>
        <p:nvSpPr>
          <p:cNvPr id="3" name="TextBox 2">
            <a:extLst>
              <a:ext uri="{FF2B5EF4-FFF2-40B4-BE49-F238E27FC236}">
                <a16:creationId xmlns:a16="http://schemas.microsoft.com/office/drawing/2014/main" id="{41BE8C6A-BEA1-4C44-80D6-4C8E05F15543}"/>
              </a:ext>
            </a:extLst>
          </p:cNvPr>
          <p:cNvSpPr txBox="1"/>
          <p:nvPr/>
        </p:nvSpPr>
        <p:spPr>
          <a:xfrm>
            <a:off x="876300" y="1824673"/>
            <a:ext cx="8686800" cy="4431983"/>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IN" sz="2000" dirty="0"/>
              <a:t>Association Mining</a:t>
            </a:r>
            <a:r>
              <a:rPr lang="en-IN" sz="2000" b="1" dirty="0"/>
              <a:t> </a:t>
            </a:r>
            <a:r>
              <a:rPr lang="en-IN" sz="2000" dirty="0"/>
              <a:t>searches for frequent items in the data-set.</a:t>
            </a:r>
          </a:p>
          <a:p>
            <a:pPr marL="285750" indent="-285750" algn="just">
              <a:lnSpc>
                <a:spcPct val="150000"/>
              </a:lnSpc>
              <a:buFont typeface="Arial" panose="020B0604020202020204" pitchFamily="34" charset="0"/>
              <a:buChar char="•"/>
            </a:pPr>
            <a:r>
              <a:rPr lang="en-IN" sz="2000" dirty="0"/>
              <a:t>A </a:t>
            </a:r>
            <a:r>
              <a:rPr lang="en-IN" sz="2000" b="1" dirty="0"/>
              <a:t>frequent</a:t>
            </a:r>
            <a:r>
              <a:rPr lang="en-IN" sz="2000" dirty="0"/>
              <a:t> itemset is an itemset whose support is greater than some predefined user-specified threshold support.</a:t>
            </a:r>
          </a:p>
          <a:p>
            <a:pPr marL="285750" indent="-285750" algn="just">
              <a:lnSpc>
                <a:spcPct val="150000"/>
              </a:lnSpc>
              <a:buFont typeface="Arial" panose="020B0604020202020204" pitchFamily="34" charset="0"/>
              <a:buChar char="•"/>
            </a:pPr>
            <a:r>
              <a:rPr lang="en-US" sz="2000" dirty="0"/>
              <a:t>Frequent mining is generation of association rules from a Transactional Dataset. If there are 2 items X and Y purchased frequently then its good to put them which helps in increasing the sales</a:t>
            </a:r>
            <a:r>
              <a:rPr lang="en-US" dirty="0"/>
              <a:t>. </a:t>
            </a:r>
          </a:p>
          <a:p>
            <a:endParaRPr lang="en-US" dirty="0"/>
          </a:p>
          <a:p>
            <a:endParaRPr lang="en-IN" dirty="0"/>
          </a:p>
          <a:p>
            <a:endParaRPr lang="en-US" dirty="0"/>
          </a:p>
          <a:p>
            <a:endParaRPr lang="en-US" dirty="0"/>
          </a:p>
        </p:txBody>
      </p:sp>
    </p:spTree>
    <p:extLst>
      <p:ext uri="{BB962C8B-B14F-4D97-AF65-F5344CB8AC3E}">
        <p14:creationId xmlns:p14="http://schemas.microsoft.com/office/powerpoint/2010/main" val="4276810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6D909-66D7-464A-B37E-868B7CF4E922}"/>
              </a:ext>
            </a:extLst>
          </p:cNvPr>
          <p:cNvSpPr>
            <a:spLocks noGrp="1"/>
          </p:cNvSpPr>
          <p:nvPr>
            <p:ph type="title"/>
          </p:nvPr>
        </p:nvSpPr>
        <p:spPr/>
        <p:txBody>
          <a:bodyPr/>
          <a:lstStyle/>
          <a:p>
            <a:r>
              <a:rPr lang="en-US" dirty="0"/>
              <a:t>Finding frequent </a:t>
            </a:r>
            <a:r>
              <a:rPr lang="en-US" dirty="0" err="1"/>
              <a:t>itemsets</a:t>
            </a:r>
            <a:endParaRPr lang="en-US" dirty="0"/>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DDDBEB2F-4E56-40F0-9BD9-147C3829DC38}"/>
                  </a:ext>
                </a:extLst>
              </p:cNvPr>
              <p:cNvSpPr txBox="1"/>
              <p:nvPr/>
            </p:nvSpPr>
            <p:spPr>
              <a:xfrm>
                <a:off x="809625" y="1685925"/>
                <a:ext cx="9867900" cy="4507516"/>
              </a:xfrm>
              <a:prstGeom prst="rect">
                <a:avLst/>
              </a:prstGeom>
              <a:noFill/>
            </p:spPr>
            <p:txBody>
              <a:bodyPr wrap="square" rtlCol="0">
                <a:spAutoFit/>
              </a:bodyPr>
              <a:lstStyle/>
              <a:p>
                <a:pPr algn="just"/>
                <a:r>
                  <a:rPr lang="en-US" sz="2000" b="1" dirty="0"/>
                  <a:t>Support:</a:t>
                </a:r>
                <a:r>
                  <a:rPr lang="en-US" sz="2000" dirty="0"/>
                  <a:t> It is one of the measure of interestingness. This tells about usefulness and certainty of rules. 5% Support means total 5% of transactions in database follow the rule.</a:t>
                </a:r>
              </a:p>
              <a:p>
                <a:pPr algn="just"/>
                <a:endParaRPr lang="en-US" sz="2000" dirty="0"/>
              </a:p>
              <a:p>
                <a:pPr algn="ctr"/>
                <a:r>
                  <a:rPr lang="en-US" sz="2000" dirty="0"/>
                  <a:t>Support = </a:t>
                </a:r>
                <a:r>
                  <a:rPr lang="en-IN" sz="2000" dirty="0">
                    <a:latin typeface="Arial"/>
                    <a:ea typeface="Arial"/>
                    <a:cs typeface="Arial"/>
                    <a:sym typeface="Arial"/>
                  </a:rPr>
                  <a:t>p(A∩B) = </a:t>
                </a:r>
                <a14:m>
                  <m:oMath xmlns:m="http://schemas.openxmlformats.org/officeDocument/2006/math">
                    <m:f>
                      <m:fPr>
                        <m:ctrlPr>
                          <a:rPr lang="en-IN" sz="2000" i="1">
                            <a:latin typeface="Cambria Math" panose="02040503050406030204" pitchFamily="18" charset="0"/>
                            <a:cs typeface="Arial"/>
                            <a:sym typeface="Arial"/>
                          </a:rPr>
                        </m:ctrlPr>
                      </m:fPr>
                      <m:num>
                        <m:r>
                          <a:rPr lang="en-US" sz="2000" i="1">
                            <a:latin typeface="Cambria Math" panose="02040503050406030204" pitchFamily="18" charset="0"/>
                            <a:cs typeface="Arial"/>
                            <a:sym typeface="Arial"/>
                          </a:rPr>
                          <m:t>𝑁𝑢𝑚𝑏𝑒𝑟</m:t>
                        </m:r>
                        <m:r>
                          <a:rPr lang="en-US" sz="2000" i="1">
                            <a:latin typeface="Cambria Math" panose="02040503050406030204" pitchFamily="18" charset="0"/>
                            <a:cs typeface="Arial"/>
                            <a:sym typeface="Arial"/>
                          </a:rPr>
                          <m:t> </m:t>
                        </m:r>
                        <m:r>
                          <a:rPr lang="en-US" sz="2000" i="1">
                            <a:latin typeface="Cambria Math" panose="02040503050406030204" pitchFamily="18" charset="0"/>
                            <a:cs typeface="Arial"/>
                            <a:sym typeface="Arial"/>
                          </a:rPr>
                          <m:t>𝑜𝑓</m:t>
                        </m:r>
                        <m:r>
                          <a:rPr lang="en-US" sz="2000" i="1">
                            <a:latin typeface="Cambria Math" panose="02040503050406030204" pitchFamily="18" charset="0"/>
                            <a:cs typeface="Arial"/>
                            <a:sym typeface="Arial"/>
                          </a:rPr>
                          <m:t> </m:t>
                        </m:r>
                        <m:r>
                          <a:rPr lang="en-US" sz="2000" i="1">
                            <a:latin typeface="Cambria Math" panose="02040503050406030204" pitchFamily="18" charset="0"/>
                            <a:cs typeface="Arial"/>
                            <a:sym typeface="Arial"/>
                          </a:rPr>
                          <m:t>𝑡𝑟𝑎𝑛𝑠𝑎𝑐𝑡𝑖𝑜𝑛𝑠</m:t>
                        </m:r>
                        <m:r>
                          <a:rPr lang="en-US" sz="2000" i="1">
                            <a:latin typeface="Cambria Math" panose="02040503050406030204" pitchFamily="18" charset="0"/>
                            <a:cs typeface="Arial"/>
                            <a:sym typeface="Arial"/>
                          </a:rPr>
                          <m:t> </m:t>
                        </m:r>
                        <m:r>
                          <a:rPr lang="en-US" sz="2000" i="1">
                            <a:latin typeface="Cambria Math" panose="02040503050406030204" pitchFamily="18" charset="0"/>
                            <a:cs typeface="Arial"/>
                            <a:sym typeface="Arial"/>
                          </a:rPr>
                          <m:t>𝑐𝑜𝑛𝑡𝑎𝑖𝑛𝑖𝑛𝑔</m:t>
                        </m:r>
                        <m:r>
                          <a:rPr lang="en-US" sz="2000" i="1">
                            <a:latin typeface="Cambria Math" panose="02040503050406030204" pitchFamily="18" charset="0"/>
                            <a:cs typeface="Arial"/>
                            <a:sym typeface="Arial"/>
                          </a:rPr>
                          <m:t> </m:t>
                        </m:r>
                        <m:r>
                          <a:rPr lang="en-US" sz="2000" i="1">
                            <a:latin typeface="Cambria Math" panose="02040503050406030204" pitchFamily="18" charset="0"/>
                            <a:cs typeface="Arial"/>
                            <a:sym typeface="Arial"/>
                          </a:rPr>
                          <m:t>𝑏𝑜𝑡h</m:t>
                        </m:r>
                        <m:r>
                          <a:rPr lang="en-US" sz="2000" i="1">
                            <a:latin typeface="Cambria Math" panose="02040503050406030204" pitchFamily="18" charset="0"/>
                            <a:cs typeface="Arial"/>
                            <a:sym typeface="Arial"/>
                          </a:rPr>
                          <m:t> </m:t>
                        </m:r>
                        <m:r>
                          <a:rPr lang="en-US" sz="2000" i="1">
                            <a:latin typeface="Cambria Math" panose="02040503050406030204" pitchFamily="18" charset="0"/>
                            <a:cs typeface="Arial"/>
                            <a:sym typeface="Arial"/>
                          </a:rPr>
                          <m:t>𝐴</m:t>
                        </m:r>
                        <m:r>
                          <a:rPr lang="en-US" sz="2000" i="1">
                            <a:latin typeface="Cambria Math" panose="02040503050406030204" pitchFamily="18" charset="0"/>
                            <a:cs typeface="Arial"/>
                            <a:sym typeface="Arial"/>
                          </a:rPr>
                          <m:t> </m:t>
                        </m:r>
                        <m:r>
                          <a:rPr lang="en-US" sz="2000" i="1">
                            <a:latin typeface="Cambria Math" panose="02040503050406030204" pitchFamily="18" charset="0"/>
                            <a:cs typeface="Arial"/>
                            <a:sym typeface="Arial"/>
                          </a:rPr>
                          <m:t>𝑎𝑛𝑑</m:t>
                        </m:r>
                        <m:r>
                          <a:rPr lang="en-US" sz="2000" i="1">
                            <a:latin typeface="Cambria Math" panose="02040503050406030204" pitchFamily="18" charset="0"/>
                            <a:cs typeface="Arial"/>
                            <a:sym typeface="Arial"/>
                          </a:rPr>
                          <m:t> </m:t>
                        </m:r>
                        <m:r>
                          <a:rPr lang="en-US" sz="2000" i="1">
                            <a:latin typeface="Cambria Math" panose="02040503050406030204" pitchFamily="18" charset="0"/>
                            <a:cs typeface="Arial"/>
                            <a:sym typeface="Arial"/>
                          </a:rPr>
                          <m:t>𝐵</m:t>
                        </m:r>
                      </m:num>
                      <m:den>
                        <m:r>
                          <a:rPr lang="en-US" sz="2000" i="1">
                            <a:latin typeface="Cambria Math" panose="02040503050406030204" pitchFamily="18" charset="0"/>
                            <a:cs typeface="Arial"/>
                            <a:sym typeface="Arial"/>
                          </a:rPr>
                          <m:t>𝑇𝑜𝑡𝑎𝑙</m:t>
                        </m:r>
                        <m:r>
                          <a:rPr lang="en-US" sz="2000" i="1">
                            <a:latin typeface="Cambria Math" panose="02040503050406030204" pitchFamily="18" charset="0"/>
                            <a:cs typeface="Arial"/>
                            <a:sym typeface="Arial"/>
                          </a:rPr>
                          <m:t> </m:t>
                        </m:r>
                        <m:r>
                          <a:rPr lang="en-US" sz="2000" i="1">
                            <a:latin typeface="Cambria Math" panose="02040503050406030204" pitchFamily="18" charset="0"/>
                            <a:cs typeface="Arial"/>
                            <a:sym typeface="Arial"/>
                          </a:rPr>
                          <m:t>𝑁𝑢𝑚𝑏𝑒𝑟</m:t>
                        </m:r>
                        <m:r>
                          <a:rPr lang="en-US" sz="2000" i="1">
                            <a:latin typeface="Cambria Math" panose="02040503050406030204" pitchFamily="18" charset="0"/>
                            <a:cs typeface="Arial"/>
                            <a:sym typeface="Arial"/>
                          </a:rPr>
                          <m:t> </m:t>
                        </m:r>
                        <m:r>
                          <a:rPr lang="en-US" sz="2000" i="1">
                            <a:latin typeface="Cambria Math" panose="02040503050406030204" pitchFamily="18" charset="0"/>
                            <a:cs typeface="Arial"/>
                            <a:sym typeface="Arial"/>
                          </a:rPr>
                          <m:t>𝑜𝑓</m:t>
                        </m:r>
                        <m:r>
                          <a:rPr lang="en-US" sz="2000" i="1">
                            <a:latin typeface="Cambria Math" panose="02040503050406030204" pitchFamily="18" charset="0"/>
                            <a:cs typeface="Arial"/>
                            <a:sym typeface="Arial"/>
                          </a:rPr>
                          <m:t> </m:t>
                        </m:r>
                        <m:r>
                          <a:rPr lang="en-US" sz="2000" i="1">
                            <a:latin typeface="Cambria Math" panose="02040503050406030204" pitchFamily="18" charset="0"/>
                            <a:cs typeface="Arial"/>
                            <a:sym typeface="Arial"/>
                          </a:rPr>
                          <m:t>𝑇𝑟𝑎𝑛𝑠𝑎𝑐𝑡𝑖𝑜𝑛𝑠</m:t>
                        </m:r>
                      </m:den>
                    </m:f>
                  </m:oMath>
                </a14:m>
                <a:endParaRPr lang="en-US" sz="2000" dirty="0"/>
              </a:p>
              <a:p>
                <a:pPr algn="just"/>
                <a:endParaRPr lang="en-US" sz="2000" dirty="0"/>
              </a:p>
              <a:p>
                <a:pPr algn="just"/>
                <a:r>
                  <a:rPr lang="en-US" sz="2000" b="1" dirty="0"/>
                  <a:t>Confidence:</a:t>
                </a:r>
                <a:r>
                  <a:rPr lang="en-US" sz="2000" dirty="0"/>
                  <a:t> A confidence of 60% means that 60% of the customers who purchased jam and bread also bought butter.</a:t>
                </a:r>
              </a:p>
              <a:p>
                <a:pPr algn="just"/>
                <a:endParaRPr lang="en-US" sz="2000" dirty="0"/>
              </a:p>
              <a:p>
                <a:pPr algn="ctr"/>
                <a:r>
                  <a:rPr lang="en-US" sz="2000" dirty="0"/>
                  <a:t>Confidence = </a:t>
                </a:r>
                <a:r>
                  <a:rPr lang="en-IN" sz="2000" dirty="0">
                    <a:latin typeface="Arial"/>
                    <a:ea typeface="Arial"/>
                    <a:cs typeface="Arial"/>
                    <a:sym typeface="Arial"/>
                  </a:rPr>
                  <a:t>p(B|A) =</a:t>
                </a:r>
                <a14:m>
                  <m:oMath xmlns:m="http://schemas.openxmlformats.org/officeDocument/2006/math">
                    <m:f>
                      <m:fPr>
                        <m:ctrlPr>
                          <a:rPr lang="en-IN" sz="2000" i="1">
                            <a:latin typeface="Cambria Math" panose="02040503050406030204" pitchFamily="18" charset="0"/>
                            <a:cs typeface="Arial"/>
                            <a:sym typeface="Arial"/>
                          </a:rPr>
                        </m:ctrlPr>
                      </m:fPr>
                      <m:num>
                        <m:r>
                          <m:rPr>
                            <m:nor/>
                          </m:rPr>
                          <a:rPr lang="en-US" sz="2000">
                            <a:latin typeface="Cambria Math" panose="02040503050406030204" pitchFamily="18" charset="0"/>
                            <a:cs typeface="Arial"/>
                            <a:sym typeface="Arial"/>
                          </a:rPr>
                          <m:t>p</m:t>
                        </m:r>
                        <m:r>
                          <m:rPr>
                            <m:nor/>
                          </m:rPr>
                          <a:rPr lang="en-IN" sz="2000" dirty="0">
                            <a:latin typeface="Arial"/>
                            <a:ea typeface="Arial"/>
                            <a:cs typeface="Arial"/>
                            <a:sym typeface="Arial"/>
                          </a:rPr>
                          <m:t>(</m:t>
                        </m:r>
                        <m:r>
                          <m:rPr>
                            <m:nor/>
                          </m:rPr>
                          <a:rPr lang="en-US" sz="2000" dirty="0">
                            <a:latin typeface="Arial"/>
                            <a:ea typeface="Arial"/>
                            <a:cs typeface="Arial"/>
                            <a:sym typeface="Arial"/>
                          </a:rPr>
                          <m:t>A</m:t>
                        </m:r>
                        <m:r>
                          <m:rPr>
                            <m:nor/>
                          </m:rPr>
                          <a:rPr lang="en-IN" sz="2000" dirty="0">
                            <a:latin typeface="Arial"/>
                            <a:ea typeface="Arial"/>
                            <a:cs typeface="Arial"/>
                            <a:sym typeface="Arial"/>
                          </a:rPr>
                          <m:t>∩</m:t>
                        </m:r>
                        <m:r>
                          <m:rPr>
                            <m:nor/>
                          </m:rPr>
                          <a:rPr lang="en-US" sz="2000" dirty="0">
                            <a:latin typeface="Arial"/>
                            <a:ea typeface="Arial"/>
                            <a:cs typeface="Arial"/>
                            <a:sym typeface="Arial"/>
                          </a:rPr>
                          <m:t>B</m:t>
                        </m:r>
                        <m:r>
                          <m:rPr>
                            <m:nor/>
                          </m:rPr>
                          <a:rPr lang="en-IN" sz="2000" dirty="0">
                            <a:latin typeface="Arial"/>
                            <a:ea typeface="Arial"/>
                            <a:cs typeface="Arial"/>
                            <a:sym typeface="Arial"/>
                          </a:rPr>
                          <m:t>)</m:t>
                        </m:r>
                      </m:num>
                      <m:den>
                        <m:r>
                          <a:rPr lang="en-US" sz="2000" i="1">
                            <a:latin typeface="Cambria Math" panose="02040503050406030204" pitchFamily="18" charset="0"/>
                            <a:cs typeface="Arial"/>
                            <a:sym typeface="Arial"/>
                          </a:rPr>
                          <m:t>𝑝</m:t>
                        </m:r>
                        <m:r>
                          <a:rPr lang="en-US" sz="2000" i="1">
                            <a:latin typeface="Cambria Math" panose="02040503050406030204" pitchFamily="18" charset="0"/>
                            <a:cs typeface="Arial"/>
                            <a:sym typeface="Arial"/>
                          </a:rPr>
                          <m:t>(</m:t>
                        </m:r>
                        <m:r>
                          <a:rPr lang="en-US" sz="2000" i="1">
                            <a:latin typeface="Cambria Math" panose="02040503050406030204" pitchFamily="18" charset="0"/>
                            <a:cs typeface="Arial"/>
                            <a:sym typeface="Arial"/>
                          </a:rPr>
                          <m:t>𝐴</m:t>
                        </m:r>
                        <m:r>
                          <a:rPr lang="en-US" sz="2000" i="1">
                            <a:latin typeface="Cambria Math" panose="02040503050406030204" pitchFamily="18" charset="0"/>
                            <a:cs typeface="Arial"/>
                            <a:sym typeface="Arial"/>
                          </a:rPr>
                          <m:t>)</m:t>
                        </m:r>
                      </m:den>
                    </m:f>
                  </m:oMath>
                </a14:m>
                <a:r>
                  <a:rPr lang="en-IN" sz="2000" dirty="0">
                    <a:latin typeface="Arial"/>
                    <a:ea typeface="Arial"/>
                    <a:cs typeface="Arial"/>
                    <a:sym typeface="Arial"/>
                  </a:rPr>
                  <a:t> =  </a:t>
                </a:r>
                <a14:m>
                  <m:oMath xmlns:m="http://schemas.openxmlformats.org/officeDocument/2006/math">
                    <m:f>
                      <m:fPr>
                        <m:ctrlPr>
                          <a:rPr lang="en-US" sz="2000" i="1">
                            <a:latin typeface="Cambria Math" panose="02040503050406030204" pitchFamily="18" charset="0"/>
                            <a:cs typeface="Arial"/>
                            <a:sym typeface="Arial"/>
                          </a:rPr>
                        </m:ctrlPr>
                      </m:fPr>
                      <m:num>
                        <m:r>
                          <a:rPr lang="en-US" sz="2000" i="1">
                            <a:latin typeface="Cambria Math" panose="02040503050406030204" pitchFamily="18" charset="0"/>
                            <a:ea typeface="Arial"/>
                            <a:cs typeface="Arial"/>
                            <a:sym typeface="Arial"/>
                          </a:rPr>
                          <m:t>𝑁𝑢𝑚𝑏𝑒𝑟</m:t>
                        </m:r>
                        <m:r>
                          <a:rPr lang="en-US" sz="2000" i="1">
                            <a:latin typeface="Cambria Math" panose="02040503050406030204" pitchFamily="18" charset="0"/>
                            <a:ea typeface="Arial"/>
                            <a:cs typeface="Arial"/>
                            <a:sym typeface="Arial"/>
                          </a:rPr>
                          <m:t> </m:t>
                        </m:r>
                        <m:r>
                          <a:rPr lang="en-US" sz="2000" i="1">
                            <a:latin typeface="Cambria Math" panose="02040503050406030204" pitchFamily="18" charset="0"/>
                            <a:ea typeface="Arial"/>
                            <a:cs typeface="Arial"/>
                            <a:sym typeface="Arial"/>
                          </a:rPr>
                          <m:t>𝑜𝑓</m:t>
                        </m:r>
                        <m:r>
                          <a:rPr lang="en-US" sz="2000" i="1">
                            <a:latin typeface="Cambria Math" panose="02040503050406030204" pitchFamily="18" charset="0"/>
                            <a:ea typeface="Arial"/>
                            <a:cs typeface="Arial"/>
                            <a:sym typeface="Arial"/>
                          </a:rPr>
                          <m:t> </m:t>
                        </m:r>
                        <m:r>
                          <a:rPr lang="en-US" sz="2000" i="1">
                            <a:latin typeface="Cambria Math" panose="02040503050406030204" pitchFamily="18" charset="0"/>
                            <a:ea typeface="Arial"/>
                            <a:cs typeface="Arial"/>
                            <a:sym typeface="Arial"/>
                          </a:rPr>
                          <m:t>𝑡𝑟𝑎𝑛𝑠𝑎𝑐𝑡𝑖𝑜𝑛𝑠</m:t>
                        </m:r>
                        <m:r>
                          <a:rPr lang="en-US" sz="2000" i="1">
                            <a:latin typeface="Cambria Math" panose="02040503050406030204" pitchFamily="18" charset="0"/>
                            <a:ea typeface="Arial"/>
                            <a:cs typeface="Arial"/>
                            <a:sym typeface="Arial"/>
                          </a:rPr>
                          <m:t> </m:t>
                        </m:r>
                        <m:r>
                          <a:rPr lang="en-US" sz="2000" i="1">
                            <a:latin typeface="Cambria Math" panose="02040503050406030204" pitchFamily="18" charset="0"/>
                            <a:ea typeface="Arial"/>
                            <a:cs typeface="Arial"/>
                            <a:sym typeface="Arial"/>
                          </a:rPr>
                          <m:t>𝑐𝑜𝑛𝑡𝑎𝑖𝑛𝑖𝑛𝑔</m:t>
                        </m:r>
                        <m:r>
                          <a:rPr lang="en-US" sz="2000" i="1">
                            <a:latin typeface="Cambria Math" panose="02040503050406030204" pitchFamily="18" charset="0"/>
                            <a:ea typeface="Arial"/>
                            <a:cs typeface="Arial"/>
                            <a:sym typeface="Arial"/>
                          </a:rPr>
                          <m:t> </m:t>
                        </m:r>
                        <m:r>
                          <a:rPr lang="en-US" sz="2000" i="1">
                            <a:latin typeface="Cambria Math" panose="02040503050406030204" pitchFamily="18" charset="0"/>
                            <a:ea typeface="Arial"/>
                            <a:cs typeface="Arial"/>
                            <a:sym typeface="Arial"/>
                          </a:rPr>
                          <m:t>𝐴</m:t>
                        </m:r>
                        <m:r>
                          <a:rPr lang="en-US" sz="2000" i="1">
                            <a:latin typeface="Cambria Math" panose="02040503050406030204" pitchFamily="18" charset="0"/>
                            <a:ea typeface="Arial"/>
                            <a:cs typeface="Arial"/>
                            <a:sym typeface="Arial"/>
                          </a:rPr>
                          <m:t> &amp; </m:t>
                        </m:r>
                        <m:r>
                          <a:rPr lang="en-US" sz="2000" i="1">
                            <a:latin typeface="Cambria Math" panose="02040503050406030204" pitchFamily="18" charset="0"/>
                            <a:ea typeface="Arial"/>
                            <a:cs typeface="Arial"/>
                            <a:sym typeface="Arial"/>
                          </a:rPr>
                          <m:t>𝐵</m:t>
                        </m:r>
                      </m:num>
                      <m:den>
                        <m:r>
                          <a:rPr lang="en-US" sz="2000" i="1">
                            <a:latin typeface="Cambria Math" panose="02040503050406030204" pitchFamily="18" charset="0"/>
                            <a:cs typeface="Arial"/>
                            <a:sym typeface="Arial"/>
                          </a:rPr>
                          <m:t>𝑇𝑜𝑡𝑎𝑙</m:t>
                        </m:r>
                        <m:r>
                          <a:rPr lang="en-US" sz="2000" i="1">
                            <a:latin typeface="Cambria Math" panose="02040503050406030204" pitchFamily="18" charset="0"/>
                            <a:cs typeface="Arial"/>
                            <a:sym typeface="Arial"/>
                          </a:rPr>
                          <m:t> </m:t>
                        </m:r>
                        <m:r>
                          <a:rPr lang="en-US" sz="2000" i="1">
                            <a:latin typeface="Cambria Math" panose="02040503050406030204" pitchFamily="18" charset="0"/>
                            <a:cs typeface="Arial"/>
                            <a:sym typeface="Arial"/>
                          </a:rPr>
                          <m:t>𝑁𝑢𝑚𝑏𝑒𝑟</m:t>
                        </m:r>
                        <m:r>
                          <a:rPr lang="en-US" sz="2000" i="1">
                            <a:latin typeface="Cambria Math" panose="02040503050406030204" pitchFamily="18" charset="0"/>
                            <a:cs typeface="Arial"/>
                            <a:sym typeface="Arial"/>
                          </a:rPr>
                          <m:t> </m:t>
                        </m:r>
                        <m:r>
                          <a:rPr lang="en-US" sz="2000" i="1">
                            <a:latin typeface="Cambria Math" panose="02040503050406030204" pitchFamily="18" charset="0"/>
                            <a:cs typeface="Arial"/>
                            <a:sym typeface="Arial"/>
                          </a:rPr>
                          <m:t>𝑜𝑓</m:t>
                        </m:r>
                        <m:r>
                          <a:rPr lang="en-US" sz="2000" i="1">
                            <a:latin typeface="Cambria Math" panose="02040503050406030204" pitchFamily="18" charset="0"/>
                            <a:cs typeface="Arial"/>
                            <a:sym typeface="Arial"/>
                          </a:rPr>
                          <m:t> </m:t>
                        </m:r>
                        <m:r>
                          <a:rPr lang="en-US" sz="2000" i="1">
                            <a:latin typeface="Cambria Math" panose="02040503050406030204" pitchFamily="18" charset="0"/>
                            <a:cs typeface="Arial"/>
                            <a:sym typeface="Arial"/>
                          </a:rPr>
                          <m:t>𝑇𝑟𝑎𝑛𝑠𝑎𝑐𝑡𝑖𝑜𝑛𝑠</m:t>
                        </m:r>
                        <m:r>
                          <a:rPr lang="en-US" sz="2000" i="1">
                            <a:latin typeface="Cambria Math" panose="02040503050406030204" pitchFamily="18" charset="0"/>
                            <a:cs typeface="Arial"/>
                            <a:sym typeface="Arial"/>
                          </a:rPr>
                          <m:t> </m:t>
                        </m:r>
                        <m:r>
                          <a:rPr lang="en-US" sz="2000" i="1">
                            <a:latin typeface="Cambria Math" panose="02040503050406030204" pitchFamily="18" charset="0"/>
                            <a:cs typeface="Arial"/>
                            <a:sym typeface="Arial"/>
                          </a:rPr>
                          <m:t>𝑐𝑜𝑛𝑡𝑎𝑖𝑛𝑖𝑛𝑔</m:t>
                        </m:r>
                        <m:r>
                          <a:rPr lang="en-US" sz="2000" i="1">
                            <a:latin typeface="Cambria Math" panose="02040503050406030204" pitchFamily="18" charset="0"/>
                            <a:cs typeface="Arial"/>
                            <a:sym typeface="Arial"/>
                          </a:rPr>
                          <m:t> </m:t>
                        </m:r>
                        <m:r>
                          <a:rPr lang="en-US" sz="2000" i="1">
                            <a:latin typeface="Cambria Math" panose="02040503050406030204" pitchFamily="18" charset="0"/>
                            <a:cs typeface="Arial"/>
                            <a:sym typeface="Arial"/>
                          </a:rPr>
                          <m:t>𝐴</m:t>
                        </m:r>
                      </m:den>
                    </m:f>
                    <m:r>
                      <a:rPr lang="en-US" sz="2000" i="1">
                        <a:latin typeface="Cambria Math" panose="02040503050406030204" pitchFamily="18" charset="0"/>
                        <a:cs typeface="Arial"/>
                        <a:sym typeface="Arial"/>
                      </a:rPr>
                      <m:t> </m:t>
                    </m:r>
                  </m:oMath>
                </a14:m>
                <a:endParaRPr lang="en-US" sz="2000" dirty="0"/>
              </a:p>
              <a:p>
                <a:pPr algn="just"/>
                <a:endParaRPr lang="en-US" sz="2000" dirty="0"/>
              </a:p>
              <a:p>
                <a:pPr algn="just"/>
                <a:r>
                  <a:rPr lang="en-US" sz="2000" dirty="0"/>
                  <a:t>If a rule satisfies both minimum support and minimum confidence, it is a strong rule.</a:t>
                </a:r>
              </a:p>
            </p:txBody>
          </p:sp>
        </mc:Choice>
        <mc:Fallback xmlns="">
          <p:sp>
            <p:nvSpPr>
              <p:cNvPr id="3" name="TextBox 2">
                <a:extLst>
                  <a:ext uri="{FF2B5EF4-FFF2-40B4-BE49-F238E27FC236}">
                    <a16:creationId xmlns:a16="http://schemas.microsoft.com/office/drawing/2014/main" id="{DDDBEB2F-4E56-40F0-9BD9-147C3829DC38}"/>
                  </a:ext>
                </a:extLst>
              </p:cNvPr>
              <p:cNvSpPr txBox="1">
                <a:spLocks noRot="1" noChangeAspect="1" noMove="1" noResize="1" noEditPoints="1" noAdjustHandles="1" noChangeArrowheads="1" noChangeShapeType="1" noTextEdit="1"/>
              </p:cNvSpPr>
              <p:nvPr/>
            </p:nvSpPr>
            <p:spPr>
              <a:xfrm>
                <a:off x="809625" y="1685925"/>
                <a:ext cx="9867900" cy="4507516"/>
              </a:xfrm>
              <a:prstGeom prst="rect">
                <a:avLst/>
              </a:prstGeom>
              <a:blipFill>
                <a:blip r:embed="rId2"/>
                <a:stretch>
                  <a:fillRect l="-679" t="-812" r="-618" b="-1488"/>
                </a:stretch>
              </a:blipFill>
            </p:spPr>
            <p:txBody>
              <a:bodyPr/>
              <a:lstStyle/>
              <a:p>
                <a:r>
                  <a:rPr lang="en-US">
                    <a:noFill/>
                  </a:rPr>
                  <a:t> </a:t>
                </a:r>
              </a:p>
            </p:txBody>
          </p:sp>
        </mc:Fallback>
      </mc:AlternateContent>
    </p:spTree>
    <p:extLst>
      <p:ext uri="{BB962C8B-B14F-4D97-AF65-F5344CB8AC3E}">
        <p14:creationId xmlns:p14="http://schemas.microsoft.com/office/powerpoint/2010/main" val="312227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11FFD-E398-461C-95E3-299B0D281545}"/>
              </a:ext>
            </a:extLst>
          </p:cNvPr>
          <p:cNvSpPr>
            <a:spLocks noGrp="1"/>
          </p:cNvSpPr>
          <p:nvPr>
            <p:ph type="title"/>
          </p:nvPr>
        </p:nvSpPr>
        <p:spPr/>
        <p:txBody>
          <a:bodyPr/>
          <a:lstStyle/>
          <a:p>
            <a:r>
              <a:rPr lang="en-US" dirty="0"/>
              <a:t>Example on finding frequent </a:t>
            </a:r>
            <a:r>
              <a:rPr lang="en-US" dirty="0" err="1"/>
              <a:t>itemsets</a:t>
            </a:r>
            <a:endParaRPr lang="en-US" dirty="0"/>
          </a:p>
        </p:txBody>
      </p:sp>
      <p:graphicFrame>
        <p:nvGraphicFramePr>
          <p:cNvPr id="7" name="Table 6">
            <a:extLst>
              <a:ext uri="{FF2B5EF4-FFF2-40B4-BE49-F238E27FC236}">
                <a16:creationId xmlns:a16="http://schemas.microsoft.com/office/drawing/2014/main" id="{33191075-76F5-4F6D-B4EE-B4F4CF3A771E}"/>
              </a:ext>
            </a:extLst>
          </p:cNvPr>
          <p:cNvGraphicFramePr>
            <a:graphicFrameLocks noGrp="1"/>
          </p:cNvGraphicFramePr>
          <p:nvPr>
            <p:extLst>
              <p:ext uri="{D42A27DB-BD31-4B8C-83A1-F6EECF244321}">
                <p14:modId xmlns:p14="http://schemas.microsoft.com/office/powerpoint/2010/main" val="3130416675"/>
              </p:ext>
            </p:extLst>
          </p:nvPr>
        </p:nvGraphicFramePr>
        <p:xfrm>
          <a:off x="5575299" y="2500841"/>
          <a:ext cx="4397376" cy="2225040"/>
        </p:xfrm>
        <a:graphic>
          <a:graphicData uri="http://schemas.openxmlformats.org/drawingml/2006/table">
            <a:tbl>
              <a:tblPr firstRow="1" bandRow="1">
                <a:tableStyleId>{00A15C55-8517-42AA-B614-E9B94910E393}</a:tableStyleId>
              </a:tblPr>
              <a:tblGrid>
                <a:gridCol w="1099344">
                  <a:extLst>
                    <a:ext uri="{9D8B030D-6E8A-4147-A177-3AD203B41FA5}">
                      <a16:colId xmlns:a16="http://schemas.microsoft.com/office/drawing/2014/main" val="3495736504"/>
                    </a:ext>
                  </a:extLst>
                </a:gridCol>
                <a:gridCol w="1099344">
                  <a:extLst>
                    <a:ext uri="{9D8B030D-6E8A-4147-A177-3AD203B41FA5}">
                      <a16:colId xmlns:a16="http://schemas.microsoft.com/office/drawing/2014/main" val="527035056"/>
                    </a:ext>
                  </a:extLst>
                </a:gridCol>
                <a:gridCol w="1099344">
                  <a:extLst>
                    <a:ext uri="{9D8B030D-6E8A-4147-A177-3AD203B41FA5}">
                      <a16:colId xmlns:a16="http://schemas.microsoft.com/office/drawing/2014/main" val="4153272071"/>
                    </a:ext>
                  </a:extLst>
                </a:gridCol>
                <a:gridCol w="1099344">
                  <a:extLst>
                    <a:ext uri="{9D8B030D-6E8A-4147-A177-3AD203B41FA5}">
                      <a16:colId xmlns:a16="http://schemas.microsoft.com/office/drawing/2014/main" val="1048836334"/>
                    </a:ext>
                  </a:extLst>
                </a:gridCol>
              </a:tblGrid>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747272969"/>
                  </a:ext>
                </a:extLst>
              </a:tr>
              <a:tr h="370840">
                <a:tc>
                  <a:txBody>
                    <a:bodyPr/>
                    <a:lstStyle/>
                    <a:p>
                      <a:r>
                        <a:rPr lang="en-US" dirty="0"/>
                        <a:t>a1</a:t>
                      </a:r>
                    </a:p>
                  </a:txBody>
                  <a:tcPr/>
                </a:tc>
                <a:tc>
                  <a:txBody>
                    <a:bodyPr/>
                    <a:lstStyle/>
                    <a:p>
                      <a:r>
                        <a:rPr lang="en-US" dirty="0"/>
                        <a:t>a2</a:t>
                      </a:r>
                    </a:p>
                  </a:txBody>
                  <a:tcPr/>
                </a:tc>
                <a:tc>
                  <a:txBody>
                    <a:bodyPr/>
                    <a:lstStyle/>
                    <a:p>
                      <a:r>
                        <a:rPr lang="en-US" dirty="0"/>
                        <a:t>a3</a:t>
                      </a:r>
                    </a:p>
                  </a:txBody>
                  <a:tcPr/>
                </a:tc>
                <a:tc>
                  <a:txBody>
                    <a:bodyPr/>
                    <a:lstStyle/>
                    <a:p>
                      <a:r>
                        <a:rPr lang="en-US" dirty="0"/>
                        <a:t>a4</a:t>
                      </a:r>
                    </a:p>
                  </a:txBody>
                  <a:tcPr/>
                </a:tc>
                <a:extLst>
                  <a:ext uri="{0D108BD9-81ED-4DB2-BD59-A6C34878D82A}">
                    <a16:rowId xmlns:a16="http://schemas.microsoft.com/office/drawing/2014/main" val="3762651444"/>
                  </a:ext>
                </a:extLst>
              </a:tr>
              <a:tr h="370840">
                <a:tc>
                  <a:txBody>
                    <a:bodyPr/>
                    <a:lstStyle/>
                    <a:p>
                      <a:r>
                        <a:rPr lang="en-US" dirty="0"/>
                        <a:t>a1</a:t>
                      </a:r>
                    </a:p>
                  </a:txBody>
                  <a:tcPr/>
                </a:tc>
                <a:tc>
                  <a:txBody>
                    <a:bodyPr/>
                    <a:lstStyle/>
                    <a:p>
                      <a:r>
                        <a:rPr lang="en-US" dirty="0"/>
                        <a:t>a4</a:t>
                      </a:r>
                    </a:p>
                  </a:txBody>
                  <a:tcPr/>
                </a:tc>
                <a:tc>
                  <a:txBody>
                    <a:bodyPr/>
                    <a:lstStyle/>
                    <a:p>
                      <a:r>
                        <a:rPr lang="en-US" dirty="0"/>
                        <a:t>a5</a:t>
                      </a:r>
                    </a:p>
                  </a:txBody>
                  <a:tcPr/>
                </a:tc>
                <a:tc>
                  <a:txBody>
                    <a:bodyPr/>
                    <a:lstStyle/>
                    <a:p>
                      <a:r>
                        <a:rPr lang="en-US" dirty="0"/>
                        <a:t>a6</a:t>
                      </a:r>
                    </a:p>
                  </a:txBody>
                  <a:tcPr/>
                </a:tc>
                <a:extLst>
                  <a:ext uri="{0D108BD9-81ED-4DB2-BD59-A6C34878D82A}">
                    <a16:rowId xmlns:a16="http://schemas.microsoft.com/office/drawing/2014/main" val="3942404939"/>
                  </a:ext>
                </a:extLst>
              </a:tr>
              <a:tr h="370840">
                <a:tc>
                  <a:txBody>
                    <a:bodyPr/>
                    <a:lstStyle/>
                    <a:p>
                      <a:r>
                        <a:rPr lang="en-US" dirty="0"/>
                        <a:t>a1</a:t>
                      </a:r>
                    </a:p>
                  </a:txBody>
                  <a:tcPr/>
                </a:tc>
                <a:tc>
                  <a:txBody>
                    <a:bodyPr/>
                    <a:lstStyle/>
                    <a:p>
                      <a:r>
                        <a:rPr lang="en-US" dirty="0"/>
                        <a:t>a2</a:t>
                      </a:r>
                    </a:p>
                  </a:txBody>
                  <a:tcPr/>
                </a:tc>
                <a:tc>
                  <a:txBody>
                    <a:bodyPr/>
                    <a:lstStyle/>
                    <a:p>
                      <a:r>
                        <a:rPr lang="en-US" dirty="0"/>
                        <a:t>a4</a:t>
                      </a:r>
                    </a:p>
                  </a:txBody>
                  <a:tcPr/>
                </a:tc>
                <a:tc>
                  <a:txBody>
                    <a:bodyPr/>
                    <a:lstStyle/>
                    <a:p>
                      <a:r>
                        <a:rPr lang="en-US" dirty="0"/>
                        <a:t>a7</a:t>
                      </a:r>
                    </a:p>
                  </a:txBody>
                  <a:tcPr/>
                </a:tc>
                <a:extLst>
                  <a:ext uri="{0D108BD9-81ED-4DB2-BD59-A6C34878D82A}">
                    <a16:rowId xmlns:a16="http://schemas.microsoft.com/office/drawing/2014/main" val="1940434488"/>
                  </a:ext>
                </a:extLst>
              </a:tr>
              <a:tr h="370840">
                <a:tc>
                  <a:txBody>
                    <a:bodyPr/>
                    <a:lstStyle/>
                    <a:p>
                      <a:r>
                        <a:rPr lang="en-US" dirty="0"/>
                        <a:t>a2</a:t>
                      </a:r>
                    </a:p>
                  </a:txBody>
                  <a:tcPr/>
                </a:tc>
                <a:tc>
                  <a:txBody>
                    <a:bodyPr/>
                    <a:lstStyle/>
                    <a:p>
                      <a:r>
                        <a:rPr lang="en-US" dirty="0"/>
                        <a:t>a3</a:t>
                      </a:r>
                    </a:p>
                  </a:txBody>
                  <a:tcPr/>
                </a:tc>
                <a:tc>
                  <a:txBody>
                    <a:bodyPr/>
                    <a:lstStyle/>
                    <a:p>
                      <a:r>
                        <a:rPr lang="en-US" dirty="0"/>
                        <a:t>a4</a:t>
                      </a:r>
                    </a:p>
                  </a:txBody>
                  <a:tcPr/>
                </a:tc>
                <a:tc>
                  <a:txBody>
                    <a:bodyPr/>
                    <a:lstStyle/>
                    <a:p>
                      <a:r>
                        <a:rPr lang="en-US" dirty="0"/>
                        <a:t>a7</a:t>
                      </a:r>
                    </a:p>
                  </a:txBody>
                  <a:tcPr/>
                </a:tc>
                <a:extLst>
                  <a:ext uri="{0D108BD9-81ED-4DB2-BD59-A6C34878D82A}">
                    <a16:rowId xmlns:a16="http://schemas.microsoft.com/office/drawing/2014/main" val="3936688225"/>
                  </a:ext>
                </a:extLst>
              </a:tr>
              <a:tr h="370840">
                <a:tc>
                  <a:txBody>
                    <a:bodyPr/>
                    <a:lstStyle/>
                    <a:p>
                      <a:r>
                        <a:rPr lang="en-US" dirty="0"/>
                        <a:t>a2</a:t>
                      </a:r>
                    </a:p>
                  </a:txBody>
                  <a:tcPr/>
                </a:tc>
                <a:tc>
                  <a:txBody>
                    <a:bodyPr/>
                    <a:lstStyle/>
                    <a:p>
                      <a:r>
                        <a:rPr lang="en-US" dirty="0"/>
                        <a:t>a3</a:t>
                      </a:r>
                    </a:p>
                  </a:txBody>
                  <a:tcPr/>
                </a:tc>
                <a:tc>
                  <a:txBody>
                    <a:bodyPr/>
                    <a:lstStyle/>
                    <a:p>
                      <a:r>
                        <a:rPr lang="en-US" dirty="0"/>
                        <a:t>a5</a:t>
                      </a:r>
                    </a:p>
                  </a:txBody>
                  <a:tcPr/>
                </a:tc>
                <a:tc>
                  <a:txBody>
                    <a:bodyPr/>
                    <a:lstStyle/>
                    <a:p>
                      <a:r>
                        <a:rPr lang="en-US" dirty="0"/>
                        <a:t>a6</a:t>
                      </a:r>
                    </a:p>
                  </a:txBody>
                  <a:tcPr/>
                </a:tc>
                <a:extLst>
                  <a:ext uri="{0D108BD9-81ED-4DB2-BD59-A6C34878D82A}">
                    <a16:rowId xmlns:a16="http://schemas.microsoft.com/office/drawing/2014/main" val="3761219763"/>
                  </a:ext>
                </a:extLst>
              </a:tr>
            </a:tbl>
          </a:graphicData>
        </a:graphic>
      </p:graphicFrame>
      <p:sp>
        <p:nvSpPr>
          <p:cNvPr id="8" name="TextBox 7">
            <a:extLst>
              <a:ext uri="{FF2B5EF4-FFF2-40B4-BE49-F238E27FC236}">
                <a16:creationId xmlns:a16="http://schemas.microsoft.com/office/drawing/2014/main" id="{900E9EB9-683D-4DB5-A2B7-B33958915F79}"/>
              </a:ext>
            </a:extLst>
          </p:cNvPr>
          <p:cNvSpPr txBox="1"/>
          <p:nvPr/>
        </p:nvSpPr>
        <p:spPr>
          <a:xfrm>
            <a:off x="714375" y="2105025"/>
            <a:ext cx="4933950" cy="3170099"/>
          </a:xfrm>
          <a:prstGeom prst="rect">
            <a:avLst/>
          </a:prstGeom>
          <a:noFill/>
        </p:spPr>
        <p:txBody>
          <a:bodyPr wrap="square" rtlCol="0">
            <a:spAutoFit/>
          </a:bodyPr>
          <a:lstStyle/>
          <a:p>
            <a:r>
              <a:rPr lang="en-US" sz="2000" b="1" dirty="0"/>
              <a:t>1-frequent:</a:t>
            </a:r>
          </a:p>
          <a:p>
            <a:r>
              <a:rPr lang="en-US" sz="2000" dirty="0"/>
              <a:t>{a1} = 3/5 = 0.6</a:t>
            </a:r>
          </a:p>
          <a:p>
            <a:r>
              <a:rPr lang="en-US" sz="2000" dirty="0"/>
              <a:t>{a2} = 4/5 = 0.8</a:t>
            </a:r>
          </a:p>
          <a:p>
            <a:endParaRPr lang="en-US" sz="2000" dirty="0"/>
          </a:p>
          <a:p>
            <a:r>
              <a:rPr lang="en-US" sz="2000" b="1" dirty="0"/>
              <a:t>2-frequent:</a:t>
            </a:r>
          </a:p>
          <a:p>
            <a:r>
              <a:rPr lang="en-US" sz="2000" dirty="0"/>
              <a:t>{a1,a2} = 2/5 = 0.4 </a:t>
            </a:r>
          </a:p>
          <a:p>
            <a:r>
              <a:rPr lang="en-US" sz="2000" dirty="0"/>
              <a:t>{a3,a4} = 2/5 = 0.4</a:t>
            </a:r>
          </a:p>
          <a:p>
            <a:endParaRPr lang="en-US" sz="2000" dirty="0"/>
          </a:p>
          <a:p>
            <a:r>
              <a:rPr lang="en-US" sz="2000" b="1" dirty="0"/>
              <a:t>3- frequent:</a:t>
            </a:r>
          </a:p>
          <a:p>
            <a:r>
              <a:rPr lang="en-US" sz="2000" dirty="0"/>
              <a:t>{a2,a3,a4} = 2/5 = 0.4</a:t>
            </a:r>
          </a:p>
        </p:txBody>
      </p:sp>
    </p:spTree>
    <p:extLst>
      <p:ext uri="{BB962C8B-B14F-4D97-AF65-F5344CB8AC3E}">
        <p14:creationId xmlns:p14="http://schemas.microsoft.com/office/powerpoint/2010/main" val="2439509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7F306-A1F0-444D-BF16-5CCA5F091CFC}"/>
              </a:ext>
            </a:extLst>
          </p:cNvPr>
          <p:cNvSpPr>
            <a:spLocks noGrp="1"/>
          </p:cNvSpPr>
          <p:nvPr>
            <p:ph type="title"/>
          </p:nvPr>
        </p:nvSpPr>
        <p:spPr>
          <a:xfrm>
            <a:off x="646111" y="405093"/>
            <a:ext cx="9404723" cy="1400530"/>
          </a:xfrm>
        </p:spPr>
        <p:txBody>
          <a:bodyPr/>
          <a:lstStyle/>
          <a:p>
            <a:r>
              <a:rPr lang="en-US" dirty="0"/>
              <a:t>Association Rules</a:t>
            </a:r>
          </a:p>
        </p:txBody>
      </p:sp>
      <p:sp>
        <p:nvSpPr>
          <p:cNvPr id="4" name="TextBox 3">
            <a:extLst>
              <a:ext uri="{FF2B5EF4-FFF2-40B4-BE49-F238E27FC236}">
                <a16:creationId xmlns:a16="http://schemas.microsoft.com/office/drawing/2014/main" id="{D94E4E9D-F997-479C-80F7-13029DE54056}"/>
              </a:ext>
            </a:extLst>
          </p:cNvPr>
          <p:cNvSpPr txBox="1"/>
          <p:nvPr/>
        </p:nvSpPr>
        <p:spPr>
          <a:xfrm>
            <a:off x="646111" y="1562100"/>
            <a:ext cx="9050339" cy="4524315"/>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IN" sz="2000" dirty="0"/>
              <a:t>Association Rule is a way to find patterns or relation  in data by using features which are correlated and occur together.</a:t>
            </a:r>
          </a:p>
          <a:p>
            <a:pPr marL="285750" indent="-285750" algn="just" fontAlgn="base">
              <a:lnSpc>
                <a:spcPct val="150000"/>
              </a:lnSpc>
              <a:buFont typeface="Arial" panose="020B0604020202020204" pitchFamily="34" charset="0"/>
              <a:buChar char="•"/>
            </a:pPr>
            <a:r>
              <a:rPr lang="en-IN" sz="2000" dirty="0"/>
              <a:t>Useful for analysing and predicting Customer </a:t>
            </a:r>
            <a:r>
              <a:rPr lang="en-IN" sz="2000" dirty="0" err="1"/>
              <a:t>behavior</a:t>
            </a:r>
            <a:endParaRPr lang="en-IN" sz="2000" dirty="0"/>
          </a:p>
          <a:p>
            <a:pPr marL="285750" indent="-285750" algn="just" fontAlgn="base">
              <a:lnSpc>
                <a:spcPct val="150000"/>
              </a:lnSpc>
              <a:buFont typeface="Arial" panose="020B0604020202020204" pitchFamily="34" charset="0"/>
              <a:buChar char="•"/>
            </a:pPr>
            <a:r>
              <a:rPr lang="en-IN" sz="2000" dirty="0"/>
              <a:t>If/then statements that help uncover relationships between unrelated data in a set of data.</a:t>
            </a:r>
          </a:p>
          <a:p>
            <a:pPr algn="just" fontAlgn="base">
              <a:lnSpc>
                <a:spcPct val="150000"/>
              </a:lnSpc>
            </a:pPr>
            <a:endParaRPr lang="en-IN" sz="2000" dirty="0"/>
          </a:p>
          <a:p>
            <a:pPr algn="just">
              <a:lnSpc>
                <a:spcPct val="150000"/>
              </a:lnSpc>
            </a:pPr>
            <a:r>
              <a:rPr lang="en-IN" sz="2000" dirty="0"/>
              <a:t>Examples:</a:t>
            </a:r>
          </a:p>
          <a:p>
            <a:pPr algn="just" fontAlgn="base">
              <a:lnSpc>
                <a:spcPct val="150000"/>
              </a:lnSpc>
            </a:pPr>
            <a:r>
              <a:rPr lang="en-IN" sz="2000" dirty="0"/>
              <a:t>If a customer buys bread he/she is likely to buy butter</a:t>
            </a:r>
          </a:p>
          <a:p>
            <a:pPr algn="just">
              <a:lnSpc>
                <a:spcPct val="150000"/>
              </a:lnSpc>
            </a:pPr>
            <a:r>
              <a:rPr lang="en-IN" sz="2000" dirty="0"/>
              <a:t>Buys{bread} =&gt; buys {butter}</a:t>
            </a:r>
          </a:p>
          <a:p>
            <a:endParaRPr lang="en-US" dirty="0"/>
          </a:p>
        </p:txBody>
      </p:sp>
    </p:spTree>
    <p:extLst>
      <p:ext uri="{BB962C8B-B14F-4D97-AF65-F5344CB8AC3E}">
        <p14:creationId xmlns:p14="http://schemas.microsoft.com/office/powerpoint/2010/main" val="13106935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126</TotalTime>
  <Words>1119</Words>
  <Application>Microsoft Macintosh PowerPoint</Application>
  <PresentationFormat>Widescreen</PresentationFormat>
  <Paragraphs>163</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Cambria Math</vt:lpstr>
      <vt:lpstr>Century Gothic</vt:lpstr>
      <vt:lpstr>Wingdings 3</vt:lpstr>
      <vt:lpstr>Ion</vt:lpstr>
      <vt:lpstr>  Market Basket, Frequent Itemset, Association Rules, Apriori, Other Algorithms  </vt:lpstr>
      <vt:lpstr>What is Market Basket Analysis?</vt:lpstr>
      <vt:lpstr>How Market Basket Analysis works?</vt:lpstr>
      <vt:lpstr>Support and Confidence</vt:lpstr>
      <vt:lpstr>Applications of Market Basket Analysis</vt:lpstr>
      <vt:lpstr>What are frequent sets?</vt:lpstr>
      <vt:lpstr>Finding frequent itemsets</vt:lpstr>
      <vt:lpstr>Example on finding frequent itemsets</vt:lpstr>
      <vt:lpstr>Association Rules</vt:lpstr>
      <vt:lpstr>Association Rules (contd.)</vt:lpstr>
      <vt:lpstr>Types of Association rules</vt:lpstr>
      <vt:lpstr>Applications</vt:lpstr>
      <vt:lpstr>Apriori Algorithm</vt:lpstr>
      <vt:lpstr>Steps:</vt:lpstr>
      <vt:lpstr>Example:</vt:lpstr>
      <vt:lpstr>Advantages &amp; Disadvantages</vt:lpstr>
      <vt:lpstr>Applications: </vt:lpstr>
      <vt:lpstr>Other Algorithms</vt:lpstr>
      <vt:lpstr>Why FP growth is better than Apriori?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Basket, Frequent Itemsets, Association Rules, Apriori, Other Algorithms</dc:title>
  <dc:creator>Chaitanya Jetti</dc:creator>
  <cp:lastModifiedBy>apnav poptani</cp:lastModifiedBy>
  <cp:revision>17</cp:revision>
  <dcterms:created xsi:type="dcterms:W3CDTF">2020-03-13T22:34:51Z</dcterms:created>
  <dcterms:modified xsi:type="dcterms:W3CDTF">2020-03-17T18:41:28Z</dcterms:modified>
</cp:coreProperties>
</file>