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26"/>
  </p:notesMasterIdLst>
  <p:sldIdLst>
    <p:sldId id="344" r:id="rId2"/>
    <p:sldId id="334" r:id="rId3"/>
    <p:sldId id="335" r:id="rId4"/>
    <p:sldId id="336" r:id="rId5"/>
    <p:sldId id="338" r:id="rId6"/>
    <p:sldId id="339" r:id="rId7"/>
    <p:sldId id="340" r:id="rId8"/>
    <p:sldId id="337" r:id="rId9"/>
    <p:sldId id="316" r:id="rId10"/>
    <p:sldId id="330" r:id="rId11"/>
    <p:sldId id="304" r:id="rId12"/>
    <p:sldId id="305" r:id="rId13"/>
    <p:sldId id="306" r:id="rId14"/>
    <p:sldId id="307" r:id="rId15"/>
    <p:sldId id="333" r:id="rId16"/>
    <p:sldId id="308" r:id="rId17"/>
    <p:sldId id="320" r:id="rId18"/>
    <p:sldId id="321" r:id="rId19"/>
    <p:sldId id="341" r:id="rId20"/>
    <p:sldId id="342" r:id="rId21"/>
    <p:sldId id="343" r:id="rId22"/>
    <p:sldId id="348" r:id="rId23"/>
    <p:sldId id="349" r:id="rId24"/>
    <p:sldId id="35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04" autoAdjust="0"/>
    <p:restoredTop sz="94676"/>
  </p:normalViewPr>
  <p:slideViewPr>
    <p:cSldViewPr>
      <p:cViewPr varScale="1">
        <p:scale>
          <a:sx n="68" d="100"/>
          <a:sy n="68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FB633-8F30-4AD0-8A24-BF142EEADA2C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E47D3-94F0-44E0-BC4A-DD388968E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6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D8F32-FB12-4F17-9D6A-37B009D4AE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1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2233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C1E2DE-34DE-4790-BC5D-58195846210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233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281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E47D3-94F0-44E0-BC4A-DD388968EA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07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637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663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502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091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32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99B9E767-2562-435C-8530-2062308A5313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61A50D48-9AC3-487F-A330-C1F464FF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E767-2562-435C-8530-2062308A5313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D48-9AC3-487F-A330-C1F464FF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9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E767-2562-435C-8530-2062308A5313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D48-9AC3-487F-A330-C1F464FF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9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E767-2562-435C-8530-2062308A5313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D48-9AC3-487F-A330-C1F464FF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25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E767-2562-435C-8530-2062308A5313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D48-9AC3-487F-A330-C1F464FF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03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E767-2562-435C-8530-2062308A5313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D48-9AC3-487F-A330-C1F464FF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7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E767-2562-435C-8530-2062308A5313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D48-9AC3-487F-A330-C1F464FF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6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E767-2562-435C-8530-2062308A5313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D48-9AC3-487F-A330-C1F464FF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73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E767-2562-435C-8530-2062308A5313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D48-9AC3-487F-A330-C1F464FF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85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379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E767-2562-435C-8530-2062308A5313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D48-9AC3-487F-A330-C1F464FF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1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E767-2562-435C-8530-2062308A5313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D48-9AC3-487F-A330-C1F464FF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0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E767-2562-435C-8530-2062308A5313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D48-9AC3-487F-A330-C1F464FF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E767-2562-435C-8530-2062308A5313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D48-9AC3-487F-A330-C1F464FF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5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E767-2562-435C-8530-2062308A5313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D48-9AC3-487F-A330-C1F464FF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3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E767-2562-435C-8530-2062308A5313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D48-9AC3-487F-A330-C1F464FF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5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E767-2562-435C-8530-2062308A5313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D48-9AC3-487F-A330-C1F464FF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0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E767-2562-435C-8530-2062308A5313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D48-9AC3-487F-A330-C1F464FF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9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B9E767-2562-435C-8530-2062308A5313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A50D48-9AC3-487F-A330-C1F464FF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24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m/url?sa=i&amp;rct=j&amp;q=&amp;esrc=s&amp;source=images&amp;cd=&amp;cad=rja&amp;uact=8&amp;ved=0ahUKEwj537S18ZDXAhVC4SYKHRBgCKYQjRwIBw&amp;url=https://neilpatel.com/blog/15-persuasion-lessons-you-can-learn-from-amazons-upsell-strategy/&amp;psig=AOvVaw2mjegKFHFpSWXE-kBFNa-t&amp;ust=15091965460516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&amp;esrc=s&amp;source=images&amp;cd=&amp;cad=rja&amp;uact=8&amp;ved=0ahUKEwiIn4CW8ZDXAhUHQyYKHXi3C7IQjRwIBw&amp;url=http://cleaner-and-launderer.com/do-you-want-fries-with-that/&amp;psig=AOvVaw3U0qo5yJ3yYQlh_lO_ZFdt&amp;ust=150919647863989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83358-A43F-4C59-8F50-E8A214DE3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914400"/>
            <a:ext cx="7772400" cy="3276600"/>
          </a:xfrm>
        </p:spPr>
        <p:txBody>
          <a:bodyPr>
            <a:normAutofit/>
          </a:bodyPr>
          <a:lstStyle/>
          <a:p>
            <a:r>
              <a:rPr lang="en" b="1" dirty="0">
                <a:latin typeface="Roboto"/>
              </a:rPr>
              <a:t>Market Basket, </a:t>
            </a:r>
            <a:br>
              <a:rPr lang="en-US" b="1" dirty="0">
                <a:latin typeface="Roboto"/>
              </a:rPr>
            </a:br>
            <a:r>
              <a:rPr lang="en" b="1" dirty="0">
                <a:latin typeface="Roboto"/>
              </a:rPr>
              <a:t>Frequent Itemsets, </a:t>
            </a:r>
            <a:br>
              <a:rPr lang="en-US" b="1" dirty="0">
                <a:latin typeface="Roboto"/>
              </a:rPr>
            </a:br>
            <a:r>
              <a:rPr lang="en" b="1" dirty="0">
                <a:latin typeface="Roboto"/>
              </a:rPr>
              <a:t>Association Rules, </a:t>
            </a:r>
            <a:br>
              <a:rPr lang="en-US" b="1" dirty="0">
                <a:latin typeface="Roboto"/>
              </a:rPr>
            </a:br>
            <a:r>
              <a:rPr lang="en" b="1" dirty="0" err="1">
                <a:latin typeface="Roboto"/>
              </a:rPr>
              <a:t>Apriori</a:t>
            </a:r>
            <a:r>
              <a:rPr lang="en" b="1" dirty="0">
                <a:latin typeface="Roboto"/>
              </a:rPr>
              <a:t> </a:t>
            </a:r>
            <a:r>
              <a:rPr lang="en-US" b="1" dirty="0">
                <a:latin typeface="Roboto"/>
              </a:rPr>
              <a:t>and</a:t>
            </a:r>
            <a:r>
              <a:rPr lang="en" b="1" dirty="0">
                <a:latin typeface="Roboto"/>
              </a:rPr>
              <a:t> Other Algorithms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13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A683F6F-9388-429A-B0F5-A4E492E9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219199"/>
          </a:xfrm>
        </p:spPr>
        <p:txBody>
          <a:bodyPr/>
          <a:lstStyle/>
          <a:p>
            <a:pPr algn="ctr"/>
            <a:r>
              <a:rPr lang="en-US" dirty="0">
                <a:latin typeface="Roboto"/>
              </a:rPr>
              <a:t>The </a:t>
            </a:r>
            <a:r>
              <a:rPr lang="en-US" dirty="0" err="1">
                <a:latin typeface="Roboto"/>
              </a:rPr>
              <a:t>Apriori</a:t>
            </a:r>
            <a:r>
              <a:rPr lang="en-US" dirty="0">
                <a:latin typeface="Roboto"/>
              </a:rPr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en-US" sz="2400" dirty="0">
                <a:latin typeface="Roboto"/>
              </a:rPr>
              <a:t>Let </a:t>
            </a:r>
            <a:r>
              <a:rPr lang="en-US" altLang="en-US" sz="2400" i="1" dirty="0" err="1">
                <a:latin typeface="Roboto"/>
              </a:rPr>
              <a:t>C</a:t>
            </a:r>
            <a:r>
              <a:rPr lang="en-US" altLang="en-US" sz="2400" i="1" baseline="-25000" dirty="0" err="1">
                <a:latin typeface="Roboto"/>
              </a:rPr>
              <a:t>k</a:t>
            </a:r>
            <a:r>
              <a:rPr lang="en-US" altLang="en-US" sz="2400" i="1" baseline="-25000" dirty="0">
                <a:latin typeface="Roboto"/>
              </a:rPr>
              <a:t> </a:t>
            </a:r>
            <a:r>
              <a:rPr lang="en-US" altLang="en-US" sz="2400" dirty="0">
                <a:latin typeface="Roboto"/>
              </a:rPr>
              <a:t> be a set of candidate </a:t>
            </a:r>
            <a:r>
              <a:rPr lang="en-US" altLang="en-US" sz="2400" dirty="0" err="1">
                <a:latin typeface="Roboto"/>
              </a:rPr>
              <a:t>itemsets</a:t>
            </a:r>
            <a:r>
              <a:rPr lang="en-US" altLang="en-US" sz="2400" dirty="0">
                <a:latin typeface="Roboto"/>
              </a:rPr>
              <a:t> of size k, and  </a:t>
            </a:r>
            <a:r>
              <a:rPr lang="en-US" altLang="en-US" sz="2400" i="1" dirty="0">
                <a:latin typeface="Roboto"/>
              </a:rPr>
              <a:t>L</a:t>
            </a:r>
            <a:r>
              <a:rPr lang="en-US" altLang="en-US" sz="2400" i="1" baseline="-25000" dirty="0">
                <a:latin typeface="Roboto"/>
              </a:rPr>
              <a:t>k</a:t>
            </a:r>
            <a:r>
              <a:rPr lang="en-US" altLang="en-US" sz="2400" dirty="0">
                <a:latin typeface="Roboto"/>
              </a:rPr>
              <a:t> be a set of frequent </a:t>
            </a:r>
            <a:r>
              <a:rPr lang="en-US" altLang="en-US" sz="2400" dirty="0" err="1">
                <a:latin typeface="Roboto"/>
              </a:rPr>
              <a:t>itemsets</a:t>
            </a:r>
            <a:r>
              <a:rPr lang="en-US" altLang="en-US" sz="2400" dirty="0">
                <a:latin typeface="Roboto"/>
              </a:rPr>
              <a:t> of size k</a:t>
            </a:r>
          </a:p>
          <a:p>
            <a:pPr>
              <a:lnSpc>
                <a:spcPct val="80000"/>
              </a:lnSpc>
            </a:pPr>
            <a:r>
              <a:rPr lang="fi-FI" altLang="en-US" sz="2400" dirty="0">
                <a:latin typeface="Roboto"/>
              </a:rPr>
              <a:t>Main steps of iteration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altLang="en-US" sz="2400" dirty="0">
                <a:latin typeface="Roboto"/>
              </a:rPr>
              <a:t>Find frequent itemset L</a:t>
            </a:r>
            <a:r>
              <a:rPr lang="fi-FI" altLang="en-US" sz="2400" baseline="-25000" dirty="0">
                <a:latin typeface="Roboto"/>
              </a:rPr>
              <a:t>k-1</a:t>
            </a:r>
            <a:r>
              <a:rPr lang="fi-FI" altLang="en-US" sz="2400" dirty="0">
                <a:latin typeface="Roboto"/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altLang="en-US" sz="2400" dirty="0">
                <a:latin typeface="Roboto"/>
              </a:rPr>
              <a:t>Join step: C</a:t>
            </a:r>
            <a:r>
              <a:rPr lang="fi-FI" altLang="en-US" sz="2400" baseline="-25000" dirty="0">
                <a:latin typeface="Roboto"/>
              </a:rPr>
              <a:t>k</a:t>
            </a:r>
            <a:r>
              <a:rPr lang="fi-FI" altLang="en-US" sz="2400" dirty="0">
                <a:latin typeface="Roboto"/>
              </a:rPr>
              <a:t> is generated by joining L</a:t>
            </a:r>
            <a:r>
              <a:rPr lang="fi-FI" altLang="en-US" sz="2400" baseline="-25000" dirty="0">
                <a:latin typeface="Roboto"/>
              </a:rPr>
              <a:t>k-1</a:t>
            </a:r>
            <a:r>
              <a:rPr lang="fi-FI" altLang="en-US" sz="2400" dirty="0">
                <a:latin typeface="Roboto"/>
              </a:rPr>
              <a:t> with itself (cartesian product L</a:t>
            </a:r>
            <a:r>
              <a:rPr lang="fi-FI" altLang="en-US" sz="2400" baseline="-25000" dirty="0">
                <a:latin typeface="Roboto"/>
              </a:rPr>
              <a:t>k-1</a:t>
            </a:r>
            <a:r>
              <a:rPr lang="fi-FI" altLang="en-US" sz="2400" dirty="0">
                <a:latin typeface="Roboto"/>
              </a:rPr>
              <a:t> x L</a:t>
            </a:r>
            <a:r>
              <a:rPr lang="fi-FI" altLang="en-US" sz="2400" baseline="-25000" dirty="0">
                <a:latin typeface="Roboto"/>
              </a:rPr>
              <a:t>k-1</a:t>
            </a:r>
            <a:r>
              <a:rPr lang="fi-FI" altLang="en-US" sz="2400" dirty="0">
                <a:latin typeface="Roboto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altLang="en-US" sz="2400" dirty="0">
                <a:latin typeface="Roboto"/>
              </a:rPr>
              <a:t>Prune step (use Apriori property): </a:t>
            </a:r>
            <a:r>
              <a:rPr lang="en-US" altLang="en-US" sz="2400" dirty="0">
                <a:latin typeface="Roboto"/>
              </a:rPr>
              <a:t>Any (k−1)-</a:t>
            </a:r>
            <a:r>
              <a:rPr lang="en-US" altLang="en-US" sz="2400" dirty="0" err="1">
                <a:latin typeface="Roboto"/>
              </a:rPr>
              <a:t>itemset</a:t>
            </a:r>
            <a:r>
              <a:rPr lang="en-US" altLang="en-US" sz="2400" dirty="0">
                <a:latin typeface="Roboto"/>
              </a:rPr>
              <a:t> that is not frequent cannot be a subset of a frequent k-</a:t>
            </a:r>
            <a:r>
              <a:rPr lang="en-US" altLang="en-US" sz="2400" dirty="0" err="1">
                <a:latin typeface="Roboto"/>
              </a:rPr>
              <a:t>itemset</a:t>
            </a:r>
            <a:r>
              <a:rPr lang="en-US" altLang="en-US" sz="2400" dirty="0">
                <a:latin typeface="Roboto"/>
              </a:rPr>
              <a:t>(</a:t>
            </a:r>
            <a:r>
              <a:rPr lang="fi-FI" altLang="en-US" sz="2400" dirty="0">
                <a:latin typeface="Roboto"/>
              </a:rPr>
              <a:t>L</a:t>
            </a:r>
            <a:r>
              <a:rPr lang="fi-FI" altLang="en-US" sz="2400" baseline="-25000" dirty="0">
                <a:latin typeface="Roboto"/>
              </a:rPr>
              <a:t>k</a:t>
            </a:r>
            <a:r>
              <a:rPr lang="fi-FI" altLang="en-US" sz="2400" dirty="0">
                <a:latin typeface="Roboto"/>
              </a:rPr>
              <a:t>)</a:t>
            </a:r>
            <a:r>
              <a:rPr lang="en-US" altLang="en-US" sz="2400" dirty="0">
                <a:latin typeface="Roboto"/>
              </a:rPr>
              <a:t>, hence should be removed from </a:t>
            </a:r>
            <a:r>
              <a:rPr lang="fi-FI" altLang="en-US" sz="2400" dirty="0">
                <a:latin typeface="Roboto"/>
              </a:rPr>
              <a:t>C</a:t>
            </a:r>
            <a:r>
              <a:rPr lang="fi-FI" altLang="en-US" sz="2400" baseline="-25000" dirty="0">
                <a:latin typeface="Roboto"/>
              </a:rPr>
              <a:t>k</a:t>
            </a:r>
            <a:r>
              <a:rPr lang="fi-FI" altLang="en-US" sz="2400" dirty="0">
                <a:latin typeface="Roboto"/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altLang="en-US" sz="2400" dirty="0">
                <a:latin typeface="Roboto"/>
              </a:rPr>
              <a:t>Obtain frequent itemset L</a:t>
            </a:r>
            <a:r>
              <a:rPr lang="fi-FI" altLang="en-US" sz="2400" baseline="-25000" dirty="0">
                <a:latin typeface="Roboto"/>
              </a:rPr>
              <a:t>k</a:t>
            </a:r>
            <a:r>
              <a:rPr lang="fi-FI" altLang="en-US" sz="2400" dirty="0">
                <a:latin typeface="Roboto"/>
              </a:rPr>
              <a:t> and repeat the steps unless L</a:t>
            </a:r>
            <a:r>
              <a:rPr lang="fi-FI" altLang="en-US" sz="2400" baseline="-25000" dirty="0">
                <a:latin typeface="Roboto"/>
              </a:rPr>
              <a:t>k</a:t>
            </a:r>
            <a:r>
              <a:rPr lang="fi-FI" altLang="en-US" sz="2400" dirty="0">
                <a:latin typeface="Roboto"/>
              </a:rPr>
              <a:t>=</a:t>
            </a:r>
            <a:r>
              <a:rPr lang="en-US" altLang="en-US" sz="2400" dirty="0">
                <a:latin typeface="Roboto"/>
                <a:sym typeface="Symbol" panose="05050102010706020507" pitchFamily="18" charset="2"/>
              </a:rPr>
              <a:t> </a:t>
            </a:r>
            <a:endParaRPr lang="en-US" altLang="en-US" sz="2400" dirty="0">
              <a:latin typeface="Roboto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fi-FI" altLang="en-US" sz="2400" dirty="0">
              <a:latin typeface="Roboto"/>
            </a:endParaRP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endParaRPr lang="fi-FI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10479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0A8BF8B-CB43-4028-B161-33F8EB02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err="1">
                <a:latin typeface="Roboto"/>
              </a:rPr>
              <a:t>Apriori</a:t>
            </a:r>
            <a:r>
              <a:rPr lang="en-US" dirty="0">
                <a:latin typeface="Roboto"/>
              </a:rPr>
              <a:t> Algorithm Example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791200" cy="5257800"/>
          </a:xfrm>
        </p:spPr>
        <p:txBody>
          <a:bodyPr>
            <a:no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altLang="en-US" sz="2400" dirty="0">
                <a:latin typeface="Roboto"/>
              </a:rPr>
              <a:t>Consider a database, D , consisting of 9 transactions.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400" dirty="0">
                <a:latin typeface="Roboto"/>
              </a:rPr>
              <a:t>Suppose min. support count required is 2 (i.e. 2/9 = 22 % 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400" dirty="0">
                <a:latin typeface="Roboto"/>
              </a:rPr>
              <a:t>Let minimum confidence required is 70%.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400" dirty="0">
                <a:latin typeface="Roboto"/>
              </a:rPr>
              <a:t>We have to first find out the frequent itemset using </a:t>
            </a:r>
            <a:r>
              <a:rPr lang="en-US" altLang="en-US" sz="2400" dirty="0" err="1">
                <a:latin typeface="Roboto"/>
              </a:rPr>
              <a:t>Apriori</a:t>
            </a:r>
            <a:r>
              <a:rPr lang="en-US" altLang="en-US" sz="2400" dirty="0">
                <a:latin typeface="Roboto"/>
              </a:rPr>
              <a:t> algorithm.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400" dirty="0">
                <a:latin typeface="Roboto"/>
              </a:rPr>
              <a:t>Then, Association rules will be generated using min. support &amp; min. confidence</a:t>
            </a:r>
            <a:endParaRPr lang="en-US" altLang="en-US" sz="2400" b="1" dirty="0">
              <a:solidFill>
                <a:srgbClr val="FF0000"/>
              </a:solidFill>
              <a:latin typeface="Roboto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275319"/>
              </p:ext>
            </p:extLst>
          </p:nvPr>
        </p:nvGraphicFramePr>
        <p:xfrm>
          <a:off x="6400800" y="1714500"/>
          <a:ext cx="2438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140">
                <a:tc>
                  <a:txBody>
                    <a:bodyPr/>
                    <a:lstStyle/>
                    <a:p>
                      <a:r>
                        <a:rPr lang="en-US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List of 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r>
                        <a:rPr lang="en-US" dirty="0"/>
                        <a:t>T100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I1, </a:t>
                      </a:r>
                      <a:r>
                        <a:rPr lang="en-US" baseline="0" dirty="0"/>
                        <a:t>I2, I5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r>
                        <a:rPr lang="en-US" dirty="0"/>
                        <a:t>T200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I2, I4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r>
                        <a:rPr lang="en-US" dirty="0"/>
                        <a:t>T300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I2, I3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r>
                        <a:rPr lang="en-US" dirty="0"/>
                        <a:t>T400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I1, I2, I4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r>
                        <a:rPr lang="en-US" dirty="0"/>
                        <a:t>T500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I1, I3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r>
                        <a:rPr lang="en-US" dirty="0"/>
                        <a:t>T600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I2, I3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r>
                        <a:rPr lang="en-US" dirty="0"/>
                        <a:t>T700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I1, I3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r>
                        <a:rPr lang="en-US" dirty="0"/>
                        <a:t>T800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I1, I2, I3, I5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r>
                        <a:rPr lang="en-US" dirty="0"/>
                        <a:t>T900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I1, I2, I3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7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858000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623EB5A-A33E-459B-909A-F0B19980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err="1">
                <a:latin typeface="Roboto"/>
              </a:rPr>
              <a:t>Apriori</a:t>
            </a:r>
            <a:r>
              <a:rPr lang="en-US" dirty="0">
                <a:latin typeface="Roboto"/>
              </a:rPr>
              <a:t> Algorithm Example</a:t>
            </a:r>
          </a:p>
        </p:txBody>
      </p:sp>
    </p:spTree>
    <p:extLst>
      <p:ext uri="{BB962C8B-B14F-4D97-AF65-F5344CB8AC3E}">
        <p14:creationId xmlns:p14="http://schemas.microsoft.com/office/powerpoint/2010/main" val="3446370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315075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CFA0C89-E67B-4BB0-8C9E-A6BB7FA0E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err="1">
                <a:latin typeface="Roboto"/>
                <a:ea typeface="Ebrima" panose="02000000000000000000" pitchFamily="2" charset="0"/>
                <a:cs typeface="Ebrima" panose="02000000000000000000" pitchFamily="2" charset="0"/>
              </a:rPr>
              <a:t>Apriori</a:t>
            </a:r>
            <a:r>
              <a:rPr lang="en-US" dirty="0">
                <a:latin typeface="Roboto"/>
                <a:ea typeface="Ebrima" panose="02000000000000000000" pitchFamily="2" charset="0"/>
                <a:cs typeface="Ebrima" panose="02000000000000000000" pitchFamily="2" charset="0"/>
              </a:rPr>
              <a:t> Algorithm Example</a:t>
            </a:r>
          </a:p>
        </p:txBody>
      </p:sp>
    </p:spTree>
    <p:extLst>
      <p:ext uri="{BB962C8B-B14F-4D97-AF65-F5344CB8AC3E}">
        <p14:creationId xmlns:p14="http://schemas.microsoft.com/office/powerpoint/2010/main" val="2253081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6FA82B-C7C5-4FD1-B4E3-F581CD376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98377"/>
            <a:ext cx="6421099" cy="21592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03FA77B-0A7E-4906-98B3-35D650D4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err="1">
                <a:latin typeface="Roboto"/>
              </a:rPr>
              <a:t>Apriori</a:t>
            </a:r>
            <a:r>
              <a:rPr lang="en-US" dirty="0">
                <a:latin typeface="Roboto"/>
              </a:rPr>
              <a:t> Algorithm Example</a:t>
            </a:r>
          </a:p>
        </p:txBody>
      </p:sp>
    </p:spTree>
    <p:extLst>
      <p:ext uri="{BB962C8B-B14F-4D97-AF65-F5344CB8AC3E}">
        <p14:creationId xmlns:p14="http://schemas.microsoft.com/office/powerpoint/2010/main" val="907540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424613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265270C-594C-4F2B-B524-B6CC77E5C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err="1">
                <a:latin typeface="Roboto"/>
              </a:rPr>
              <a:t>Apriori</a:t>
            </a:r>
            <a:r>
              <a:rPr lang="en-US" dirty="0">
                <a:latin typeface="Roboto"/>
              </a:rPr>
              <a:t> Algorithm Example</a:t>
            </a:r>
          </a:p>
        </p:txBody>
      </p:sp>
    </p:spTree>
    <p:extLst>
      <p:ext uri="{BB962C8B-B14F-4D97-AF65-F5344CB8AC3E}">
        <p14:creationId xmlns:p14="http://schemas.microsoft.com/office/powerpoint/2010/main" val="1635817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68897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87606F1-BDA4-45F0-8F95-F622A64F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err="1">
                <a:latin typeface="Roboto"/>
              </a:rPr>
              <a:t>Apriori</a:t>
            </a:r>
            <a:r>
              <a:rPr lang="en-US" dirty="0">
                <a:latin typeface="Roboto"/>
              </a:rPr>
              <a:t> Algorithm Example</a:t>
            </a:r>
          </a:p>
        </p:txBody>
      </p:sp>
    </p:spTree>
    <p:extLst>
      <p:ext uri="{BB962C8B-B14F-4D97-AF65-F5344CB8AC3E}">
        <p14:creationId xmlns:p14="http://schemas.microsoft.com/office/powerpoint/2010/main" val="1253614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89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Generating 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4983107"/>
                  </p:ext>
                </p:extLst>
              </p:nvPr>
            </p:nvGraphicFramePr>
            <p:xfrm>
              <a:off x="5257800" y="1243247"/>
              <a:ext cx="3048000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3653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Rule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Confidence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6538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𝐼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𝐼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4/6=67%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6538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1⇒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i="1" dirty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4/6=67%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6538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1⇒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oMath>
                          </a14:m>
                          <a:r>
                            <a:rPr lang="en-US" i="1" dirty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2/6=33%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6538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i="1" dirty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4/7=57%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6538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i="1" dirty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2/7=29%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36538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oMath>
                          </a14:m>
                          <a:r>
                            <a:rPr lang="en-US" i="1" dirty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2/7=29%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4983107"/>
                  </p:ext>
                </p:extLst>
              </p:nvPr>
            </p:nvGraphicFramePr>
            <p:xfrm>
              <a:off x="5257800" y="1243247"/>
              <a:ext cx="3048000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Rule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Confidence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71" t="-108333" r="-188571" b="-5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4/6=67%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71" t="-208333" r="-188571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4/6=67%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71" t="-303279" r="-188571" b="-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2/6=33%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71" t="-410000" r="-188571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4/7=57%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71" t="-510000" r="-18857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2/7=29%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71" t="-610000" r="-188571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2/7=29%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146178"/>
              </p:ext>
            </p:extLst>
          </p:nvPr>
        </p:nvGraphicFramePr>
        <p:xfrm>
          <a:off x="1371600" y="2255134"/>
          <a:ext cx="2476501" cy="3758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847">
                <a:tc>
                  <a:txBody>
                    <a:bodyPr/>
                    <a:lstStyle/>
                    <a:p>
                      <a:r>
                        <a:rPr lang="en-US" sz="1200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List of 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847">
                <a:tc>
                  <a:txBody>
                    <a:bodyPr/>
                    <a:lstStyle/>
                    <a:p>
                      <a:r>
                        <a:rPr lang="en-US" sz="1200" dirty="0"/>
                        <a:t>T100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I1, </a:t>
                      </a:r>
                      <a:r>
                        <a:rPr lang="en-US" sz="1200" baseline="0" dirty="0"/>
                        <a:t>I2, I5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847">
                <a:tc>
                  <a:txBody>
                    <a:bodyPr/>
                    <a:lstStyle/>
                    <a:p>
                      <a:r>
                        <a:rPr lang="en-US" sz="1200" dirty="0"/>
                        <a:t>T200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I2, I4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847">
                <a:tc>
                  <a:txBody>
                    <a:bodyPr/>
                    <a:lstStyle/>
                    <a:p>
                      <a:r>
                        <a:rPr lang="en-US" sz="1200" dirty="0"/>
                        <a:t>T300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I2, I3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847">
                <a:tc>
                  <a:txBody>
                    <a:bodyPr/>
                    <a:lstStyle/>
                    <a:p>
                      <a:r>
                        <a:rPr lang="en-US" sz="1200" dirty="0"/>
                        <a:t>T400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I1, I2, I4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847">
                <a:tc>
                  <a:txBody>
                    <a:bodyPr/>
                    <a:lstStyle/>
                    <a:p>
                      <a:r>
                        <a:rPr lang="en-US" sz="1200" dirty="0"/>
                        <a:t>T500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I1, I3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847">
                <a:tc>
                  <a:txBody>
                    <a:bodyPr/>
                    <a:lstStyle/>
                    <a:p>
                      <a:r>
                        <a:rPr lang="en-US" sz="1200" dirty="0"/>
                        <a:t>T600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I2, I3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847">
                <a:tc>
                  <a:txBody>
                    <a:bodyPr/>
                    <a:lstStyle/>
                    <a:p>
                      <a:r>
                        <a:rPr lang="en-US" sz="1200" dirty="0"/>
                        <a:t>T700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I1, I3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847">
                <a:tc>
                  <a:txBody>
                    <a:bodyPr/>
                    <a:lstStyle/>
                    <a:p>
                      <a:r>
                        <a:rPr lang="en-US" sz="1200" dirty="0"/>
                        <a:t>T800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I1, I2, I3, I5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847">
                <a:tc>
                  <a:txBody>
                    <a:bodyPr/>
                    <a:lstStyle/>
                    <a:p>
                      <a:r>
                        <a:rPr lang="en-US" sz="1200" dirty="0"/>
                        <a:t>T900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I1, I2, I3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00160"/>
                  </p:ext>
                </p:extLst>
              </p:nvPr>
            </p:nvGraphicFramePr>
            <p:xfrm>
              <a:off x="5257800" y="4087831"/>
              <a:ext cx="3048000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117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Rule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Confidence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1171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𝐼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2⇒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𝐼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4/7=57%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1171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⇒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i="1" dirty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4/6=67%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1171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⇒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i="1" dirty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2/2=100%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1171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i="1" dirty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4/6=67%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1171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i="1" dirty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2/2=100%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1171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i="1" dirty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2/2=100%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00160"/>
                  </p:ext>
                </p:extLst>
              </p:nvPr>
            </p:nvGraphicFramePr>
            <p:xfrm>
              <a:off x="5257800" y="4087831"/>
              <a:ext cx="3048000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Rule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Confidence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71" t="-108333" r="-188571" b="-5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4/7=57%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71" t="-208333" r="-188571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4/6=67%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71" t="-303279" r="-188571" b="-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2/2=100%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71" t="-410000" r="-188571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4/6=67%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71" t="-510000" r="-18857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2/2=100%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71" t="-610000" r="-188571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2/2=100%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B628B9-316F-4A3C-9D9D-F8371FD748E1}"/>
                  </a:ext>
                </a:extLst>
              </p:cNvPr>
              <p:cNvSpPr txBox="1"/>
              <p:nvPr/>
            </p:nvSpPr>
            <p:spPr>
              <a:xfrm>
                <a:off x="152400" y="1333893"/>
                <a:ext cx="4495800" cy="906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2,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2,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2,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DB628B9-316F-4A3C-9D9D-F8371FD74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333893"/>
                <a:ext cx="4495800" cy="9065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718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523615"/>
              </p:ext>
            </p:extLst>
          </p:nvPr>
        </p:nvGraphicFramePr>
        <p:xfrm>
          <a:off x="1371600" y="2027714"/>
          <a:ext cx="2438400" cy="3687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729">
                <a:tc>
                  <a:txBody>
                    <a:bodyPr/>
                    <a:lstStyle/>
                    <a:p>
                      <a:r>
                        <a:rPr lang="en-US" sz="1200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List of 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729">
                <a:tc>
                  <a:txBody>
                    <a:bodyPr/>
                    <a:lstStyle/>
                    <a:p>
                      <a:r>
                        <a:rPr lang="en-US" sz="1200" dirty="0"/>
                        <a:t>T100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I1, </a:t>
                      </a:r>
                      <a:r>
                        <a:rPr lang="en-US" sz="1200" baseline="0" dirty="0"/>
                        <a:t>I2, I5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729">
                <a:tc>
                  <a:txBody>
                    <a:bodyPr/>
                    <a:lstStyle/>
                    <a:p>
                      <a:r>
                        <a:rPr lang="en-US" sz="1200" dirty="0"/>
                        <a:t>T200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I2, I4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729">
                <a:tc>
                  <a:txBody>
                    <a:bodyPr/>
                    <a:lstStyle/>
                    <a:p>
                      <a:r>
                        <a:rPr lang="en-US" sz="1200" dirty="0"/>
                        <a:t>T300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I2, I3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729">
                <a:tc>
                  <a:txBody>
                    <a:bodyPr/>
                    <a:lstStyle/>
                    <a:p>
                      <a:r>
                        <a:rPr lang="en-US" sz="1200" dirty="0"/>
                        <a:t>T400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I1, I2, I4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729">
                <a:tc>
                  <a:txBody>
                    <a:bodyPr/>
                    <a:lstStyle/>
                    <a:p>
                      <a:r>
                        <a:rPr lang="en-US" sz="1200" dirty="0"/>
                        <a:t>T500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I1, I3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729">
                <a:tc>
                  <a:txBody>
                    <a:bodyPr/>
                    <a:lstStyle/>
                    <a:p>
                      <a:r>
                        <a:rPr lang="en-US" sz="1200" dirty="0"/>
                        <a:t>T600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I2, I3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729">
                <a:tc>
                  <a:txBody>
                    <a:bodyPr/>
                    <a:lstStyle/>
                    <a:p>
                      <a:r>
                        <a:rPr lang="en-US" sz="1200" dirty="0"/>
                        <a:t>T700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I1, I3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729">
                <a:tc>
                  <a:txBody>
                    <a:bodyPr/>
                    <a:lstStyle/>
                    <a:p>
                      <a:r>
                        <a:rPr lang="en-US" sz="1200" dirty="0"/>
                        <a:t>T800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I1, I2, I3, I5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729">
                <a:tc>
                  <a:txBody>
                    <a:bodyPr/>
                    <a:lstStyle/>
                    <a:p>
                      <a:r>
                        <a:rPr lang="en-US" sz="1200" dirty="0"/>
                        <a:t>T900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I1, I2, I3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644541"/>
                  </p:ext>
                </p:extLst>
              </p:nvPr>
            </p:nvGraphicFramePr>
            <p:xfrm>
              <a:off x="5257800" y="3866437"/>
              <a:ext cx="3048000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3310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Rule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Confidence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310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{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𝐼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1, 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𝐼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2}⇒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𝐼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2/4=50%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310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{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5}⇒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i="1" dirty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2/2=100%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310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{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5}⇒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𝐼</m:t>
                              </m:r>
                            </m:oMath>
                          </a14:m>
                          <a:r>
                            <a:rPr lang="en-US" i="1" dirty="0"/>
                            <a:t>1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2/2=100%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310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⇒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{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5}</m:t>
                              </m:r>
                            </m:oMath>
                          </a14:m>
                          <a:r>
                            <a:rPr lang="en-US" i="1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2/6=33%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310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⇒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{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5}</m:t>
                              </m:r>
                            </m:oMath>
                          </a14:m>
                          <a:r>
                            <a:rPr lang="en-US" i="1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2/7=29%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3310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⇒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{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2}</m:t>
                              </m:r>
                            </m:oMath>
                          </a14:m>
                          <a:r>
                            <a:rPr lang="en-US" i="1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2/2=100%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644541"/>
                  </p:ext>
                </p:extLst>
              </p:nvPr>
            </p:nvGraphicFramePr>
            <p:xfrm>
              <a:off x="5257800" y="3866437"/>
              <a:ext cx="3048000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Rule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Confidence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20" t="-108333" r="-112185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2/4=50%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20" t="-208333" r="-112185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2/2=100%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20" t="-303279" r="-112185" b="-3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2/2=100%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20" t="-410000" r="-112185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2/6=33%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20" t="-510000" r="-112185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2/7=29%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20" t="-610000" r="-112185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2/2=100%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9377759"/>
                  </p:ext>
                </p:extLst>
              </p:nvPr>
            </p:nvGraphicFramePr>
            <p:xfrm>
              <a:off x="5257800" y="1143000"/>
              <a:ext cx="3048000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052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Rule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Confidence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9752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{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2}⇒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oMath>
                          </a14:m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2/4=50%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9752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{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3}⇒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𝐼</m:t>
                              </m:r>
                            </m:oMath>
                          </a14:m>
                          <a:r>
                            <a:rPr lang="en-US" i="1" dirty="0"/>
                            <a:t>2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2/4=50%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9752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{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3}⇒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𝐼</m:t>
                              </m:r>
                            </m:oMath>
                          </a14:m>
                          <a:r>
                            <a:rPr lang="en-US" i="1" dirty="0"/>
                            <a:t>1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2/4=50%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9752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⇒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{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3}</m:t>
                              </m:r>
                            </m:oMath>
                          </a14:m>
                          <a:r>
                            <a:rPr lang="en-US" i="1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2/6=33%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99752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⇒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{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3}</m:t>
                              </m:r>
                            </m:oMath>
                          </a14:m>
                          <a:r>
                            <a:rPr lang="en-US" i="1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2/7=29%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99752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⇒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{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2}</m:t>
                              </m:r>
                            </m:oMath>
                          </a14:m>
                          <a:r>
                            <a:rPr lang="en-US" i="1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2/6=33%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9377759"/>
                  </p:ext>
                </p:extLst>
              </p:nvPr>
            </p:nvGraphicFramePr>
            <p:xfrm>
              <a:off x="5257800" y="1143000"/>
              <a:ext cx="3048000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Rule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Confidence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20" t="-108333" r="-112185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2/4=50%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20" t="-208333" r="-112185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2/4=50%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20" t="-303279" r="-112185" b="-3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2/4=50%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20" t="-410000" r="-112185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2/6=33%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20" t="-510000" r="-112185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2/7=29%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20" t="-610000" r="-112185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2/6=33%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6393472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80000"/>
              </a:lnSpc>
              <a:buNone/>
            </a:pPr>
            <a:r>
              <a:rPr lang="en-US" sz="2400" dirty="0"/>
              <a:t>Solved iteratively until no more new rules emerge</a:t>
            </a:r>
            <a:endParaRPr lang="fi-FI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91AE04-2C7C-4A2B-95DB-113968855DC6}"/>
                  </a:ext>
                </a:extLst>
              </p:cNvPr>
              <p:cNvSpPr txBox="1"/>
              <p:nvPr/>
            </p:nvSpPr>
            <p:spPr>
              <a:xfrm>
                <a:off x="304800" y="1349246"/>
                <a:ext cx="4495800" cy="957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2,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2,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791AE04-2C7C-4A2B-95DB-113968855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349246"/>
                <a:ext cx="4495800" cy="9576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C33FC562-3975-4E5F-9108-C61951B1B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9089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Generating Association Rules</a:t>
            </a:r>
          </a:p>
        </p:txBody>
      </p:sp>
    </p:spTree>
    <p:extLst>
      <p:ext uri="{BB962C8B-B14F-4D97-AF65-F5344CB8AC3E}">
        <p14:creationId xmlns:p14="http://schemas.microsoft.com/office/powerpoint/2010/main" val="2032249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11700" y="609600"/>
            <a:ext cx="8520600" cy="6078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" sz="2800" dirty="0">
                <a:latin typeface="Roboto" panose="020B0604020202020204" charset="0"/>
                <a:ea typeface="Roboto" panose="020B0604020202020204" charset="0"/>
              </a:rPr>
              <a:t>PCY (Park-Chen-Yu) Algorithm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11700" y="1524000"/>
            <a:ext cx="8520600" cy="45719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228594">
              <a:lnSpc>
                <a:spcPct val="150000"/>
              </a:lnSpc>
              <a:buFont typeface="Roboto"/>
              <a:buChar char="●"/>
            </a:pPr>
            <a:r>
              <a:rPr lang="en-US" sz="2000" dirty="0">
                <a:latin typeface="Roboto" panose="020B0604020202020204"/>
                <a:ea typeface="Roboto" panose="020B0604020202020204" charset="0"/>
              </a:rPr>
              <a:t>Hash-based improvement to A-Priori. </a:t>
            </a:r>
          </a:p>
          <a:p>
            <a:pPr marL="457189" indent="-228594">
              <a:lnSpc>
                <a:spcPct val="150000"/>
              </a:lnSpc>
              <a:buFont typeface="Roboto"/>
              <a:buChar char="●"/>
            </a:pPr>
            <a:r>
              <a:rPr lang="en-US" sz="2000" dirty="0">
                <a:latin typeface="Roboto" panose="020B0604020202020204"/>
                <a:ea typeface="Roboto" panose="020B0604020202020204" charset="0"/>
              </a:rPr>
              <a:t>During Pass 1 of A-priori, most memory is idle. Will use that memory to keep counts of buckets into which pairs of items are hashed. </a:t>
            </a:r>
          </a:p>
          <a:p>
            <a:pPr marL="457189" indent="-228594">
              <a:lnSpc>
                <a:spcPct val="150000"/>
              </a:lnSpc>
              <a:buFont typeface="Roboto"/>
              <a:buChar char="●"/>
            </a:pPr>
            <a:r>
              <a:rPr lang="en" sz="2000" dirty="0">
                <a:latin typeface="Roboto" panose="020B0604020202020204"/>
                <a:ea typeface="Roboto" panose="020B0604020202020204" charset="0"/>
              </a:rPr>
              <a:t>Hashes each pair of items and increments the count at that hash if item pairs occurs more than once.</a:t>
            </a:r>
          </a:p>
          <a:p>
            <a:pPr marL="457189" indent="-228594">
              <a:buChar char="●"/>
            </a:pPr>
            <a:r>
              <a:rPr lang="en-US" sz="2000" dirty="0">
                <a:latin typeface="Roboto" panose="020B0604020202020204"/>
                <a:ea typeface="Roboto" panose="020B0604020202020204" charset="0"/>
              </a:rPr>
              <a:t>PCY Algorithm </a:t>
            </a:r>
            <a:r>
              <a:rPr lang="en" sz="2000" dirty="0">
                <a:latin typeface="Roboto" panose="020B0604020202020204"/>
                <a:ea typeface="Roboto" panose="020B0604020202020204" charset="0"/>
              </a:rPr>
              <a:t>accomplishes more on the first pass.</a:t>
            </a:r>
          </a:p>
          <a:p>
            <a:pPr marL="457189" indent="-228594">
              <a:lnSpc>
                <a:spcPct val="150000"/>
              </a:lnSpc>
              <a:spcAft>
                <a:spcPts val="600"/>
              </a:spcAft>
              <a:buChar char="●"/>
            </a:pPr>
            <a:r>
              <a:rPr lang="en-US" sz="2000" dirty="0">
                <a:latin typeface="Roboto" panose="020B0604020202020204"/>
                <a:ea typeface="Roboto" panose="020B0604020202020204" charset="0"/>
              </a:rPr>
              <a:t>It will make </a:t>
            </a:r>
            <a:r>
              <a:rPr lang="en" sz="2000" dirty="0">
                <a:latin typeface="Roboto" panose="020B0604020202020204"/>
                <a:ea typeface="Roboto" panose="020B0604020202020204" charset="0"/>
              </a:rPr>
              <a:t>use </a:t>
            </a:r>
            <a:r>
              <a:rPr lang="en-US" sz="2000" dirty="0">
                <a:latin typeface="Roboto" panose="020B0604020202020204"/>
                <a:ea typeface="Roboto" panose="020B0604020202020204" charset="0"/>
              </a:rPr>
              <a:t>of</a:t>
            </a:r>
            <a:r>
              <a:rPr lang="en" sz="2000" dirty="0">
                <a:latin typeface="Roboto" panose="020B0604020202020204"/>
                <a:ea typeface="Roboto" panose="020B0604020202020204" charset="0"/>
              </a:rPr>
              <a:t> an array disguised as a hash table (where indices represent keys)</a:t>
            </a:r>
          </a:p>
          <a:p>
            <a:pPr marL="457189" indent="-228594">
              <a:buChar char="●"/>
            </a:pPr>
            <a:endParaRPr lang="en" sz="2000" dirty="0">
              <a:latin typeface="Roboto" panose="020B0604020202020204"/>
            </a:endParaRPr>
          </a:p>
          <a:p>
            <a:pPr marL="457189" indent="-228594">
              <a:buChar char="●"/>
            </a:pPr>
            <a:endParaRPr lang="en" sz="2000" dirty="0">
              <a:latin typeface="Roboto" panose="020B0604020202020204"/>
            </a:endParaRPr>
          </a:p>
          <a:p>
            <a:pPr marL="457189" indent="-228594">
              <a:buChar char="●"/>
            </a:pPr>
            <a:endParaRPr lang="en" sz="2000" dirty="0">
              <a:latin typeface="Roboto" panose="020B0604020202020204"/>
            </a:endParaRPr>
          </a:p>
          <a:p>
            <a:pPr marL="457189" indent="-228594">
              <a:buChar char="●"/>
            </a:pPr>
            <a:endParaRPr lang="en" sz="2000" dirty="0">
              <a:latin typeface="Roboto" panose="020B0604020202020204"/>
            </a:endParaRPr>
          </a:p>
          <a:p>
            <a:pPr marL="228594"/>
            <a:endParaRPr lang="en" sz="2000" dirty="0">
              <a:latin typeface="Roboto" panose="020B0604020202020204"/>
            </a:endParaRPr>
          </a:p>
          <a:p>
            <a:pPr>
              <a:buNone/>
            </a:pPr>
            <a:endParaRPr sz="2000" dirty="0">
              <a:latin typeface="Roboto" panose="020B0604020202020204"/>
            </a:endParaRPr>
          </a:p>
          <a:p>
            <a:pPr>
              <a:buNone/>
            </a:pPr>
            <a:endParaRPr sz="2000" dirty="0">
              <a:latin typeface="Roboto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2499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ustomers who bought this also bough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330128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142999"/>
          </a:xfrm>
        </p:spPr>
        <p:txBody>
          <a:bodyPr/>
          <a:lstStyle/>
          <a:p>
            <a:r>
              <a:rPr lang="en-US" dirty="0">
                <a:latin typeface="Roboto"/>
              </a:rPr>
              <a:t>Market Basket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3598" y="1524000"/>
            <a:ext cx="5379002" cy="36877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Roboto"/>
              </a:rPr>
              <a:t>Using the market basket analysis you can easily discover what is missing in the basket of every single customer. Then you offer the right product.</a:t>
            </a:r>
          </a:p>
          <a:p>
            <a:r>
              <a:rPr lang="en-US" sz="2400" dirty="0">
                <a:latin typeface="Roboto"/>
              </a:rPr>
              <a:t>Think Amazon or McDonald’s. Just try buying only one thing from them.</a:t>
            </a:r>
          </a:p>
          <a:p>
            <a:r>
              <a:rPr lang="en-US" sz="2400" dirty="0">
                <a:latin typeface="Roboto"/>
              </a:rPr>
              <a:t>Results in increased sales. </a:t>
            </a:r>
          </a:p>
        </p:txBody>
      </p:sp>
      <p:pic>
        <p:nvPicPr>
          <p:cNvPr id="1026" name="Picture 2" descr="Image result for do you want fries with tha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24511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172200" y="3733800"/>
            <a:ext cx="24384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251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5DF6B-B777-4988-97B3-4EDD3AA7A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19" y="457200"/>
            <a:ext cx="8520600" cy="718449"/>
          </a:xfrm>
        </p:spPr>
        <p:txBody>
          <a:bodyPr>
            <a:normAutofit/>
          </a:bodyPr>
          <a:lstStyle/>
          <a:p>
            <a:r>
              <a:rPr lang="en" sz="2800" dirty="0">
                <a:latin typeface="Roboto" panose="020B0604020202020204"/>
              </a:rPr>
              <a:t>PCY (</a:t>
            </a:r>
            <a:r>
              <a:rPr lang="en" sz="2800" dirty="0">
                <a:latin typeface="Roboto" panose="020B0604020202020204"/>
                <a:ea typeface="Roboto" panose="020B0604020202020204" charset="0"/>
              </a:rPr>
              <a:t>Park-Chen-Yu</a:t>
            </a:r>
            <a:r>
              <a:rPr lang="en" sz="2800" dirty="0">
                <a:latin typeface="Roboto" panose="020B0604020202020204"/>
              </a:rPr>
              <a:t>) Algorithm—(</a:t>
            </a:r>
            <a:r>
              <a:rPr lang="en-US" sz="2800" dirty="0">
                <a:latin typeface="Roboto" panose="020B0604020202020204"/>
              </a:rPr>
              <a:t>Cont..)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5D8B1-3C3F-4420-A22F-FCA0577F7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069" y="1175649"/>
            <a:ext cx="8832300" cy="4420888"/>
          </a:xfrm>
        </p:spPr>
        <p:txBody>
          <a:bodyPr>
            <a:normAutofit fontScale="85000" lnSpcReduction="20000"/>
          </a:bodyPr>
          <a:lstStyle/>
          <a:p>
            <a:pPr marL="400044">
              <a:lnSpc>
                <a:spcPct val="250000"/>
              </a:lnSpc>
            </a:pPr>
            <a:r>
              <a:rPr lang="en-US" sz="2600" dirty="0">
                <a:latin typeface="Roboto" panose="020B0604020202020204" charset="0"/>
                <a:ea typeface="Roboto" panose="020B0604020202020204" charset="0"/>
              </a:rPr>
              <a:t>Between Passes</a:t>
            </a:r>
          </a:p>
          <a:p>
            <a:pPr marL="828670" lvl="1" indent="-257175">
              <a:lnSpc>
                <a:spcPct val="150000"/>
              </a:lnSpc>
            </a:pPr>
            <a:r>
              <a:rPr lang="en-US" sz="2600" dirty="0">
                <a:latin typeface="Roboto" panose="020B0604020202020204" charset="0"/>
                <a:ea typeface="Roboto" panose="020B0604020202020204" charset="0"/>
              </a:rPr>
              <a:t>Replace the buckets by a bit-vector (“bitmap”):1 means the bucket is frequent;0 means it’s not.</a:t>
            </a:r>
          </a:p>
          <a:p>
            <a:pPr marL="828670" lvl="1" indent="-257175">
              <a:lnSpc>
                <a:spcPct val="150000"/>
              </a:lnSpc>
            </a:pPr>
            <a:r>
              <a:rPr lang="en-US" sz="2600" dirty="0">
                <a:latin typeface="Roboto" panose="020B0604020202020204" charset="0"/>
                <a:ea typeface="Roboto" panose="020B0604020202020204" charset="0"/>
              </a:rPr>
              <a:t>Also, decide which items are frequent and list  them  for the second pass.</a:t>
            </a:r>
          </a:p>
          <a:p>
            <a:pPr marL="400044"/>
            <a:r>
              <a:rPr lang="en-US" sz="2600" dirty="0">
                <a:latin typeface="Roboto" panose="020B0604020202020204" charset="0"/>
                <a:ea typeface="Roboto" panose="020B0604020202020204" charset="0"/>
              </a:rPr>
              <a:t>Gives extra conditions that </a:t>
            </a:r>
          </a:p>
          <a:p>
            <a:pPr marL="114294" indent="0">
              <a:buNone/>
            </a:pPr>
            <a:r>
              <a:rPr lang="en-US" sz="2600" dirty="0">
                <a:latin typeface="Roboto" panose="020B0604020202020204" charset="0"/>
                <a:ea typeface="Roboto" panose="020B0604020202020204" charset="0"/>
              </a:rPr>
              <a:t>    candidate pairs must satisfy on </a:t>
            </a:r>
          </a:p>
          <a:p>
            <a:pPr marL="114294" indent="0">
              <a:buNone/>
            </a:pPr>
            <a:r>
              <a:rPr lang="en-US" sz="2600" dirty="0">
                <a:latin typeface="Roboto" panose="020B0604020202020204" charset="0"/>
                <a:ea typeface="Roboto" panose="020B0604020202020204" charset="0"/>
              </a:rPr>
              <a:t>     Pass 2.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hape 164">
            <a:extLst>
              <a:ext uri="{FF2B5EF4-FFF2-40B4-BE49-F238E27FC236}">
                <a16:creationId xmlns:a16="http://schemas.microsoft.com/office/drawing/2014/main" id="{49AA47B8-4A63-4FA3-85A3-D47712F3743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00600" y="3733800"/>
            <a:ext cx="3769709" cy="2495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295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609600"/>
            <a:ext cx="8520600" cy="6078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sz="2800" dirty="0">
                <a:latin typeface="Roboto" panose="020B0604020202020204"/>
              </a:rPr>
              <a:t>Simple Algorithm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11700" y="1371600"/>
            <a:ext cx="8520600" cy="51053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317492">
              <a:buSzPct val="100000"/>
            </a:pPr>
            <a:r>
              <a:rPr lang="en-US" sz="2400" dirty="0">
                <a:latin typeface="Roboto" panose="020B0604020202020204"/>
              </a:rPr>
              <a:t>Instead of using the entire file of baskets, pick a random subset of the baskets and pretend it as the entire dataset </a:t>
            </a:r>
          </a:p>
          <a:p>
            <a:pPr marL="457189" indent="-317492">
              <a:buSzPct val="100000"/>
            </a:pPr>
            <a:r>
              <a:rPr lang="en-US" sz="2400" dirty="0">
                <a:latin typeface="Roboto" panose="020B0604020202020204"/>
                <a:ea typeface="Roboto" panose="020B0604020202020204" charset="0"/>
              </a:rPr>
              <a:t>Safest way to pick the sample -read the entire dataset, and for each basket, select that basket for the sample with some fixed probability p. </a:t>
            </a:r>
          </a:p>
          <a:p>
            <a:pPr marL="139697" indent="0">
              <a:buSzPct val="100000"/>
              <a:buNone/>
            </a:pPr>
            <a:r>
              <a:rPr lang="en-US" sz="2400" dirty="0">
                <a:latin typeface="Roboto" panose="020B0604020202020204"/>
              </a:rPr>
              <a:t>•   Suppose there are m baskets in the entire file. At the end, </a:t>
            </a:r>
            <a:br>
              <a:rPr lang="en-US" sz="2400" dirty="0">
                <a:latin typeface="Roboto" panose="020B0604020202020204"/>
              </a:rPr>
            </a:br>
            <a:r>
              <a:rPr lang="en-US" sz="2400" dirty="0">
                <a:latin typeface="Roboto" panose="020B0604020202020204"/>
              </a:rPr>
              <a:t>     we shall have a sample whose size is very close to pm baskets. </a:t>
            </a:r>
          </a:p>
          <a:p>
            <a:pPr marL="396872" indent="-257175">
              <a:buSzPct val="100000"/>
            </a:pPr>
            <a:r>
              <a:rPr lang="en-US" sz="2400" dirty="0">
                <a:latin typeface="Roboto" panose="020B0604020202020204"/>
              </a:rPr>
              <a:t>Ex. If support threshold for the full dataset is s ,and we choose a sample of 1% of the baskets, then we may examine the sample for </a:t>
            </a:r>
            <a:r>
              <a:rPr lang="en-US" sz="2400" dirty="0" err="1">
                <a:latin typeface="Roboto" panose="020B0604020202020204"/>
              </a:rPr>
              <a:t>itemsets</a:t>
            </a:r>
            <a:r>
              <a:rPr lang="en-US" sz="2400" dirty="0">
                <a:latin typeface="Roboto" panose="020B0604020202020204"/>
              </a:rPr>
              <a:t> that appear in at least s/100 of the baskets.</a:t>
            </a:r>
          </a:p>
          <a:p>
            <a:pPr marL="942959" lvl="1" indent="-257175"/>
            <a:r>
              <a:rPr lang="en" sz="2400" dirty="0">
                <a:latin typeface="Roboto" panose="020B0604020202020204"/>
                <a:ea typeface="Roboto" panose="020B0604020202020204" charset="0"/>
              </a:rPr>
              <a:t>Smaller support thresholds will recognize more frequent </a:t>
            </a:r>
            <a:r>
              <a:rPr lang="en" sz="2400" dirty="0" err="1">
                <a:latin typeface="Roboto" panose="020B0604020202020204"/>
                <a:ea typeface="Roboto" panose="020B0604020202020204" charset="0"/>
              </a:rPr>
              <a:t>itemset</a:t>
            </a:r>
            <a:r>
              <a:rPr lang="en-US" sz="2400" dirty="0">
                <a:latin typeface="Roboto" panose="020B0604020202020204"/>
                <a:ea typeface="Roboto" panose="020B0604020202020204" charset="0"/>
              </a:rPr>
              <a:t> </a:t>
            </a:r>
            <a:r>
              <a:rPr lang="en" sz="2400" dirty="0">
                <a:latin typeface="Roboto" panose="020B0604020202020204"/>
                <a:ea typeface="Roboto" panose="020B0604020202020204" charset="0"/>
              </a:rPr>
              <a:t>but require more memory.</a:t>
            </a:r>
          </a:p>
          <a:p>
            <a:pPr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003966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609600"/>
            <a:ext cx="8520600" cy="6078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sz="2800" dirty="0">
                <a:latin typeface="Roboto" panose="020B0604020202020204"/>
              </a:rPr>
              <a:t>Son ALGORITHM</a:t>
            </a:r>
            <a:endParaRPr lang="en" sz="2800" dirty="0">
              <a:latin typeface="Roboto" panose="020B0604020202020204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11700" y="1371600"/>
            <a:ext cx="8520600" cy="51053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317492">
              <a:buSzPct val="100000"/>
            </a:pPr>
            <a:r>
              <a:rPr lang="en-US" dirty="0">
                <a:latin typeface="Roboto" panose="020B0604020202020204"/>
              </a:rPr>
              <a:t>Part 1</a:t>
            </a:r>
            <a:br>
              <a:rPr lang="en-US" dirty="0">
                <a:latin typeface="Roboto" panose="020B0604020202020204"/>
              </a:rPr>
            </a:br>
            <a:r>
              <a:rPr lang="en-US" dirty="0">
                <a:latin typeface="Roboto" panose="020B0604020202020204"/>
              </a:rPr>
              <a:t>The first pass of SON Algorithm performs the simple algorithm on subsets that compose partitions of the dataset processing the subsets in parallel is more efficient.</a:t>
            </a:r>
            <a:br>
              <a:rPr lang="en-US" dirty="0">
                <a:latin typeface="Roboto" panose="020B0604020202020204"/>
              </a:rPr>
            </a:br>
            <a:r>
              <a:rPr lang="en-US" dirty="0">
                <a:latin typeface="Roboto" panose="020B0604020202020204"/>
              </a:rPr>
              <a:t> - Scan data</a:t>
            </a:r>
            <a:br>
              <a:rPr lang="en-US" dirty="0">
                <a:latin typeface="Roboto" panose="020B0604020202020204"/>
              </a:rPr>
            </a:br>
            <a:r>
              <a:rPr lang="en-US" dirty="0">
                <a:latin typeface="Roboto" panose="020B0604020202020204"/>
              </a:rPr>
              <a:t> - Break data into chunks that can be processed in main memory</a:t>
            </a:r>
            <a:br>
              <a:rPr lang="en-US" dirty="0">
                <a:latin typeface="Roboto" panose="020B0604020202020204"/>
              </a:rPr>
            </a:br>
            <a:r>
              <a:rPr lang="en-US" dirty="0">
                <a:latin typeface="Roboto" panose="020B0604020202020204"/>
              </a:rPr>
              <a:t> - Continuously fill memory with new batch of data</a:t>
            </a:r>
            <a:br>
              <a:rPr lang="en-US" dirty="0">
                <a:latin typeface="Roboto" panose="020B0604020202020204"/>
              </a:rPr>
            </a:br>
            <a:r>
              <a:rPr lang="en-US" dirty="0">
                <a:latin typeface="Roboto" panose="020B0604020202020204"/>
              </a:rPr>
              <a:t> - Run sampling algorithm on each batch</a:t>
            </a:r>
            <a:br>
              <a:rPr lang="en-US" dirty="0">
                <a:latin typeface="Roboto" panose="020B0604020202020204"/>
              </a:rPr>
            </a:br>
            <a:r>
              <a:rPr lang="en-US" dirty="0">
                <a:latin typeface="Roboto" panose="020B0604020202020204"/>
              </a:rPr>
              <a:t> - Generate candidate frequent sets</a:t>
            </a:r>
          </a:p>
          <a:p>
            <a:pPr marL="457189" indent="-317492">
              <a:buSzPct val="100000"/>
            </a:pPr>
            <a:r>
              <a:rPr lang="en-US" dirty="0">
                <a:latin typeface="Roboto" panose="020B0604020202020204"/>
                <a:ea typeface="Roboto" panose="020B0604020202020204" charset="0"/>
              </a:rPr>
              <a:t>Part 2</a:t>
            </a:r>
            <a:br>
              <a:rPr lang="en-US" dirty="0">
                <a:latin typeface="Roboto" panose="020B0604020202020204"/>
                <a:ea typeface="Roboto" panose="020B0604020202020204" charset="0"/>
              </a:rPr>
            </a:br>
            <a:r>
              <a:rPr lang="en-US" dirty="0">
                <a:latin typeface="Roboto" panose="020B0604020202020204"/>
                <a:ea typeface="Roboto" panose="020B0604020202020204" charset="0"/>
              </a:rPr>
              <a:t>The second pass counts the output from the first pass and determines if an </a:t>
            </a:r>
            <a:r>
              <a:rPr lang="en-US" dirty="0" err="1">
                <a:latin typeface="Roboto" panose="020B0604020202020204"/>
                <a:ea typeface="Roboto" panose="020B0604020202020204" charset="0"/>
              </a:rPr>
              <a:t>itemset</a:t>
            </a:r>
            <a:r>
              <a:rPr lang="en-US" dirty="0">
                <a:latin typeface="Roboto" panose="020B0604020202020204"/>
                <a:ea typeface="Roboto" panose="020B0604020202020204" charset="0"/>
              </a:rPr>
              <a:t> is frequent across all subsets.</a:t>
            </a:r>
            <a:br>
              <a:rPr lang="en-US" dirty="0">
                <a:latin typeface="Roboto" panose="020B0604020202020204"/>
                <a:ea typeface="Roboto" panose="020B0604020202020204" charset="0"/>
              </a:rPr>
            </a:br>
            <a:r>
              <a:rPr lang="en-US" dirty="0">
                <a:latin typeface="Roboto" panose="020B0604020202020204"/>
                <a:ea typeface="Roboto" panose="020B0604020202020204" charset="0"/>
              </a:rPr>
              <a:t> - Validates the candidate </a:t>
            </a:r>
            <a:r>
              <a:rPr lang="en-US" dirty="0" err="1">
                <a:latin typeface="Roboto" panose="020B0604020202020204"/>
                <a:ea typeface="Roboto" panose="020B0604020202020204" charset="0"/>
              </a:rPr>
              <a:t>itemsets</a:t>
            </a:r>
            <a:br>
              <a:rPr lang="en-US" dirty="0">
                <a:latin typeface="Roboto" panose="020B0604020202020204"/>
                <a:ea typeface="Roboto" panose="020B0604020202020204" charset="0"/>
              </a:rPr>
            </a:br>
            <a:r>
              <a:rPr lang="en-US" dirty="0">
                <a:latin typeface="Roboto" panose="020B0604020202020204"/>
                <a:ea typeface="Roboto" panose="020B0604020202020204" charset="0"/>
              </a:rPr>
              <a:t> - Counts all candidate </a:t>
            </a:r>
            <a:r>
              <a:rPr lang="en-US" dirty="0" err="1">
                <a:latin typeface="Roboto" panose="020B0604020202020204"/>
                <a:ea typeface="Roboto" panose="020B0604020202020204" charset="0"/>
              </a:rPr>
              <a:t>itemsets</a:t>
            </a:r>
            <a:r>
              <a:rPr lang="en-US" dirty="0">
                <a:latin typeface="Roboto" panose="020B0604020202020204"/>
                <a:ea typeface="Roboto" panose="020B0604020202020204" charset="0"/>
              </a:rPr>
              <a:t> and determines which are frequent in the entire set</a:t>
            </a:r>
            <a:br>
              <a:rPr lang="en-US" dirty="0">
                <a:latin typeface="Roboto" panose="020B0604020202020204"/>
                <a:ea typeface="Roboto" panose="020B0604020202020204" charset="0"/>
              </a:rPr>
            </a:br>
            <a:br>
              <a:rPr lang="en-US" dirty="0">
                <a:latin typeface="Roboto" panose="020B0604020202020204"/>
                <a:ea typeface="Roboto" panose="020B0604020202020204" charset="0"/>
              </a:rPr>
            </a:br>
            <a:r>
              <a:rPr lang="en-US" dirty="0">
                <a:latin typeface="Roboto" panose="020B0604020202020204"/>
                <a:ea typeface="Roboto" panose="020B0604020202020204" charset="0"/>
              </a:rPr>
              <a:t>Monotonicity property</a:t>
            </a:r>
            <a:br>
              <a:rPr lang="en-US" dirty="0">
                <a:latin typeface="Roboto" panose="020B0604020202020204"/>
                <a:ea typeface="Roboto" panose="020B0604020202020204" charset="0"/>
              </a:rPr>
            </a:br>
            <a:r>
              <a:rPr lang="en-US" dirty="0">
                <a:latin typeface="Roboto" panose="020B0604020202020204"/>
                <a:ea typeface="Roboto" panose="020B0604020202020204" charset="0"/>
              </a:rPr>
              <a:t> - </a:t>
            </a:r>
            <a:r>
              <a:rPr lang="en-US" dirty="0" err="1">
                <a:latin typeface="Roboto" panose="020B0604020202020204"/>
                <a:ea typeface="Roboto" panose="020B0604020202020204" charset="0"/>
              </a:rPr>
              <a:t>Itemset</a:t>
            </a:r>
            <a:r>
              <a:rPr lang="en-US" dirty="0">
                <a:latin typeface="Roboto" panose="020B0604020202020204"/>
                <a:ea typeface="Roboto" panose="020B0604020202020204" charset="0"/>
              </a:rPr>
              <a:t> X is frequent overall </a:t>
            </a:r>
            <a:r>
              <a:rPr lang="en-US" dirty="0">
                <a:latin typeface="Roboto" panose="020B0604020202020204"/>
                <a:ea typeface="Roboto" panose="020B0604020202020204" charset="0"/>
                <a:sym typeface="Wingdings"/>
              </a:rPr>
              <a:t> frequent in at least one batch</a:t>
            </a:r>
            <a:endParaRPr lang="en" dirty="0">
              <a:latin typeface="Roboto" panose="020B0604020202020204"/>
              <a:ea typeface="Roboto" panose="020B0604020202020204" charset="0"/>
            </a:endParaRPr>
          </a:p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705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609600"/>
            <a:ext cx="8520600" cy="6078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sz="2800" dirty="0" err="1">
                <a:latin typeface="Roboto" panose="020B0604020202020204"/>
              </a:rPr>
              <a:t>Toivonen’s</a:t>
            </a:r>
            <a:r>
              <a:rPr lang="en-US" sz="2800" dirty="0">
                <a:latin typeface="Roboto" panose="020B0604020202020204"/>
              </a:rPr>
              <a:t> ALGORITHM</a:t>
            </a:r>
            <a:endParaRPr lang="en" sz="2800" dirty="0">
              <a:latin typeface="Roboto" panose="020B0604020202020204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11700" y="1371600"/>
            <a:ext cx="8520600" cy="51053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317492">
              <a:buSzPct val="100000"/>
            </a:pPr>
            <a:r>
              <a:rPr lang="en-US" dirty="0">
                <a:latin typeface="Roboto" panose="020B0604020202020204"/>
              </a:rPr>
              <a:t>First start as the simple algorithm but in this case, lower the support threshold</a:t>
            </a:r>
            <a:br>
              <a:rPr lang="en-US" dirty="0">
                <a:latin typeface="Roboto" panose="020B0604020202020204"/>
              </a:rPr>
            </a:br>
            <a:r>
              <a:rPr lang="en-US" dirty="0">
                <a:latin typeface="Roboto" panose="020B0604020202020204"/>
              </a:rPr>
              <a:t> - Example : if 1%, then make it s/125 not s/100</a:t>
            </a:r>
          </a:p>
          <a:p>
            <a:pPr marL="457189" indent="-317492">
              <a:buSzPct val="100000"/>
            </a:pPr>
            <a:r>
              <a:rPr lang="en-US" dirty="0">
                <a:latin typeface="Roboto" panose="020B0604020202020204"/>
              </a:rPr>
              <a:t>Goal is to prevent false </a:t>
            </a:r>
            <a:r>
              <a:rPr lang="en-US" dirty="0" err="1">
                <a:latin typeface="Roboto" panose="020B0604020202020204"/>
              </a:rPr>
              <a:t>nagatives</a:t>
            </a:r>
            <a:r>
              <a:rPr lang="en-US" dirty="0">
                <a:latin typeface="Roboto" panose="020B0604020202020204"/>
              </a:rPr>
              <a:t> and ensure that </a:t>
            </a:r>
            <a:r>
              <a:rPr lang="en-US" dirty="0" err="1">
                <a:latin typeface="Roboto" panose="020B0604020202020204"/>
              </a:rPr>
              <a:t>itemsets</a:t>
            </a:r>
            <a:r>
              <a:rPr lang="en-US" dirty="0">
                <a:latin typeface="Roboto" panose="020B0604020202020204"/>
              </a:rPr>
              <a:t> are frequent</a:t>
            </a:r>
          </a:p>
          <a:p>
            <a:pPr marL="457189" indent="-317492">
              <a:buSzPct val="100000"/>
            </a:pPr>
            <a:r>
              <a:rPr lang="en-US" dirty="0">
                <a:latin typeface="Roboto" panose="020B0604020202020204"/>
              </a:rPr>
              <a:t>If an item has a support that is close to the support threshold but is not equal to or greater than, then it would be considered frequent in this algorithm</a:t>
            </a:r>
          </a:p>
          <a:p>
            <a:pPr marL="457189" indent="-317492">
              <a:buSzPct val="100000"/>
            </a:pPr>
            <a:r>
              <a:rPr lang="en-US" dirty="0">
                <a:latin typeface="Roboto" panose="020B0604020202020204"/>
              </a:rPr>
              <a:t>An </a:t>
            </a:r>
            <a:r>
              <a:rPr lang="en-US" dirty="0" err="1">
                <a:latin typeface="Roboto" panose="020B0604020202020204"/>
              </a:rPr>
              <a:t>itemset</a:t>
            </a:r>
            <a:r>
              <a:rPr lang="en-US" dirty="0">
                <a:latin typeface="Roboto" panose="020B0604020202020204"/>
              </a:rPr>
              <a:t> is in the negative border if it is not deemed frequent in the sample, but all it’s immediate subset are.</a:t>
            </a:r>
          </a:p>
          <a:p>
            <a:pPr marL="457189" indent="-317492"/>
            <a:r>
              <a:rPr lang="en-US" dirty="0">
                <a:latin typeface="Roboto" panose="020B0604020202020204"/>
              </a:rPr>
              <a:t>Negative border : when a set is not frequent in the sample but all of its immediate subsets are {</a:t>
            </a:r>
            <a:r>
              <a:rPr lang="en-US" dirty="0" err="1">
                <a:latin typeface="Roboto" panose="020B0604020202020204"/>
              </a:rPr>
              <a:t>a,b,c,d</a:t>
            </a:r>
            <a:r>
              <a:rPr lang="en-US" dirty="0">
                <a:latin typeface="Roboto" panose="020B0604020202020204"/>
              </a:rPr>
              <a:t>} is not frequent but {</a:t>
            </a:r>
            <a:r>
              <a:rPr lang="en-US" dirty="0" err="1">
                <a:latin typeface="Roboto" panose="020B0604020202020204"/>
              </a:rPr>
              <a:t>a,b,c</a:t>
            </a:r>
            <a:r>
              <a:rPr lang="en-US" dirty="0">
                <a:latin typeface="Roboto" panose="020B0604020202020204"/>
              </a:rPr>
              <a:t>}, {</a:t>
            </a:r>
            <a:r>
              <a:rPr lang="en-US" dirty="0" err="1">
                <a:latin typeface="Roboto" panose="020B0604020202020204"/>
              </a:rPr>
              <a:t>a,b,d</a:t>
            </a:r>
            <a:r>
              <a:rPr lang="en-US" dirty="0">
                <a:latin typeface="Roboto" panose="020B0604020202020204"/>
              </a:rPr>
              <a:t>}, {</a:t>
            </a:r>
            <a:r>
              <a:rPr lang="en-US" dirty="0" err="1">
                <a:latin typeface="Roboto" panose="020B0604020202020204"/>
              </a:rPr>
              <a:t>a,c,d</a:t>
            </a:r>
            <a:r>
              <a:rPr lang="en-US" dirty="0">
                <a:latin typeface="Roboto" panose="020B0604020202020204"/>
              </a:rPr>
              <a:t>}, {</a:t>
            </a:r>
            <a:r>
              <a:rPr lang="en-US" dirty="0" err="1">
                <a:latin typeface="Roboto" panose="020B0604020202020204"/>
              </a:rPr>
              <a:t>b,c,d</a:t>
            </a:r>
            <a:r>
              <a:rPr lang="en-US" dirty="0">
                <a:latin typeface="Roboto" panose="020B0604020202020204"/>
              </a:rPr>
              <a:t>} are frequent, then {</a:t>
            </a:r>
            <a:r>
              <a:rPr lang="en-US" dirty="0" err="1">
                <a:latin typeface="Roboto" panose="020B0604020202020204"/>
              </a:rPr>
              <a:t>a,b,c,d</a:t>
            </a:r>
            <a:r>
              <a:rPr lang="en-US" dirty="0">
                <a:latin typeface="Roboto" panose="020B0604020202020204"/>
              </a:rPr>
              <a:t>} is frequent</a:t>
            </a:r>
          </a:p>
          <a:p>
            <a:pPr marL="457189" indent="-317492"/>
            <a:r>
              <a:rPr lang="en-US" dirty="0">
                <a:latin typeface="Roboto" panose="020B0604020202020204"/>
              </a:rPr>
              <a:t>In the second pass, count all the frequent </a:t>
            </a:r>
            <a:r>
              <a:rPr lang="en-US" dirty="0" err="1">
                <a:latin typeface="Roboto" panose="020B0604020202020204"/>
              </a:rPr>
              <a:t>itemsets</a:t>
            </a:r>
            <a:r>
              <a:rPr lang="en-US" dirty="0">
                <a:latin typeface="Roboto" panose="020B0604020202020204"/>
              </a:rPr>
              <a:t> from the first pass, and the negative borders.</a:t>
            </a:r>
          </a:p>
          <a:p>
            <a:pPr marL="457189" indent="-317492"/>
            <a:r>
              <a:rPr lang="en-US" dirty="0">
                <a:latin typeface="Roboto" panose="020B0604020202020204"/>
              </a:rPr>
              <a:t> If there is a negative border as the frequent </a:t>
            </a:r>
            <a:r>
              <a:rPr lang="en-US" dirty="0" err="1">
                <a:latin typeface="Roboto" panose="020B0604020202020204"/>
              </a:rPr>
              <a:t>itemset</a:t>
            </a:r>
            <a:r>
              <a:rPr lang="en-US" dirty="0">
                <a:latin typeface="Roboto" panose="020B0604020202020204"/>
              </a:rPr>
              <a:t>, then you have to start over with a different support threshold level</a:t>
            </a:r>
            <a:br>
              <a:rPr lang="en-US" dirty="0">
                <a:latin typeface="Roboto" panose="020B0604020202020204"/>
              </a:rPr>
            </a:br>
            <a:endParaRPr lang="en-US" dirty="0">
              <a:latin typeface="Roboto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64166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971800"/>
            <a:ext cx="8520600" cy="1752599"/>
          </a:xfrm>
        </p:spPr>
        <p:txBody>
          <a:bodyPr>
            <a:normAutofit/>
          </a:bodyPr>
          <a:lstStyle/>
          <a:p>
            <a:pPr algn="ctr"/>
            <a:r>
              <a:rPr lang="en-US"/>
              <a:t>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9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295399"/>
          </a:xfrm>
        </p:spPr>
        <p:txBody>
          <a:bodyPr/>
          <a:lstStyle/>
          <a:p>
            <a:r>
              <a:rPr lang="en-US" dirty="0">
                <a:latin typeface="Roboto"/>
              </a:rPr>
              <a:t>Items &amp; Baskets</a:t>
            </a:r>
            <a:br>
              <a:rPr lang="en-US" dirty="0">
                <a:latin typeface="Roboto"/>
              </a:rPr>
            </a:br>
            <a:endParaRPr lang="en-US" dirty="0">
              <a:latin typeface="Robot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4196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Roboto"/>
              </a:rPr>
              <a:t>Items</a:t>
            </a:r>
            <a:r>
              <a:rPr lang="en-US" sz="2400" dirty="0">
                <a:latin typeface="Roboto"/>
              </a:rPr>
              <a:t> are the objects that we are identifying associations between. For an online retailer, each item is a product in the shop.</a:t>
            </a:r>
          </a:p>
          <a:p>
            <a:r>
              <a:rPr lang="en-US" sz="2400" b="1" dirty="0">
                <a:latin typeface="Roboto"/>
              </a:rPr>
              <a:t>Baskets</a:t>
            </a:r>
            <a:r>
              <a:rPr lang="en-US" sz="2400" dirty="0">
                <a:latin typeface="Roboto"/>
              </a:rPr>
              <a:t> are instances of groups of items co-</a:t>
            </a:r>
            <a:r>
              <a:rPr lang="en-US" sz="2400" dirty="0" err="1">
                <a:latin typeface="Roboto"/>
              </a:rPr>
              <a:t>occuring</a:t>
            </a:r>
            <a:r>
              <a:rPr lang="en-US" sz="2400" dirty="0">
                <a:latin typeface="Roboto"/>
              </a:rPr>
              <a:t> together. </a:t>
            </a:r>
            <a:r>
              <a:rPr lang="en-US" sz="2400" b="1" dirty="0">
                <a:latin typeface="Roboto"/>
              </a:rPr>
              <a:t>Items</a:t>
            </a:r>
            <a:r>
              <a:rPr lang="en-US" sz="2400" dirty="0">
                <a:latin typeface="Roboto"/>
              </a:rPr>
              <a:t> go into </a:t>
            </a:r>
            <a:r>
              <a:rPr lang="en-US" sz="2400" b="1" dirty="0">
                <a:latin typeface="Roboto"/>
              </a:rPr>
              <a:t>baskets</a:t>
            </a:r>
            <a:r>
              <a:rPr lang="en-US" sz="2400" dirty="0">
                <a:latin typeface="Roboto"/>
              </a:rPr>
              <a:t>.</a:t>
            </a:r>
          </a:p>
          <a:p>
            <a:r>
              <a:rPr lang="en-US" sz="2400" dirty="0">
                <a:latin typeface="Roboto"/>
              </a:rPr>
              <a:t>The </a:t>
            </a:r>
            <a:r>
              <a:rPr lang="en-US" sz="2400" b="1" dirty="0">
                <a:latin typeface="Roboto"/>
              </a:rPr>
              <a:t>support</a:t>
            </a:r>
            <a:r>
              <a:rPr lang="en-US" sz="2400" dirty="0">
                <a:latin typeface="Roboto"/>
              </a:rPr>
              <a:t> of an item or item set is the number of transactions in our data set that contain that item or item set.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30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382000" cy="990599"/>
          </a:xfrm>
        </p:spPr>
        <p:txBody>
          <a:bodyPr>
            <a:normAutofit/>
          </a:bodyPr>
          <a:lstStyle/>
          <a:p>
            <a:r>
              <a:rPr lang="en-US" dirty="0">
                <a:latin typeface="Roboto"/>
              </a:rPr>
              <a:t>Support threshold &amp; Frequent </a:t>
            </a:r>
            <a:r>
              <a:rPr lang="en-US" dirty="0" err="1">
                <a:latin typeface="Roboto"/>
              </a:rPr>
              <a:t>Itemset</a:t>
            </a:r>
            <a:endParaRPr lang="en-US" dirty="0">
              <a:latin typeface="Robot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752599"/>
            <a:ext cx="4191000" cy="3352801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Roboto"/>
              </a:rPr>
              <a:t>What is the support of these </a:t>
            </a:r>
            <a:r>
              <a:rPr lang="en-US" sz="2400" dirty="0" err="1">
                <a:latin typeface="Roboto"/>
              </a:rPr>
              <a:t>itemsets</a:t>
            </a:r>
            <a:r>
              <a:rPr lang="en-US" sz="2400" dirty="0">
                <a:latin typeface="Roboto"/>
              </a:rPr>
              <a:t>?</a:t>
            </a:r>
          </a:p>
          <a:p>
            <a:pPr lvl="1"/>
            <a:r>
              <a:rPr lang="en-US" sz="2400" dirty="0">
                <a:latin typeface="Roboto"/>
              </a:rPr>
              <a:t>Sup(A,B)=1</a:t>
            </a:r>
          </a:p>
          <a:p>
            <a:pPr lvl="1"/>
            <a:r>
              <a:rPr lang="en-US" sz="2400" dirty="0">
                <a:latin typeface="Roboto"/>
              </a:rPr>
              <a:t>Sup(A,C)=3</a:t>
            </a:r>
          </a:p>
          <a:p>
            <a:pPr marL="457200" lvl="1" indent="0">
              <a:buNone/>
            </a:pPr>
            <a:endParaRPr lang="en-US" sz="2400" dirty="0">
              <a:latin typeface="Roboto"/>
            </a:endParaRPr>
          </a:p>
          <a:p>
            <a:pPr marL="457200" lvl="1" indent="0">
              <a:buNone/>
            </a:pPr>
            <a:r>
              <a:rPr lang="en-US" sz="2400" dirty="0">
                <a:latin typeface="Roboto"/>
              </a:rPr>
              <a:t>If Support Threshold =2, {A,C} is a frequent </a:t>
            </a:r>
            <a:r>
              <a:rPr lang="en-US" sz="2400" dirty="0" err="1">
                <a:latin typeface="Roboto"/>
              </a:rPr>
              <a:t>Itemset</a:t>
            </a:r>
            <a:endParaRPr lang="en-US" sz="2400" dirty="0">
              <a:latin typeface="Roboto"/>
            </a:endParaRP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019527"/>
              </p:ext>
            </p:extLst>
          </p:nvPr>
        </p:nvGraphicFramePr>
        <p:xfrm>
          <a:off x="685800" y="1752600"/>
          <a:ext cx="39624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Purchased 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A,</a:t>
                      </a:r>
                      <a:r>
                        <a:rPr lang="en-US" baseline="0" dirty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A,C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A,B,C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B,E,F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A,C,</a:t>
                      </a:r>
                      <a:r>
                        <a:rPr lang="en-US" baseline="0" dirty="0"/>
                        <a:t>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16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AD3FB-EB63-4998-86C0-E4DA1F8E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761999"/>
          </a:xfrm>
        </p:spPr>
        <p:txBody>
          <a:bodyPr/>
          <a:lstStyle/>
          <a:p>
            <a:r>
              <a:rPr lang="en" dirty="0">
                <a:latin typeface="Roboto"/>
              </a:rPr>
              <a:t>Association Rules</a:t>
            </a:r>
            <a:endParaRPr lang="en-US" dirty="0">
              <a:latin typeface="Robot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F41C2-44C1-47B6-9E3C-C833CEEA2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371600"/>
            <a:ext cx="7886700" cy="5181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latin typeface="Roboto"/>
              </a:rPr>
              <a:t>Association Rules are if/then statements that help uncover relationships between seemingly unrelated data.</a:t>
            </a:r>
          </a:p>
          <a:p>
            <a:pPr>
              <a:spcBef>
                <a:spcPts val="0"/>
              </a:spcBef>
            </a:pPr>
            <a:r>
              <a:rPr lang="en" dirty="0">
                <a:latin typeface="Roboto"/>
              </a:rPr>
              <a:t>A common example of association rules is the Market Basket Analysis</a:t>
            </a:r>
          </a:p>
          <a:p>
            <a:pPr marL="685800" lvl="1"/>
            <a:r>
              <a:rPr lang="en" sz="1800" dirty="0">
                <a:latin typeface="Roboto"/>
              </a:rPr>
              <a:t>Ex. </a:t>
            </a:r>
            <a:r>
              <a:rPr lang="en-US" sz="1800" dirty="0">
                <a:latin typeface="Roboto"/>
              </a:rPr>
              <a:t>If a customer buys a dozen eggs, he is 80% likely to also purchase milk.</a:t>
            </a:r>
            <a:r>
              <a:rPr lang="en" sz="1800" dirty="0">
                <a:latin typeface="Roboto"/>
              </a:rPr>
              <a:t> </a:t>
            </a:r>
          </a:p>
          <a:p>
            <a:pPr marL="685800" lvl="1">
              <a:spcBef>
                <a:spcPts val="0"/>
              </a:spcBef>
            </a:pPr>
            <a:r>
              <a:rPr lang="en" sz="1800" dirty="0">
                <a:latin typeface="Roboto"/>
              </a:rPr>
              <a:t>Ex. If a customer buys a mouse, he/she is 95% likely to buy a keyboard as well. </a:t>
            </a:r>
          </a:p>
          <a:p>
            <a:pPr>
              <a:spcBef>
                <a:spcPts val="0"/>
              </a:spcBef>
            </a:pPr>
            <a:r>
              <a:rPr lang="en" dirty="0">
                <a:latin typeface="Roboto"/>
              </a:rPr>
              <a:t>Two Main Components </a:t>
            </a:r>
            <a:r>
              <a:rPr lang="en-US" dirty="0">
                <a:latin typeface="Roboto"/>
              </a:rPr>
              <a:t>of association rule are</a:t>
            </a:r>
            <a:r>
              <a:rPr lang="en" dirty="0">
                <a:latin typeface="Roboto"/>
              </a:rPr>
              <a:t>:</a:t>
            </a:r>
          </a:p>
          <a:p>
            <a:pPr marL="685800" lvl="1">
              <a:spcBef>
                <a:spcPts val="0"/>
              </a:spcBef>
            </a:pPr>
            <a:r>
              <a:rPr lang="en" sz="1800" dirty="0">
                <a:latin typeface="Roboto"/>
              </a:rPr>
              <a:t>Antecedent</a:t>
            </a:r>
          </a:p>
          <a:p>
            <a:pPr marL="1028700" lvl="2">
              <a:spcBef>
                <a:spcPts val="0"/>
              </a:spcBef>
            </a:pPr>
            <a:r>
              <a:rPr lang="en-US" sz="1800" dirty="0">
                <a:latin typeface="Roboto"/>
              </a:rPr>
              <a:t>Item f</a:t>
            </a:r>
            <a:r>
              <a:rPr lang="en" sz="1800" dirty="0">
                <a:latin typeface="Roboto"/>
              </a:rPr>
              <a:t>ound in the data</a:t>
            </a:r>
          </a:p>
          <a:p>
            <a:pPr marL="1028700" lvl="2">
              <a:spcBef>
                <a:spcPts val="0"/>
              </a:spcBef>
            </a:pPr>
            <a:r>
              <a:rPr lang="en" sz="1800" dirty="0">
                <a:latin typeface="Roboto"/>
              </a:rPr>
              <a:t>Can be viewed as the “If”</a:t>
            </a:r>
          </a:p>
          <a:p>
            <a:pPr marL="685800" lvl="1">
              <a:lnSpc>
                <a:spcPct val="115000"/>
              </a:lnSpc>
              <a:spcBef>
                <a:spcPts val="0"/>
              </a:spcBef>
            </a:pPr>
            <a:r>
              <a:rPr lang="en" sz="1800" dirty="0">
                <a:latin typeface="Roboto"/>
              </a:rPr>
              <a:t>Consequent</a:t>
            </a:r>
          </a:p>
          <a:p>
            <a:pPr marL="1028700" lvl="2">
              <a:spcBef>
                <a:spcPts val="0"/>
              </a:spcBef>
            </a:pPr>
            <a:r>
              <a:rPr lang="en" sz="1800" dirty="0">
                <a:latin typeface="Roboto"/>
              </a:rPr>
              <a:t>Item found in combination with the Antecedent</a:t>
            </a:r>
          </a:p>
          <a:p>
            <a:pPr marL="1028700" lvl="2">
              <a:spcBef>
                <a:spcPts val="0"/>
              </a:spcBef>
            </a:pPr>
            <a:r>
              <a:rPr lang="en" sz="1800" dirty="0">
                <a:latin typeface="Roboto"/>
              </a:rPr>
              <a:t>Can be viewed as the “then”</a:t>
            </a:r>
          </a:p>
        </p:txBody>
      </p:sp>
    </p:spTree>
    <p:extLst>
      <p:ext uri="{BB962C8B-B14F-4D97-AF65-F5344CB8AC3E}">
        <p14:creationId xmlns:p14="http://schemas.microsoft.com/office/powerpoint/2010/main" val="2460038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6556-B5D1-43F6-93E2-E4DFE55C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0845"/>
            <a:ext cx="7886700" cy="614324"/>
          </a:xfrm>
        </p:spPr>
        <p:txBody>
          <a:bodyPr>
            <a:normAutofit/>
          </a:bodyPr>
          <a:lstStyle/>
          <a:p>
            <a:r>
              <a:rPr lang="en" dirty="0">
                <a:latin typeface="Roboto"/>
              </a:rPr>
              <a:t>Association Rules Cont’d</a:t>
            </a:r>
            <a:endParaRPr lang="en-US" dirty="0">
              <a:latin typeface="Robot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FCFB1-6768-4870-9FCF-E0D873292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65169"/>
            <a:ext cx="6629400" cy="5764231"/>
          </a:xfrm>
        </p:spPr>
        <p:txBody>
          <a:bodyPr>
            <a:noAutofit/>
          </a:bodyPr>
          <a:lstStyle/>
          <a:p>
            <a:pPr marL="205740"/>
            <a:r>
              <a:rPr lang="en-US" sz="2000" dirty="0">
                <a:latin typeface="Roboto"/>
              </a:rPr>
              <a:t>Association rules are created by analyzing data for frequent if/then patterns and using the   criteria </a:t>
            </a:r>
            <a:r>
              <a:rPr lang="en-US" sz="2000" i="1" dirty="0">
                <a:latin typeface="Roboto"/>
              </a:rPr>
              <a:t>support</a:t>
            </a:r>
            <a:r>
              <a:rPr lang="en-US" sz="2000" dirty="0">
                <a:latin typeface="Roboto"/>
              </a:rPr>
              <a:t> and </a:t>
            </a:r>
            <a:r>
              <a:rPr lang="en-US" sz="2000" i="1" dirty="0">
                <a:latin typeface="Roboto"/>
              </a:rPr>
              <a:t>confidence</a:t>
            </a:r>
            <a:r>
              <a:rPr lang="en-US" sz="2000" dirty="0">
                <a:latin typeface="Roboto"/>
              </a:rPr>
              <a:t> to identify the most important relationships</a:t>
            </a:r>
            <a:endParaRPr lang="en" sz="2000" dirty="0">
              <a:latin typeface="Roboto"/>
            </a:endParaRPr>
          </a:p>
          <a:p>
            <a:r>
              <a:rPr lang="en" sz="2000" dirty="0">
                <a:latin typeface="Roboto"/>
              </a:rPr>
              <a:t>Support and Confidence help identify relationship between items</a:t>
            </a:r>
          </a:p>
          <a:p>
            <a:pPr marL="685800" lvl="1">
              <a:spcBef>
                <a:spcPts val="900"/>
              </a:spcBef>
            </a:pPr>
            <a:r>
              <a:rPr lang="en" sz="2000" dirty="0">
                <a:latin typeface="Roboto"/>
              </a:rPr>
              <a:t>Support - The number of times an item appears in a dataset</a:t>
            </a:r>
          </a:p>
          <a:p>
            <a:pPr marL="685800" lvl="1">
              <a:spcBef>
                <a:spcPts val="0"/>
              </a:spcBef>
            </a:pPr>
            <a:r>
              <a:rPr lang="en" sz="2000" dirty="0">
                <a:latin typeface="Roboto"/>
              </a:rPr>
              <a:t>Confidence - Indicates the number of times the if/then statements have been found to be true.</a:t>
            </a:r>
          </a:p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en" sz="2000" dirty="0">
                <a:latin typeface="Roboto"/>
              </a:rPr>
              <a:t>Ex. Rule A </a:t>
            </a:r>
            <a:r>
              <a:rPr lang="en" sz="2000" dirty="0">
                <a:solidFill>
                  <a:schemeClr val="dk1"/>
                </a:solidFill>
                <a:latin typeface="Roboto"/>
              </a:rPr>
              <a:t>⇒</a:t>
            </a:r>
            <a:r>
              <a:rPr lang="en" sz="2000" dirty="0">
                <a:latin typeface="Roboto"/>
              </a:rPr>
              <a:t>B</a:t>
            </a:r>
          </a:p>
          <a:p>
            <a:pPr marL="685800" lvl="1">
              <a:spcBef>
                <a:spcPts val="900"/>
              </a:spcBef>
            </a:pPr>
            <a:r>
              <a:rPr lang="en" sz="2000" dirty="0">
                <a:latin typeface="Roboto"/>
              </a:rPr>
              <a:t>Support = frq (A,B)/N, (N = total # of transactions)</a:t>
            </a:r>
          </a:p>
          <a:p>
            <a:pPr marL="685800" lvl="1">
              <a:spcBef>
                <a:spcPts val="0"/>
              </a:spcBef>
              <a:spcAft>
                <a:spcPts val="450"/>
              </a:spcAft>
            </a:pPr>
            <a:r>
              <a:rPr lang="en" sz="2000" dirty="0">
                <a:latin typeface="Roboto"/>
              </a:rPr>
              <a:t>Confidence = frq(A,B)/A</a:t>
            </a:r>
          </a:p>
          <a:p>
            <a:endParaRPr lang="en-US" sz="2000" dirty="0">
              <a:latin typeface="Roboto"/>
            </a:endParaRPr>
          </a:p>
        </p:txBody>
      </p:sp>
      <p:pic>
        <p:nvPicPr>
          <p:cNvPr id="13" name="Picture 12" descr="A close up of a logo&#10;&#10;Description generated with high confidence">
            <a:extLst>
              <a:ext uri="{FF2B5EF4-FFF2-40B4-BE49-F238E27FC236}">
                <a16:creationId xmlns:a16="http://schemas.microsoft.com/office/drawing/2014/main" id="{A6C21EF1-2BE3-4D9C-BC08-ED5745289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724400"/>
            <a:ext cx="2450891" cy="1688660"/>
          </a:xfrm>
          <a:prstGeom prst="rect">
            <a:avLst/>
          </a:prstGeom>
        </p:spPr>
      </p:pic>
      <p:pic>
        <p:nvPicPr>
          <p:cNvPr id="21" name="Picture 20" descr="A close up of a sign&#10;&#10;Description generated with high confidence">
            <a:extLst>
              <a:ext uri="{FF2B5EF4-FFF2-40B4-BE49-F238E27FC236}">
                <a16:creationId xmlns:a16="http://schemas.microsoft.com/office/drawing/2014/main" id="{65E08546-C148-499B-A80A-3303A2D38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971800"/>
            <a:ext cx="2450891" cy="88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1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535A8-BDB6-429D-8470-82B18E076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15" y="533400"/>
            <a:ext cx="7886700" cy="670537"/>
          </a:xfrm>
        </p:spPr>
        <p:txBody>
          <a:bodyPr>
            <a:normAutofit/>
          </a:bodyPr>
          <a:lstStyle/>
          <a:p>
            <a:r>
              <a:rPr lang="en-US" dirty="0">
                <a:latin typeface="Roboto"/>
              </a:rPr>
              <a:t>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9A7F8-73DE-4DF7-8D62-B2E352838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71600"/>
            <a:ext cx="7886700" cy="35814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Roboto"/>
              </a:rPr>
              <a:t>Data mining: association rules are useful for analyzing and predicting customer behavior</a:t>
            </a:r>
          </a:p>
          <a:p>
            <a:r>
              <a:rPr lang="en-US" sz="2400" dirty="0">
                <a:latin typeface="Roboto"/>
              </a:rPr>
              <a:t> Play an important part in shopping basket data analysis, product clustering, catalog design and store layout.</a:t>
            </a:r>
          </a:p>
          <a:p>
            <a:r>
              <a:rPr lang="en-US" sz="2400" dirty="0">
                <a:latin typeface="Roboto"/>
              </a:rPr>
              <a:t>Programmers use association rules to build programs capable of machine learning.</a:t>
            </a:r>
          </a:p>
        </p:txBody>
      </p:sp>
    </p:spTree>
    <p:extLst>
      <p:ext uri="{BB962C8B-B14F-4D97-AF65-F5344CB8AC3E}">
        <p14:creationId xmlns:p14="http://schemas.microsoft.com/office/powerpoint/2010/main" val="317517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/>
              <a:t>Basic Concepts: Association Rules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3657600" y="1066800"/>
            <a:ext cx="5334000" cy="4191000"/>
          </a:xfrm>
        </p:spPr>
        <p:txBody>
          <a:bodyPr>
            <a:normAutofit lnSpcReduction="10000"/>
          </a:bodyPr>
          <a:lstStyle/>
          <a:p>
            <a:pPr marL="457200" indent="-457200" eaLnBrk="1" hangingPunct="1"/>
            <a:r>
              <a:rPr lang="en-US" altLang="en-US" sz="2400" dirty="0">
                <a:latin typeface="Roboto"/>
              </a:rPr>
              <a:t>Find all the rules </a:t>
            </a:r>
            <a:r>
              <a:rPr lang="en-US" altLang="en-US" sz="2400" i="1" dirty="0">
                <a:latin typeface="Roboto"/>
              </a:rPr>
              <a:t>X </a:t>
            </a:r>
            <a:r>
              <a:rPr lang="en-US" altLang="en-US" sz="2400" dirty="0">
                <a:latin typeface="Roboto"/>
                <a:sym typeface="Wingdings" panose="05000000000000000000" pitchFamily="2" charset="2"/>
              </a:rPr>
              <a:t> </a:t>
            </a:r>
            <a:r>
              <a:rPr lang="en-US" altLang="en-US" sz="2400" i="1" dirty="0">
                <a:latin typeface="Roboto"/>
                <a:sym typeface="Wingdings" panose="05000000000000000000" pitchFamily="2" charset="2"/>
              </a:rPr>
              <a:t>Y</a:t>
            </a:r>
            <a:r>
              <a:rPr lang="en-US" altLang="en-US" sz="2400" i="1" dirty="0">
                <a:latin typeface="Roboto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latin typeface="Roboto"/>
              </a:rPr>
              <a:t>with minimum support and confidence</a:t>
            </a:r>
            <a:endParaRPr lang="en-US" altLang="en-US" sz="2400" dirty="0">
              <a:latin typeface="Roboto"/>
              <a:sym typeface="Symbol" panose="05050102010706020507" pitchFamily="18" charset="2"/>
            </a:endParaRPr>
          </a:p>
          <a:p>
            <a:pPr marL="914400" lvl="1" indent="-457200" eaLnBrk="1" hangingPunct="1"/>
            <a:r>
              <a:rPr lang="en-US" altLang="en-US" sz="2400" dirty="0">
                <a:latin typeface="Roboto"/>
                <a:sym typeface="Symbol" panose="05050102010706020507" pitchFamily="18" charset="2"/>
              </a:rPr>
              <a:t>support, </a:t>
            </a:r>
            <a:r>
              <a:rPr lang="en-US" altLang="en-US" sz="2400" i="1" dirty="0">
                <a:latin typeface="Roboto"/>
                <a:sym typeface="Symbol" panose="05050102010706020507" pitchFamily="18" charset="2"/>
              </a:rPr>
              <a:t>s</a:t>
            </a:r>
            <a:r>
              <a:rPr lang="en-US" altLang="en-US" sz="2400" dirty="0">
                <a:latin typeface="Roboto"/>
                <a:sym typeface="Symbol" panose="05050102010706020507" pitchFamily="18" charset="2"/>
              </a:rPr>
              <a:t>, probability that a transaction contains X  Y</a:t>
            </a:r>
          </a:p>
          <a:p>
            <a:pPr marL="914400" lvl="1" indent="-457200" eaLnBrk="1" hangingPunct="1"/>
            <a:r>
              <a:rPr lang="en-US" altLang="en-US" sz="2400" dirty="0">
                <a:latin typeface="Roboto"/>
                <a:sym typeface="Symbol" panose="05050102010706020507" pitchFamily="18" charset="2"/>
              </a:rPr>
              <a:t>confidence, </a:t>
            </a:r>
            <a:r>
              <a:rPr lang="en-US" altLang="en-US" sz="2400" i="1" dirty="0">
                <a:latin typeface="Roboto"/>
                <a:sym typeface="Symbol" panose="05050102010706020507" pitchFamily="18" charset="2"/>
              </a:rPr>
              <a:t>c,</a:t>
            </a:r>
            <a:r>
              <a:rPr lang="en-US" altLang="en-US" sz="2400" dirty="0">
                <a:latin typeface="Roboto"/>
                <a:sym typeface="Symbol" panose="05050102010706020507" pitchFamily="18" charset="2"/>
              </a:rPr>
              <a:t> conditional probability that a transaction having X also contains </a:t>
            </a:r>
            <a:r>
              <a:rPr lang="en-US" altLang="en-US" sz="2400" i="1" dirty="0">
                <a:latin typeface="Roboto"/>
                <a:sym typeface="Symbol" panose="05050102010706020507" pitchFamily="18" charset="2"/>
              </a:rPr>
              <a:t>Y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en-US" altLang="en-US" sz="2400" i="1" dirty="0">
                <a:latin typeface="Roboto"/>
              </a:rPr>
              <a:t>Let  </a:t>
            </a:r>
            <a:r>
              <a:rPr lang="en-US" altLang="en-US" sz="2400" i="1" dirty="0" err="1">
                <a:latin typeface="Roboto"/>
              </a:rPr>
              <a:t>minsup</a:t>
            </a:r>
            <a:r>
              <a:rPr lang="en-US" altLang="en-US" sz="2400" i="1" dirty="0">
                <a:latin typeface="Roboto"/>
              </a:rPr>
              <a:t> = 50%, </a:t>
            </a:r>
            <a:r>
              <a:rPr lang="en-US" altLang="en-US" sz="2400" i="1" dirty="0" err="1">
                <a:latin typeface="Roboto"/>
              </a:rPr>
              <a:t>minconf</a:t>
            </a:r>
            <a:r>
              <a:rPr lang="en-US" altLang="en-US" sz="2400" i="1" dirty="0">
                <a:latin typeface="Roboto"/>
              </a:rPr>
              <a:t> = 50%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en-US" altLang="en-US" sz="2400" i="1" dirty="0">
                <a:latin typeface="Roboto"/>
              </a:rPr>
              <a:t>Freq. Pat.: </a:t>
            </a:r>
            <a:r>
              <a:rPr lang="en-US" altLang="en-US" sz="2400" dirty="0">
                <a:latin typeface="Roboto"/>
              </a:rPr>
              <a:t>Beer:3, Nuts:3, Diaper:4, Eggs:3, {Beer, Diaper}:3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15592-3C61-4C38-8A65-8AC7B8993B8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492125" y="3927475"/>
            <a:ext cx="1643063" cy="11684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782637" y="4117975"/>
            <a:ext cx="1643063" cy="1298575"/>
          </a:xfrm>
          <a:prstGeom prst="ellipse">
            <a:avLst/>
          </a:prstGeom>
          <a:solidFill>
            <a:srgbClr val="99CCFF">
              <a:alpha val="50195"/>
            </a:srgbClr>
          </a:solidFill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H="1">
            <a:off x="754063" y="4511675"/>
            <a:ext cx="198437" cy="6492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2727325" y="4057650"/>
            <a:ext cx="196850" cy="584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 flipV="1">
            <a:off x="1938338" y="3732213"/>
            <a:ext cx="0" cy="779462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463800" y="3536950"/>
            <a:ext cx="1052513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Customer</a:t>
            </a:r>
          </a:p>
          <a:p>
            <a:pPr marL="0" marR="0" lvl="0" indent="0" algn="l" defTabSz="914400" rtl="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buys diaper</a:t>
            </a:r>
            <a:endParaRPr kumimoji="0" lang="en-US" altLang="en-US" sz="1800" b="1" i="0" u="sng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143000" y="3473450"/>
            <a:ext cx="1066800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Customer</a:t>
            </a:r>
          </a:p>
          <a:p>
            <a:pPr marL="0" marR="0" lvl="0" indent="0" algn="l" defTabSz="914400" rtl="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buys both</a:t>
            </a:r>
            <a:endParaRPr kumimoji="0" lang="en-US" altLang="en-US" sz="1600" b="1" i="0" u="sng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92125" y="5095875"/>
            <a:ext cx="10429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Customer</a:t>
            </a:r>
          </a:p>
          <a:p>
            <a:pPr marL="0" marR="0" lvl="0" indent="0" algn="l" defTabSz="914400" rtl="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buys beer</a:t>
            </a:r>
            <a:endParaRPr kumimoji="0" lang="en-US" altLang="en-US" sz="1800" b="1" i="0" u="sng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228600" y="3473450"/>
            <a:ext cx="3352800" cy="224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688975" y="2768600"/>
            <a:ext cx="2892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8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Nuts, Eggs, Milk</a:t>
            </a:r>
          </a:p>
        </p:txBody>
      </p:sp>
      <p:sp>
        <p:nvSpPr>
          <p:cNvPr id="19471" name="Rectangle 16"/>
          <p:cNvSpPr>
            <a:spLocks noChangeArrowheads="1"/>
          </p:cNvSpPr>
          <p:nvPr/>
        </p:nvSpPr>
        <p:spPr bwMode="auto">
          <a:xfrm>
            <a:off x="228600" y="2768600"/>
            <a:ext cx="4603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8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40</a:t>
            </a:r>
          </a:p>
        </p:txBody>
      </p:sp>
      <p:sp>
        <p:nvSpPr>
          <p:cNvPr id="19472" name="Rectangle 17"/>
          <p:cNvSpPr>
            <a:spLocks noChangeArrowheads="1"/>
          </p:cNvSpPr>
          <p:nvPr/>
        </p:nvSpPr>
        <p:spPr bwMode="auto">
          <a:xfrm>
            <a:off x="688975" y="3054350"/>
            <a:ext cx="2892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8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Nuts, Coffee, Diaper, Eggs, Milk</a:t>
            </a:r>
          </a:p>
        </p:txBody>
      </p:sp>
      <p:sp>
        <p:nvSpPr>
          <p:cNvPr id="19473" name="Rectangle 18"/>
          <p:cNvSpPr>
            <a:spLocks noChangeArrowheads="1"/>
          </p:cNvSpPr>
          <p:nvPr/>
        </p:nvSpPr>
        <p:spPr bwMode="auto">
          <a:xfrm>
            <a:off x="228600" y="3054350"/>
            <a:ext cx="4603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8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50</a:t>
            </a:r>
          </a:p>
        </p:txBody>
      </p:sp>
      <p:sp>
        <p:nvSpPr>
          <p:cNvPr id="19474" name="Rectangle 19"/>
          <p:cNvSpPr>
            <a:spLocks noChangeArrowheads="1"/>
          </p:cNvSpPr>
          <p:nvPr/>
        </p:nvSpPr>
        <p:spPr bwMode="auto">
          <a:xfrm>
            <a:off x="688975" y="2457450"/>
            <a:ext cx="28924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8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Beer, Diaper, Eggs</a:t>
            </a:r>
          </a:p>
        </p:txBody>
      </p:sp>
      <p:sp>
        <p:nvSpPr>
          <p:cNvPr id="19475" name="Rectangle 20"/>
          <p:cNvSpPr>
            <a:spLocks noChangeArrowheads="1"/>
          </p:cNvSpPr>
          <p:nvPr/>
        </p:nvSpPr>
        <p:spPr bwMode="auto">
          <a:xfrm>
            <a:off x="228600" y="2457450"/>
            <a:ext cx="4603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8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30</a:t>
            </a:r>
          </a:p>
        </p:txBody>
      </p:sp>
      <p:sp>
        <p:nvSpPr>
          <p:cNvPr id="19476" name="Rectangle 21"/>
          <p:cNvSpPr>
            <a:spLocks noChangeArrowheads="1"/>
          </p:cNvSpPr>
          <p:nvPr/>
        </p:nvSpPr>
        <p:spPr bwMode="auto">
          <a:xfrm>
            <a:off x="688975" y="2146300"/>
            <a:ext cx="28924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8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Beer, Coffee, Diaper</a:t>
            </a:r>
          </a:p>
        </p:txBody>
      </p:sp>
      <p:sp>
        <p:nvSpPr>
          <p:cNvPr id="19477" name="Rectangle 22"/>
          <p:cNvSpPr>
            <a:spLocks noChangeArrowheads="1"/>
          </p:cNvSpPr>
          <p:nvPr/>
        </p:nvSpPr>
        <p:spPr bwMode="auto">
          <a:xfrm>
            <a:off x="228600" y="2146300"/>
            <a:ext cx="4603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8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20</a:t>
            </a:r>
          </a:p>
        </p:txBody>
      </p:sp>
      <p:sp>
        <p:nvSpPr>
          <p:cNvPr id="19478" name="Rectangle 23"/>
          <p:cNvSpPr>
            <a:spLocks noChangeArrowheads="1"/>
          </p:cNvSpPr>
          <p:nvPr/>
        </p:nvSpPr>
        <p:spPr bwMode="auto">
          <a:xfrm>
            <a:off x="688975" y="1835150"/>
            <a:ext cx="28924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8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Beer, Nuts, Diaper</a:t>
            </a:r>
          </a:p>
        </p:txBody>
      </p:sp>
      <p:sp>
        <p:nvSpPr>
          <p:cNvPr id="19479" name="Rectangle 24"/>
          <p:cNvSpPr>
            <a:spLocks noChangeArrowheads="1"/>
          </p:cNvSpPr>
          <p:nvPr/>
        </p:nvSpPr>
        <p:spPr bwMode="auto">
          <a:xfrm>
            <a:off x="228600" y="1835150"/>
            <a:ext cx="4603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8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19480" name="Rectangle 25"/>
          <p:cNvSpPr>
            <a:spLocks noChangeArrowheads="1"/>
          </p:cNvSpPr>
          <p:nvPr/>
        </p:nvSpPr>
        <p:spPr bwMode="auto">
          <a:xfrm>
            <a:off x="688975" y="1524000"/>
            <a:ext cx="2892425" cy="311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8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Items bought</a:t>
            </a:r>
          </a:p>
        </p:txBody>
      </p:sp>
      <p:sp>
        <p:nvSpPr>
          <p:cNvPr id="19481" name="Rectangle 26"/>
          <p:cNvSpPr>
            <a:spLocks noChangeArrowheads="1"/>
          </p:cNvSpPr>
          <p:nvPr/>
        </p:nvSpPr>
        <p:spPr bwMode="auto">
          <a:xfrm>
            <a:off x="228600" y="1524000"/>
            <a:ext cx="460375" cy="311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8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Tid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482" name="Line 27"/>
          <p:cNvSpPr>
            <a:spLocks noChangeShapeType="1"/>
          </p:cNvSpPr>
          <p:nvPr/>
        </p:nvSpPr>
        <p:spPr bwMode="auto">
          <a:xfrm>
            <a:off x="228600" y="1524000"/>
            <a:ext cx="3352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83" name="Line 28"/>
          <p:cNvSpPr>
            <a:spLocks noChangeShapeType="1"/>
          </p:cNvSpPr>
          <p:nvPr/>
        </p:nvSpPr>
        <p:spPr bwMode="auto">
          <a:xfrm>
            <a:off x="228600" y="183515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84" name="Line 29"/>
          <p:cNvSpPr>
            <a:spLocks noChangeShapeType="1"/>
          </p:cNvSpPr>
          <p:nvPr/>
        </p:nvSpPr>
        <p:spPr bwMode="auto">
          <a:xfrm>
            <a:off x="228600" y="21463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85" name="Line 30"/>
          <p:cNvSpPr>
            <a:spLocks noChangeShapeType="1"/>
          </p:cNvSpPr>
          <p:nvPr/>
        </p:nvSpPr>
        <p:spPr bwMode="auto">
          <a:xfrm>
            <a:off x="228600" y="245745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86" name="Line 31"/>
          <p:cNvSpPr>
            <a:spLocks noChangeShapeType="1"/>
          </p:cNvSpPr>
          <p:nvPr/>
        </p:nvSpPr>
        <p:spPr bwMode="auto">
          <a:xfrm>
            <a:off x="228600" y="27686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87" name="Line 32"/>
          <p:cNvSpPr>
            <a:spLocks noChangeShapeType="1"/>
          </p:cNvSpPr>
          <p:nvPr/>
        </p:nvSpPr>
        <p:spPr bwMode="auto">
          <a:xfrm>
            <a:off x="228600" y="3340100"/>
            <a:ext cx="3352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88" name="Line 33"/>
          <p:cNvSpPr>
            <a:spLocks noChangeShapeType="1"/>
          </p:cNvSpPr>
          <p:nvPr/>
        </p:nvSpPr>
        <p:spPr bwMode="auto">
          <a:xfrm>
            <a:off x="228600" y="1524000"/>
            <a:ext cx="0" cy="18161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89" name="Line 34"/>
          <p:cNvSpPr>
            <a:spLocks noChangeShapeType="1"/>
          </p:cNvSpPr>
          <p:nvPr/>
        </p:nvSpPr>
        <p:spPr bwMode="auto">
          <a:xfrm>
            <a:off x="688975" y="1524000"/>
            <a:ext cx="0" cy="18161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90" name="Line 35"/>
          <p:cNvSpPr>
            <a:spLocks noChangeShapeType="1"/>
          </p:cNvSpPr>
          <p:nvPr/>
        </p:nvSpPr>
        <p:spPr bwMode="auto">
          <a:xfrm>
            <a:off x="3581400" y="1524000"/>
            <a:ext cx="0" cy="18161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91" name="Line 36"/>
          <p:cNvSpPr>
            <a:spLocks noChangeShapeType="1"/>
          </p:cNvSpPr>
          <p:nvPr/>
        </p:nvSpPr>
        <p:spPr bwMode="auto">
          <a:xfrm>
            <a:off x="228600" y="305435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92" name="Rectangle 38"/>
          <p:cNvSpPr>
            <a:spLocks noChangeArrowheads="1"/>
          </p:cNvSpPr>
          <p:nvPr/>
        </p:nvSpPr>
        <p:spPr bwMode="auto">
          <a:xfrm>
            <a:off x="3733800" y="5410200"/>
            <a:ext cx="533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800080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Association rules: (many more!)</a:t>
            </a:r>
          </a:p>
          <a:p>
            <a:pPr marL="914400" marR="0" lvl="1" indent="-4572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Beer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sym typeface="Symbol" panose="05050102010706020507" pitchFamily="18" charset="2"/>
              </a:rPr>
              <a:t> Diaper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sym typeface="Symbol" panose="05050102010706020507" pitchFamily="18" charset="2"/>
              </a:rPr>
              <a:t>(60%, 100%)</a:t>
            </a:r>
          </a:p>
          <a:p>
            <a:pPr marL="914400" marR="0" lvl="1" indent="-4572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Diaper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sym typeface="Symbol" panose="05050102010706020507" pitchFamily="18" charset="2"/>
              </a:rPr>
              <a:t> Beer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sym typeface="Symbol" panose="05050102010706020507" pitchFamily="18" charset="2"/>
              </a:rPr>
              <a:t>(60%, 75%)</a:t>
            </a:r>
          </a:p>
        </p:txBody>
      </p:sp>
    </p:spTree>
    <p:extLst>
      <p:ext uri="{BB962C8B-B14F-4D97-AF65-F5344CB8AC3E}">
        <p14:creationId xmlns:p14="http://schemas.microsoft.com/office/powerpoint/2010/main" val="113055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Roboto"/>
              </a:rPr>
              <a:t>Association Rule Generation</a:t>
            </a:r>
            <a:br>
              <a:rPr lang="en-US" b="1" dirty="0">
                <a:latin typeface="Roboto"/>
              </a:rPr>
            </a:br>
            <a:r>
              <a:rPr lang="en-US" dirty="0">
                <a:latin typeface="Roboto"/>
              </a:rPr>
              <a:t>(Problem definition)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772400" cy="4114800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>
                <a:latin typeface="Roboto"/>
              </a:rPr>
              <a:t>Two sub-problems </a:t>
            </a:r>
          </a:p>
          <a:p>
            <a:pPr lvl="1"/>
            <a:r>
              <a:rPr lang="en-US" sz="2800" dirty="0">
                <a:latin typeface="Roboto"/>
              </a:rPr>
              <a:t>Finding frequent </a:t>
            </a:r>
            <a:r>
              <a:rPr lang="en-US" sz="2800" dirty="0" err="1">
                <a:latin typeface="Roboto"/>
              </a:rPr>
              <a:t>itemsets</a:t>
            </a:r>
            <a:r>
              <a:rPr lang="en-US" sz="2800" dirty="0">
                <a:latin typeface="Roboto"/>
              </a:rPr>
              <a:t> (whose occurrences exceed a predefined minimum support threshold)</a:t>
            </a:r>
          </a:p>
          <a:p>
            <a:pPr lvl="1"/>
            <a:r>
              <a:rPr lang="en-US" sz="2800" dirty="0">
                <a:latin typeface="Roboto"/>
              </a:rPr>
              <a:t>Deriving association rules from those frequent </a:t>
            </a:r>
            <a:r>
              <a:rPr lang="en-US" sz="2800" dirty="0" err="1">
                <a:latin typeface="Roboto"/>
              </a:rPr>
              <a:t>itemsets</a:t>
            </a:r>
            <a:r>
              <a:rPr lang="en-US" sz="2800" dirty="0">
                <a:latin typeface="Roboto"/>
              </a:rPr>
              <a:t> (with the constraint of minimum confidence threshold)</a:t>
            </a:r>
          </a:p>
          <a:p>
            <a:pPr>
              <a:lnSpc>
                <a:spcPct val="110000"/>
              </a:lnSpc>
            </a:pPr>
            <a:r>
              <a:rPr lang="fi-FI" altLang="en-US" sz="2800" b="1" dirty="0">
                <a:latin typeface="Roboto"/>
              </a:rPr>
              <a:t>Apriority property</a:t>
            </a:r>
          </a:p>
          <a:p>
            <a:pPr lvl="1"/>
            <a:r>
              <a:rPr lang="fi-FI" altLang="en-US" sz="2800" dirty="0">
                <a:latin typeface="Roboto"/>
              </a:rPr>
              <a:t>All nonempty subsets of a frequent itemset must also be frequent</a:t>
            </a:r>
          </a:p>
          <a:p>
            <a:pPr lvl="1"/>
            <a:r>
              <a:rPr lang="fi-FI" altLang="en-US" sz="2800" dirty="0">
                <a:latin typeface="Roboto"/>
              </a:rPr>
              <a:t>If {beer, diaper, nuts} is a frequent itemset, then the itemsets {beer, diaper}, {diaper, nuts}, {beer, nuts} must also be frequent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19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2241</TotalTime>
  <Words>1395</Words>
  <Application>Microsoft Office PowerPoint</Application>
  <PresentationFormat>On-screen Show (4:3)</PresentationFormat>
  <Paragraphs>264</Paragraphs>
  <Slides>24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Ebrima</vt:lpstr>
      <vt:lpstr>Roboto</vt:lpstr>
      <vt:lpstr>Symbol</vt:lpstr>
      <vt:lpstr>Tahoma</vt:lpstr>
      <vt:lpstr>Times New Roman</vt:lpstr>
      <vt:lpstr>Wingdings</vt:lpstr>
      <vt:lpstr>Celestial</vt:lpstr>
      <vt:lpstr>Market Basket,  Frequent Itemsets,  Association Rules,  Apriori and Other Algorithms </vt:lpstr>
      <vt:lpstr>Market Basket Analysis</vt:lpstr>
      <vt:lpstr>Items &amp; Baskets </vt:lpstr>
      <vt:lpstr>Support threshold &amp; Frequent Itemset</vt:lpstr>
      <vt:lpstr>Association Rules</vt:lpstr>
      <vt:lpstr>Association Rules Cont’d</vt:lpstr>
      <vt:lpstr>Uses</vt:lpstr>
      <vt:lpstr>Basic Concepts: Association Rules</vt:lpstr>
      <vt:lpstr>Association Rule Generation (Problem definition)</vt:lpstr>
      <vt:lpstr>The Apriori Algorithm</vt:lpstr>
      <vt:lpstr>Apriori Algorithm Example</vt:lpstr>
      <vt:lpstr>Apriori Algorithm Example</vt:lpstr>
      <vt:lpstr>Apriori Algorithm Example</vt:lpstr>
      <vt:lpstr>Apriori Algorithm Example</vt:lpstr>
      <vt:lpstr>Apriori Algorithm Example</vt:lpstr>
      <vt:lpstr>Apriori Algorithm Example</vt:lpstr>
      <vt:lpstr>Generating Association Rules</vt:lpstr>
      <vt:lpstr>Generating Association Rules</vt:lpstr>
      <vt:lpstr>PCY (Park-Chen-Yu) Algorithm</vt:lpstr>
      <vt:lpstr>PCY (Park-Chen-Yu) Algorithm—(Cont..)</vt:lpstr>
      <vt:lpstr>Simple Algorithm</vt:lpstr>
      <vt:lpstr>Son ALGORITHM</vt:lpstr>
      <vt:lpstr>Toivonen’s ALGORITHM</vt:lpstr>
      <vt:lpstr>Demonstration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Rule Mining</dc:title>
  <dc:creator>Taqhee Hussain Mohammad</dc:creator>
  <cp:lastModifiedBy>Arun kumar</cp:lastModifiedBy>
  <cp:revision>93</cp:revision>
  <dcterms:created xsi:type="dcterms:W3CDTF">2016-02-17T01:58:15Z</dcterms:created>
  <dcterms:modified xsi:type="dcterms:W3CDTF">2017-11-01T21:04:32Z</dcterms:modified>
</cp:coreProperties>
</file>