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bo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C39334-6D69-4022-B2F3-1C36DF4A13B2}">
  <a:tblStyle styleId="{CCC39334-6D69-4022-B2F3-1C36DF4A13B2}"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com/v/WxDV9WEYqP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earchbusinessanalytics.techtarget.com/definition/association-rules-in-data-min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311700" y="858925"/>
            <a:ext cx="8520600" cy="1975200"/>
          </a:xfrm>
          <a:prstGeom prst="rect">
            <a:avLst/>
          </a:prstGeom>
        </p:spPr>
        <p:txBody>
          <a:bodyPr lIns="91425" tIns="91425" rIns="91425" bIns="91425" anchor="b" anchorCtr="0">
            <a:noAutofit/>
          </a:bodyPr>
          <a:lstStyle/>
          <a:p>
            <a:pPr lvl="0" rtl="0">
              <a:spcBef>
                <a:spcPts val="0"/>
              </a:spcBef>
              <a:buNone/>
            </a:pPr>
            <a:r>
              <a:rPr lang="en" sz="3600"/>
              <a:t> Market Basket , Frequent Itemsets, Association Rules , Apriori , Other Algorithms</a:t>
            </a:r>
          </a:p>
        </p:txBody>
      </p:sp>
      <p:sp>
        <p:nvSpPr>
          <p:cNvPr id="86" name="Shape 86"/>
          <p:cNvSpPr txBox="1">
            <a:spLocks noGrp="1"/>
          </p:cNvSpPr>
          <p:nvPr>
            <p:ph type="subTitle" idx="1"/>
          </p:nvPr>
        </p:nvSpPr>
        <p:spPr>
          <a:xfrm>
            <a:off x="311700" y="2834125"/>
            <a:ext cx="8520600" cy="1106700"/>
          </a:xfrm>
          <a:prstGeom prst="rect">
            <a:avLst/>
          </a:prstGeom>
        </p:spPr>
        <p:txBody>
          <a:bodyPr lIns="91425" tIns="91425" rIns="91425" bIns="91425" anchor="t" anchorCtr="0">
            <a:noAutofit/>
          </a:bodyPr>
          <a:lstStyle/>
          <a:p>
            <a:pPr lvl="0">
              <a:spcBef>
                <a:spcPts val="0"/>
              </a:spcBef>
              <a:buNone/>
            </a:pPr>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buChar char="●"/>
            </a:pPr>
            <a:r>
              <a:rPr lang="en"/>
              <a:t>Accomplishes more on the first pass</a:t>
            </a:r>
          </a:p>
          <a:p>
            <a:pPr marL="457200" lvl="0" indent="-228600" rtl="0">
              <a:spcBef>
                <a:spcPts val="0"/>
              </a:spcBef>
              <a:buChar char="●"/>
            </a:pPr>
            <a:r>
              <a:rPr lang="en"/>
              <a:t>Uses an array disguised as a hash table (where indices represent keys)</a:t>
            </a:r>
          </a:p>
          <a:p>
            <a:pPr marL="457200" lvl="0" indent="-228600" rtl="0">
              <a:spcBef>
                <a:spcPts val="0"/>
              </a:spcBef>
              <a:buChar char="●"/>
            </a:pPr>
            <a:r>
              <a:rPr lang="en"/>
              <a:t>On first pass, hashes each pair of items and increments the count at that hash if item pairs occurs more than once</a:t>
            </a:r>
          </a:p>
          <a:p>
            <a:pPr marL="457200" lvl="0" indent="-228600" rtl="0">
              <a:spcBef>
                <a:spcPts val="0"/>
              </a:spcBef>
              <a:buChar char="●"/>
            </a:pPr>
            <a:r>
              <a:rPr lang="en"/>
              <a:t>After first pass, has a hash of pairs</a:t>
            </a:r>
          </a:p>
          <a:p>
            <a:pPr marL="457200" lvl="0" indent="-228600" rtl="0">
              <a:spcBef>
                <a:spcPts val="0"/>
              </a:spcBef>
              <a:buChar char="●"/>
            </a:pPr>
            <a:r>
              <a:rPr lang="en"/>
              <a:t>Integers are replaced by bits</a:t>
            </a:r>
          </a:p>
          <a:p>
            <a:pPr lvl="0" rtl="0">
              <a:spcBef>
                <a:spcPts val="0"/>
              </a:spcBef>
              <a:buNone/>
            </a:pPr>
            <a:endParaRPr/>
          </a:p>
          <a:p>
            <a:pPr lvl="0">
              <a:spcBef>
                <a:spcPts val="0"/>
              </a:spcBef>
              <a:buNone/>
            </a:pPr>
            <a:endParaRPr/>
          </a:p>
        </p:txBody>
      </p:sp>
      <p:sp>
        <p:nvSpPr>
          <p:cNvPr id="163" name="Shape 16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a:t>PCY (Park-Chen-Yu) Algorithm</a:t>
            </a:r>
          </a:p>
        </p:txBody>
      </p:sp>
      <p:pic>
        <p:nvPicPr>
          <p:cNvPr id="164" name="Shape 164"/>
          <p:cNvPicPr preferRelativeResize="0"/>
          <p:nvPr/>
        </p:nvPicPr>
        <p:blipFill>
          <a:blip r:embed="rId3">
            <a:alphaModFix/>
          </a:blip>
          <a:stretch>
            <a:fillRect/>
          </a:stretch>
        </p:blipFill>
        <p:spPr>
          <a:xfrm>
            <a:off x="5260875" y="2647507"/>
            <a:ext cx="3883123" cy="24959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Simple Algorithm</a:t>
            </a:r>
          </a:p>
        </p:txBody>
      </p:sp>
      <p:sp>
        <p:nvSpPr>
          <p:cNvPr id="170" name="Shape 17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317500" rtl="0">
              <a:spcBef>
                <a:spcPts val="0"/>
              </a:spcBef>
              <a:spcAft>
                <a:spcPts val="0"/>
              </a:spcAft>
              <a:buSzPct val="100000"/>
            </a:pPr>
            <a:r>
              <a:rPr lang="en" sz="1400" dirty="0"/>
              <a:t>The simple algorithm applies the Apriori algorithm to a smaller random subset of data.</a:t>
            </a:r>
          </a:p>
          <a:p>
            <a:pPr marL="914400" lvl="1" indent="-228600" rtl="0">
              <a:spcBef>
                <a:spcPts val="0"/>
              </a:spcBef>
              <a:spcAft>
                <a:spcPts val="0"/>
              </a:spcAft>
            </a:pPr>
            <a:r>
              <a:rPr lang="en" dirty="0"/>
              <a:t>Chunks are chosen at random across the entire dataset to account for non-uniform data distribution.</a:t>
            </a:r>
          </a:p>
          <a:p>
            <a:pPr marL="914400" lvl="1" indent="-228600" rtl="0">
              <a:spcBef>
                <a:spcPts val="0"/>
              </a:spcBef>
              <a:spcAft>
                <a:spcPts val="0"/>
              </a:spcAft>
            </a:pPr>
            <a:r>
              <a:rPr lang="en" dirty="0"/>
              <a:t>The entire dataset is scaled and random chunks are chosen with probability p.</a:t>
            </a:r>
          </a:p>
          <a:p>
            <a:pPr marL="1371600" lvl="2" indent="-228600" rtl="0">
              <a:spcBef>
                <a:spcPts val="0"/>
              </a:spcBef>
              <a:spcAft>
                <a:spcPts val="0"/>
              </a:spcAft>
            </a:pPr>
            <a:r>
              <a:rPr lang="en" dirty="0"/>
              <a:t>This creates a subset of size mp where m is the size of the dataset and p is the probability of a chunk being chosen.</a:t>
            </a:r>
          </a:p>
          <a:p>
            <a:pPr marL="457200" lvl="0" indent="-317500" rtl="0">
              <a:spcBef>
                <a:spcPts val="0"/>
              </a:spcBef>
              <a:spcAft>
                <a:spcPts val="0"/>
              </a:spcAft>
              <a:buSzPct val="100000"/>
            </a:pPr>
            <a:r>
              <a:rPr lang="en" sz="1400" dirty="0"/>
              <a:t>Minimum support for the entire dataset is multiplied by the ratio of the (subset size/dataset size).</a:t>
            </a:r>
          </a:p>
          <a:p>
            <a:pPr marL="914400" lvl="1" indent="-228600" rtl="0">
              <a:spcBef>
                <a:spcPts val="0"/>
              </a:spcBef>
              <a:spcAft>
                <a:spcPts val="0"/>
              </a:spcAft>
            </a:pPr>
            <a:r>
              <a:rPr lang="en" dirty="0"/>
              <a:t>Ex. if subset is 1% of the dataset, support should be adjusted to s/100 where “s” is the original minimum support.</a:t>
            </a:r>
          </a:p>
          <a:p>
            <a:pPr marL="914400" lvl="1" indent="-228600" rtl="0">
              <a:spcBef>
                <a:spcPts val="0"/>
              </a:spcBef>
              <a:spcAft>
                <a:spcPts val="0"/>
              </a:spcAft>
            </a:pPr>
            <a:r>
              <a:rPr lang="en" dirty="0"/>
              <a:t>Smaller support thresholds will recognize more frequent itemsets but require more memory.</a:t>
            </a:r>
          </a:p>
          <a:p>
            <a:pPr lv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SON Algorithm</a:t>
            </a:r>
          </a:p>
        </p:txBody>
      </p:sp>
      <p:sp>
        <p:nvSpPr>
          <p:cNvPr id="176" name="Shape 17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Pass 1</a:t>
            </a:r>
          </a:p>
          <a:p>
            <a:pPr marL="914400" lvl="1" indent="-228600" rtl="0">
              <a:spcBef>
                <a:spcPts val="0"/>
              </a:spcBef>
              <a:spcAft>
                <a:spcPts val="0"/>
              </a:spcAft>
            </a:pPr>
            <a:r>
              <a:rPr lang="en" dirty="0"/>
              <a:t>The first pass of the SON Algorithm performs the Simple algorithm on subsets that compose partitions of the dataset. </a:t>
            </a:r>
          </a:p>
          <a:p>
            <a:pPr marL="1371600" lvl="2" indent="-228600" rtl="0">
              <a:spcBef>
                <a:spcPts val="0"/>
              </a:spcBef>
              <a:spcAft>
                <a:spcPts val="0"/>
              </a:spcAft>
            </a:pPr>
            <a:r>
              <a:rPr lang="en" dirty="0"/>
              <a:t>Processing the subsets in parallel is more efficient.</a:t>
            </a:r>
          </a:p>
          <a:p>
            <a:pPr marL="457200" lvl="0" indent="-228600" rtl="0">
              <a:spcBef>
                <a:spcPts val="0"/>
              </a:spcBef>
              <a:spcAft>
                <a:spcPts val="0"/>
              </a:spcAft>
            </a:pPr>
            <a:r>
              <a:rPr lang="en" dirty="0"/>
              <a:t>Pass 2</a:t>
            </a:r>
          </a:p>
          <a:p>
            <a:pPr marL="914400" lvl="1" indent="-228600" rtl="0">
              <a:spcBef>
                <a:spcPts val="0"/>
              </a:spcBef>
              <a:spcAft>
                <a:spcPts val="0"/>
              </a:spcAft>
            </a:pPr>
            <a:r>
              <a:rPr lang="en" dirty="0"/>
              <a:t>The second pass counts the output from the first pass and determines if an itemset is frequent across all subsets.</a:t>
            </a:r>
          </a:p>
          <a:p>
            <a:pPr marL="1371600" lvl="2" indent="-228600" rtl="0">
              <a:spcBef>
                <a:spcPts val="0"/>
              </a:spcBef>
              <a:spcAft>
                <a:spcPts val="0"/>
              </a:spcAft>
            </a:pPr>
            <a:r>
              <a:rPr lang="en" dirty="0"/>
              <a:t>This denotes a frequent itemset across the entire dataset.</a:t>
            </a:r>
          </a:p>
          <a:p>
            <a:pPr marL="1371600" lvl="2" indent="-228600">
              <a:spcBef>
                <a:spcPts val="0"/>
              </a:spcBef>
              <a:spcAft>
                <a:spcPts val="0"/>
              </a:spcAft>
            </a:pPr>
            <a:r>
              <a:rPr lang="en" dirty="0"/>
              <a:t>If a frequent itemset is not present in any subset, then it cannot be frequent across the entire dataset.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Toivonen’s Algorithm</a:t>
            </a:r>
          </a:p>
        </p:txBody>
      </p:sp>
      <p:sp>
        <p:nvSpPr>
          <p:cNvPr id="182" name="Shape 182"/>
          <p:cNvSpPr txBox="1">
            <a:spLocks noGrp="1"/>
          </p:cNvSpPr>
          <p:nvPr>
            <p:ph type="body" idx="1"/>
          </p:nvPr>
        </p:nvSpPr>
        <p:spPr>
          <a:xfrm>
            <a:off x="311700" y="1153675"/>
            <a:ext cx="8520600" cy="3339000"/>
          </a:xfrm>
          <a:prstGeom prst="rect">
            <a:avLst/>
          </a:prstGeom>
        </p:spPr>
        <p:txBody>
          <a:bodyPr lIns="91425" tIns="91425" rIns="91425" bIns="91425" anchor="t" anchorCtr="0">
            <a:noAutofit/>
          </a:bodyPr>
          <a:lstStyle/>
          <a:p>
            <a:pPr marL="457200" lvl="0" indent="-317500" rtl="0">
              <a:spcBef>
                <a:spcPts val="0"/>
              </a:spcBef>
              <a:spcAft>
                <a:spcPts val="0"/>
              </a:spcAft>
              <a:buSzPct val="100000"/>
            </a:pPr>
            <a:r>
              <a:rPr lang="en" sz="1400" dirty="0"/>
              <a:t>First start as the simple algorithm discussed earlier</a:t>
            </a:r>
          </a:p>
          <a:p>
            <a:pPr marL="457200" lvl="0" indent="-317500" rtl="0">
              <a:spcBef>
                <a:spcPts val="0"/>
              </a:spcBef>
              <a:spcAft>
                <a:spcPts val="0"/>
              </a:spcAft>
              <a:buSzPct val="100000"/>
            </a:pPr>
            <a:r>
              <a:rPr lang="en" sz="1400" dirty="0"/>
              <a:t>Lower the support threshold </a:t>
            </a:r>
          </a:p>
          <a:p>
            <a:pPr marL="914400" lvl="1" indent="-304800" rtl="0">
              <a:spcBef>
                <a:spcPts val="0"/>
              </a:spcBef>
              <a:spcAft>
                <a:spcPts val="0"/>
              </a:spcAft>
              <a:buSzPct val="100000"/>
            </a:pPr>
            <a:r>
              <a:rPr lang="en" sz="1200" dirty="0"/>
              <a:t>Example: if 1%, then make it s/125 not s/100</a:t>
            </a:r>
          </a:p>
          <a:p>
            <a:pPr marL="457200" lvl="0" indent="-317500" rtl="0">
              <a:spcBef>
                <a:spcPts val="0"/>
              </a:spcBef>
              <a:spcAft>
                <a:spcPts val="0"/>
              </a:spcAft>
              <a:buSzPct val="100000"/>
            </a:pPr>
            <a:r>
              <a:rPr lang="en" sz="1400" dirty="0"/>
              <a:t>Goal is to prevent false negatives and ensure that itemsets are frequent</a:t>
            </a:r>
          </a:p>
          <a:p>
            <a:pPr marL="457200" lvl="0" indent="-317500" rtl="0">
              <a:spcBef>
                <a:spcPts val="0"/>
              </a:spcBef>
              <a:spcAft>
                <a:spcPts val="0"/>
              </a:spcAft>
              <a:buSzPct val="100000"/>
            </a:pPr>
            <a:r>
              <a:rPr lang="en" sz="1400" dirty="0"/>
              <a:t>If an item has a support that is close to the support threshold but is not equal to or greater than, then it would be considered frequent in this algorithm</a:t>
            </a:r>
          </a:p>
          <a:p>
            <a:pPr marL="457200" lvl="0" indent="-317500" rtl="0">
              <a:spcBef>
                <a:spcPts val="0"/>
              </a:spcBef>
              <a:spcAft>
                <a:spcPts val="0"/>
              </a:spcAft>
              <a:buSzPct val="100000"/>
            </a:pPr>
            <a:r>
              <a:rPr lang="en" sz="1400" dirty="0"/>
              <a:t>Negative border - when a set (basket) is not frequent in the sample but all of its immediate subsets are</a:t>
            </a:r>
          </a:p>
          <a:p>
            <a:pPr marL="914400" lvl="1" indent="-304800" rtl="0">
              <a:spcBef>
                <a:spcPts val="0"/>
              </a:spcBef>
              <a:spcAft>
                <a:spcPts val="0"/>
              </a:spcAft>
              <a:buSzPct val="100000"/>
            </a:pPr>
            <a:r>
              <a:rPr lang="en" sz="1200" dirty="0"/>
              <a:t>{A,B,C,D} is not frequent but {A,B,C}, {A,B,D}, {A,C,D}, {B,C,D} are frequent, then {A,B,C,D} is frequent</a:t>
            </a:r>
          </a:p>
          <a:p>
            <a:pPr marL="457200" lvl="0" indent="-317500" rtl="0">
              <a:spcBef>
                <a:spcPts val="0"/>
              </a:spcBef>
              <a:spcAft>
                <a:spcPts val="0"/>
              </a:spcAft>
              <a:buSzPct val="100000"/>
            </a:pPr>
            <a:r>
              <a:rPr lang="en" sz="1400" dirty="0"/>
              <a:t>In the second pass, count all of the frequent itemsets from the first pass, and the negative borders</a:t>
            </a:r>
          </a:p>
          <a:p>
            <a:pPr marL="457200" lvl="0" indent="-317500" rtl="0">
              <a:spcBef>
                <a:spcPts val="0"/>
              </a:spcBef>
              <a:spcAft>
                <a:spcPts val="0"/>
              </a:spcAft>
              <a:buSzPct val="100000"/>
            </a:pPr>
            <a:r>
              <a:rPr lang="en" sz="1400" dirty="0"/>
              <a:t>If there is a negative border as the frequent itemset, then you have to start over with a different support threshold level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154350"/>
            <a:ext cx="8520600" cy="607800"/>
          </a:xfrm>
          <a:prstGeom prst="rect">
            <a:avLst/>
          </a:prstGeom>
        </p:spPr>
        <p:txBody>
          <a:bodyPr lIns="91425" tIns="91425" rIns="91425" bIns="91425" anchor="t" anchorCtr="0">
            <a:noAutofit/>
          </a:bodyPr>
          <a:lstStyle/>
          <a:p>
            <a:pPr lvl="0" algn="ctr">
              <a:spcBef>
                <a:spcPts val="0"/>
              </a:spcBef>
              <a:buNone/>
            </a:pPr>
            <a:r>
              <a:rPr lang="en"/>
              <a:t>Video</a:t>
            </a:r>
          </a:p>
        </p:txBody>
      </p:sp>
      <p:sp>
        <p:nvSpPr>
          <p:cNvPr id="188" name="Shape 188"/>
          <p:cNvSpPr txBox="1">
            <a:spLocks noGrp="1"/>
          </p:cNvSpPr>
          <p:nvPr>
            <p:ph type="body" idx="1"/>
          </p:nvPr>
        </p:nvSpPr>
        <p:spPr>
          <a:xfrm>
            <a:off x="311700" y="1211100"/>
            <a:ext cx="8520600" cy="3339000"/>
          </a:xfrm>
          <a:prstGeom prst="rect">
            <a:avLst/>
          </a:prstGeom>
        </p:spPr>
        <p:txBody>
          <a:bodyPr lIns="91425" tIns="91425" rIns="91425" bIns="91425" anchor="t" anchorCtr="0">
            <a:noAutofit/>
          </a:bodyPr>
          <a:lstStyle/>
          <a:p>
            <a:pPr lvl="0">
              <a:spcBef>
                <a:spcPts val="0"/>
              </a:spcBef>
              <a:buNone/>
            </a:pPr>
            <a:endParaRPr/>
          </a:p>
          <a:p>
            <a:pPr lvl="0">
              <a:lnSpc>
                <a:spcPct val="150000"/>
              </a:lnSpc>
              <a:spcBef>
                <a:spcPts val="0"/>
              </a:spcBef>
              <a:buNone/>
            </a:pPr>
            <a:endParaRPr/>
          </a:p>
        </p:txBody>
      </p:sp>
      <p:sp>
        <p:nvSpPr>
          <p:cNvPr id="189" name="Shape 189" descr="https://www.experfy.com - Clustering and Association Rule Mining are two of the most frequently used Data Mining technique for various functional needs, especially in Marketing, Merchandising, and Campaign efforts.   Clustering helps find natural and inherent structures amongst the objects, where as Association Rule is a very powerful way to identify interesting relations between objects in large commercial databases  Affinity analysis and association rule learning encompasses a broad set of analytics techniques. Of these, “market basket analysis” is perhaps the most famous example and has emerged as the next step in the evolution of retail merchandising and promotion.  Follow us on: https://www.facebook.com/experfy https://twitter.com/experfy https://experfy.com" title="Market Basket Analysis">
            <a:hlinkClick r:id="rId3"/>
          </p:cNvPr>
          <p:cNvSpPr/>
          <p:nvPr/>
        </p:nvSpPr>
        <p:spPr>
          <a:xfrm>
            <a:off x="1811938" y="762150"/>
            <a:ext cx="5520124" cy="4140099"/>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Market Basket</a:t>
            </a:r>
          </a:p>
        </p:txBody>
      </p:sp>
      <p:sp>
        <p:nvSpPr>
          <p:cNvPr id="92" name="Shape 92"/>
          <p:cNvSpPr txBox="1">
            <a:spLocks noGrp="1"/>
          </p:cNvSpPr>
          <p:nvPr>
            <p:ph type="body" idx="1"/>
          </p:nvPr>
        </p:nvSpPr>
        <p:spPr>
          <a:xfrm>
            <a:off x="311700" y="1017800"/>
            <a:ext cx="8520600" cy="3628628"/>
          </a:xfrm>
          <a:prstGeom prst="rect">
            <a:avLst/>
          </a:prstGeom>
        </p:spPr>
        <p:txBody>
          <a:bodyPr lIns="91425" tIns="91425" rIns="91425" bIns="91425" anchor="t" anchorCtr="0">
            <a:noAutofit/>
          </a:bodyPr>
          <a:lstStyle/>
          <a:p>
            <a:pPr marL="457200" lvl="0" indent="-228600" rtl="0">
              <a:spcBef>
                <a:spcPts val="0"/>
              </a:spcBef>
              <a:spcAft>
                <a:spcPts val="600"/>
              </a:spcAft>
            </a:pPr>
            <a:r>
              <a:rPr lang="en" dirty="0"/>
              <a:t>Many-to-many relationship between different objects</a:t>
            </a:r>
          </a:p>
          <a:p>
            <a:pPr marL="914400" lvl="1" indent="-228600" rtl="0">
              <a:spcBef>
                <a:spcPts val="0"/>
              </a:spcBef>
              <a:spcAft>
                <a:spcPts val="0"/>
              </a:spcAft>
            </a:pPr>
            <a:r>
              <a:rPr lang="en" dirty="0"/>
              <a:t>The relationship is between items and baskets (transactions)</a:t>
            </a:r>
          </a:p>
          <a:p>
            <a:pPr marL="457200" lvl="0" indent="-228600" rtl="0">
              <a:spcBef>
                <a:spcPts val="0"/>
              </a:spcBef>
            </a:pPr>
            <a:r>
              <a:rPr lang="en" dirty="0"/>
              <a:t>Each basket contains some items (itemset) that is typically less than the total amount of items</a:t>
            </a:r>
          </a:p>
          <a:p>
            <a:pPr marL="914400" lvl="1" indent="-228600" rtl="0">
              <a:spcBef>
                <a:spcPts val="0"/>
              </a:spcBef>
              <a:spcAft>
                <a:spcPts val="600"/>
              </a:spcAft>
            </a:pPr>
            <a:r>
              <a:rPr lang="en" dirty="0"/>
              <a:t>Example: customers could buy a combination of multiple products</a:t>
            </a:r>
          </a:p>
          <a:p>
            <a:pPr marL="914400" lvl="1" indent="-228600" rtl="0">
              <a:spcBef>
                <a:spcPts val="0"/>
              </a:spcBef>
              <a:spcAft>
                <a:spcPts val="600"/>
              </a:spcAft>
            </a:pPr>
            <a:r>
              <a:rPr lang="en" dirty="0"/>
              <a:t>The items can be milk, bread, juice</a:t>
            </a:r>
          </a:p>
          <a:p>
            <a:pPr marL="914400" lvl="1" indent="-228600" rtl="0">
              <a:spcBef>
                <a:spcPts val="0"/>
              </a:spcBef>
            </a:pPr>
            <a:r>
              <a:rPr lang="en" dirty="0"/>
              <a:t>The baskets can be {milk, bread}, {bread}, {milk,juice}</a:t>
            </a:r>
          </a:p>
          <a:p>
            <a:pPr marL="457200" lvl="0" indent="-228600" rtl="0">
              <a:spcBef>
                <a:spcPts val="0"/>
              </a:spcBef>
            </a:pPr>
            <a:r>
              <a:rPr lang="en" dirty="0"/>
              <a:t>Support is needed to gather more information about the baskets</a:t>
            </a:r>
          </a:p>
          <a:p>
            <a:pPr marL="457200" lvl="0" indent="-228600" rtl="0">
              <a:spcBef>
                <a:spcPts val="0"/>
              </a:spcBef>
            </a:pPr>
            <a:r>
              <a:rPr lang="en" dirty="0"/>
              <a:t>If one combination appears more than the support level, then it is considered frequent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0"/>
            <a:ext cx="8520600" cy="607800"/>
          </a:xfrm>
          <a:prstGeom prst="rect">
            <a:avLst/>
          </a:prstGeom>
        </p:spPr>
        <p:txBody>
          <a:bodyPr lIns="91425" tIns="91425" rIns="91425" bIns="91425" anchor="t" anchorCtr="0">
            <a:noAutofit/>
          </a:bodyPr>
          <a:lstStyle/>
          <a:p>
            <a:pPr lvl="0">
              <a:spcBef>
                <a:spcPts val="0"/>
              </a:spcBef>
              <a:buNone/>
            </a:pPr>
            <a:r>
              <a:rPr lang="en" dirty="0"/>
              <a:t>Frequent Itemsets</a:t>
            </a:r>
          </a:p>
        </p:txBody>
      </p:sp>
      <p:sp>
        <p:nvSpPr>
          <p:cNvPr id="98" name="Shape 98"/>
          <p:cNvSpPr txBox="1">
            <a:spLocks noGrp="1"/>
          </p:cNvSpPr>
          <p:nvPr>
            <p:ph type="body" idx="1"/>
          </p:nvPr>
        </p:nvSpPr>
        <p:spPr>
          <a:xfrm>
            <a:off x="311700" y="607800"/>
            <a:ext cx="8520600" cy="3339000"/>
          </a:xfrm>
          <a:prstGeom prst="rect">
            <a:avLst/>
          </a:prstGeom>
        </p:spPr>
        <p:txBody>
          <a:bodyPr lIns="91425" tIns="91425" rIns="91425" bIns="91425" anchor="t" anchorCtr="0">
            <a:noAutofit/>
          </a:bodyPr>
          <a:lstStyle/>
          <a:p>
            <a:pPr marL="457200" lvl="0" indent="-228600">
              <a:spcBef>
                <a:spcPts val="0"/>
              </a:spcBef>
              <a:buChar char="●"/>
            </a:pPr>
            <a:r>
              <a:rPr lang="en" dirty="0"/>
              <a:t>The problem of finding sets of items that appear in many of the same “baskets”</a:t>
            </a:r>
          </a:p>
          <a:p>
            <a:pPr marL="914400" lvl="1" indent="-228600">
              <a:spcBef>
                <a:spcPts val="0"/>
              </a:spcBef>
              <a:spcAft>
                <a:spcPts val="600"/>
              </a:spcAft>
              <a:buChar char="○"/>
            </a:pPr>
            <a:r>
              <a:rPr lang="en" dirty="0"/>
              <a:t>Sets of items (eg. Grocery store items - 1 Dimensional Array)</a:t>
            </a:r>
          </a:p>
          <a:p>
            <a:pPr marL="914400" lvl="1" indent="-228600" rtl="0">
              <a:spcBef>
                <a:spcPts val="0"/>
              </a:spcBef>
              <a:buChar char="○"/>
            </a:pPr>
            <a:r>
              <a:rPr lang="en" dirty="0"/>
              <a:t>Sets of baskets (eg. Groups of items - 2 Dimensional Array)</a:t>
            </a:r>
          </a:p>
          <a:p>
            <a:pPr marL="457200" lvl="0" indent="-228600" rtl="0">
              <a:spcBef>
                <a:spcPts val="0"/>
              </a:spcBef>
              <a:spcAft>
                <a:spcPts val="600"/>
              </a:spcAft>
              <a:buChar char="●"/>
            </a:pPr>
            <a:r>
              <a:rPr lang="en" dirty="0"/>
              <a:t>A Support variable is used</a:t>
            </a:r>
          </a:p>
          <a:p>
            <a:pPr marL="914400" lvl="1" indent="-228600" rtl="0">
              <a:spcBef>
                <a:spcPts val="0"/>
              </a:spcBef>
              <a:buChar char="○"/>
            </a:pPr>
            <a:r>
              <a:rPr lang="en" dirty="0"/>
              <a:t>If </a:t>
            </a:r>
            <a:r>
              <a:rPr lang="en" i="1" dirty="0"/>
              <a:t>I </a:t>
            </a:r>
            <a:r>
              <a:rPr lang="en" dirty="0"/>
              <a:t>is a set of items, </a:t>
            </a:r>
            <a:r>
              <a:rPr lang="en" i="1" dirty="0"/>
              <a:t>Support of I </a:t>
            </a:r>
            <a:r>
              <a:rPr lang="en" dirty="0"/>
              <a:t>is the number of baskets for which </a:t>
            </a:r>
            <a:r>
              <a:rPr lang="en" i="1" dirty="0"/>
              <a:t>I </a:t>
            </a:r>
            <a:r>
              <a:rPr lang="en" dirty="0"/>
              <a:t>is a subset</a:t>
            </a:r>
          </a:p>
          <a:p>
            <a:pPr marL="457200" lvl="0" indent="-228600" rtl="0">
              <a:spcBef>
                <a:spcPts val="0"/>
              </a:spcBef>
              <a:spcAft>
                <a:spcPts val="0"/>
              </a:spcAft>
              <a:buChar char="●"/>
            </a:pPr>
            <a:r>
              <a:rPr lang="en" dirty="0"/>
              <a:t>A Support threshold helps determine if </a:t>
            </a:r>
            <a:r>
              <a:rPr lang="en" i="1" dirty="0"/>
              <a:t>I </a:t>
            </a:r>
            <a:r>
              <a:rPr lang="en" dirty="0"/>
              <a:t>is frequent</a:t>
            </a:r>
          </a:p>
          <a:p>
            <a:pPr marL="914400" lvl="1" indent="-228600" rtl="0">
              <a:spcBef>
                <a:spcPts val="0"/>
              </a:spcBef>
              <a:spcAft>
                <a:spcPts val="0"/>
              </a:spcAft>
              <a:buChar char="○"/>
            </a:pPr>
            <a:r>
              <a:rPr lang="en" dirty="0"/>
              <a:t>If </a:t>
            </a:r>
            <a:r>
              <a:rPr lang="en" i="1" dirty="0"/>
              <a:t>I </a:t>
            </a:r>
            <a:r>
              <a:rPr lang="en" dirty="0"/>
              <a:t>is &gt;= </a:t>
            </a:r>
            <a:r>
              <a:rPr lang="en" i="1" dirty="0"/>
              <a:t>support threshold, I </a:t>
            </a:r>
            <a:r>
              <a:rPr lang="en" dirty="0"/>
              <a:t>is determined to be frequent</a:t>
            </a:r>
          </a:p>
          <a:p>
            <a:pPr marL="914400" lvl="1" indent="-228600" rtl="0">
              <a:spcBef>
                <a:spcPts val="0"/>
              </a:spcBef>
              <a:buChar char="○"/>
            </a:pPr>
            <a:r>
              <a:rPr lang="en" dirty="0"/>
              <a:t>Else not considered frequent</a:t>
            </a:r>
          </a:p>
          <a:p>
            <a:pPr marL="457200" lvl="0" indent="-228600" rtl="0">
              <a:spcBef>
                <a:spcPts val="0"/>
              </a:spcBef>
              <a:spcAft>
                <a:spcPts val="600"/>
              </a:spcAft>
              <a:buChar char="●"/>
            </a:pPr>
            <a:r>
              <a:rPr lang="en" dirty="0"/>
              <a:t>Original Application of Frequent Itemset was for Market Basket</a:t>
            </a:r>
          </a:p>
          <a:p>
            <a:pPr marL="914400" lvl="1" indent="-228600">
              <a:spcBef>
                <a:spcPts val="0"/>
              </a:spcBef>
              <a:buChar char="○"/>
            </a:pPr>
            <a:r>
              <a:rPr lang="en" dirty="0"/>
              <a:t>Other applications include plagiarism, biomarkers, related concepts</a:t>
            </a:r>
          </a:p>
          <a:p>
            <a:pPr lv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Frequent Itemset Example</a:t>
            </a:r>
          </a:p>
        </p:txBody>
      </p:sp>
      <p:sp>
        <p:nvSpPr>
          <p:cNvPr id="104" name="Shape 10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a:spcBef>
                <a:spcPts val="0"/>
              </a:spcBef>
              <a:buChar char="●"/>
            </a:pPr>
            <a:r>
              <a:rPr lang="en" dirty="0"/>
              <a:t>Items = {“The”, “cloud”, “is”, “a”, “place”, “where”, “magic”, “happens”}</a:t>
            </a:r>
          </a:p>
          <a:p>
            <a:pPr marL="914400" lvl="1" indent="-228600">
              <a:spcBef>
                <a:spcPts val="0"/>
              </a:spcBef>
              <a:buChar char="○"/>
            </a:pPr>
            <a:r>
              <a:rPr lang="en" dirty="0"/>
              <a:t>B1 = {“Where”, “is”, “a”, “magic”, “cloud”}</a:t>
            </a:r>
          </a:p>
          <a:p>
            <a:pPr marL="914400" lvl="1" indent="-228600">
              <a:spcBef>
                <a:spcPts val="0"/>
              </a:spcBef>
              <a:buChar char="○"/>
            </a:pPr>
            <a:r>
              <a:rPr lang="en" dirty="0"/>
              <a:t>B2 = {“Magic”, “happens”, “in”, “a”, “place”, “called”, “Narnia”}	</a:t>
            </a:r>
          </a:p>
          <a:p>
            <a:pPr marL="914400" lvl="1" indent="-228600">
              <a:spcBef>
                <a:spcPts val="0"/>
              </a:spcBef>
              <a:buChar char="○"/>
            </a:pPr>
            <a:r>
              <a:rPr lang="en" dirty="0"/>
              <a:t>B3 = {“Where”, “is”, “my”, “magic”, “stick”}	</a:t>
            </a:r>
          </a:p>
          <a:p>
            <a:pPr marL="914400" lvl="1" indent="-228600">
              <a:spcBef>
                <a:spcPts val="0"/>
              </a:spcBef>
              <a:buChar char="○"/>
            </a:pPr>
            <a:r>
              <a:rPr lang="en" dirty="0"/>
              <a:t>B4 = {“Where”, “is”, “Magic”, “Johnson”}</a:t>
            </a:r>
          </a:p>
          <a:p>
            <a:pPr marL="457200" lvl="0" indent="-228600" rtl="0">
              <a:spcBef>
                <a:spcPts val="0"/>
              </a:spcBef>
              <a:spcAft>
                <a:spcPts val="600"/>
              </a:spcAft>
              <a:buChar char="●"/>
            </a:pPr>
            <a:r>
              <a:rPr lang="en" dirty="0"/>
              <a:t>With a support of 3 Baskets, Frequent Itemsets include:</a:t>
            </a:r>
          </a:p>
          <a:p>
            <a:pPr marL="914400" lvl="1" indent="-228600" rtl="0">
              <a:spcBef>
                <a:spcPts val="0"/>
              </a:spcBef>
              <a:spcAft>
                <a:spcPts val="0"/>
              </a:spcAft>
              <a:buChar char="○"/>
            </a:pPr>
            <a:r>
              <a:rPr lang="en" dirty="0"/>
              <a:t>{“Where”}, {“is}, {“Magic”}</a:t>
            </a:r>
          </a:p>
          <a:p>
            <a:pPr marL="914400" lvl="1" indent="-228600" rtl="0">
              <a:spcBef>
                <a:spcPts val="0"/>
              </a:spcBef>
              <a:spcAft>
                <a:spcPts val="0"/>
              </a:spcAft>
              <a:buChar char="○"/>
            </a:pPr>
            <a:r>
              <a:rPr lang="en" dirty="0"/>
              <a:t>{“Where”, “is”}, {“is”, “Magic”}, {“Where”, “Magic”}</a:t>
            </a:r>
          </a:p>
          <a:p>
            <a:pPr marL="914400" lvl="1" indent="-228600">
              <a:spcBef>
                <a:spcPts val="0"/>
              </a:spcBef>
              <a:buChar char="○"/>
            </a:pPr>
            <a:r>
              <a:rPr lang="en" dirty="0"/>
              <a:t> {“Where”, “is”, “Magic”}</a:t>
            </a:r>
          </a:p>
          <a:p>
            <a:pPr lvl="0">
              <a:spcBef>
                <a:spcPts val="0"/>
              </a:spcBef>
              <a:buNone/>
            </a:pPr>
            <a:endParaRPr dirty="0"/>
          </a:p>
        </p:txBody>
      </p:sp>
      <p:cxnSp>
        <p:nvCxnSpPr>
          <p:cNvPr id="105" name="Shape 105"/>
          <p:cNvCxnSpPr/>
          <p:nvPr/>
        </p:nvCxnSpPr>
        <p:spPr>
          <a:xfrm rot="10800000" flipH="1">
            <a:off x="1814100" y="1739275"/>
            <a:ext cx="405600" cy="1600800"/>
          </a:xfrm>
          <a:prstGeom prst="straightConnector1">
            <a:avLst/>
          </a:prstGeom>
          <a:noFill/>
          <a:ln w="9525" cap="flat" cmpd="sng">
            <a:solidFill>
              <a:srgbClr val="FFD966"/>
            </a:solidFill>
            <a:prstDash val="solid"/>
            <a:round/>
            <a:headEnd type="none" w="lg" len="lg"/>
            <a:tailEnd type="triangle" w="lg" len="lg"/>
          </a:ln>
        </p:spPr>
      </p:cxnSp>
      <p:cxnSp>
        <p:nvCxnSpPr>
          <p:cNvPr id="106" name="Shape 106"/>
          <p:cNvCxnSpPr/>
          <p:nvPr/>
        </p:nvCxnSpPr>
        <p:spPr>
          <a:xfrm rot="10800000" flipH="1">
            <a:off x="2144900" y="2283725"/>
            <a:ext cx="170700" cy="1035000"/>
          </a:xfrm>
          <a:prstGeom prst="straightConnector1">
            <a:avLst/>
          </a:prstGeom>
          <a:noFill/>
          <a:ln w="9525" cap="flat" cmpd="sng">
            <a:solidFill>
              <a:srgbClr val="FFE599"/>
            </a:solidFill>
            <a:prstDash val="solid"/>
            <a:round/>
            <a:headEnd type="none" w="lg" len="lg"/>
            <a:tailEnd type="triangle" w="lg" len="lg"/>
          </a:ln>
        </p:spPr>
      </p:cxnSp>
      <p:cxnSp>
        <p:nvCxnSpPr>
          <p:cNvPr id="107" name="Shape 107"/>
          <p:cNvCxnSpPr/>
          <p:nvPr/>
        </p:nvCxnSpPr>
        <p:spPr>
          <a:xfrm rot="10800000" flipH="1">
            <a:off x="2358325" y="2464925"/>
            <a:ext cx="170700" cy="853800"/>
          </a:xfrm>
          <a:prstGeom prst="straightConnector1">
            <a:avLst/>
          </a:prstGeom>
          <a:noFill/>
          <a:ln w="9525" cap="flat" cmpd="sng">
            <a:solidFill>
              <a:srgbClr val="FFE599"/>
            </a:solidFill>
            <a:prstDash val="solid"/>
            <a:round/>
            <a:headEnd type="none" w="lg" len="lg"/>
            <a:tailEnd type="triangle" w="lg" len="lg"/>
          </a:ln>
        </p:spPr>
      </p:cxnSp>
      <p:cxnSp>
        <p:nvCxnSpPr>
          <p:cNvPr id="108" name="Shape 108"/>
          <p:cNvCxnSpPr/>
          <p:nvPr/>
        </p:nvCxnSpPr>
        <p:spPr>
          <a:xfrm rot="10800000">
            <a:off x="2891875" y="1739350"/>
            <a:ext cx="74700" cy="1568700"/>
          </a:xfrm>
          <a:prstGeom prst="straightConnector1">
            <a:avLst/>
          </a:prstGeom>
          <a:noFill/>
          <a:ln w="9525" cap="flat" cmpd="sng">
            <a:solidFill>
              <a:srgbClr val="B6D7A8"/>
            </a:solidFill>
            <a:prstDash val="solid"/>
            <a:round/>
            <a:headEnd type="none" w="lg" len="lg"/>
            <a:tailEnd type="triangle" w="lg" len="lg"/>
          </a:ln>
        </p:spPr>
      </p:cxnSp>
      <p:cxnSp>
        <p:nvCxnSpPr>
          <p:cNvPr id="109" name="Shape 109"/>
          <p:cNvCxnSpPr/>
          <p:nvPr/>
        </p:nvCxnSpPr>
        <p:spPr>
          <a:xfrm rot="10800000" flipH="1">
            <a:off x="3158675" y="2251750"/>
            <a:ext cx="42600" cy="1056300"/>
          </a:xfrm>
          <a:prstGeom prst="straightConnector1">
            <a:avLst/>
          </a:prstGeom>
          <a:noFill/>
          <a:ln w="9525" cap="flat" cmpd="sng">
            <a:solidFill>
              <a:srgbClr val="B6D7A8"/>
            </a:solidFill>
            <a:prstDash val="solid"/>
            <a:round/>
            <a:headEnd type="none" w="lg" len="lg"/>
            <a:tailEnd type="triangle" w="lg" len="lg"/>
          </a:ln>
        </p:spPr>
      </p:cxnSp>
      <p:cxnSp>
        <p:nvCxnSpPr>
          <p:cNvPr id="110" name="Shape 110"/>
          <p:cNvCxnSpPr/>
          <p:nvPr/>
        </p:nvCxnSpPr>
        <p:spPr>
          <a:xfrm rot="10800000" flipH="1">
            <a:off x="3308050" y="2497075"/>
            <a:ext cx="181500" cy="843000"/>
          </a:xfrm>
          <a:prstGeom prst="straightConnector1">
            <a:avLst/>
          </a:prstGeom>
          <a:noFill/>
          <a:ln w="9525" cap="flat" cmpd="sng">
            <a:solidFill>
              <a:srgbClr val="B6D7A8"/>
            </a:solidFill>
            <a:prstDash val="solid"/>
            <a:round/>
            <a:headEnd type="none" w="lg" len="lg"/>
            <a:tailEnd type="triangle" w="lg" len="lg"/>
          </a:ln>
        </p:spPr>
      </p:cxnSp>
      <p:cxnSp>
        <p:nvCxnSpPr>
          <p:cNvPr id="111" name="Shape 111"/>
          <p:cNvCxnSpPr/>
          <p:nvPr/>
        </p:nvCxnSpPr>
        <p:spPr>
          <a:xfrm rot="10800000">
            <a:off x="3777675" y="1824850"/>
            <a:ext cx="416100" cy="1483200"/>
          </a:xfrm>
          <a:prstGeom prst="straightConnector1">
            <a:avLst/>
          </a:prstGeom>
          <a:noFill/>
          <a:ln w="9525" cap="flat" cmpd="sng">
            <a:solidFill>
              <a:srgbClr val="6D9EEB"/>
            </a:solidFill>
            <a:prstDash val="solid"/>
            <a:round/>
            <a:headEnd type="none" w="lg" len="lg"/>
            <a:tailEnd type="triangle" w="lg" len="lg"/>
          </a:ln>
        </p:spPr>
      </p:cxnSp>
      <p:cxnSp>
        <p:nvCxnSpPr>
          <p:cNvPr id="112" name="Shape 112"/>
          <p:cNvCxnSpPr/>
          <p:nvPr/>
        </p:nvCxnSpPr>
        <p:spPr>
          <a:xfrm rot="10800000">
            <a:off x="4204300" y="2251750"/>
            <a:ext cx="234900" cy="1056300"/>
          </a:xfrm>
          <a:prstGeom prst="straightConnector1">
            <a:avLst/>
          </a:prstGeom>
          <a:noFill/>
          <a:ln w="9525" cap="flat" cmpd="sng">
            <a:solidFill>
              <a:srgbClr val="6D9EEB"/>
            </a:solidFill>
            <a:prstDash val="solid"/>
            <a:round/>
            <a:headEnd type="none" w="lg" len="lg"/>
            <a:tailEnd type="triangle" w="lg" len="lg"/>
          </a:ln>
        </p:spPr>
      </p:cxnSp>
      <p:cxnSp>
        <p:nvCxnSpPr>
          <p:cNvPr id="113" name="Shape 113"/>
          <p:cNvCxnSpPr/>
          <p:nvPr/>
        </p:nvCxnSpPr>
        <p:spPr>
          <a:xfrm rot="10800000">
            <a:off x="4407100" y="2465100"/>
            <a:ext cx="480300" cy="864300"/>
          </a:xfrm>
          <a:prstGeom prst="straightConnector1">
            <a:avLst/>
          </a:prstGeom>
          <a:noFill/>
          <a:ln w="9525" cap="flat" cmpd="sng">
            <a:solidFill>
              <a:srgbClr val="6D9EEB"/>
            </a:solidFill>
            <a:prstDash val="solid"/>
            <a:round/>
            <a:headEnd type="none" w="lg" len="lg"/>
            <a:tailEnd type="triangle" w="lg" len="lg"/>
          </a:ln>
        </p:spPr>
      </p:cxnSp>
      <p:cxnSp>
        <p:nvCxnSpPr>
          <p:cNvPr id="114" name="Shape 114"/>
          <p:cNvCxnSpPr/>
          <p:nvPr/>
        </p:nvCxnSpPr>
        <p:spPr>
          <a:xfrm rot="10800000">
            <a:off x="1483375" y="1824675"/>
            <a:ext cx="192000" cy="1696800"/>
          </a:xfrm>
          <a:prstGeom prst="straightConnector1">
            <a:avLst/>
          </a:prstGeom>
          <a:noFill/>
          <a:ln w="9525" cap="flat" cmpd="sng">
            <a:solidFill>
              <a:srgbClr val="8E7CC3"/>
            </a:solidFill>
            <a:prstDash val="solid"/>
            <a:round/>
            <a:headEnd type="none" w="lg" len="lg"/>
            <a:tailEnd type="triangle" w="lg" len="lg"/>
          </a:ln>
        </p:spPr>
      </p:cxnSp>
      <p:cxnSp>
        <p:nvCxnSpPr>
          <p:cNvPr id="115" name="Shape 115"/>
          <p:cNvCxnSpPr/>
          <p:nvPr/>
        </p:nvCxnSpPr>
        <p:spPr>
          <a:xfrm rot="10800000">
            <a:off x="1397825" y="2262300"/>
            <a:ext cx="181500" cy="1291200"/>
          </a:xfrm>
          <a:prstGeom prst="straightConnector1">
            <a:avLst/>
          </a:prstGeom>
          <a:noFill/>
          <a:ln w="9525" cap="flat" cmpd="sng">
            <a:solidFill>
              <a:srgbClr val="8E7CC3"/>
            </a:solidFill>
            <a:prstDash val="solid"/>
            <a:round/>
            <a:headEnd type="none" w="lg" len="lg"/>
            <a:tailEnd type="triangle" w="lg" len="lg"/>
          </a:ln>
        </p:spPr>
      </p:cxnSp>
      <p:cxnSp>
        <p:nvCxnSpPr>
          <p:cNvPr id="116" name="Shape 116"/>
          <p:cNvCxnSpPr/>
          <p:nvPr/>
        </p:nvCxnSpPr>
        <p:spPr>
          <a:xfrm rot="10800000">
            <a:off x="1366025" y="2529125"/>
            <a:ext cx="138600" cy="1088400"/>
          </a:xfrm>
          <a:prstGeom prst="straightConnector1">
            <a:avLst/>
          </a:prstGeom>
          <a:noFill/>
          <a:ln w="9525" cap="flat" cmpd="sng">
            <a:solidFill>
              <a:srgbClr val="8E7CC3"/>
            </a:solidFill>
            <a:prstDash val="solid"/>
            <a:round/>
            <a:headEnd type="none" w="lg" len="lg"/>
            <a:tailEnd type="triangle" w="lg" len="lg"/>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Association Rules</a:t>
            </a:r>
          </a:p>
        </p:txBody>
      </p:sp>
      <p:sp>
        <p:nvSpPr>
          <p:cNvPr id="122" name="Shape 122"/>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Association Rules are if/then statements that help uncover relationships between seemingly unrelated data.</a:t>
            </a:r>
          </a:p>
          <a:p>
            <a:pPr marL="457200" lvl="0" indent="-228600" rtl="0">
              <a:spcBef>
                <a:spcPts val="0"/>
              </a:spcBef>
              <a:spcAft>
                <a:spcPts val="0"/>
              </a:spcAft>
            </a:pPr>
            <a:r>
              <a:rPr lang="en" dirty="0"/>
              <a:t>A common example of association rules is the Market Basket Analysis</a:t>
            </a:r>
          </a:p>
          <a:p>
            <a:pPr marL="914400" lvl="1" indent="-228600" rtl="0">
              <a:spcBef>
                <a:spcPts val="0"/>
              </a:spcBef>
              <a:spcAft>
                <a:spcPts val="0"/>
              </a:spcAft>
            </a:pPr>
            <a:r>
              <a:rPr lang="en" dirty="0"/>
              <a:t>Ex. If a customer buys a brand new laptop, he/she is 70% likely to buy a case as well. </a:t>
            </a:r>
          </a:p>
          <a:p>
            <a:pPr marL="914400" lvl="1" indent="-228600" rtl="0">
              <a:spcBef>
                <a:spcPts val="0"/>
              </a:spcBef>
              <a:spcAft>
                <a:spcPts val="0"/>
              </a:spcAft>
            </a:pPr>
            <a:r>
              <a:rPr lang="en" dirty="0"/>
              <a:t>Ex. If a customer buys a mouse, he/she is 95% likely to buy a keyboard as well. </a:t>
            </a:r>
          </a:p>
          <a:p>
            <a:pPr marL="457200" lvl="0" indent="-228600" rtl="0">
              <a:spcBef>
                <a:spcPts val="0"/>
              </a:spcBef>
              <a:spcAft>
                <a:spcPts val="0"/>
              </a:spcAft>
            </a:pPr>
            <a:r>
              <a:rPr lang="en" dirty="0"/>
              <a:t>2 Main Components:</a:t>
            </a:r>
          </a:p>
          <a:p>
            <a:pPr marL="914400" lvl="1" indent="-228600" rtl="0">
              <a:spcBef>
                <a:spcPts val="0"/>
              </a:spcBef>
              <a:spcAft>
                <a:spcPts val="0"/>
              </a:spcAft>
            </a:pPr>
            <a:r>
              <a:rPr lang="en" dirty="0">
                <a:highlight>
                  <a:srgbClr val="FFFF00"/>
                </a:highlight>
              </a:rPr>
              <a:t>Antecedent</a:t>
            </a:r>
          </a:p>
          <a:p>
            <a:pPr marL="1371600" lvl="2" indent="-228600" rtl="0">
              <a:spcBef>
                <a:spcPts val="0"/>
              </a:spcBef>
              <a:spcAft>
                <a:spcPts val="0"/>
              </a:spcAft>
            </a:pPr>
            <a:r>
              <a:rPr lang="en" dirty="0"/>
              <a:t>Found in the data</a:t>
            </a:r>
          </a:p>
          <a:p>
            <a:pPr marL="1371600" lvl="2" indent="-228600" rtl="0">
              <a:spcBef>
                <a:spcPts val="0"/>
              </a:spcBef>
              <a:spcAft>
                <a:spcPts val="0"/>
              </a:spcAft>
            </a:pPr>
            <a:r>
              <a:rPr lang="en" dirty="0"/>
              <a:t>Can be viewed as the “If”</a:t>
            </a:r>
          </a:p>
          <a:p>
            <a:pPr marL="914400" marR="0" lvl="1" indent="-228600" algn="l" rtl="0">
              <a:lnSpc>
                <a:spcPct val="115000"/>
              </a:lnSpc>
              <a:spcBef>
                <a:spcPts val="0"/>
              </a:spcBef>
              <a:spcAft>
                <a:spcPts val="0"/>
              </a:spcAft>
            </a:pPr>
            <a:r>
              <a:rPr lang="en" dirty="0">
                <a:highlight>
                  <a:srgbClr val="FFFF00"/>
                </a:highlight>
              </a:rPr>
              <a:t>Consequent</a:t>
            </a:r>
          </a:p>
          <a:p>
            <a:pPr marL="1371600" lvl="2" indent="-228600" rtl="0">
              <a:spcBef>
                <a:spcPts val="0"/>
              </a:spcBef>
              <a:spcAft>
                <a:spcPts val="0"/>
              </a:spcAft>
            </a:pPr>
            <a:r>
              <a:rPr lang="en" dirty="0"/>
              <a:t>Item found in combination with the Antecedent</a:t>
            </a:r>
          </a:p>
          <a:p>
            <a:pPr marL="1371600" lvl="2" indent="-228600" rtl="0">
              <a:spcBef>
                <a:spcPts val="0"/>
              </a:spcBef>
              <a:spcAft>
                <a:spcPts val="0"/>
              </a:spcAft>
            </a:pPr>
            <a:r>
              <a:rPr lang="en" dirty="0"/>
              <a:t>Can be viewed as the “then”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Clr>
                <a:schemeClr val="dk1"/>
              </a:buClr>
              <a:buSzPct val="36666"/>
              <a:buFont typeface="Arial"/>
              <a:buNone/>
            </a:pPr>
            <a:r>
              <a:rPr lang="en"/>
              <a:t>Association Rules Cont’d</a:t>
            </a:r>
          </a:p>
        </p:txBody>
      </p:sp>
      <p:sp>
        <p:nvSpPr>
          <p:cNvPr id="128" name="Shape 12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pPr>
            <a:r>
              <a:rPr lang="en" dirty="0"/>
              <a:t>Support and Confidence help identify relationship between items</a:t>
            </a:r>
          </a:p>
          <a:p>
            <a:pPr marL="914400" lvl="1" indent="-228600" rtl="0">
              <a:spcBef>
                <a:spcPts val="0"/>
              </a:spcBef>
            </a:pPr>
            <a:r>
              <a:rPr lang="en" dirty="0"/>
              <a:t>Support - The number of times an item appears in a dataset</a:t>
            </a:r>
          </a:p>
          <a:p>
            <a:pPr marL="914400" lvl="1" indent="-228600" rtl="0">
              <a:spcBef>
                <a:spcPts val="0"/>
              </a:spcBef>
            </a:pPr>
            <a:r>
              <a:rPr lang="en" dirty="0"/>
              <a:t>Confidence - Indicates the number of times the if/then statements have been found to be true.</a:t>
            </a:r>
          </a:p>
          <a:p>
            <a:pPr marL="457200" lvl="0" indent="-228600" rtl="0">
              <a:spcBef>
                <a:spcPts val="0"/>
              </a:spcBef>
            </a:pPr>
            <a:r>
              <a:rPr lang="en" dirty="0"/>
              <a:t>Ex. Rule A </a:t>
            </a:r>
            <a:r>
              <a:rPr lang="en" sz="2800" dirty="0">
                <a:solidFill>
                  <a:schemeClr val="dk1"/>
                </a:solidFill>
              </a:rPr>
              <a:t>⇒</a:t>
            </a:r>
            <a:r>
              <a:rPr lang="en" dirty="0"/>
              <a:t>B</a:t>
            </a:r>
          </a:p>
          <a:p>
            <a:pPr marL="914400" lvl="1" indent="-228600" rtl="0">
              <a:spcBef>
                <a:spcPts val="0"/>
              </a:spcBef>
            </a:pPr>
            <a:r>
              <a:rPr lang="en" dirty="0"/>
              <a:t>Support = frq (A,B)/N, (N = total # of transactions)</a:t>
            </a:r>
          </a:p>
          <a:p>
            <a:pPr marL="914400" lvl="1" indent="-228600" rtl="0">
              <a:spcBef>
                <a:spcPts val="0"/>
              </a:spcBef>
            </a:pPr>
            <a:r>
              <a:rPr lang="en" dirty="0"/>
              <a:t>Confidence = frq(A,B)/A</a:t>
            </a:r>
          </a:p>
          <a:p>
            <a:pPr marL="0" lvl="0" indent="0" rtl="0">
              <a:lnSpc>
                <a:spcPct val="90000"/>
              </a:lnSpc>
              <a:spcBef>
                <a:spcPts val="500"/>
              </a:spcBef>
              <a:spcAft>
                <a:spcPts val="0"/>
              </a:spcAft>
              <a:buNone/>
            </a:pPr>
            <a:endParaRPr dirty="0"/>
          </a:p>
          <a:p>
            <a:pPr marL="457200" lvl="0" indent="0" rtl="0">
              <a:lnSpc>
                <a:spcPct val="90000"/>
              </a:lnSpc>
              <a:spcBef>
                <a:spcPts val="500"/>
              </a:spcBef>
              <a:spcAft>
                <a:spcPts val="0"/>
              </a:spcAft>
              <a:buNone/>
            </a:pPr>
            <a:endParaRPr dirty="0"/>
          </a:p>
          <a:p>
            <a:pPr marL="457200" lvl="0" indent="0" rtl="0">
              <a:lnSpc>
                <a:spcPct val="90000"/>
              </a:lnSpc>
              <a:spcBef>
                <a:spcPts val="500"/>
              </a:spcBef>
              <a:spcAft>
                <a:spcPts val="0"/>
              </a:spcAft>
              <a:buNone/>
            </a:pPr>
            <a:endParaRPr dirty="0"/>
          </a:p>
          <a:p>
            <a:pPr marL="457200" lvl="0" indent="0" rtl="0">
              <a:lnSpc>
                <a:spcPct val="90000"/>
              </a:lnSpc>
              <a:spcBef>
                <a:spcPts val="500"/>
              </a:spcBef>
              <a:spcAft>
                <a:spcPts val="0"/>
              </a:spcAft>
              <a:buNone/>
            </a:pPr>
            <a:endParaRPr dirty="0"/>
          </a:p>
          <a:p>
            <a:pPr marL="457200" lvl="0" indent="-304800" rtl="0">
              <a:lnSpc>
                <a:spcPct val="90000"/>
              </a:lnSpc>
              <a:spcBef>
                <a:spcPts val="500"/>
              </a:spcBef>
              <a:spcAft>
                <a:spcPts val="0"/>
              </a:spcAft>
              <a:buSzPct val="100000"/>
            </a:pPr>
            <a:r>
              <a:rPr lang="en" sz="1200" u="sng" dirty="0">
                <a:solidFill>
                  <a:schemeClr val="hlink"/>
                </a:solidFill>
                <a:latin typeface="Calibri"/>
                <a:ea typeface="Calibri"/>
                <a:cs typeface="Calibri"/>
                <a:sym typeface="Calibri"/>
                <a:hlinkClick r:id="rId3"/>
              </a:rPr>
              <a:t>http://searchbusinessanalytics.techtarget.com/definition/association-rules-in-data-mining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Apiori</a:t>
            </a:r>
          </a:p>
        </p:txBody>
      </p:sp>
      <p:sp>
        <p:nvSpPr>
          <p:cNvPr id="134" name="Shape 134"/>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dirty="0"/>
              <a:t>Algorithm for mining frequent itemsets and association rule learning </a:t>
            </a:r>
          </a:p>
          <a:p>
            <a:pPr marL="457200" lvl="0" indent="-228600" rtl="0">
              <a:spcBef>
                <a:spcPts val="0"/>
              </a:spcBef>
              <a:spcAft>
                <a:spcPts val="0"/>
              </a:spcAft>
              <a:buChar char="●"/>
            </a:pPr>
            <a:r>
              <a:rPr lang="en" dirty="0"/>
              <a:t>Apriori Principle: If an itemset is frequent, then all of its subsets must also be frequent</a:t>
            </a:r>
          </a:p>
          <a:p>
            <a:pPr marL="914400" lvl="1" indent="-228600" rtl="0">
              <a:spcBef>
                <a:spcPts val="0"/>
              </a:spcBef>
              <a:spcAft>
                <a:spcPts val="0"/>
              </a:spcAft>
              <a:buChar char="○"/>
            </a:pPr>
            <a:r>
              <a:rPr lang="en" dirty="0"/>
              <a:t>If {I1,I2} is a frequent itemset, the {I1} and {I2} should be frequent itemsets</a:t>
            </a:r>
          </a:p>
          <a:p>
            <a:pPr marL="457200" lvl="0" indent="-228600" rtl="0">
              <a:spcBef>
                <a:spcPts val="0"/>
              </a:spcBef>
              <a:spcAft>
                <a:spcPts val="0"/>
              </a:spcAft>
              <a:buChar char="●"/>
            </a:pPr>
            <a:r>
              <a:rPr lang="en" dirty="0"/>
              <a:t>Designed to operate on databases containing transactions</a:t>
            </a:r>
          </a:p>
          <a:p>
            <a:pPr marL="914400" lvl="1" indent="-228600" rtl="0">
              <a:spcBef>
                <a:spcPts val="0"/>
              </a:spcBef>
              <a:spcAft>
                <a:spcPts val="0"/>
              </a:spcAft>
              <a:buChar char="○"/>
            </a:pPr>
            <a:r>
              <a:rPr lang="en" dirty="0"/>
              <a:t>i.e. collections of items bought by customers</a:t>
            </a:r>
          </a:p>
          <a:p>
            <a:pPr marL="457200" lvl="0" indent="-228600" rtl="0">
              <a:spcBef>
                <a:spcPts val="0"/>
              </a:spcBef>
              <a:spcAft>
                <a:spcPts val="0"/>
              </a:spcAft>
              <a:buChar char="●"/>
            </a:pPr>
            <a:r>
              <a:rPr lang="en" dirty="0"/>
              <a:t>Frequent subsets are extended one item at a time and tested against data</a:t>
            </a:r>
          </a:p>
          <a:p>
            <a:pPr marL="914400" lvl="1" indent="-228600" rtl="0">
              <a:spcBef>
                <a:spcPts val="0"/>
              </a:spcBef>
              <a:spcAft>
                <a:spcPts val="0"/>
              </a:spcAft>
              <a:buChar char="○"/>
            </a:pPr>
            <a:r>
              <a:rPr lang="en" dirty="0"/>
              <a:t>If {1}, {2}, {3} are frequent itemsets, then itemsets {1,2}, {1,3}, {2,3} would be generated and tested against data and support</a:t>
            </a:r>
          </a:p>
          <a:p>
            <a:pPr marL="457200" lvl="0" indent="-228600" rtl="0">
              <a:spcBef>
                <a:spcPts val="0"/>
              </a:spcBef>
              <a:spcAft>
                <a:spcPts val="0"/>
              </a:spcAft>
              <a:buChar char="●"/>
            </a:pPr>
            <a:r>
              <a:rPr lang="en" dirty="0"/>
              <a:t>Extends them to larger and larger item sets as long as those itemsets appear sufficiently often in the database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rtl="0">
              <a:spcBef>
                <a:spcPts val="0"/>
              </a:spcBef>
              <a:buNone/>
            </a:pPr>
            <a:r>
              <a:rPr lang="en"/>
              <a:t>Apriori Example</a:t>
            </a:r>
          </a:p>
        </p:txBody>
      </p:sp>
      <p:sp>
        <p:nvSpPr>
          <p:cNvPr id="140" name="Shape 14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marR="0" lvl="0" algn="l" rtl="0">
              <a:lnSpc>
                <a:spcPct val="115000"/>
              </a:lnSpc>
              <a:spcBef>
                <a:spcPts val="0"/>
              </a:spcBef>
              <a:spcAft>
                <a:spcPts val="1600"/>
              </a:spcAft>
              <a:buNone/>
            </a:pPr>
            <a:endParaRPr/>
          </a:p>
          <a:p>
            <a:pPr marL="0" lvl="0" indent="0" rtl="0">
              <a:spcBef>
                <a:spcPts val="0"/>
              </a:spcBef>
              <a:buNone/>
            </a:pPr>
            <a:endParaRPr sz="1400"/>
          </a:p>
          <a:p>
            <a:pPr marL="457200" lvl="0" indent="0" rtl="0">
              <a:spcBef>
                <a:spcPts val="0"/>
              </a:spcBef>
              <a:buNone/>
            </a:pPr>
            <a:r>
              <a:rPr lang="en" sz="1400"/>
              <a:t> </a:t>
            </a:r>
          </a:p>
          <a:p>
            <a:pPr marL="457200" lvl="0" indent="0" rtl="0">
              <a:spcBef>
                <a:spcPts val="0"/>
              </a:spcBef>
              <a:buNone/>
            </a:pPr>
            <a:endParaRPr/>
          </a:p>
          <a:p>
            <a:pPr marL="0" lvl="0" indent="0" rtl="0">
              <a:spcBef>
                <a:spcPts val="0"/>
              </a:spcBef>
              <a:buNone/>
            </a:pPr>
            <a:endParaRPr/>
          </a:p>
        </p:txBody>
      </p:sp>
      <p:graphicFrame>
        <p:nvGraphicFramePr>
          <p:cNvPr id="141" name="Shape 141"/>
          <p:cNvGraphicFramePr/>
          <p:nvPr/>
        </p:nvGraphicFramePr>
        <p:xfrm>
          <a:off x="880675" y="1229875"/>
          <a:ext cx="1960850" cy="1584840"/>
        </p:xfrm>
        <a:graphic>
          <a:graphicData uri="http://schemas.openxmlformats.org/drawingml/2006/table">
            <a:tbl>
              <a:tblPr>
                <a:noFill/>
                <a:tableStyleId>{CCC39334-6D69-4022-B2F3-1C36DF4A13B2}</a:tableStyleId>
              </a:tblPr>
              <a:tblGrid>
                <a:gridCol w="980425">
                  <a:extLst>
                    <a:ext uri="{9D8B030D-6E8A-4147-A177-3AD203B41FA5}">
                      <a16:colId xmlns:a16="http://schemas.microsoft.com/office/drawing/2014/main" val="20000"/>
                    </a:ext>
                  </a:extLst>
                </a:gridCol>
                <a:gridCol w="980425">
                  <a:extLst>
                    <a:ext uri="{9D8B030D-6E8A-4147-A177-3AD203B41FA5}">
                      <a16:colId xmlns:a16="http://schemas.microsoft.com/office/drawing/2014/main" val="20001"/>
                    </a:ext>
                  </a:extLst>
                </a:gridCol>
              </a:tblGrid>
              <a:tr h="256625">
                <a:tc>
                  <a:txBody>
                    <a:bodyPr/>
                    <a:lstStyle/>
                    <a:p>
                      <a:pPr lvl="0">
                        <a:spcBef>
                          <a:spcPts val="0"/>
                        </a:spcBef>
                        <a:buNone/>
                      </a:pPr>
                      <a:r>
                        <a:rPr lang="en"/>
                        <a:t>TID</a:t>
                      </a:r>
                    </a:p>
                  </a:txBody>
                  <a:tcPr marL="91425" marR="91425" marT="91425" marB="91425"/>
                </a:tc>
                <a:tc>
                  <a:txBody>
                    <a:bodyPr/>
                    <a:lstStyle/>
                    <a:p>
                      <a:pPr lvl="0">
                        <a:spcBef>
                          <a:spcPts val="0"/>
                        </a:spcBef>
                        <a:buNone/>
                      </a:pPr>
                      <a:r>
                        <a:rPr lang="en"/>
                        <a:t>Items</a:t>
                      </a:r>
                    </a:p>
                  </a:txBody>
                  <a:tcPr marL="91425" marR="91425" marT="91425" marB="91425"/>
                </a:tc>
                <a:extLst>
                  <a:ext uri="{0D108BD9-81ED-4DB2-BD59-A6C34878D82A}">
                    <a16:rowId xmlns:a16="http://schemas.microsoft.com/office/drawing/2014/main" val="10000"/>
                  </a:ext>
                </a:extLst>
              </a:tr>
              <a:tr h="256625">
                <a:tc>
                  <a:txBody>
                    <a:bodyPr/>
                    <a:lstStyle/>
                    <a:p>
                      <a:pPr lvl="0">
                        <a:spcBef>
                          <a:spcPts val="0"/>
                        </a:spcBef>
                        <a:buNone/>
                      </a:pPr>
                      <a:r>
                        <a:rPr lang="en"/>
                        <a:t>100</a:t>
                      </a:r>
                    </a:p>
                  </a:txBody>
                  <a:tcPr marL="91425" marR="91425" marT="91425" marB="91425"/>
                </a:tc>
                <a:tc>
                  <a:txBody>
                    <a:bodyPr/>
                    <a:lstStyle/>
                    <a:p>
                      <a:pPr lvl="0">
                        <a:spcBef>
                          <a:spcPts val="0"/>
                        </a:spcBef>
                        <a:buNone/>
                      </a:pPr>
                      <a:r>
                        <a:rPr lang="en"/>
                        <a:t>1 2 4</a:t>
                      </a:r>
                    </a:p>
                  </a:txBody>
                  <a:tcPr marL="91425" marR="91425" marT="91425" marB="91425"/>
                </a:tc>
                <a:extLst>
                  <a:ext uri="{0D108BD9-81ED-4DB2-BD59-A6C34878D82A}">
                    <a16:rowId xmlns:a16="http://schemas.microsoft.com/office/drawing/2014/main" val="10001"/>
                  </a:ext>
                </a:extLst>
              </a:tr>
              <a:tr h="281925">
                <a:tc>
                  <a:txBody>
                    <a:bodyPr/>
                    <a:lstStyle/>
                    <a:p>
                      <a:pPr lvl="0">
                        <a:spcBef>
                          <a:spcPts val="0"/>
                        </a:spcBef>
                        <a:buNone/>
                      </a:pPr>
                      <a:r>
                        <a:rPr lang="en"/>
                        <a:t>200</a:t>
                      </a:r>
                    </a:p>
                  </a:txBody>
                  <a:tcPr marL="91425" marR="91425" marT="91425" marB="91425"/>
                </a:tc>
                <a:tc>
                  <a:txBody>
                    <a:bodyPr/>
                    <a:lstStyle/>
                    <a:p>
                      <a:pPr lvl="0">
                        <a:spcBef>
                          <a:spcPts val="0"/>
                        </a:spcBef>
                        <a:buNone/>
                      </a:pPr>
                      <a:r>
                        <a:rPr lang="en"/>
                        <a:t>1 3 2</a:t>
                      </a:r>
                    </a:p>
                  </a:txBody>
                  <a:tcPr marL="91425" marR="91425" marT="91425" marB="91425"/>
                </a:tc>
                <a:extLst>
                  <a:ext uri="{0D108BD9-81ED-4DB2-BD59-A6C34878D82A}">
                    <a16:rowId xmlns:a16="http://schemas.microsoft.com/office/drawing/2014/main" val="10002"/>
                  </a:ext>
                </a:extLst>
              </a:tr>
              <a:tr h="256625">
                <a:tc>
                  <a:txBody>
                    <a:bodyPr/>
                    <a:lstStyle/>
                    <a:p>
                      <a:pPr lvl="0">
                        <a:spcBef>
                          <a:spcPts val="0"/>
                        </a:spcBef>
                        <a:buNone/>
                      </a:pPr>
                      <a:r>
                        <a:rPr lang="en"/>
                        <a:t>300</a:t>
                      </a:r>
                    </a:p>
                  </a:txBody>
                  <a:tcPr marL="91425" marR="91425" marT="91425" marB="91425"/>
                </a:tc>
                <a:tc>
                  <a:txBody>
                    <a:bodyPr/>
                    <a:lstStyle/>
                    <a:p>
                      <a:pPr lvl="0">
                        <a:spcBef>
                          <a:spcPts val="0"/>
                        </a:spcBef>
                        <a:buNone/>
                      </a:pPr>
                      <a:r>
                        <a:rPr lang="en"/>
                        <a:t>1 2 3</a:t>
                      </a:r>
                    </a:p>
                  </a:txBody>
                  <a:tcPr marL="91425" marR="91425" marT="91425" marB="91425"/>
                </a:tc>
                <a:extLst>
                  <a:ext uri="{0D108BD9-81ED-4DB2-BD59-A6C34878D82A}">
                    <a16:rowId xmlns:a16="http://schemas.microsoft.com/office/drawing/2014/main" val="10003"/>
                  </a:ext>
                </a:extLst>
              </a:tr>
            </a:tbl>
          </a:graphicData>
        </a:graphic>
      </p:graphicFrame>
      <p:sp>
        <p:nvSpPr>
          <p:cNvPr id="142" name="Shape 142"/>
          <p:cNvSpPr txBox="1"/>
          <p:nvPr/>
        </p:nvSpPr>
        <p:spPr>
          <a:xfrm>
            <a:off x="880675" y="920150"/>
            <a:ext cx="1301700" cy="287400"/>
          </a:xfrm>
          <a:prstGeom prst="rect">
            <a:avLst/>
          </a:prstGeom>
          <a:noFill/>
          <a:ln>
            <a:noFill/>
          </a:ln>
        </p:spPr>
        <p:txBody>
          <a:bodyPr lIns="91425" tIns="91425" rIns="91425" bIns="91425" anchor="t" anchorCtr="0">
            <a:noAutofit/>
          </a:bodyPr>
          <a:lstStyle/>
          <a:p>
            <a:pPr lvl="0">
              <a:spcBef>
                <a:spcPts val="0"/>
              </a:spcBef>
              <a:buNone/>
            </a:pPr>
            <a:r>
              <a:rPr lang="en"/>
              <a:t>Support = 2</a:t>
            </a:r>
          </a:p>
        </p:txBody>
      </p:sp>
      <p:sp>
        <p:nvSpPr>
          <p:cNvPr id="143" name="Shape 143"/>
          <p:cNvSpPr/>
          <p:nvPr/>
        </p:nvSpPr>
        <p:spPr>
          <a:xfrm>
            <a:off x="2989150" y="1920950"/>
            <a:ext cx="789900" cy="368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144" name="Shape 144"/>
          <p:cNvGraphicFramePr/>
          <p:nvPr/>
        </p:nvGraphicFramePr>
        <p:xfrm>
          <a:off x="3859825" y="1229875"/>
          <a:ext cx="1960850" cy="1981050"/>
        </p:xfrm>
        <a:graphic>
          <a:graphicData uri="http://schemas.openxmlformats.org/drawingml/2006/table">
            <a:tbl>
              <a:tblPr>
                <a:noFill/>
                <a:tableStyleId>{CCC39334-6D69-4022-B2F3-1C36DF4A13B2}</a:tableStyleId>
              </a:tblPr>
              <a:tblGrid>
                <a:gridCol w="980425">
                  <a:extLst>
                    <a:ext uri="{9D8B030D-6E8A-4147-A177-3AD203B41FA5}">
                      <a16:colId xmlns:a16="http://schemas.microsoft.com/office/drawing/2014/main" val="20000"/>
                    </a:ext>
                  </a:extLst>
                </a:gridCol>
                <a:gridCol w="980425">
                  <a:extLst>
                    <a:ext uri="{9D8B030D-6E8A-4147-A177-3AD203B41FA5}">
                      <a16:colId xmlns:a16="http://schemas.microsoft.com/office/drawing/2014/main" val="20001"/>
                    </a:ext>
                  </a:extLst>
                </a:gridCol>
              </a:tblGrid>
              <a:tr h="256625">
                <a:tc>
                  <a:txBody>
                    <a:bodyPr/>
                    <a:lstStyle/>
                    <a:p>
                      <a:pPr lvl="0" rtl="0">
                        <a:spcBef>
                          <a:spcPts val="0"/>
                        </a:spcBef>
                        <a:buNone/>
                      </a:pPr>
                      <a:r>
                        <a:rPr lang="en"/>
                        <a:t>Itemset </a:t>
                      </a:r>
                    </a:p>
                  </a:txBody>
                  <a:tcPr marL="91425" marR="91425" marT="91425" marB="91425"/>
                </a:tc>
                <a:tc>
                  <a:txBody>
                    <a:bodyPr/>
                    <a:lstStyle/>
                    <a:p>
                      <a:pPr lvl="0" rtl="0">
                        <a:spcBef>
                          <a:spcPts val="0"/>
                        </a:spcBef>
                        <a:buNone/>
                      </a:pPr>
                      <a:r>
                        <a:rPr lang="en"/>
                        <a:t>Support</a:t>
                      </a:r>
                    </a:p>
                  </a:txBody>
                  <a:tcPr marL="91425" marR="91425" marT="91425" marB="91425"/>
                </a:tc>
                <a:extLst>
                  <a:ext uri="{0D108BD9-81ED-4DB2-BD59-A6C34878D82A}">
                    <a16:rowId xmlns:a16="http://schemas.microsoft.com/office/drawing/2014/main" val="10000"/>
                  </a:ext>
                </a:extLst>
              </a:tr>
              <a:tr h="256625">
                <a:tc>
                  <a:txBody>
                    <a:bodyPr/>
                    <a:lstStyle/>
                    <a:p>
                      <a:pPr lvl="0" rtl="0">
                        <a:spcBef>
                          <a:spcPts val="0"/>
                        </a:spcBef>
                        <a:buNone/>
                      </a:pPr>
                      <a:r>
                        <a:rPr lang="en"/>
                        <a:t>1</a:t>
                      </a:r>
                    </a:p>
                  </a:txBody>
                  <a:tcPr marL="91425" marR="91425" marT="91425" marB="91425"/>
                </a:tc>
                <a:tc>
                  <a:txBody>
                    <a:bodyPr/>
                    <a:lstStyle/>
                    <a:p>
                      <a:pPr lvl="0" rtl="0">
                        <a:spcBef>
                          <a:spcPts val="0"/>
                        </a:spcBef>
                        <a:buNone/>
                      </a:pPr>
                      <a:r>
                        <a:rPr lang="en"/>
                        <a:t>3</a:t>
                      </a:r>
                    </a:p>
                  </a:txBody>
                  <a:tcPr marL="91425" marR="91425" marT="91425" marB="91425"/>
                </a:tc>
                <a:extLst>
                  <a:ext uri="{0D108BD9-81ED-4DB2-BD59-A6C34878D82A}">
                    <a16:rowId xmlns:a16="http://schemas.microsoft.com/office/drawing/2014/main" val="10001"/>
                  </a:ext>
                </a:extLst>
              </a:tr>
              <a:tr h="281925">
                <a:tc>
                  <a:txBody>
                    <a:bodyPr/>
                    <a:lstStyle/>
                    <a:p>
                      <a:pPr lvl="0" rtl="0">
                        <a:spcBef>
                          <a:spcPts val="0"/>
                        </a:spcBef>
                        <a:buNone/>
                      </a:pPr>
                      <a:r>
                        <a:rPr lang="en"/>
                        <a:t>2</a:t>
                      </a:r>
                    </a:p>
                  </a:txBody>
                  <a:tcPr marL="91425" marR="91425" marT="91425" marB="91425"/>
                </a:tc>
                <a:tc>
                  <a:txBody>
                    <a:bodyPr/>
                    <a:lstStyle/>
                    <a:p>
                      <a:pPr lvl="0" rtl="0">
                        <a:spcBef>
                          <a:spcPts val="0"/>
                        </a:spcBef>
                        <a:buNone/>
                      </a:pPr>
                      <a:r>
                        <a:rPr lang="en"/>
                        <a:t>3</a:t>
                      </a:r>
                    </a:p>
                  </a:txBody>
                  <a:tcPr marL="91425" marR="91425" marT="91425" marB="91425"/>
                </a:tc>
                <a:extLst>
                  <a:ext uri="{0D108BD9-81ED-4DB2-BD59-A6C34878D82A}">
                    <a16:rowId xmlns:a16="http://schemas.microsoft.com/office/drawing/2014/main" val="10002"/>
                  </a:ext>
                </a:extLst>
              </a:tr>
              <a:tr h="256625">
                <a:tc>
                  <a:txBody>
                    <a:bodyPr/>
                    <a:lstStyle/>
                    <a:p>
                      <a:pPr lvl="0" rtl="0">
                        <a:spcBef>
                          <a:spcPts val="0"/>
                        </a:spcBef>
                        <a:buNone/>
                      </a:pPr>
                      <a:r>
                        <a:rPr lang="en"/>
                        <a:t>3</a:t>
                      </a:r>
                    </a:p>
                  </a:txBody>
                  <a:tcPr marL="91425" marR="91425" marT="91425" marB="91425"/>
                </a:tc>
                <a:tc>
                  <a:txBody>
                    <a:bodyPr/>
                    <a:lstStyle/>
                    <a:p>
                      <a:pPr lvl="0" rtl="0">
                        <a:spcBef>
                          <a:spcPts val="0"/>
                        </a:spcBef>
                        <a:buNone/>
                      </a:pPr>
                      <a:r>
                        <a:rPr lang="en"/>
                        <a:t>2</a:t>
                      </a:r>
                    </a:p>
                  </a:txBody>
                  <a:tcPr marL="91425" marR="91425" marT="91425" marB="91425"/>
                </a:tc>
                <a:extLst>
                  <a:ext uri="{0D108BD9-81ED-4DB2-BD59-A6C34878D82A}">
                    <a16:rowId xmlns:a16="http://schemas.microsoft.com/office/drawing/2014/main" val="10003"/>
                  </a:ext>
                </a:extLst>
              </a:tr>
              <a:tr h="256625">
                <a:tc>
                  <a:txBody>
                    <a:bodyPr/>
                    <a:lstStyle/>
                    <a:p>
                      <a:pPr lvl="0" rtl="0">
                        <a:spcBef>
                          <a:spcPts val="0"/>
                        </a:spcBef>
                        <a:buNone/>
                      </a:pPr>
                      <a:r>
                        <a:rPr lang="en"/>
                        <a:t>4</a:t>
                      </a:r>
                    </a:p>
                  </a:txBody>
                  <a:tcPr marL="91425" marR="91425" marT="91425" marB="91425"/>
                </a:tc>
                <a:tc>
                  <a:txBody>
                    <a:bodyPr/>
                    <a:lstStyle/>
                    <a:p>
                      <a:pPr lvl="0" rtl="0">
                        <a:spcBef>
                          <a:spcPts val="0"/>
                        </a:spcBef>
                        <a:buNone/>
                      </a:pPr>
                      <a:r>
                        <a:rPr lang="en">
                          <a:solidFill>
                            <a:srgbClr val="FF0000"/>
                          </a:solidFill>
                        </a:rPr>
                        <a:t>1</a:t>
                      </a:r>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145" name="Shape 145"/>
          <p:cNvGraphicFramePr/>
          <p:nvPr/>
        </p:nvGraphicFramePr>
        <p:xfrm>
          <a:off x="6768825" y="1229875"/>
          <a:ext cx="1960850" cy="1584840"/>
        </p:xfrm>
        <a:graphic>
          <a:graphicData uri="http://schemas.openxmlformats.org/drawingml/2006/table">
            <a:tbl>
              <a:tblPr>
                <a:noFill/>
                <a:tableStyleId>{CCC39334-6D69-4022-B2F3-1C36DF4A13B2}</a:tableStyleId>
              </a:tblPr>
              <a:tblGrid>
                <a:gridCol w="980425">
                  <a:extLst>
                    <a:ext uri="{9D8B030D-6E8A-4147-A177-3AD203B41FA5}">
                      <a16:colId xmlns:a16="http://schemas.microsoft.com/office/drawing/2014/main" val="20000"/>
                    </a:ext>
                  </a:extLst>
                </a:gridCol>
                <a:gridCol w="980425">
                  <a:extLst>
                    <a:ext uri="{9D8B030D-6E8A-4147-A177-3AD203B41FA5}">
                      <a16:colId xmlns:a16="http://schemas.microsoft.com/office/drawing/2014/main" val="20001"/>
                    </a:ext>
                  </a:extLst>
                </a:gridCol>
              </a:tblGrid>
              <a:tr h="256625">
                <a:tc>
                  <a:txBody>
                    <a:bodyPr/>
                    <a:lstStyle/>
                    <a:p>
                      <a:pPr lvl="0" rtl="0">
                        <a:spcBef>
                          <a:spcPts val="0"/>
                        </a:spcBef>
                        <a:buNone/>
                      </a:pPr>
                      <a:r>
                        <a:rPr lang="en"/>
                        <a:t>Itemset</a:t>
                      </a:r>
                    </a:p>
                  </a:txBody>
                  <a:tcPr marL="91425" marR="91425" marT="91425" marB="91425"/>
                </a:tc>
                <a:tc>
                  <a:txBody>
                    <a:bodyPr/>
                    <a:lstStyle/>
                    <a:p>
                      <a:pPr lvl="0" rtl="0">
                        <a:spcBef>
                          <a:spcPts val="0"/>
                        </a:spcBef>
                        <a:buNone/>
                      </a:pPr>
                      <a:r>
                        <a:rPr lang="en"/>
                        <a:t>Support</a:t>
                      </a:r>
                    </a:p>
                  </a:txBody>
                  <a:tcPr marL="91425" marR="91425" marT="91425" marB="91425"/>
                </a:tc>
                <a:extLst>
                  <a:ext uri="{0D108BD9-81ED-4DB2-BD59-A6C34878D82A}">
                    <a16:rowId xmlns:a16="http://schemas.microsoft.com/office/drawing/2014/main" val="10000"/>
                  </a:ext>
                </a:extLst>
              </a:tr>
              <a:tr h="256625">
                <a:tc>
                  <a:txBody>
                    <a:bodyPr/>
                    <a:lstStyle/>
                    <a:p>
                      <a:pPr lvl="0" rtl="0">
                        <a:spcBef>
                          <a:spcPts val="0"/>
                        </a:spcBef>
                        <a:buNone/>
                      </a:pPr>
                      <a:r>
                        <a:rPr lang="en"/>
                        <a:t>1</a:t>
                      </a:r>
                    </a:p>
                  </a:txBody>
                  <a:tcPr marL="91425" marR="91425" marT="91425" marB="91425"/>
                </a:tc>
                <a:tc>
                  <a:txBody>
                    <a:bodyPr/>
                    <a:lstStyle/>
                    <a:p>
                      <a:pPr lvl="0" rtl="0">
                        <a:spcBef>
                          <a:spcPts val="0"/>
                        </a:spcBef>
                        <a:buNone/>
                      </a:pPr>
                      <a:r>
                        <a:rPr lang="en"/>
                        <a:t>3</a:t>
                      </a:r>
                    </a:p>
                  </a:txBody>
                  <a:tcPr marL="91425" marR="91425" marT="91425" marB="91425"/>
                </a:tc>
                <a:extLst>
                  <a:ext uri="{0D108BD9-81ED-4DB2-BD59-A6C34878D82A}">
                    <a16:rowId xmlns:a16="http://schemas.microsoft.com/office/drawing/2014/main" val="10001"/>
                  </a:ext>
                </a:extLst>
              </a:tr>
              <a:tr h="281925">
                <a:tc>
                  <a:txBody>
                    <a:bodyPr/>
                    <a:lstStyle/>
                    <a:p>
                      <a:pPr lvl="0" rtl="0">
                        <a:spcBef>
                          <a:spcPts val="0"/>
                        </a:spcBef>
                        <a:buNone/>
                      </a:pPr>
                      <a:r>
                        <a:rPr lang="en"/>
                        <a:t>2</a:t>
                      </a:r>
                    </a:p>
                  </a:txBody>
                  <a:tcPr marL="91425" marR="91425" marT="91425" marB="91425"/>
                </a:tc>
                <a:tc>
                  <a:txBody>
                    <a:bodyPr/>
                    <a:lstStyle/>
                    <a:p>
                      <a:pPr lvl="0" rtl="0">
                        <a:spcBef>
                          <a:spcPts val="0"/>
                        </a:spcBef>
                        <a:buNone/>
                      </a:pPr>
                      <a:r>
                        <a:rPr lang="en"/>
                        <a:t>3</a:t>
                      </a:r>
                    </a:p>
                  </a:txBody>
                  <a:tcPr marL="91425" marR="91425" marT="91425" marB="91425"/>
                </a:tc>
                <a:extLst>
                  <a:ext uri="{0D108BD9-81ED-4DB2-BD59-A6C34878D82A}">
                    <a16:rowId xmlns:a16="http://schemas.microsoft.com/office/drawing/2014/main" val="10002"/>
                  </a:ext>
                </a:extLst>
              </a:tr>
              <a:tr h="256625">
                <a:tc>
                  <a:txBody>
                    <a:bodyPr/>
                    <a:lstStyle/>
                    <a:p>
                      <a:pPr lvl="0" rtl="0">
                        <a:spcBef>
                          <a:spcPts val="0"/>
                        </a:spcBef>
                        <a:buNone/>
                      </a:pPr>
                      <a:r>
                        <a:rPr lang="en"/>
                        <a:t>3</a:t>
                      </a:r>
                    </a:p>
                  </a:txBody>
                  <a:tcPr marL="91425" marR="91425" marT="91425" marB="91425"/>
                </a:tc>
                <a:tc>
                  <a:txBody>
                    <a:bodyPr/>
                    <a:lstStyle/>
                    <a:p>
                      <a:pPr lvl="0" rtl="0">
                        <a:spcBef>
                          <a:spcPts val="0"/>
                        </a:spcBef>
                        <a:buNone/>
                      </a:pPr>
                      <a:r>
                        <a:rPr lang="en"/>
                        <a:t>2</a:t>
                      </a:r>
                    </a:p>
                  </a:txBody>
                  <a:tcPr marL="91425" marR="91425" marT="91425" marB="91425"/>
                </a:tc>
                <a:extLst>
                  <a:ext uri="{0D108BD9-81ED-4DB2-BD59-A6C34878D82A}">
                    <a16:rowId xmlns:a16="http://schemas.microsoft.com/office/drawing/2014/main" val="10003"/>
                  </a:ext>
                </a:extLst>
              </a:tr>
            </a:tbl>
          </a:graphicData>
        </a:graphic>
      </p:graphicFrame>
      <p:sp>
        <p:nvSpPr>
          <p:cNvPr id="146" name="Shape 146"/>
          <p:cNvSpPr/>
          <p:nvPr/>
        </p:nvSpPr>
        <p:spPr>
          <a:xfrm>
            <a:off x="5899800" y="1920950"/>
            <a:ext cx="789900" cy="368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txBox="1"/>
          <p:nvPr/>
        </p:nvSpPr>
        <p:spPr>
          <a:xfrm>
            <a:off x="3911150" y="924550"/>
            <a:ext cx="1858200" cy="188400"/>
          </a:xfrm>
          <a:prstGeom prst="rect">
            <a:avLst/>
          </a:prstGeom>
          <a:noFill/>
          <a:ln>
            <a:noFill/>
          </a:ln>
        </p:spPr>
        <p:txBody>
          <a:bodyPr lIns="91425" tIns="91425" rIns="91425" bIns="91425" anchor="t" anchorCtr="0">
            <a:noAutofit/>
          </a:bodyPr>
          <a:lstStyle/>
          <a:p>
            <a:pPr lvl="0">
              <a:spcBef>
                <a:spcPts val="0"/>
              </a:spcBef>
              <a:buNone/>
            </a:pPr>
            <a:r>
              <a:rPr lang="en"/>
              <a:t>CL1</a:t>
            </a:r>
          </a:p>
        </p:txBody>
      </p:sp>
      <p:sp>
        <p:nvSpPr>
          <p:cNvPr id="148" name="Shape 148"/>
          <p:cNvSpPr txBox="1"/>
          <p:nvPr/>
        </p:nvSpPr>
        <p:spPr>
          <a:xfrm>
            <a:off x="6768825" y="969650"/>
            <a:ext cx="1858200" cy="188400"/>
          </a:xfrm>
          <a:prstGeom prst="rect">
            <a:avLst/>
          </a:prstGeom>
          <a:noFill/>
          <a:ln>
            <a:noFill/>
          </a:ln>
        </p:spPr>
        <p:txBody>
          <a:bodyPr lIns="91425" tIns="91425" rIns="91425" bIns="91425" anchor="t" anchorCtr="0">
            <a:noAutofit/>
          </a:bodyPr>
          <a:lstStyle/>
          <a:p>
            <a:pPr lvl="0" rtl="0">
              <a:spcBef>
                <a:spcPts val="0"/>
              </a:spcBef>
              <a:buNone/>
            </a:pPr>
            <a:r>
              <a:rPr lang="en"/>
              <a:t>FL1</a:t>
            </a:r>
          </a:p>
        </p:txBody>
      </p:sp>
      <p:graphicFrame>
        <p:nvGraphicFramePr>
          <p:cNvPr id="149" name="Shape 149"/>
          <p:cNvGraphicFramePr/>
          <p:nvPr/>
        </p:nvGraphicFramePr>
        <p:xfrm>
          <a:off x="1957850" y="3192200"/>
          <a:ext cx="1610750" cy="1584840"/>
        </p:xfrm>
        <a:graphic>
          <a:graphicData uri="http://schemas.openxmlformats.org/drawingml/2006/table">
            <a:tbl>
              <a:tblPr>
                <a:noFill/>
                <a:tableStyleId>{CCC39334-6D69-4022-B2F3-1C36DF4A13B2}</a:tableStyleId>
              </a:tblPr>
              <a:tblGrid>
                <a:gridCol w="805375">
                  <a:extLst>
                    <a:ext uri="{9D8B030D-6E8A-4147-A177-3AD203B41FA5}">
                      <a16:colId xmlns:a16="http://schemas.microsoft.com/office/drawing/2014/main" val="20000"/>
                    </a:ext>
                  </a:extLst>
                </a:gridCol>
                <a:gridCol w="805375">
                  <a:extLst>
                    <a:ext uri="{9D8B030D-6E8A-4147-A177-3AD203B41FA5}">
                      <a16:colId xmlns:a16="http://schemas.microsoft.com/office/drawing/2014/main" val="20001"/>
                    </a:ext>
                  </a:extLst>
                </a:gridCol>
              </a:tblGrid>
              <a:tr h="316675">
                <a:tc>
                  <a:txBody>
                    <a:bodyPr/>
                    <a:lstStyle/>
                    <a:p>
                      <a:pPr lvl="0">
                        <a:spcBef>
                          <a:spcPts val="0"/>
                        </a:spcBef>
                        <a:buNone/>
                      </a:pPr>
                      <a:r>
                        <a:rPr lang="en"/>
                        <a:t>Itemset </a:t>
                      </a:r>
                    </a:p>
                  </a:txBody>
                  <a:tcPr marL="91425" marR="91425" marT="91425" marB="91425"/>
                </a:tc>
                <a:tc>
                  <a:txBody>
                    <a:bodyPr/>
                    <a:lstStyle/>
                    <a:p>
                      <a:pPr lvl="0">
                        <a:spcBef>
                          <a:spcPts val="0"/>
                        </a:spcBef>
                        <a:buNone/>
                      </a:pPr>
                      <a:r>
                        <a:rPr lang="en"/>
                        <a:t>Support</a:t>
                      </a:r>
                    </a:p>
                  </a:txBody>
                  <a:tcPr marL="91425" marR="91425" marT="91425" marB="91425"/>
                </a:tc>
                <a:extLst>
                  <a:ext uri="{0D108BD9-81ED-4DB2-BD59-A6C34878D82A}">
                    <a16:rowId xmlns:a16="http://schemas.microsoft.com/office/drawing/2014/main" val="10000"/>
                  </a:ext>
                </a:extLst>
              </a:tr>
              <a:tr h="316675">
                <a:tc>
                  <a:txBody>
                    <a:bodyPr/>
                    <a:lstStyle/>
                    <a:p>
                      <a:pPr lvl="0">
                        <a:spcBef>
                          <a:spcPts val="0"/>
                        </a:spcBef>
                        <a:buNone/>
                      </a:pPr>
                      <a:r>
                        <a:rPr lang="en"/>
                        <a:t>{1,2}</a:t>
                      </a:r>
                    </a:p>
                  </a:txBody>
                  <a:tcPr marL="91425" marR="91425" marT="91425" marB="91425"/>
                </a:tc>
                <a:tc>
                  <a:txBody>
                    <a:bodyPr/>
                    <a:lstStyle/>
                    <a:p>
                      <a:pPr lvl="0">
                        <a:spcBef>
                          <a:spcPts val="0"/>
                        </a:spcBef>
                        <a:buNone/>
                      </a:pPr>
                      <a:r>
                        <a:rPr lang="en"/>
                        <a:t>3</a:t>
                      </a:r>
                    </a:p>
                  </a:txBody>
                  <a:tcPr marL="91425" marR="91425" marT="91425" marB="91425"/>
                </a:tc>
                <a:extLst>
                  <a:ext uri="{0D108BD9-81ED-4DB2-BD59-A6C34878D82A}">
                    <a16:rowId xmlns:a16="http://schemas.microsoft.com/office/drawing/2014/main" val="10001"/>
                  </a:ext>
                </a:extLst>
              </a:tr>
              <a:tr h="316675">
                <a:tc>
                  <a:txBody>
                    <a:bodyPr/>
                    <a:lstStyle/>
                    <a:p>
                      <a:pPr lvl="0">
                        <a:spcBef>
                          <a:spcPts val="0"/>
                        </a:spcBef>
                        <a:buNone/>
                      </a:pPr>
                      <a:r>
                        <a:rPr lang="en"/>
                        <a:t>{1,3}</a:t>
                      </a:r>
                    </a:p>
                  </a:txBody>
                  <a:tcPr marL="91425" marR="91425" marT="91425" marB="91425"/>
                </a:tc>
                <a:tc>
                  <a:txBody>
                    <a:bodyPr/>
                    <a:lstStyle/>
                    <a:p>
                      <a:pPr lvl="0">
                        <a:spcBef>
                          <a:spcPts val="0"/>
                        </a:spcBef>
                        <a:buNone/>
                      </a:pPr>
                      <a:r>
                        <a:rPr lang="en"/>
                        <a:t>2</a:t>
                      </a:r>
                    </a:p>
                  </a:txBody>
                  <a:tcPr marL="91425" marR="91425" marT="91425" marB="91425"/>
                </a:tc>
                <a:extLst>
                  <a:ext uri="{0D108BD9-81ED-4DB2-BD59-A6C34878D82A}">
                    <a16:rowId xmlns:a16="http://schemas.microsoft.com/office/drawing/2014/main" val="10002"/>
                  </a:ext>
                </a:extLst>
              </a:tr>
              <a:tr h="316675">
                <a:tc>
                  <a:txBody>
                    <a:bodyPr/>
                    <a:lstStyle/>
                    <a:p>
                      <a:pPr lvl="0">
                        <a:spcBef>
                          <a:spcPts val="0"/>
                        </a:spcBef>
                        <a:buNone/>
                      </a:pPr>
                      <a:r>
                        <a:rPr lang="en"/>
                        <a:t>{2,3}</a:t>
                      </a:r>
                    </a:p>
                  </a:txBody>
                  <a:tcPr marL="91425" marR="91425" marT="91425" marB="91425"/>
                </a:tc>
                <a:tc>
                  <a:txBody>
                    <a:bodyPr/>
                    <a:lstStyle/>
                    <a:p>
                      <a:pPr lvl="0">
                        <a:spcBef>
                          <a:spcPts val="0"/>
                        </a:spcBef>
                        <a:buNone/>
                      </a:pPr>
                      <a:r>
                        <a:rPr lang="en"/>
                        <a:t>2</a:t>
                      </a:r>
                    </a:p>
                  </a:txBody>
                  <a:tcPr marL="91425" marR="91425" marT="91425" marB="91425"/>
                </a:tc>
                <a:extLst>
                  <a:ext uri="{0D108BD9-81ED-4DB2-BD59-A6C34878D82A}">
                    <a16:rowId xmlns:a16="http://schemas.microsoft.com/office/drawing/2014/main" val="10003"/>
                  </a:ext>
                </a:extLst>
              </a:tr>
            </a:tbl>
          </a:graphicData>
        </a:graphic>
      </p:graphicFrame>
      <p:sp>
        <p:nvSpPr>
          <p:cNvPr id="150" name="Shape 150"/>
          <p:cNvSpPr/>
          <p:nvPr/>
        </p:nvSpPr>
        <p:spPr>
          <a:xfrm>
            <a:off x="3725000" y="3877600"/>
            <a:ext cx="789900" cy="3681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txBox="1"/>
          <p:nvPr/>
        </p:nvSpPr>
        <p:spPr>
          <a:xfrm>
            <a:off x="4569025" y="3584600"/>
            <a:ext cx="1472100" cy="1177200"/>
          </a:xfrm>
          <a:prstGeom prst="rect">
            <a:avLst/>
          </a:prstGeom>
          <a:noFill/>
          <a:ln>
            <a:noFill/>
          </a:ln>
        </p:spPr>
        <p:txBody>
          <a:bodyPr lIns="91425" tIns="91425" rIns="91425" bIns="91425" anchor="t" anchorCtr="0">
            <a:noAutofit/>
          </a:bodyPr>
          <a:lstStyle/>
          <a:p>
            <a:pPr lvl="0">
              <a:spcBef>
                <a:spcPts val="0"/>
              </a:spcBef>
              <a:buNone/>
            </a:pPr>
            <a:r>
              <a:rPr lang="en"/>
              <a:t>Terminate when no further successful extensions are found</a:t>
            </a:r>
          </a:p>
        </p:txBody>
      </p:sp>
      <p:sp>
        <p:nvSpPr>
          <p:cNvPr id="152" name="Shape 152"/>
          <p:cNvSpPr txBox="1"/>
          <p:nvPr/>
        </p:nvSpPr>
        <p:spPr>
          <a:xfrm>
            <a:off x="2037550" y="2901637"/>
            <a:ext cx="951600" cy="188400"/>
          </a:xfrm>
          <a:prstGeom prst="rect">
            <a:avLst/>
          </a:prstGeom>
          <a:noFill/>
          <a:ln>
            <a:noFill/>
          </a:ln>
        </p:spPr>
        <p:txBody>
          <a:bodyPr lIns="91425" tIns="91425" rIns="91425" bIns="91425" anchor="t" anchorCtr="0">
            <a:noAutofit/>
          </a:bodyPr>
          <a:lstStyle/>
          <a:p>
            <a:pPr lvl="0">
              <a:spcBef>
                <a:spcPts val="0"/>
              </a:spcBef>
              <a:buNone/>
            </a:pPr>
            <a:r>
              <a:rPr lang="en"/>
              <a:t>CL2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98100" y="2152347"/>
            <a:ext cx="8222100" cy="838800"/>
          </a:xfrm>
          <a:prstGeom prst="rect">
            <a:avLst/>
          </a:prstGeom>
        </p:spPr>
        <p:txBody>
          <a:bodyPr lIns="91425" tIns="91425" rIns="91425" bIns="91425" anchor="ctr" anchorCtr="0">
            <a:noAutofit/>
          </a:bodyPr>
          <a:lstStyle/>
          <a:p>
            <a:pPr lvl="0" rtl="0">
              <a:spcBef>
                <a:spcPts val="0"/>
              </a:spcBef>
              <a:buNone/>
            </a:pPr>
            <a:r>
              <a:rPr lang="en"/>
              <a:t>Other Algorithms</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1170</Words>
  <Application>Microsoft Office PowerPoint</Application>
  <PresentationFormat>On-screen Show (16:9)</PresentationFormat>
  <Paragraphs>141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Roboto</vt:lpstr>
      <vt:lpstr>Arial</vt:lpstr>
      <vt:lpstr>geometric</vt:lpstr>
      <vt:lpstr> Market Basket , Frequent Itemsets, Association Rules , Apriori , Other Algorithms</vt:lpstr>
      <vt:lpstr>Market Basket</vt:lpstr>
      <vt:lpstr>Frequent Itemsets</vt:lpstr>
      <vt:lpstr>Frequent Itemset Example</vt:lpstr>
      <vt:lpstr>Association Rules</vt:lpstr>
      <vt:lpstr>Association Rules Cont’d</vt:lpstr>
      <vt:lpstr>Apiori</vt:lpstr>
      <vt:lpstr>Apriori Example</vt:lpstr>
      <vt:lpstr>Other Algorithms</vt:lpstr>
      <vt:lpstr>PCY (Park-Chen-Yu) Algorithm</vt:lpstr>
      <vt:lpstr>Simple Algorithm</vt:lpstr>
      <vt:lpstr>SON Algorithm</vt:lpstr>
      <vt:lpstr>Toivonen’s Algorithm</vt:lpstr>
      <vt:lpstr>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Market Basket , Frequent Itemsets, Association Rules , Apriori , Other Algorithms</dc:title>
  <cp:lastModifiedBy>Arun kumar</cp:lastModifiedBy>
  <cp:revision>3</cp:revision>
  <dcterms:modified xsi:type="dcterms:W3CDTF">2017-04-26T23:27:48Z</dcterms:modified>
</cp:coreProperties>
</file>