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E2CA"/>
          </a:solidFill>
        </a:fill>
      </a:tcStyle>
    </a:wholeTbl>
    <a:band2H>
      <a:tcTxStyle b="def" i="def"/>
      <a:tcStyle>
        <a:tcBdr/>
        <a:fill>
          <a:solidFill>
            <a:srgbClr val="FCF1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3F9"/>
          </a:solidFill>
        </a:fill>
      </a:tcStyle>
    </a:wholeTbl>
    <a:band2H>
      <a:tcTxStyle b="def" i="def"/>
      <a:tcStyle>
        <a:tcBdr/>
        <a:fill>
          <a:solidFill>
            <a:srgbClr val="E6F2FC"/>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2CA"/>
          </a:solidFill>
        </a:fill>
      </a:tcStyle>
    </a:wholeTbl>
    <a:band2H>
      <a:tcTxStyle b="def" i="def"/>
      <a:tcStyle>
        <a:tcBdr/>
        <a:fill>
          <a:solidFill>
            <a:srgbClr val="FFEA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p>
            <a:pPr/>
            <a:r>
              <a:t>To see a problem that comes up when you are not careful about communication cost, I want to talk about a real project in Stanford’s data-mining project course.  The data being used was anonymized information about a million patients over 20 years: the medications they were given, and their medical conditions.  The records were preprocessed to keep information about each drug in a separate record.  That record contains the relevant medical history of each patient who took the drug.  The average drug’s record was about a megabyte long.  So it doesn’t look like a really big database.  A few gigabytes of data.  What could go wrong?</a:t>
            </a:r>
          </a:p>
          <a:p>
            <a:pPr/>
          </a:p>
          <a:p>
            <a:pPr/>
            <a:r>
              <a:t>Click 1: The goal is to find drug interactions.  So for example, you could calculate the fraction of people taking drug A who subsequently got a heart attack, and the same for drug B.  Then, look at the intersection of the two sets of patients, and see if they were significantly more likely to get a heart attack.</a:t>
            </a:r>
          </a:p>
          <a:p>
            <a:pPr/>
          </a:p>
          <a:p>
            <a:pPr/>
            <a:r>
              <a:t>Click 2: So we need to look at each pair of drugs and do a statistical analysis of their two records.  There are 4.5 million pairs of drugs in this study, so that is a lot of computation.  But as we shall see, if we are not careful, the communication cost is so high that it makes it impossible to do the study using map-reduce.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ph type="sldImg"/>
          </p:nvPr>
        </p:nvSpPr>
        <p:spPr>
          <a:prstGeom prst="rect">
            <a:avLst/>
          </a:prstGeom>
        </p:spPr>
        <p:txBody>
          <a:bodyPr/>
          <a:lstStyle/>
          <a:p>
            <a:pPr/>
          </a:p>
        </p:txBody>
      </p:sp>
      <p:sp>
        <p:nvSpPr>
          <p:cNvPr id="321" name="Shape 321"/>
          <p:cNvSpPr/>
          <p:nvPr>
            <p:ph type="body" sz="quarter" idx="1"/>
          </p:nvPr>
        </p:nvSpPr>
        <p:spPr>
          <a:prstGeom prst="rect">
            <a:avLst/>
          </a:prstGeom>
        </p:spPr>
        <p:txBody>
          <a:bodyPr/>
          <a:lstStyle/>
          <a:p>
            <a:pPr/>
            <a:r>
              <a:t>What changes is the communication cost.</a:t>
            </a:r>
          </a:p>
          <a:p>
            <a:pPr/>
          </a:p>
          <a:p>
            <a:pPr/>
            <a:r>
              <a:t>Click 1: We still have 3000 drugs, and each has a 1 megabyte record.  But now, the mappers make 29 copies of each of these records rather than 2999.  That’s a big difference.</a:t>
            </a:r>
          </a:p>
          <a:p>
            <a:pPr/>
          </a:p>
          <a:p>
            <a:pPr/>
            <a:r>
              <a:t>Click 2: The actual communication cost goes down from 9 terabytes to 87 gigabytes – still substantial, but manageable on a student’s computing budget.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sldImg"/>
          </p:nvPr>
        </p:nvSpPr>
        <p:spPr>
          <a:prstGeom prst="rect">
            <a:avLst/>
          </a:prstGeom>
        </p:spPr>
        <p:txBody>
          <a:bodyPr/>
          <a:lstStyle/>
          <a:p>
            <a:pPr/>
          </a:p>
        </p:txBody>
      </p:sp>
      <p:sp>
        <p:nvSpPr>
          <p:cNvPr id="326" name="Shape 326"/>
          <p:cNvSpPr/>
          <p:nvPr>
            <p:ph type="body" sz="quarter" idx="1"/>
          </p:nvPr>
        </p:nvSpPr>
        <p:spPr>
          <a:prstGeom prst="rect">
            <a:avLst/>
          </a:prstGeom>
        </p:spPr>
        <p:txBody>
          <a:bodyPr/>
          <a:lstStyle/>
          <a:p>
            <a:pPr/>
            <a:r>
              <a:t>In this unit I’m going to build some theory for map-reduce algorithms.  This theory will eventually lead us to some lower bounds, and that in turn lets us assert that particular algorithms are as efficient as a map-reduce algorithm for a problem can be.</a:t>
            </a:r>
          </a:p>
          <a:p>
            <a:pPr/>
          </a:p>
          <a:p>
            <a:pPr/>
            <a:r>
              <a:t>There are several ingredients to the theory.  First, we need the notion of reducer size – the maximum amount of data that a reducer can have as input.  We also need the notion of replication rate – the average number of key-value pairs generated by a mapper on one input.  One goal is to prove lower bounds on the replication rate as a function of reducer size.  That is, the smaller the reducer size, the bigger the replication rate.</a:t>
            </a:r>
          </a:p>
          <a:p>
            <a:pPr/>
          </a:p>
          <a:p>
            <a:pPr/>
            <a:r>
              <a:t>Another essential ingredient to the theory is the mapping schema – a description of how outputs for a problem relate to inputs.  We characterize a problem by its mapping schema, and we use properties of that schema to put an upper bound on how many outputs can be covered by one reducer with a given reducer size.  That in turn lets us get lower bounds on replication rate as a function of the reducer size.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sldImg"/>
          </p:nvPr>
        </p:nvSpPr>
        <p:spPr>
          <a:prstGeom prst="rect">
            <a:avLst/>
          </a:prstGeom>
        </p:spPr>
        <p:txBody>
          <a:bodyPr/>
          <a:lstStyle/>
          <a:p>
            <a:pPr/>
          </a:p>
        </p:txBody>
      </p:sp>
      <p:sp>
        <p:nvSpPr>
          <p:cNvPr id="332" name="Shape 332"/>
          <p:cNvSpPr/>
          <p:nvPr>
            <p:ph type="body" sz="quarter" idx="1"/>
          </p:nvPr>
        </p:nvSpPr>
        <p:spPr>
          <a:prstGeom prst="rect">
            <a:avLst/>
          </a:prstGeom>
        </p:spPr>
        <p:txBody>
          <a:bodyPr/>
          <a:lstStyle/>
          <a:p>
            <a:pPr/>
            <a:r>
              <a:t>We’re now going to introduce a model that lets us discuss the best way to trade off communication for the number of reducers used.   The elements of the model are simple, but the conclusions are interesting.</a:t>
            </a:r>
          </a:p>
          <a:p>
            <a:pPr/>
          </a:p>
          <a:p>
            <a:pPr/>
            <a:r>
              <a:t>Click 1: There is a set of inputs.  In the drug-interaction example we just talked about, each drug and its megabyte-long record is an input.</a:t>
            </a:r>
          </a:p>
          <a:p>
            <a:pPr/>
          </a:p>
          <a:p>
            <a:pPr/>
            <a:r>
              <a:t>Click 2: And there is a set of outputs.  The output for a pair of drugs is the conclusion whether there is a statistically significant interaction between these two drugs.</a:t>
            </a:r>
          </a:p>
          <a:p>
            <a:pPr/>
          </a:p>
          <a:p>
            <a:pPr/>
            <a:r>
              <a:t>Click 3: And there is a many-many relationship between inputs and outputs.  Each output requires certain inputs to compute its value.  In the drug-interaction example, each output pair, say {i,j}, is related to two inputs: i and j.  It is common for outputs to depend on two inputs, but there are important examples where outputs depend on many more than 2 inputs.</a:t>
            </a:r>
          </a:p>
          <a:p>
            <a:pPr/>
          </a:p>
          <a:p>
            <a:pPr/>
            <a:r>
              <a:t>Often, the inputs are sent as values – in key-value pairs – to the reducer where the outputs that need them are computed.  However, in other cases, the key-value pairs could be computed in some complex way from the inputs.  We don’t need to distinguish these cases.  We connect an input to those outputs such that the mapper for that input creates some key-value pair necessary to compute that output.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ph type="sldImg"/>
          </p:nvPr>
        </p:nvSpPr>
        <p:spPr>
          <a:prstGeom prst="rect">
            <a:avLst/>
          </a:prstGeom>
        </p:spPr>
        <p:txBody>
          <a:bodyPr/>
          <a:lstStyle/>
          <a:p>
            <a:pPr/>
          </a:p>
        </p:txBody>
      </p:sp>
      <p:sp>
        <p:nvSpPr>
          <p:cNvPr id="391" name="Shape 391"/>
          <p:cNvSpPr/>
          <p:nvPr>
            <p:ph type="body" sz="quarter" idx="1"/>
          </p:nvPr>
        </p:nvSpPr>
        <p:spPr>
          <a:prstGeom prst="rect">
            <a:avLst/>
          </a:prstGeom>
        </p:spPr>
        <p:txBody>
          <a:bodyPr/>
          <a:lstStyle/>
          <a:p>
            <a:pPr/>
            <a:r>
              <a:t>Here’s what the many-many mapping looks like between inputs and outputs for the drug-interaction problem, with four inputs.  In this case, there are 6 outputs, each corresponding to one of the six pairs of drugs.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0" name="Shape 420"/>
          <p:cNvSpPr/>
          <p:nvPr>
            <p:ph type="sldImg"/>
          </p:nvPr>
        </p:nvSpPr>
        <p:spPr>
          <a:prstGeom prst="rect">
            <a:avLst/>
          </a:prstGeom>
        </p:spPr>
        <p:txBody>
          <a:bodyPr/>
          <a:lstStyle/>
          <a:p>
            <a:pPr/>
          </a:p>
        </p:txBody>
      </p:sp>
      <p:sp>
        <p:nvSpPr>
          <p:cNvPr id="421" name="Shape 421"/>
          <p:cNvSpPr/>
          <p:nvPr>
            <p:ph type="body" sz="quarter" idx="1"/>
          </p:nvPr>
        </p:nvSpPr>
        <p:spPr>
          <a:prstGeom prst="rect">
            <a:avLst/>
          </a:prstGeom>
        </p:spPr>
        <p:txBody>
          <a:bodyPr/>
          <a:lstStyle/>
          <a:p>
            <a:pPr/>
            <a:r>
              <a:t>Here’s an example where outputs depend on very many inputs.  We want to multiply n-by-n matrices.  There are thus 2n-squared inputs, one for each of the elements of the two input matrices, and n-squared outputs, one for each element of the result matrix.</a:t>
            </a:r>
          </a:p>
          <a:p>
            <a:pPr/>
          </a:p>
          <a:p>
            <a:pPr/>
            <a:r>
              <a:t>Click 1: Look at a single output, say in row i and column j.  </a:t>
            </a:r>
          </a:p>
          <a:p>
            <a:pPr/>
          </a:p>
          <a:p>
            <a:pPr/>
            <a:r>
              <a:t>Click 2: If you remember your matrix multiplication, you know that this one output is computed by taking the dot product of the i-th row and j-th column.</a:t>
            </a:r>
          </a:p>
          <a:p>
            <a:pPr/>
          </a:p>
          <a:p>
            <a:pPr/>
            <a:r>
              <a:t>Click 3: Thus, each output is related to 2n inputs.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6" name="Shape 426"/>
          <p:cNvSpPr/>
          <p:nvPr>
            <p:ph type="sldImg"/>
          </p:nvPr>
        </p:nvSpPr>
        <p:spPr>
          <a:prstGeom prst="rect">
            <a:avLst/>
          </a:prstGeom>
        </p:spPr>
        <p:txBody>
          <a:bodyPr/>
          <a:lstStyle/>
          <a:p>
            <a:pPr/>
          </a:p>
        </p:txBody>
      </p:sp>
      <p:sp>
        <p:nvSpPr>
          <p:cNvPr id="427" name="Shape 427"/>
          <p:cNvSpPr/>
          <p:nvPr>
            <p:ph type="body" sz="quarter" idx="1"/>
          </p:nvPr>
        </p:nvSpPr>
        <p:spPr>
          <a:prstGeom prst="rect">
            <a:avLst/>
          </a:prstGeom>
        </p:spPr>
        <p:txBody>
          <a:bodyPr/>
          <a:lstStyle/>
          <a:p>
            <a:pPr/>
            <a:r>
              <a:t>We’re going to talk about two parameters that describe a map-reduce algorithm.  The first, which we’ll talk about here, is the reducer size.  Next, we’ll talk about replication rate, which is a measure of how high the communication cost is.</a:t>
            </a:r>
          </a:p>
          <a:p>
            <a:pPr/>
          </a:p>
          <a:p>
            <a:pPr/>
            <a:r>
              <a:t>Click 1: The reducer size for an algorithm, which we’ll denote q in what follows, is the maximum number of inputs that we allow for one reducer.  Remember, a reducer is a key and its list of values, so we are really putting an upper limit on how long this list can be.</a:t>
            </a:r>
          </a:p>
          <a:p>
            <a:pPr/>
          </a:p>
          <a:p>
            <a:pPr/>
            <a:r>
              <a:t>Click 2: One reason we might want to put such a limit on reducer size is so that we are able to execute the Reduce function for one reducer in main memory.  But there might be other reasons.  For example, we might want to put a smaller limit on reducer size to force there to be lots of available parallelism.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2" name="Shape 432"/>
          <p:cNvSpPr/>
          <p:nvPr>
            <p:ph type="sldImg"/>
          </p:nvPr>
        </p:nvSpPr>
        <p:spPr>
          <a:prstGeom prst="rect">
            <a:avLst/>
          </a:prstGeom>
        </p:spPr>
        <p:txBody>
          <a:bodyPr/>
          <a:lstStyle/>
          <a:p>
            <a:pPr/>
          </a:p>
        </p:txBody>
      </p:sp>
      <p:sp>
        <p:nvSpPr>
          <p:cNvPr id="433" name="Shape 433"/>
          <p:cNvSpPr/>
          <p:nvPr>
            <p:ph type="body" sz="quarter" idx="1"/>
          </p:nvPr>
        </p:nvSpPr>
        <p:spPr>
          <a:prstGeom prst="rect">
            <a:avLst/>
          </a:prstGeom>
        </p:spPr>
        <p:txBody>
          <a:bodyPr/>
          <a:lstStyle/>
          <a:p>
            <a:pPr/>
            <a:r>
              <a:t>Now, let’s introduce the other important parameter of map-reduce algorithms, the replication rate.</a:t>
            </a:r>
          </a:p>
          <a:p>
            <a:pPr/>
          </a:p>
          <a:p>
            <a:pPr/>
            <a:r>
              <a:t>Click 1: Formally, it is the average number of key-value pairs created by one mapper.  Or put another way, it is the average number of outputs to which an input is connected.  For many problems, this fan-out will be the same for all inputs.</a:t>
            </a:r>
          </a:p>
          <a:p>
            <a:pPr/>
          </a:p>
          <a:p>
            <a:pPr/>
            <a:r>
              <a:t>Click 2: We’ll use r throughout the discussion to stand for the replication rate.</a:t>
            </a:r>
          </a:p>
          <a:p>
            <a:pPr/>
          </a:p>
          <a:p>
            <a:pPr/>
            <a:r>
              <a:t>Click 3: It helps to think of replication rate as the communication cost per input.</a:t>
            </a:r>
          </a:p>
          <a:p>
            <a:pPr/>
          </a:p>
          <a:p>
            <a:pPr/>
            <a:r>
              <a:t>Click 4: The relationship between reducer size and replication rate depends on the number of reducers we need and the input size.  If there are p reducers, each receiving q inputs, and the number of inputs is capital I (POINT), then the replication rate will be pq divided by I.</a:t>
            </a:r>
          </a:p>
          <a:p>
            <a:pPr/>
          </a:p>
          <a:p>
            <a:pPr/>
            <a:r>
              <a:t>I should point out that I’m going to make a simplification here to avoid a substantial amount of mathematics.  I’m assuming that each reducer has the same number of inputs, and that number is the maximum allowed, that is, q.  If some of the p reducers got fewer inputs, then the replication rate would be smaller.  But usually, we get the lowest possible replication rate for a given q by using reducers with exactly q inputs each.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1" name="Shape 441"/>
          <p:cNvSpPr/>
          <p:nvPr>
            <p:ph type="sldImg"/>
          </p:nvPr>
        </p:nvSpPr>
        <p:spPr>
          <a:prstGeom prst="rect">
            <a:avLst/>
          </a:prstGeom>
        </p:spPr>
        <p:txBody>
          <a:bodyPr/>
          <a:lstStyle/>
          <a:p>
            <a:pPr/>
          </a:p>
        </p:txBody>
      </p:sp>
      <p:sp>
        <p:nvSpPr>
          <p:cNvPr id="442" name="Shape 442"/>
          <p:cNvSpPr/>
          <p:nvPr>
            <p:ph type="body" sz="quarter" idx="1"/>
          </p:nvPr>
        </p:nvSpPr>
        <p:spPr>
          <a:prstGeom prst="rect">
            <a:avLst/>
          </a:prstGeom>
        </p:spPr>
        <p:txBody>
          <a:bodyPr/>
          <a:lstStyle/>
          <a:p>
            <a:pPr>
              <a:defRPr sz="1100"/>
            </a:pPr>
            <a:r>
              <a:t>Let’s see how r and q relate for the drug interaction problem we discussed earlier.</a:t>
            </a:r>
          </a:p>
          <a:p>
            <a:pPr>
              <a:defRPr sz="1100"/>
            </a:pPr>
          </a:p>
          <a:p>
            <a:pPr>
              <a:defRPr sz="1100"/>
            </a:pPr>
            <a:r>
              <a:t>Click 1: Let d be the number of drugs.  In our example, we used d=3000, but there’s nothing special about that.  Let’s also suppose we divide the drugs into g groups of equal size, so each group consists of d/g drugs.</a:t>
            </a:r>
          </a:p>
          <a:p>
            <a:pPr>
              <a:defRPr sz="1100"/>
            </a:pPr>
          </a:p>
          <a:p>
            <a:pPr>
              <a:defRPr sz="1100"/>
            </a:pPr>
            <a:r>
              <a:t>Click 2: A reducer corresponds to a pair of groups, so the number of inputs each reducer needs is twice the number of drugs in a group, or 2d/g.</a:t>
            </a:r>
          </a:p>
          <a:p>
            <a:pPr>
              <a:defRPr sz="1100"/>
            </a:pPr>
          </a:p>
          <a:p>
            <a:pPr>
              <a:defRPr sz="1100"/>
            </a:pPr>
            <a:r>
              <a:t>Click 3: We can figure out the replication rate directly, since each drug is sent to g-1 reducers one reducer for each pair consisting of its group and one of the other groups.  We’ll assume g is fairly large, so we’ll drop the “minus 1” and say the replication rate is g.</a:t>
            </a:r>
          </a:p>
          <a:p>
            <a:pPr>
              <a:defRPr sz="1100"/>
            </a:pPr>
          </a:p>
          <a:p>
            <a:pPr>
              <a:defRPr sz="1100"/>
            </a:pPr>
            <a:r>
              <a:t>Click 4: Now, we have r and q in terms of g (POINT to both).  We can eliminate g and get r = 2d/q.  This is interesting.   It says that the replication rate and reducer size are inversly proportional to each other.  That makes a lot of sense.  It says the more work we can throw on one reducer, and therefore the less parallelism we get, the smaller will be the communication cost.</a:t>
            </a:r>
          </a:p>
          <a:p>
            <a:pPr>
              <a:defRPr sz="1100"/>
            </a:pPr>
          </a:p>
          <a:p>
            <a:pPr>
              <a:defRPr sz="1100"/>
            </a:pPr>
            <a:r>
              <a:t>Click 5: There might be some confusion with the relationship r = pq/I (POINT) from the previous slide.  Superficially, it looks like r grows in proportion to q, not inversely.  But p is also a variable here, and p is inversely proportional to the SQUARE of q.  We can see that the earlier equation for r holds as  well if we substitute for p, q, and I.  P is g-squared over 2 (POINT to both).  q is 2d/g (POINT to both), and I is d (POINT).  Multiply these out, and you get r = g, which we knew from analysis of what the mappers do.  Actually, it’s not g; it’s g-1.  But p isn’t really g-squared over 2 (POINT), its g choose 2, or g times g-1 over 2.  The approximations even out.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7" name="Shape 447"/>
          <p:cNvSpPr/>
          <p:nvPr>
            <p:ph type="sldImg"/>
          </p:nvPr>
        </p:nvSpPr>
        <p:spPr>
          <a:prstGeom prst="rect">
            <a:avLst/>
          </a:prstGeom>
        </p:spPr>
        <p:txBody>
          <a:bodyPr/>
          <a:lstStyle/>
          <a:p>
            <a:pPr/>
          </a:p>
        </p:txBody>
      </p:sp>
      <p:sp>
        <p:nvSpPr>
          <p:cNvPr id="448" name="Shape 448"/>
          <p:cNvSpPr/>
          <p:nvPr>
            <p:ph type="body" sz="quarter" idx="1"/>
          </p:nvPr>
        </p:nvSpPr>
        <p:spPr>
          <a:prstGeom prst="rect">
            <a:avLst/>
          </a:prstGeom>
        </p:spPr>
        <p:txBody>
          <a:bodyPr/>
          <a:lstStyle/>
          <a:p>
            <a:pPr/>
            <a:r>
              <a:t>What we saw so far can be interpreted as an upper bound on the best possible replication rate for any reducer size.</a:t>
            </a:r>
          </a:p>
          <a:p>
            <a:pPr/>
          </a:p>
          <a:p>
            <a:pPr/>
            <a:r>
              <a:t>Click 1: In general, when we give an algorithm and analyze its replication rate in terms of q, we get an upper bound on the smallest possible r for that q.  Surely, the smallest r cannot be greater than the actual r we get for the algorithm.</a:t>
            </a:r>
          </a:p>
          <a:p>
            <a:pPr/>
          </a:p>
          <a:p>
            <a:pPr/>
            <a:r>
              <a:t>Click 2: However, to really understand map-reduce algorithms, we need to find lower bounds on r as a function of q as well.  The analogy would be sorting on a serial machine.  We have algorithms like mergesort that take n log n time on input of size n.  That’s good to know, but it only becomes impressive because we also have an n log n lower bound on ANY algorithm that does general sorting.</a:t>
            </a:r>
          </a:p>
          <a:p>
            <a:pPr/>
          </a:p>
          <a:p>
            <a:pPr/>
            <a:r>
              <a:t>Click 3: So what we want to address now is how one could go about proving that r cannot be less than a certain function of q.</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3" name="Shape 453"/>
          <p:cNvSpPr/>
          <p:nvPr>
            <p:ph type="sldImg"/>
          </p:nvPr>
        </p:nvSpPr>
        <p:spPr>
          <a:prstGeom prst="rect">
            <a:avLst/>
          </a:prstGeom>
        </p:spPr>
        <p:txBody>
          <a:bodyPr/>
          <a:lstStyle/>
          <a:p>
            <a:pPr/>
          </a:p>
        </p:txBody>
      </p:sp>
      <p:sp>
        <p:nvSpPr>
          <p:cNvPr id="454" name="Shape 454"/>
          <p:cNvSpPr/>
          <p:nvPr>
            <p:ph type="body" sz="quarter" idx="1"/>
          </p:nvPr>
        </p:nvSpPr>
        <p:spPr>
          <a:prstGeom prst="rect">
            <a:avLst/>
          </a:prstGeom>
        </p:spPr>
        <p:txBody>
          <a:bodyPr/>
          <a:lstStyle/>
          <a:p>
            <a:pPr/>
            <a:r>
              <a:t>In order to prove lower bounds on replication rate, we need to be able to talk about every possible algorithm that solves a problem.  We can’t do that in general, but for many interesting problems, we can abstract enough of what any map-reduce algorithm can do that it is possible to make some useful claims about how much replication is needed.</a:t>
            </a:r>
          </a:p>
          <a:p>
            <a:pPr/>
          </a:p>
          <a:p>
            <a:pPr/>
            <a:r>
              <a:t>Click 1: So let’s define a mapping schema for a given problem, and for a given reducer size q to be an assignment of each input to a set of one or more reducers.  There are two conditions this assignment must obey in order for the mapping schema to be considered as solving the problem with this reducer size.</a:t>
            </a:r>
          </a:p>
          <a:p>
            <a:pPr/>
          </a:p>
          <a:p>
            <a:pPr/>
            <a:r>
              <a:t>Click 2: First, of course, we can’t assign more than q inputs to any one reducer.</a:t>
            </a:r>
          </a:p>
          <a:p>
            <a:pPr/>
          </a:p>
          <a:p>
            <a:pPr/>
            <a:r>
              <a:t>Click 3: But in order for there to be any way of computing the outputs correctly, using this mapping schema, there is another condition that must be satisfied.  For each output, there is at least one reducer that is capable of computing that output.  In order to compute an output, the reducer must have, as inputs, all the inputs on which that output depends.</a:t>
            </a:r>
          </a:p>
          <a:p>
            <a:pPr/>
          </a:p>
          <a:p>
            <a:pPr/>
            <a:r>
              <a:t>Click 4: When a reducer gets all the inputs an output needs, we’ll say the reducer “covers” the output.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r>
              <a:t>Here’s what in a sense is the obvious way to do the comparisons using map-reduce.</a:t>
            </a:r>
          </a:p>
          <a:p>
            <a:pPr/>
          </a:p>
          <a:p>
            <a:pPr/>
            <a:r>
              <a:t>Click 1: We’ll have a key for each pair of drugs i and j. You can think of the set as a sorted list – it’s the same thing, really.</a:t>
            </a:r>
          </a:p>
          <a:p>
            <a:pPr/>
          </a:p>
          <a:p>
            <a:pPr/>
            <a:r>
              <a:t>Click 2: The value will be the megabyte-long record for one of these two drugs.</a:t>
            </a:r>
          </a:p>
          <a:p>
            <a:pPr/>
          </a:p>
          <a:p>
            <a:pPr/>
            <a:r>
              <a:t>Click 3: So what does the mapper do.  Say given drug i and its record.  The mapper needs to generate 2999 key-value pairs, one for each other drug j.  The key-value pair for j has the key {i,j} (POINT), and the value is the record for i (POINT).  Note that the mapper doesn’t know the record for j; it only sees i and its record.</a:t>
            </a:r>
          </a:p>
          <a:p>
            <a:pPr/>
          </a:p>
          <a:p>
            <a:pPr/>
            <a:r>
              <a:t>Click 4: And what does a reducer get.  Say the reducer is the one for key {i,j}.  This reducer is going to get two key-value pairs, one from the mapper for i and the other from the mapper for j.  Formally, the input to the reducer is its key {i,j} (POINT) and the list of the two values associated with this key – the records for i and j (POINT).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9" name="Shape 459"/>
          <p:cNvSpPr/>
          <p:nvPr>
            <p:ph type="sldImg"/>
          </p:nvPr>
        </p:nvSpPr>
        <p:spPr>
          <a:prstGeom prst="rect">
            <a:avLst/>
          </a:prstGeom>
        </p:spPr>
        <p:txBody>
          <a:bodyPr/>
          <a:lstStyle/>
          <a:p>
            <a:pPr/>
          </a:p>
        </p:txBody>
      </p:sp>
      <p:sp>
        <p:nvSpPr>
          <p:cNvPr id="460" name="Shape 460"/>
          <p:cNvSpPr/>
          <p:nvPr>
            <p:ph type="body" sz="quarter" idx="1"/>
          </p:nvPr>
        </p:nvSpPr>
        <p:spPr>
          <a:prstGeom prst="rect">
            <a:avLst/>
          </a:prstGeom>
        </p:spPr>
        <p:txBody>
          <a:bodyPr/>
          <a:lstStyle/>
          <a:p>
            <a:pPr/>
            <a:r>
              <a:t>There are two really important points I want you to bear in mind about mapping schemas.</a:t>
            </a:r>
          </a:p>
          <a:p>
            <a:pPr/>
          </a:p>
          <a:p>
            <a:pPr/>
            <a:r>
              <a:t>Click 1: First, from any map-reduce algorithm we can find a mapping schema.  The mapping schema doesn’t tell all about the algorithm.  For example it doesn’t say HOW the outputs are computed from the inputs.  It doesn’t tell us, in a case where several reducers each have all the inputs needed to produce an output which of them actually produces it.  It doesn’t say how the mappers generate key-value pairs so that the right reducers will get a given input.  But we can be sure that if there is an output such that no reducer gets all the inputs that that output needs, then the algorithm cannot correctly produce that output – it’s just guessing.</a:t>
            </a:r>
          </a:p>
          <a:p>
            <a:pPr/>
          </a:p>
          <a:p>
            <a:pPr/>
            <a:r>
              <a:t>Click 2: And I also want you to observe that it is the requirement for a mapping schema that makes map-reduce algorithms a special case of parallel algorithms in general.  We can’t just take any parallel algorithm and implement it as a single map-reduce job.</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5" name="Shape 465"/>
          <p:cNvSpPr/>
          <p:nvPr>
            <p:ph type="sldImg"/>
          </p:nvPr>
        </p:nvSpPr>
        <p:spPr>
          <a:prstGeom prst="rect">
            <a:avLst/>
          </a:prstGeom>
        </p:spPr>
        <p:txBody>
          <a:bodyPr/>
          <a:lstStyle/>
          <a:p>
            <a:pPr/>
          </a:p>
        </p:txBody>
      </p:sp>
      <p:sp>
        <p:nvSpPr>
          <p:cNvPr id="466" name="Shape 466"/>
          <p:cNvSpPr/>
          <p:nvPr>
            <p:ph type="body" sz="quarter" idx="1"/>
          </p:nvPr>
        </p:nvSpPr>
        <p:spPr>
          <a:prstGeom prst="rect">
            <a:avLst/>
          </a:prstGeom>
        </p:spPr>
        <p:txBody>
          <a:bodyPr/>
          <a:lstStyle/>
          <a:p>
            <a:pPr>
              <a:lnSpc>
                <a:spcPct val="80000"/>
              </a:lnSpc>
              <a:defRPr sz="1000"/>
            </a:pPr>
            <a:r>
              <a:t>I want to apply the mapping-schema idea to the problem of drug interactions and get a lower bound on replication rate as a function of the reducer size q.  As we shall see, the algorithm we already suggested for the problem is almost as good as is possible.</a:t>
            </a:r>
          </a:p>
          <a:p>
            <a:pPr>
              <a:lnSpc>
                <a:spcPct val="80000"/>
              </a:lnSpc>
              <a:defRPr sz="1000"/>
            </a:pPr>
          </a:p>
          <a:p>
            <a:pPr>
              <a:lnSpc>
                <a:spcPct val="80000"/>
              </a:lnSpc>
              <a:defRPr sz="1000"/>
            </a:pPr>
            <a:r>
              <a:t>Click 1: We’ll again assume that there are d drugs to compare, and the limit on the reducer size is q.</a:t>
            </a:r>
          </a:p>
          <a:p>
            <a:pPr>
              <a:lnSpc>
                <a:spcPct val="80000"/>
              </a:lnSpc>
              <a:defRPr sz="1000"/>
            </a:pPr>
          </a:p>
          <a:p>
            <a:pPr>
              <a:lnSpc>
                <a:spcPct val="80000"/>
              </a:lnSpc>
              <a:defRPr sz="1000"/>
            </a:pPr>
            <a:r>
              <a:t>Click 2: First, the critical observation in all lower bound proofs is to put an upper bound on how many outputs a reducer can cover.  In this case, the reducer gets q drug records as inputs.  The only outputs it can cover are the pairs of drugs that it has received.  There are q-choose-2 of these, which I’m going to approximate as q-squared/2.  Technically, the exact number is q times q-1 over 2, but for large q there is negligible difference.</a:t>
            </a:r>
          </a:p>
          <a:p>
            <a:pPr>
              <a:lnSpc>
                <a:spcPct val="80000"/>
              </a:lnSpc>
              <a:defRPr sz="1000"/>
            </a:pPr>
          </a:p>
          <a:p>
            <a:pPr>
              <a:lnSpc>
                <a:spcPct val="80000"/>
              </a:lnSpc>
              <a:defRPr sz="1000"/>
            </a:pPr>
            <a:r>
              <a:t>Click 3: But among all the reducers, there are d-choose-2 outputs that must be covered.  Again, I’ll approximate the “choose 2” by squaring and dividing by 2, so there are approximately d-squared over 2 outputs to cover somewhere.</a:t>
            </a:r>
          </a:p>
          <a:p>
            <a:pPr>
              <a:lnSpc>
                <a:spcPct val="80000"/>
              </a:lnSpc>
              <a:defRPr sz="1000"/>
            </a:pPr>
          </a:p>
          <a:p>
            <a:pPr>
              <a:lnSpc>
                <a:spcPct val="80000"/>
              </a:lnSpc>
              <a:defRPr sz="1000"/>
            </a:pPr>
            <a:r>
              <a:t>Click 4: So if we divide the number of outputs (POINT) by the number of outputs one reducer can cover (POINT), we get the minimum number of reducers that must exist.  In this case, that number is d-squared over q-squared (POINT).</a:t>
            </a:r>
          </a:p>
          <a:p>
            <a:pPr>
              <a:lnSpc>
                <a:spcPct val="80000"/>
              </a:lnSpc>
              <a:defRPr sz="1000"/>
            </a:pPr>
          </a:p>
          <a:p>
            <a:pPr>
              <a:lnSpc>
                <a:spcPct val="80000"/>
              </a:lnSpc>
              <a:defRPr sz="1000"/>
            </a:pPr>
            <a:r>
              <a:t>Click 5: The replication rate is the number of reducers (POINT to d2/q2) times the number of inputs per reducer (POINT to q) divided by the total number of inputs (POINT to d), which gives us r greater than or equal to d/q.  There is our lower bound on replication rate for ANY algorithm that solves the drug-interaction problem.</a:t>
            </a:r>
          </a:p>
          <a:p>
            <a:pPr>
              <a:lnSpc>
                <a:spcPct val="80000"/>
              </a:lnSpc>
              <a:defRPr sz="1000"/>
            </a:pPr>
          </a:p>
          <a:p>
            <a:pPr>
              <a:lnSpc>
                <a:spcPct val="80000"/>
              </a:lnSpc>
              <a:defRPr sz="1000"/>
            </a:pPr>
            <a:r>
              <a:t>I should confess that I am being a little sloppy here.  I’m assuming that the algorithm has every reducer getting all q of the inputs it is entitled to.  I should do a little more math and consider the possibility that different reducers get different numbers of inputs smaller than q.  However, it doesn’t matter in the end; we still get the same lower bound.</a:t>
            </a:r>
          </a:p>
          <a:p>
            <a:pPr>
              <a:lnSpc>
                <a:spcPct val="80000"/>
              </a:lnSpc>
              <a:defRPr sz="1000"/>
            </a:pPr>
          </a:p>
          <a:p>
            <a:pPr>
              <a:lnSpc>
                <a:spcPct val="80000"/>
              </a:lnSpc>
              <a:defRPr sz="1000"/>
            </a:pPr>
            <a:r>
              <a:t>Click 6: Notice that the lower bound r &gt;= d/q (DRAW) is half the replication rate that the algorithm we described, using g groups, uses.  If you check back to that discussion, you will find that we had r = g, the number of groups (POINT), and we also determined that q was 2d/g (POINT).  If you turn this equation around, you get g = 2d/g (POINT), or r = 2d/g (DRAW), since r and g are the same (POINT).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0" name="Shape 470"/>
          <p:cNvSpPr/>
          <p:nvPr>
            <p:ph type="sldImg"/>
          </p:nvPr>
        </p:nvSpPr>
        <p:spPr>
          <a:prstGeom prst="rect">
            <a:avLst/>
          </a:prstGeom>
        </p:spPr>
        <p:txBody>
          <a:bodyPr/>
          <a:lstStyle/>
          <a:p>
            <a:pPr/>
          </a:p>
        </p:txBody>
      </p:sp>
      <p:sp>
        <p:nvSpPr>
          <p:cNvPr id="471" name="Shape 471"/>
          <p:cNvSpPr/>
          <p:nvPr>
            <p:ph type="body" sz="quarter" idx="1"/>
          </p:nvPr>
        </p:nvSpPr>
        <p:spPr>
          <a:prstGeom prst="rect">
            <a:avLst/>
          </a:prstGeom>
        </p:spPr>
        <p:txBody>
          <a:bodyPr/>
          <a:lstStyle/>
          <a:p>
            <a:pPr/>
            <a:r>
              <a:t>We are now going to study carefully the matter of matrix multiplication.  We’ll talk only about multiplication of square matrices, although the best way to do multiplication of matrices of any rectangular shape follows the pattern we’ll discuss and makes a good exercise to test your understanding.</a:t>
            </a:r>
          </a:p>
          <a:p>
            <a:pPr/>
          </a:p>
          <a:p>
            <a:pPr/>
            <a:r>
              <a:t>We’ll first apply the theory we developed to give the best matrix-multiplication algorithm that uses a single map-reduce job.  However, we’ll go beyond this theory to explore an algorithm for using a sequence of two map-reduce jobs to multiply matrices.  This algorithm, although more complicated, turns out to be superior to the one-job method whenever communication is the significant cost.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7" name="Shape 527"/>
          <p:cNvSpPr/>
          <p:nvPr>
            <p:ph type="sldImg"/>
          </p:nvPr>
        </p:nvSpPr>
        <p:spPr>
          <a:prstGeom prst="rect">
            <a:avLst/>
          </a:prstGeom>
        </p:spPr>
        <p:txBody>
          <a:bodyPr/>
          <a:lstStyle/>
          <a:p>
            <a:pPr/>
          </a:p>
        </p:txBody>
      </p:sp>
      <p:sp>
        <p:nvSpPr>
          <p:cNvPr id="528" name="Shape 528"/>
          <p:cNvSpPr/>
          <p:nvPr>
            <p:ph type="body" sz="quarter" idx="1"/>
          </p:nvPr>
        </p:nvSpPr>
        <p:spPr>
          <a:prstGeom prst="rect">
            <a:avLst/>
          </a:prstGeom>
        </p:spPr>
        <p:txBody>
          <a:bodyPr/>
          <a:lstStyle/>
          <a:p>
            <a:pPr/>
            <a:r>
              <a:t>We’ll look at a baby example, to see the idea.  In this example there are three drugs, rather than 3000.  There will be three mappers, one for each of the three drugs.  There are also three reducers, one for each of the pairs of drugs.  It is a coincidence that the number of mappers and reducers is the same.  In the real problem, there were 3000 mappers and 4.5 million reducers, and for any number of drugs greater than 3 there will be more reducers than mappers.</a:t>
            </a:r>
          </a:p>
          <a:p>
            <a:pPr/>
          </a:p>
          <a:p>
            <a:pPr/>
            <a:r>
              <a:t>Click 1: The mapper for drug 1 produces a key-value pair, where the key is the set {1,2}, and the value is the megabyte or so of the data about the patients taking that drug.</a:t>
            </a:r>
          </a:p>
          <a:p>
            <a:pPr/>
          </a:p>
          <a:p>
            <a:pPr/>
            <a:r>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pPr/>
          </a:p>
          <a:p>
            <a:pPr/>
            <a:r>
              <a:t>Click 3: And the other two mappers do essentially the same thing, but with their drug number and with the record for that drug.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a:p>
        </p:txBody>
      </p:sp>
      <p:sp>
        <p:nvSpPr>
          <p:cNvPr id="203" name="Shape 203"/>
          <p:cNvSpPr/>
          <p:nvPr>
            <p:ph type="body" sz="quarter" idx="1"/>
          </p:nvPr>
        </p:nvSpPr>
        <p:spPr>
          <a:prstGeom prst="rect">
            <a:avLst/>
          </a:prstGeom>
        </p:spPr>
        <p:txBody>
          <a:bodyPr/>
          <a:lstStyle/>
          <a:p>
            <a:pPr/>
            <a:r>
              <a:t>We’ll look at a baby example, to see the idea.  In this example there are three drugs, rather than 3000.  There will be three mappers, one for each of the three drugs.  There are also three reducers, one for each of the pairs of drugs.  It is a coincidence that the number of mappers and reducers is the same.  In the real problem, there were 3000 mappers and 4.5 million reducers, and for any number of drugs greater than 3 there will be more reducers than mappers.</a:t>
            </a:r>
          </a:p>
          <a:p>
            <a:pPr/>
          </a:p>
          <a:p>
            <a:pPr/>
            <a:r>
              <a:t>Click 1: The mapper for drug 1 produces a key-value pair, where the key is the set {1,2}, and the value is the megabyte or so of the data about the patients taking that drug.</a:t>
            </a:r>
          </a:p>
          <a:p>
            <a:pPr/>
          </a:p>
          <a:p>
            <a:pPr/>
            <a:r>
              <a:t>Click 2: The mapper for drug 1 also produces another key-value pair.  The value is the same – the record for drug 1.  But the key is different.  Here it is the set {1,3}.  In general, the mapper for drug 1 will produce a much larger number of key-value pairs. The number of key-value pairs is one less than the number of drugs.  Each key-value pair has a key that is the set containing 1 and one of the other drug numbers.  The value is always the same – the record for drug 1.</a:t>
            </a:r>
          </a:p>
          <a:p>
            <a:pPr/>
          </a:p>
          <a:p>
            <a:pPr/>
            <a:r>
              <a:t>Click 3: And the other two mappers do essentially the same thing, but with their drug number and with the record for that drug.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255"/>
          <p:cNvSpPr/>
          <p:nvPr>
            <p:ph type="sldImg"/>
          </p:nvPr>
        </p:nvSpPr>
        <p:spPr>
          <a:prstGeom prst="rect">
            <a:avLst/>
          </a:prstGeom>
        </p:spPr>
        <p:txBody>
          <a:bodyPr/>
          <a:lstStyle/>
          <a:p>
            <a:pPr/>
          </a:p>
        </p:txBody>
      </p:sp>
      <p:sp>
        <p:nvSpPr>
          <p:cNvPr id="256" name="Shape 256"/>
          <p:cNvSpPr/>
          <p:nvPr>
            <p:ph type="body" sz="quarter" idx="1"/>
          </p:nvPr>
        </p:nvSpPr>
        <p:spPr>
          <a:prstGeom prst="rect">
            <a:avLst/>
          </a:prstGeom>
        </p:spPr>
        <p:txBody>
          <a:bodyPr/>
          <a:lstStyle/>
          <a:p>
            <a:pPr/>
            <a:r>
              <a:t>Once these six key-value pairs are generated by the mappers, they are sent to the reducer for their key.</a:t>
            </a:r>
          </a:p>
          <a:p>
            <a:pPr/>
          </a:p>
          <a:p>
            <a:pPr/>
            <a:r>
              <a:t>Click 1: (just let it happen)  And once they arrive at the reducer, they are combined into a key and its list of values. (go to next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290"/>
          <p:cNvSpPr/>
          <p:nvPr>
            <p:ph type="sldImg"/>
          </p:nvPr>
        </p:nvSpPr>
        <p:spPr>
          <a:prstGeom prst="rect">
            <a:avLst/>
          </a:prstGeom>
        </p:spPr>
        <p:txBody>
          <a:bodyPr/>
          <a:lstStyle/>
          <a:p>
            <a:pPr/>
          </a:p>
        </p:txBody>
      </p:sp>
      <p:sp>
        <p:nvSpPr>
          <p:cNvPr id="291" name="Shape 291"/>
          <p:cNvSpPr/>
          <p:nvPr>
            <p:ph type="body" sz="quarter" idx="1"/>
          </p:nvPr>
        </p:nvSpPr>
        <p:spPr>
          <a:prstGeom prst="rect">
            <a:avLst/>
          </a:prstGeom>
        </p:spPr>
        <p:txBody>
          <a:bodyPr/>
          <a:lstStyle/>
          <a:p>
            <a:pPr/>
            <a:r>
              <a:t>For example, the input to the reducer for the set {1,2} has key {1,2} (POINT), and the list of values that were associated with that key in the various key-value pairs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sldImg"/>
          </p:nvPr>
        </p:nvSpPr>
        <p:spPr>
          <a:prstGeom prst="rect">
            <a:avLst/>
          </a:prstGeom>
        </p:spPr>
        <p:txBody>
          <a:bodyPr/>
          <a:lstStyle/>
          <a:p>
            <a:pPr/>
          </a:p>
        </p:txBody>
      </p:sp>
      <p:sp>
        <p:nvSpPr>
          <p:cNvPr id="297" name="Shape 297"/>
          <p:cNvSpPr/>
          <p:nvPr>
            <p:ph type="body" sz="quarter" idx="1"/>
          </p:nvPr>
        </p:nvSpPr>
        <p:spPr>
          <a:prstGeom prst="rect">
            <a:avLst/>
          </a:prstGeom>
        </p:spPr>
        <p:txBody>
          <a:bodyPr/>
          <a:lstStyle/>
          <a:p>
            <a:pPr/>
            <a:r>
              <a:t>The total computation time is not insignificant.  There are 4.5 million pairs, and each takes some work to process, even in main memory.  Suppose a 100 milliseconds of computation was required for each pair.  That’s about 120 hours work, shared among all the cores at all the compute nodes.  Not insubstantial, but you can get it done in an hour by using 10 16-core compute nodes.</a:t>
            </a:r>
          </a:p>
          <a:p>
            <a:pPr/>
          </a:p>
          <a:p>
            <a:pPr/>
            <a:r>
              <a:t>Click 1: The problem is that there are 3000 drugs.</a:t>
            </a:r>
          </a:p>
          <a:p>
            <a:pPr/>
          </a:p>
          <a:p>
            <a:pPr/>
            <a:r>
              <a:t>Click 2: And the mapper for each drug created 2999 key-value pairs, one for each of the other drugs.</a:t>
            </a:r>
          </a:p>
          <a:p>
            <a:pPr/>
          </a:p>
          <a:p>
            <a:pPr/>
            <a:r>
              <a:t>Click 3: And for each key-value pair a megabyte had to be communicated from mappers to reducers.</a:t>
            </a:r>
          </a:p>
          <a:p>
            <a:pPr/>
          </a:p>
          <a:p>
            <a:pPr/>
            <a:r>
              <a:t>Click 4: You multiply that together and you get 9 terabytes, or 90 teraBITS.  You try to squeeze that through a 1 gigabit Ethernet, or anything with that speed, and it means</a:t>
            </a:r>
          </a:p>
          <a:p>
            <a:pPr/>
          </a:p>
          <a:p>
            <a:pPr/>
            <a:r>
              <a:t>Click 5: 90,000 seconds, or about 30 hours, of network use.  And that’s assuming there are no other jobs competing for the network.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ph type="sldImg"/>
          </p:nvPr>
        </p:nvSpPr>
        <p:spPr>
          <a:prstGeom prst="rect">
            <a:avLst/>
          </a:prstGeom>
        </p:spPr>
        <p:txBody>
          <a:bodyPr/>
          <a:lstStyle/>
          <a:p>
            <a:pPr/>
          </a:p>
        </p:txBody>
      </p:sp>
      <p:sp>
        <p:nvSpPr>
          <p:cNvPr id="303" name="Shape 303"/>
          <p:cNvSpPr/>
          <p:nvPr>
            <p:ph type="body" sz="quarter" idx="1"/>
          </p:nvPr>
        </p:nvSpPr>
        <p:spPr>
          <a:prstGeom prst="rect">
            <a:avLst/>
          </a:prstGeom>
        </p:spPr>
        <p:txBody>
          <a:bodyPr/>
          <a:lstStyle/>
          <a:p>
            <a:pPr/>
            <a:r>
              <a:t>Let’s see how we can reduce the communication without increasing the computation cost.  The problem is that each megabyte-long record gets replicated almost 3000 times.  If we don’t replicate it at all, then everything has to be done by one reducer, and therefore by one Reduce task.  That means no parallelism at all in the reduce part, and the wall-clock time is too great, even if the communication is really small.  But there are compromises that can be made.</a:t>
            </a:r>
          </a:p>
          <a:p>
            <a:pPr/>
          </a:p>
          <a:p>
            <a:pPr/>
            <a:r>
              <a:t>Click 1: We can group the drugs into several groups.  The more groups we use, the more parallelism we can get, but the greater the communication cost.  In a sense, the original attempt grouped drugs into 3000 groups of size 1, which gives the maximum parallelism but also the maximum communication cost.  We’ll focus on an example: 30 groups of 100 drugs each.</a:t>
            </a:r>
          </a:p>
          <a:p>
            <a:pPr/>
          </a:p>
          <a:p>
            <a:pPr/>
            <a:r>
              <a:t>Click 2:  To be specific, the first 100 drugs will be group 1, the next 100 are group 2, and so on.</a:t>
            </a:r>
          </a:p>
          <a:p>
            <a:pPr/>
          </a:p>
          <a:p>
            <a:pPr/>
            <a:r>
              <a:t>Click 3: I will use the notation g(i) to mean the number of the group to which the i-th drug belongs.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ph type="sldImg"/>
          </p:nvPr>
        </p:nvSpPr>
        <p:spPr>
          <a:prstGeom prst="rect">
            <a:avLst/>
          </a:prstGeom>
        </p:spPr>
        <p:txBody>
          <a:bodyPr/>
          <a:lstStyle/>
          <a:p>
            <a:pPr/>
          </a:p>
        </p:txBody>
      </p:sp>
      <p:sp>
        <p:nvSpPr>
          <p:cNvPr id="309" name="Shape 309"/>
          <p:cNvSpPr/>
          <p:nvPr>
            <p:ph type="body" sz="quarter" idx="1"/>
          </p:nvPr>
        </p:nvSpPr>
        <p:spPr>
          <a:prstGeom prst="rect">
            <a:avLst/>
          </a:prstGeom>
        </p:spPr>
        <p:txBody>
          <a:bodyPr/>
          <a:lstStyle/>
          <a:p>
            <a:pPr/>
            <a:r>
              <a:t>Here’s the new Map function.</a:t>
            </a:r>
          </a:p>
          <a:p>
            <a:pPr/>
          </a:p>
          <a:p>
            <a:pPr/>
            <a:r>
              <a:t>Click 1: Now, a key is a set of two groups, rather than a set of two drugs.  Keys actually look the same; they are a pair of numbers (DRAW {m,n}).  But now, n and m are interpreted as numbers of groups, rather than drugs.  And of course, in this case, the range of the numbers is 1-30, rather than 1-3000.</a:t>
            </a:r>
          </a:p>
          <a:p>
            <a:pPr/>
          </a:p>
          <a:p>
            <a:pPr/>
            <a:r>
              <a:t>Click 2: Now, for each drug i, we produce 29 key-value pairs.</a:t>
            </a:r>
          </a:p>
          <a:p>
            <a:pPr/>
          </a:p>
          <a:p>
            <a:pPr/>
            <a:r>
              <a:t>Click 3: For each group number besides g(i) – the group drug i belongs to – we have one key-value pair whose key consists of g(i) and the other group number.</a:t>
            </a:r>
          </a:p>
          <a:p>
            <a:pPr/>
          </a:p>
          <a:p>
            <a:pPr/>
            <a:r>
              <a:t>Click 4: and in all 29 key-value pairs, the value is the record associated with drug i, coupled with the number i itself.  The reason we need to attach the drug number to its data is that, unlike in the earlier case, the reducer will not know what drugs the records represent, unless the drug itself is attached to it or embedded as a component of the record itself.</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4" name="Shape 314"/>
          <p:cNvSpPr/>
          <p:nvPr>
            <p:ph type="sldImg"/>
          </p:nvPr>
        </p:nvSpPr>
        <p:spPr>
          <a:prstGeom prst="rect">
            <a:avLst/>
          </a:prstGeom>
        </p:spPr>
        <p:txBody>
          <a:bodyPr/>
          <a:lstStyle/>
          <a:p>
            <a:pPr/>
          </a:p>
        </p:txBody>
      </p:sp>
      <p:sp>
        <p:nvSpPr>
          <p:cNvPr id="315" name="Shape 315"/>
          <p:cNvSpPr/>
          <p:nvPr>
            <p:ph type="body" sz="quarter" idx="1"/>
          </p:nvPr>
        </p:nvSpPr>
        <p:spPr>
          <a:prstGeom prst="rect">
            <a:avLst/>
          </a:prstGeom>
        </p:spPr>
        <p:txBody>
          <a:bodyPr/>
          <a:lstStyle/>
          <a:p>
            <a:pPr/>
            <a:r>
              <a:t>Each reducer corresponds to a key consisting of two group numbers.  The list associated with that key consists of 200 drug records, 100 for each of the two groups.</a:t>
            </a:r>
          </a:p>
          <a:p>
            <a:pPr/>
          </a:p>
          <a:p>
            <a:pPr/>
            <a:r>
              <a:t>Click 1: The reducer for the pair of groups is responsible for comparing each pair of drugs that are one from each of the groups.</a:t>
            </a:r>
          </a:p>
          <a:p>
            <a:pPr/>
          </a:p>
          <a:p>
            <a:pPr/>
            <a:r>
              <a:t>Click 2: There is a tricky matter of who compares drugs in the same group.  29 different reducers get all the drugs from group n, and we don’t want them all to do it.  A simple rule is to compare pairs of drugs in group n if m is one more than n, in the end-around sense.  That is, for n from 1 to 29, m is one more than n, and for n=30, m is 1.</a:t>
            </a:r>
          </a:p>
          <a:p>
            <a:pPr/>
          </a:p>
          <a:p>
            <a:pPr/>
            <a:r>
              <a:t>Click 3: As a result, each pair of drugs is compared at exactly one reducer.  The total computation cost doing the comparisons is thus the same as it was when a reducer was responsible for only one pair.  There might be a small amount of overhead as the Reduce function organizes the 200 records and moves its attention from one pair to another, but it’s small compared to the real work of doing the statistical tests.  In fact, since a good part of the statistics-gathering involves only one of the two members of a pair, working in large groups actually saves some of the comptation.  But computation time is not the big story.</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bg>
      <p:bgPr>
        <a:gradFill flip="none" rotWithShape="1">
          <a:gsLst>
            <a:gs pos="0">
              <a:srgbClr val="BFC4D3"/>
            </a:gs>
            <a:gs pos="12000">
              <a:srgbClr val="BFC4D3"/>
            </a:gs>
            <a:gs pos="20000">
              <a:srgbClr val="BDC3D1"/>
            </a:gs>
            <a:gs pos="100000">
              <a:srgbClr val="343945"/>
            </a:gs>
          </a:gsLst>
          <a:path path="circle">
            <a:fillToRect l="50000" t="50000" r="50000" b="50000"/>
          </a:path>
        </a:gradFill>
      </p:bgPr>
    </p:bg>
    <p:spTree>
      <p:nvGrpSpPr>
        <p:cNvPr id="1" name=""/>
        <p:cNvGrpSpPr/>
        <p:nvPr/>
      </p:nvGrpSpPr>
      <p:grpSpPr>
        <a:xfrm>
          <a:off x="0" y="0"/>
          <a:ext cx="0" cy="0"/>
          <a:chOff x="0" y="0"/>
          <a:chExt cx="0" cy="0"/>
        </a:xfrm>
      </p:grpSpPr>
      <p:sp>
        <p:nvSpPr>
          <p:cNvPr id="13" name="Shape 13"/>
          <p:cNvSpPr/>
          <p:nvPr/>
        </p:nvSpPr>
        <p:spPr>
          <a:xfrm>
            <a:off x="-1" y="0"/>
            <a:ext cx="9144001" cy="5135430"/>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14" name="Shape 14"/>
          <p:cNvSpPr/>
          <p:nvPr>
            <p:ph type="title"/>
          </p:nvPr>
        </p:nvSpPr>
        <p:spPr>
          <a:xfrm>
            <a:off x="685800" y="3355847"/>
            <a:ext cx="8077200" cy="1673353"/>
          </a:xfrm>
          <a:prstGeom prst="rect">
            <a:avLst/>
          </a:prstGeom>
        </p:spPr>
        <p:txBody>
          <a:bodyPr lIns="0" tIns="0" rIns="0" bIns="0" anchor="t"/>
          <a:lstStyle>
            <a:lvl1pPr>
              <a:defRPr sz="5400"/>
            </a:lvl1pPr>
          </a:lstStyle>
          <a:p>
            <a:pPr/>
            <a:r>
              <a:t>Click to edit Master title style</a:t>
            </a:r>
          </a:p>
        </p:txBody>
      </p:sp>
      <p:sp>
        <p:nvSpPr>
          <p:cNvPr id="15" name="Shape 15"/>
          <p:cNvSpPr/>
          <p:nvPr>
            <p:ph type="body" sz="quarter" idx="1"/>
          </p:nvPr>
        </p:nvSpPr>
        <p:spPr>
          <a:xfrm>
            <a:off x="685800" y="5257800"/>
            <a:ext cx="8077200" cy="1295400"/>
          </a:xfrm>
          <a:prstGeom prst="rect">
            <a:avLst/>
          </a:prstGeom>
          <a:extLst>
            <a:ext uri="{C572A759-6A51-4108-AA02-DFA0A04FC94B}">
              <ma14:wrappingTextBoxFlag xmlns:ma14="http://schemas.microsoft.com/office/mac/drawingml/2011/main" val="1"/>
            </a:ext>
          </a:extLst>
        </p:spPr>
        <p:txBody>
          <a:bodyPr lIns="0" tIns="0" rIns="0" bIns="0"/>
          <a:lstStyle>
            <a:lvl1pPr marL="0" indent="0">
              <a:buClrTx/>
              <a:buSzTx/>
              <a:buFontTx/>
              <a:buNone/>
              <a:defRPr>
                <a:solidFill>
                  <a:srgbClr val="FFFFFF"/>
                </a:solidFill>
                <a:latin typeface="Corbel"/>
                <a:ea typeface="Corbel"/>
                <a:cs typeface="Corbel"/>
                <a:sym typeface="Corbel"/>
              </a:defRPr>
            </a:lvl1pPr>
          </a:lstStyle>
          <a:p>
            <a:pPr/>
            <a:r>
              <a:t>Click to edit Master subtitle style</a:t>
            </a:r>
          </a:p>
        </p:txBody>
      </p:sp>
      <p:sp>
        <p:nvSpPr>
          <p:cNvPr id="16" name="Shape 16"/>
          <p:cNvSpPr/>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17" name="Shape 17"/>
          <p:cNvSpPr/>
          <p:nvPr/>
        </p:nvSpPr>
        <p:spPr>
          <a:xfrm>
            <a:off x="0" y="5128333"/>
            <a:ext cx="9144000" cy="45721"/>
          </a:xfrm>
          <a:prstGeom prst="rect">
            <a:avLst/>
          </a:prstGeom>
          <a:solidFill>
            <a:srgbClr val="FFFFFF"/>
          </a:solidFill>
          <a:ln w="12700">
            <a:miter lim="400000"/>
          </a:ln>
          <a:effectLst>
            <a:outerShdw sx="100000" sy="100000" kx="0" ky="0" algn="b" rotWithShape="0" blurRad="38100" dist="10160" dir="5400000">
              <a:srgbClr val="000000">
                <a:alpha val="60000"/>
              </a:srgbClr>
            </a:outerShdw>
          </a:effectLst>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02" name="Shape 102"/>
          <p:cNvSpPr/>
          <p:nvPr>
            <p:ph type="title"/>
          </p:nvPr>
        </p:nvSpPr>
        <p:spPr>
          <a:prstGeom prst="rect">
            <a:avLst/>
          </a:prstGeom>
        </p:spPr>
        <p:txBody>
          <a:bodyPr/>
          <a:lstStyle/>
          <a:p>
            <a:pPr/>
            <a:r>
              <a:t>Click to edit Master title style</a:t>
            </a:r>
          </a:p>
        </p:txBody>
      </p:sp>
      <p:sp>
        <p:nvSpPr>
          <p:cNvPr id="103" name="Shape 103"/>
          <p:cNvSpPr/>
          <p:nvPr>
            <p:ph type="body" idx="1"/>
          </p:nvPr>
        </p:nvSpPr>
        <p:spPr>
          <a:xfrm>
            <a:off x="457200" y="1295400"/>
            <a:ext cx="8534400" cy="5257802"/>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111" name="Shape 111"/>
          <p:cNvSpPr/>
          <p:nvPr/>
        </p:nvSpPr>
        <p:spPr>
          <a:xfrm>
            <a:off x="6598919" y="0"/>
            <a:ext cx="45721" cy="6858000"/>
          </a:xfrm>
          <a:prstGeom prst="rect">
            <a:avLst/>
          </a:prstGeom>
          <a:solidFill>
            <a:srgbClr val="FFFFFF"/>
          </a:solidFill>
          <a:ln w="12700">
            <a:miter lim="400000"/>
          </a:ln>
          <a:effectLst>
            <a:outerShdw sx="100000" sy="100000" kx="0" ky="0" algn="b" rotWithShape="0" blurRad="38100" dist="10160" dir="10800000">
              <a:srgbClr val="000000">
                <a:alpha val="60000"/>
              </a:srgbClr>
            </a:outerShdw>
          </a:effectLst>
        </p:spPr>
        <p:txBody>
          <a:bodyPr lIns="45719" rIns="45719" anchor="ctr"/>
          <a:lstStyle/>
          <a:p>
            <a:pPr algn="ctr">
              <a:defRPr>
                <a:solidFill>
                  <a:srgbClr val="FFFFFF"/>
                </a:solidFill>
              </a:defRPr>
            </a:pPr>
          </a:p>
        </p:txBody>
      </p:sp>
      <p:sp>
        <p:nvSpPr>
          <p:cNvPr id="112" name="Shape 112"/>
          <p:cNvSpPr/>
          <p:nvPr/>
        </p:nvSpPr>
        <p:spPr>
          <a:xfrm>
            <a:off x="6647687" y="0"/>
            <a:ext cx="2514602" cy="6858000"/>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113" name="Shape 113"/>
          <p:cNvSpPr/>
          <p:nvPr>
            <p:ph type="title"/>
          </p:nvPr>
        </p:nvSpPr>
        <p:spPr>
          <a:xfrm>
            <a:off x="6781800" y="274639"/>
            <a:ext cx="1905000" cy="5851526"/>
          </a:xfrm>
          <a:prstGeom prst="rect">
            <a:avLst/>
          </a:prstGeom>
        </p:spPr>
        <p:txBody>
          <a:bodyPr/>
          <a:lstStyle/>
          <a:p>
            <a:pPr/>
            <a:r>
              <a:t>Click to edit Master title style</a:t>
            </a:r>
          </a:p>
        </p:txBody>
      </p:sp>
      <p:sp>
        <p:nvSpPr>
          <p:cNvPr id="114" name="Shape 114"/>
          <p:cNvSpPr/>
          <p:nvPr>
            <p:ph type="body" idx="1"/>
          </p:nvPr>
        </p:nvSpPr>
        <p:spPr>
          <a:xfrm>
            <a:off x="457200" y="304800"/>
            <a:ext cx="6019800" cy="5851525"/>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115" name="Shape 1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Text and Clip Art">
    <p:spTree>
      <p:nvGrpSpPr>
        <p:cNvPr id="1" name=""/>
        <p:cNvGrpSpPr/>
        <p:nvPr/>
      </p:nvGrpSpPr>
      <p:grpSpPr>
        <a:xfrm>
          <a:off x="0" y="0"/>
          <a:ext cx="0" cy="0"/>
          <a:chOff x="0" y="0"/>
          <a:chExt cx="0" cy="0"/>
        </a:xfrm>
      </p:grpSpPr>
      <p:sp>
        <p:nvSpPr>
          <p:cNvPr id="122" name="Shape 122"/>
          <p:cNvSpPr/>
          <p:nvPr>
            <p:ph type="title"/>
          </p:nvPr>
        </p:nvSpPr>
        <p:spPr>
          <a:xfrm>
            <a:off x="457920" y="273629"/>
            <a:ext cx="8226721" cy="1143481"/>
          </a:xfrm>
          <a:prstGeom prst="rect">
            <a:avLst/>
          </a:prstGeom>
        </p:spPr>
        <p:txBody>
          <a:bodyPr lIns="41473" tIns="41473" rIns="41473" bIns="41473"/>
          <a:lstStyle/>
          <a:p>
            <a:pPr/>
            <a:r>
              <a:t>Click to edit Master title style</a:t>
            </a:r>
          </a:p>
        </p:txBody>
      </p:sp>
      <p:sp>
        <p:nvSpPr>
          <p:cNvPr id="123" name="Shape 123"/>
          <p:cNvSpPr/>
          <p:nvPr>
            <p:ph type="body" sz="half" idx="1"/>
          </p:nvPr>
        </p:nvSpPr>
        <p:spPr>
          <a:xfrm>
            <a:off x="457920" y="1604329"/>
            <a:ext cx="4043520" cy="4524955"/>
          </a:xfrm>
          <a:prstGeom prst="rect">
            <a:avLst/>
          </a:prstGeom>
          <a:extLst>
            <a:ext uri="{C572A759-6A51-4108-AA02-DFA0A04FC94B}">
              <ma14:wrappingTextBoxFlag xmlns:ma14="http://schemas.microsoft.com/office/mac/drawingml/2011/main" val="1"/>
            </a:ext>
          </a:extLst>
        </p:spPr>
        <p:txBody>
          <a:bodyPr lIns="41473" tIns="41473" rIns="41473" bIns="41473"/>
          <a:lstStyle/>
          <a:p>
            <a:pPr/>
            <a:r>
              <a:t>Click to edit Master text styles</a:t>
            </a:r>
          </a:p>
          <a:p>
            <a:pPr lvl="1"/>
            <a:r>
              <a:t>Second level</a:t>
            </a:r>
          </a:p>
          <a:p>
            <a:pPr lvl="2"/>
            <a:r>
              <a:t>Third level</a:t>
            </a:r>
          </a:p>
          <a:p>
            <a:pPr lvl="3"/>
            <a:r>
              <a:t>Fourth level</a:t>
            </a:r>
          </a:p>
          <a:p>
            <a:pPr lvl="4"/>
            <a:r>
              <a:t>Fifth level</a:t>
            </a:r>
          </a:p>
        </p:txBody>
      </p:sp>
      <p:sp>
        <p:nvSpPr>
          <p:cNvPr id="124" name="Shape 124"/>
          <p:cNvSpPr/>
          <p:nvPr>
            <p:ph type="sldNum" sz="quarter" idx="2"/>
          </p:nvPr>
        </p:nvSpPr>
        <p:spPr>
          <a:xfrm>
            <a:off x="8510658" y="6541946"/>
            <a:ext cx="172542" cy="1778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4" name="Shape 24"/>
          <p:cNvSpPr/>
          <p:nvPr>
            <p:ph type="title"/>
          </p:nvPr>
        </p:nvSpPr>
        <p:spPr>
          <a:xfrm>
            <a:off x="457200" y="76200"/>
            <a:ext cx="8686800" cy="987553"/>
          </a:xfrm>
          <a:prstGeom prst="rect">
            <a:avLst/>
          </a:prstGeom>
        </p:spPr>
        <p:txBody>
          <a:bodyPr/>
          <a:lstStyle/>
          <a:p>
            <a:pPr/>
            <a:r>
              <a:t>Click to edit Master title style</a:t>
            </a:r>
          </a:p>
        </p:txBody>
      </p:sp>
      <p:sp>
        <p:nvSpPr>
          <p:cNvPr id="25" name="Shape 25"/>
          <p:cNvSpPr/>
          <p:nvPr>
            <p:ph type="body" idx="1"/>
          </p:nvPr>
        </p:nvSpPr>
        <p:spPr>
          <a:xfrm>
            <a:off x="457200" y="1295400"/>
            <a:ext cx="8534400" cy="5257802"/>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26" name="Shape 2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bg>
      <p:bgPr>
        <a:gradFill flip="none" rotWithShape="1">
          <a:gsLst>
            <a:gs pos="0">
              <a:srgbClr val="BFC4D3"/>
            </a:gs>
            <a:gs pos="12000">
              <a:srgbClr val="BFC4D3"/>
            </a:gs>
            <a:gs pos="20000">
              <a:srgbClr val="BDC3D1"/>
            </a:gs>
            <a:gs pos="100000">
              <a:srgbClr val="343945"/>
            </a:gs>
          </a:gsLst>
          <a:path path="circle">
            <a:fillToRect l="50000" t="50000" r="50000" b="50000"/>
          </a:path>
        </a:gradFill>
      </p:bgPr>
    </p:bg>
    <p:spTree>
      <p:nvGrpSpPr>
        <p:cNvPr id="1" name=""/>
        <p:cNvGrpSpPr/>
        <p:nvPr/>
      </p:nvGrpSpPr>
      <p:grpSpPr>
        <a:xfrm>
          <a:off x="0" y="0"/>
          <a:ext cx="0" cy="0"/>
          <a:chOff x="0" y="0"/>
          <a:chExt cx="0" cy="0"/>
        </a:xfrm>
      </p:grpSpPr>
      <p:sp>
        <p:nvSpPr>
          <p:cNvPr id="33" name="Shape 33"/>
          <p:cNvSpPr/>
          <p:nvPr/>
        </p:nvSpPr>
        <p:spPr>
          <a:xfrm>
            <a:off x="0" y="0"/>
            <a:ext cx="9144000" cy="2602522"/>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34" name="Shape 34"/>
          <p:cNvSpPr/>
          <p:nvPr/>
        </p:nvSpPr>
        <p:spPr>
          <a:xfrm>
            <a:off x="0" y="2602520"/>
            <a:ext cx="9144000" cy="45721"/>
          </a:xfrm>
          <a:prstGeom prst="rect">
            <a:avLst/>
          </a:prstGeom>
          <a:solidFill>
            <a:srgbClr val="FFFFFF"/>
          </a:solidFill>
          <a:ln w="12700">
            <a:miter lim="400000"/>
          </a:ln>
          <a:effectLst>
            <a:outerShdw sx="100000" sy="100000" kx="0" ky="0" algn="b" rotWithShape="0" blurRad="38100" dist="10160" dir="5400000">
              <a:srgbClr val="000000">
                <a:alpha val="60000"/>
              </a:srgbClr>
            </a:outerShdw>
          </a:effectLst>
        </p:spPr>
        <p:txBody>
          <a:bodyPr lIns="45719" rIns="45719" anchor="ctr"/>
          <a:lstStyle/>
          <a:p>
            <a:pPr algn="ctr">
              <a:defRPr>
                <a:solidFill>
                  <a:srgbClr val="FFFFFF"/>
                </a:solidFill>
              </a:defRPr>
            </a:pPr>
          </a:p>
        </p:txBody>
      </p:sp>
      <p:sp>
        <p:nvSpPr>
          <p:cNvPr id="35" name="Shape 35"/>
          <p:cNvSpPr/>
          <p:nvPr>
            <p:ph type="title"/>
          </p:nvPr>
        </p:nvSpPr>
        <p:spPr>
          <a:xfrm>
            <a:off x="749808" y="118871"/>
            <a:ext cx="8013193" cy="1636778"/>
          </a:xfrm>
          <a:prstGeom prst="rect">
            <a:avLst/>
          </a:prstGeom>
        </p:spPr>
        <p:txBody>
          <a:bodyPr lIns="0" tIns="0" rIns="0" bIns="0" anchor="b"/>
          <a:lstStyle>
            <a:lvl1pPr>
              <a:defRPr sz="4700"/>
            </a:lvl1pPr>
          </a:lstStyle>
          <a:p>
            <a:pPr/>
            <a:r>
              <a:t>Click to edit Master title style</a:t>
            </a:r>
          </a:p>
        </p:txBody>
      </p:sp>
      <p:sp>
        <p:nvSpPr>
          <p:cNvPr id="36" name="Shape 36"/>
          <p:cNvSpPr/>
          <p:nvPr>
            <p:ph type="body" sz="quarter" idx="1"/>
          </p:nvPr>
        </p:nvSpPr>
        <p:spPr>
          <a:xfrm>
            <a:off x="740663" y="1828800"/>
            <a:ext cx="8022337" cy="685800"/>
          </a:xfrm>
          <a:prstGeom prst="rect">
            <a:avLst/>
          </a:prstGeom>
          <a:extLst>
            <a:ext uri="{C572A759-6A51-4108-AA02-DFA0A04FC94B}">
              <ma14:wrappingTextBoxFlag xmlns:ma14="http://schemas.microsoft.com/office/mac/drawingml/2011/main" val="1"/>
            </a:ext>
          </a:extLst>
        </p:spPr>
        <p:txBody>
          <a:bodyPr lIns="0" tIns="0" rIns="0" bIns="0"/>
          <a:lstStyle>
            <a:lvl1pPr marL="0" indent="0">
              <a:buClrTx/>
              <a:buSzTx/>
              <a:buFontTx/>
              <a:buNone/>
              <a:defRPr sz="2000">
                <a:solidFill>
                  <a:srgbClr val="FFFFFF"/>
                </a:solidFill>
              </a:defRPr>
            </a:lvl1pPr>
          </a:lstStyle>
          <a:p>
            <a:pPr/>
            <a:r>
              <a:t>Click to edit Master text styles</a:t>
            </a:r>
          </a:p>
        </p:txBody>
      </p:sp>
      <p:sp>
        <p:nvSpPr>
          <p:cNvPr id="37" name="Shape 37"/>
          <p:cNvSpPr/>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a:r>
              <a:t>Click to edit Master title style</a:t>
            </a:r>
          </a:p>
        </p:txBody>
      </p:sp>
      <p:sp>
        <p:nvSpPr>
          <p:cNvPr id="45" name="Shape 45"/>
          <p:cNvSpPr/>
          <p:nvPr>
            <p:ph type="body" sz="half" idx="1"/>
          </p:nvPr>
        </p:nvSpPr>
        <p:spPr>
          <a:xfrm>
            <a:off x="457200" y="1295400"/>
            <a:ext cx="4038600" cy="5257800"/>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46" name="Shape 4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p>
            <a:pPr/>
            <a:r>
              <a:t>Click to edit Master title style</a:t>
            </a:r>
          </a:p>
        </p:txBody>
      </p:sp>
      <p:sp>
        <p:nvSpPr>
          <p:cNvPr id="54" name="Shape 54"/>
          <p:cNvSpPr/>
          <p:nvPr>
            <p:ph type="body" sz="quarter" idx="1"/>
          </p:nvPr>
        </p:nvSpPr>
        <p:spPr>
          <a:xfrm>
            <a:off x="457200" y="1698986"/>
            <a:ext cx="4040188" cy="715356"/>
          </a:xfrm>
          <a:prstGeom prst="rect">
            <a:avLst/>
          </a:prstGeom>
          <a:extLst>
            <a:ext uri="{C572A759-6A51-4108-AA02-DFA0A04FC94B}">
              <ma14:wrappingTextBoxFlag xmlns:ma14="http://schemas.microsoft.com/office/mac/drawingml/2011/main" val="1"/>
            </a:ext>
          </a:extLst>
        </p:spPr>
        <p:txBody>
          <a:bodyPr anchor="ctr"/>
          <a:lstStyle>
            <a:lvl1pPr marL="0" indent="0">
              <a:buClrTx/>
              <a:buSzTx/>
              <a:buFontTx/>
              <a:buNone/>
              <a:defRPr b="1" cap="all" sz="2300"/>
            </a:lvl1pPr>
          </a:lstStyle>
          <a:p>
            <a:pPr/>
            <a:r>
              <a:t>Click to edit Master text styles</a:t>
            </a:r>
          </a:p>
        </p:txBody>
      </p:sp>
      <p:sp>
        <p:nvSpPr>
          <p:cNvPr id="55" name="Shape 55"/>
          <p:cNvSpPr/>
          <p:nvPr>
            <p:ph type="body" sz="quarter" idx="13"/>
          </p:nvPr>
        </p:nvSpPr>
        <p:spPr>
          <a:xfrm>
            <a:off x="4645025" y="1698986"/>
            <a:ext cx="4041775" cy="715357"/>
          </a:xfrm>
          <a:prstGeom prst="rect">
            <a:avLst/>
          </a:prstGeom>
        </p:spPr>
        <p:txBody>
          <a:bodyPr anchor="ctr"/>
          <a:lstStyle/>
          <a:p>
            <a:pPr marL="0" indent="0">
              <a:buClrTx/>
              <a:buSzTx/>
              <a:buFontTx/>
              <a:buNone/>
              <a:defRPr b="1" cap="all" sz="2300"/>
            </a:pP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a:r>
              <a:t>Click to edit Master title style</a:t>
            </a: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71" name="Shape 7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8" name="Shape 78"/>
          <p:cNvSpPr/>
          <p:nvPr>
            <p:ph type="title"/>
          </p:nvPr>
        </p:nvSpPr>
        <p:spPr>
          <a:xfrm>
            <a:off x="167837" y="152400"/>
            <a:ext cx="2523746" cy="978409"/>
          </a:xfrm>
          <a:prstGeom prst="rect">
            <a:avLst/>
          </a:prstGeom>
        </p:spPr>
        <p:txBody>
          <a:bodyPr lIns="0" tIns="0" rIns="0" bIns="0" anchor="b"/>
          <a:lstStyle>
            <a:lvl1pPr>
              <a:defRPr sz="2000"/>
            </a:lvl1pPr>
          </a:lstStyle>
          <a:p>
            <a:pPr/>
            <a:r>
              <a:t>Click to edit Master title style</a:t>
            </a:r>
          </a:p>
        </p:txBody>
      </p:sp>
      <p:sp>
        <p:nvSpPr>
          <p:cNvPr id="79" name="Shape 79"/>
          <p:cNvSpPr/>
          <p:nvPr>
            <p:ph type="body" idx="1"/>
          </p:nvPr>
        </p:nvSpPr>
        <p:spPr>
          <a:xfrm>
            <a:off x="3019376" y="1743132"/>
            <a:ext cx="5920642" cy="4558886"/>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80" name="Shape 80"/>
          <p:cNvSpPr/>
          <p:nvPr>
            <p:ph type="body" sz="quarter" idx="13"/>
          </p:nvPr>
        </p:nvSpPr>
        <p:spPr>
          <a:xfrm>
            <a:off x="167837" y="1730018"/>
            <a:ext cx="2468882" cy="4572001"/>
          </a:xfrm>
          <a:prstGeom prst="rect">
            <a:avLst/>
          </a:prstGeom>
        </p:spPr>
        <p:txBody>
          <a:bodyPr/>
          <a:lstStyle/>
          <a:p>
            <a:pPr marL="0" indent="0">
              <a:buClrTx/>
              <a:buSzTx/>
              <a:buFontTx/>
              <a:buNone/>
              <a:defRPr sz="1400"/>
            </a:pPr>
          </a:p>
        </p:txBody>
      </p:sp>
      <p:sp>
        <p:nvSpPr>
          <p:cNvPr id="81" name="Shape 81"/>
          <p:cNvSpPr/>
          <p:nvPr>
            <p:ph type="sldNum" sz="quarter" idx="2"/>
          </p:nvPr>
        </p:nvSpPr>
        <p:spPr>
          <a:prstGeom prst="rect">
            <a:avLst/>
          </a:prstGeom>
        </p:spPr>
        <p:txBody>
          <a:bodyPr/>
          <a:lstStyle/>
          <a:p>
            <a:pPr/>
            <a:fld id="{86CB4B4D-7CA3-9044-876B-883B54F8677D}" type="slidenum"/>
          </a:p>
        </p:txBody>
      </p:sp>
      <p:sp>
        <p:nvSpPr>
          <p:cNvPr id="82" name="Shape 82"/>
          <p:cNvSpPr/>
          <p:nvPr/>
        </p:nvSpPr>
        <p:spPr>
          <a:xfrm>
            <a:off x="2855736" y="-1"/>
            <a:ext cx="45721" cy="1453898"/>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83" name="Shape 83"/>
          <p:cNvSpPr/>
          <p:nvPr/>
        </p:nvSpPr>
        <p:spPr>
          <a:xfrm>
            <a:off x="2855736" y="-1"/>
            <a:ext cx="45721" cy="1453898"/>
          </a:xfrm>
          <a:prstGeom prst="rect">
            <a:avLst/>
          </a:prstGeom>
          <a:solidFill>
            <a:srgbClr val="FFFFFF"/>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bg>
      <p:bgPr>
        <a:solidFill>
          <a:srgbClr val="D4D4D6"/>
        </a:solidFill>
      </p:bgPr>
    </p:bg>
    <p:spTree>
      <p:nvGrpSpPr>
        <p:cNvPr id="1" name=""/>
        <p:cNvGrpSpPr/>
        <p:nvPr/>
      </p:nvGrpSpPr>
      <p:grpSpPr>
        <a:xfrm>
          <a:off x="0" y="0"/>
          <a:ext cx="0" cy="0"/>
          <a:chOff x="0" y="0"/>
          <a:chExt cx="0" cy="0"/>
        </a:xfrm>
      </p:grpSpPr>
      <p:sp>
        <p:nvSpPr>
          <p:cNvPr id="90" name="Shape 90"/>
          <p:cNvSpPr/>
          <p:nvPr>
            <p:ph type="title"/>
          </p:nvPr>
        </p:nvSpPr>
        <p:spPr>
          <a:xfrm>
            <a:off x="164592" y="155447"/>
            <a:ext cx="2525150" cy="978410"/>
          </a:xfrm>
          <a:prstGeom prst="rect">
            <a:avLst/>
          </a:prstGeom>
        </p:spPr>
        <p:txBody>
          <a:bodyPr lIns="0" tIns="0" rIns="0" bIns="0" anchor="b"/>
          <a:lstStyle>
            <a:lvl1pPr>
              <a:defRPr sz="2000"/>
            </a:lvl1pPr>
          </a:lstStyle>
          <a:p>
            <a:pPr/>
            <a:r>
              <a:t>Click to edit Master title style</a:t>
            </a:r>
          </a:p>
        </p:txBody>
      </p:sp>
      <p:sp>
        <p:nvSpPr>
          <p:cNvPr id="91" name="Shape 91"/>
          <p:cNvSpPr/>
          <p:nvPr>
            <p:ph type="pic" idx="13"/>
          </p:nvPr>
        </p:nvSpPr>
        <p:spPr>
          <a:xfrm>
            <a:off x="2903804" y="1484808"/>
            <a:ext cx="6247398" cy="5373193"/>
          </a:xfrm>
          <a:prstGeom prst="rect">
            <a:avLst/>
          </a:prstGeom>
        </p:spPr>
        <p:txBody>
          <a:bodyPr lIns="91439" rIns="91439">
            <a:noAutofit/>
          </a:bodyPr>
          <a:lstStyle/>
          <a:p>
            <a:pPr/>
          </a:p>
        </p:txBody>
      </p:sp>
      <p:sp>
        <p:nvSpPr>
          <p:cNvPr id="92" name="Shape 92"/>
          <p:cNvSpPr/>
          <p:nvPr>
            <p:ph type="body" sz="quarter" idx="1"/>
          </p:nvPr>
        </p:nvSpPr>
        <p:spPr>
          <a:xfrm>
            <a:off x="164592" y="1728216"/>
            <a:ext cx="2468880" cy="4572001"/>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defRPr sz="1400"/>
            </a:lvl1pPr>
          </a:lstStyle>
          <a:p>
            <a:pPr/>
            <a:r>
              <a:t>Click to edit Master text styles</a:t>
            </a:r>
          </a:p>
        </p:txBody>
      </p:sp>
      <p:sp>
        <p:nvSpPr>
          <p:cNvPr id="93" name="Shape 93"/>
          <p:cNvSpPr/>
          <p:nvPr/>
        </p:nvSpPr>
        <p:spPr>
          <a:xfrm>
            <a:off x="2855736" y="0"/>
            <a:ext cx="45721" cy="6858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94" name="Shape 94"/>
          <p:cNvSpPr/>
          <p:nvPr/>
        </p:nvSpPr>
        <p:spPr>
          <a:xfrm>
            <a:off x="2855736" y="0"/>
            <a:ext cx="45721" cy="6858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95" name="Shape 95"/>
          <p:cNvSpPr/>
          <p:nvPr>
            <p:ph type="sldNum" sz="quarter" idx="2"/>
          </p:nvPr>
        </p:nvSpPr>
        <p:spPr>
          <a:xfrm>
            <a:off x="8900650" y="1193800"/>
            <a:ext cx="172543" cy="1778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1021080"/>
            <a:ext cx="9144000" cy="45721"/>
          </a:xfrm>
          <a:prstGeom prst="rect">
            <a:avLst/>
          </a:prstGeom>
          <a:solidFill>
            <a:srgbClr val="FFFFFF"/>
          </a:solidFill>
          <a:ln w="12700">
            <a:miter lim="400000"/>
          </a:ln>
          <a:effectLst>
            <a:outerShdw sx="100000" sy="100000" kx="0" ky="0" algn="b" rotWithShape="0" blurRad="38100" dist="10160" dir="5400000">
              <a:srgbClr val="000000">
                <a:alpha val="60000"/>
              </a:srgbClr>
            </a:outerShdw>
          </a:effectLst>
        </p:spPr>
        <p:txBody>
          <a:bodyPr lIns="45719" rIns="45719" anchor="ctr"/>
          <a:lstStyle/>
          <a:p>
            <a:pPr algn="ctr">
              <a:defRPr>
                <a:solidFill>
                  <a:srgbClr val="FFFFFF"/>
                </a:solidFill>
              </a:defRPr>
            </a:pPr>
          </a:p>
        </p:txBody>
      </p:sp>
      <p:sp>
        <p:nvSpPr>
          <p:cNvPr id="3" name="Shape 3"/>
          <p:cNvSpPr/>
          <p:nvPr/>
        </p:nvSpPr>
        <p:spPr>
          <a:xfrm>
            <a:off x="-1" y="1"/>
            <a:ext cx="9144001" cy="1021078"/>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4" name="Shape 4"/>
          <p:cNvSpPr/>
          <p:nvPr>
            <p:ph type="title"/>
          </p:nvPr>
        </p:nvSpPr>
        <p:spPr>
          <a:xfrm>
            <a:off x="457198" y="152400"/>
            <a:ext cx="8686801" cy="8382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Click to edit Master title style</a:t>
            </a:r>
          </a:p>
        </p:txBody>
      </p:sp>
      <p:sp>
        <p:nvSpPr>
          <p:cNvPr id="5" name="Shape 5"/>
          <p:cNvSpPr/>
          <p:nvPr>
            <p:ph type="sldNum" sz="quarter" idx="2"/>
          </p:nvPr>
        </p:nvSpPr>
        <p:spPr>
          <a:xfrm>
            <a:off x="8765718" y="6680200"/>
            <a:ext cx="172543" cy="177801"/>
          </a:xfrm>
          <a:prstGeom prst="rect">
            <a:avLst/>
          </a:prstGeom>
          <a:ln w="12700">
            <a:miter lim="400000"/>
          </a:ln>
        </p:spPr>
        <p:txBody>
          <a:bodyPr wrap="none" lIns="0" tIns="0" rIns="0" bIns="0" anchor="b">
            <a:spAutoFit/>
          </a:bodyPr>
          <a:lstStyle>
            <a:lvl1pPr algn="r">
              <a:defRPr sz="1200">
                <a:solidFill>
                  <a:srgbClr val="414141"/>
                </a:solidFill>
                <a:latin typeface="+mn-lt"/>
                <a:ea typeface="+mn-ea"/>
                <a:cs typeface="+mn-cs"/>
                <a:sym typeface="Calibri"/>
              </a:defRPr>
            </a:lvl1pPr>
          </a:lstStyle>
          <a:p>
            <a:pPr/>
            <a:fld id="{86CB4B4D-7CA3-9044-876B-883B54F8677D}" type="slidenum"/>
          </a:p>
        </p:txBody>
      </p:sp>
      <p:sp>
        <p:nvSpPr>
          <p:cNvPr id="6" name="Shape 6"/>
          <p:cNvSpPr/>
          <p:nvPr>
            <p:ph type="body" idx="1"/>
          </p:nvPr>
        </p:nvSpPr>
        <p:spPr>
          <a:xfrm>
            <a:off x="457200" y="1600200"/>
            <a:ext cx="8229600" cy="5257800"/>
          </a:xfrm>
          <a:prstGeom prst="rect">
            <a:avLst/>
          </a:prstGeom>
          <a:ln w="12700">
            <a:miter lim="400000"/>
          </a:ln>
        </p:spPr>
        <p:txBody>
          <a:bodyPr lIns="45719" rIns="45719">
            <a:normAutofit fontScale="100000" lnSpcReduction="0"/>
          </a:bodyPr>
          <a:lstStyle/>
          <a:p>
            <a:pP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1pPr>
      <a:lvl2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2pPr>
      <a:lvl3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3pPr>
      <a:lvl4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4pPr>
      <a:lvl5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5pPr>
      <a:lvl6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6pPr>
      <a:lvl7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7pPr>
      <a:lvl8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8pPr>
      <a:lvl9pPr marL="0" marR="0" indent="0" algn="l" defTabSz="914400" rtl="0" latinLnBrk="0">
        <a:lnSpc>
          <a:spcPct val="100000"/>
        </a:lnSpc>
        <a:spcBef>
          <a:spcPts val="0"/>
        </a:spcBef>
        <a:spcAft>
          <a:spcPts val="0"/>
        </a:spcAft>
        <a:buClrTx/>
        <a:buSzTx/>
        <a:buFontTx/>
        <a:buNone/>
        <a:tabLst/>
        <a:defRPr b="0" baseline="0" cap="none" i="0" spc="0" strike="noStrike" sz="4800" u="none">
          <a:ln>
            <a:noFill/>
          </a:ln>
          <a:solidFill>
            <a:schemeClr val="accent1"/>
          </a:solidFill>
          <a:uFillTx/>
          <a:latin typeface="Corbel"/>
          <a:ea typeface="Corbel"/>
          <a:cs typeface="Corbel"/>
          <a:sym typeface="Corbel"/>
        </a:defRPr>
      </a:lvl9pPr>
    </p:titleStyle>
    <p:bodyStyle>
      <a:lvl1pPr marL="438912" marR="0" indent="-320040" algn="l" defTabSz="914400" rtl="0" latinLnBrk="0">
        <a:lnSpc>
          <a:spcPct val="100000"/>
        </a:lnSpc>
        <a:spcBef>
          <a:spcPts val="0"/>
        </a:spcBef>
        <a:spcAft>
          <a:spcPts val="0"/>
        </a:spcAft>
        <a:buClr>
          <a:schemeClr val="accent1"/>
        </a:buClr>
        <a:buSzPct val="80000"/>
        <a:buFont typeface="Wingdings 2"/>
        <a:buChar char="◼"/>
        <a:tabLst/>
        <a:defRPr b="0" baseline="0" cap="none" i="0" spc="0" strike="noStrike" sz="3200" u="none">
          <a:ln>
            <a:noFill/>
          </a:ln>
          <a:solidFill>
            <a:srgbClr val="000000"/>
          </a:solidFill>
          <a:uFillTx/>
          <a:latin typeface="+mn-lt"/>
          <a:ea typeface="+mn-ea"/>
          <a:cs typeface="+mn-cs"/>
          <a:sym typeface="Calibri"/>
        </a:defRPr>
      </a:lvl1pPr>
      <a:lvl2pPr marL="770708" marR="0" indent="-313508"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2pPr>
      <a:lvl3pPr marL="1072896" marR="0" indent="-304800"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3pPr>
      <a:lvl4pPr marL="1325880" marR="0" indent="-292608"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4pPr>
      <a:lvl5pPr marL="1536191" marR="0" indent="-292608"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5pPr>
      <a:lvl6pPr marL="1737360" marR="0" indent="-292608"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6pPr>
      <a:lvl7pPr marL="1971039" marR="0" indent="-325119"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7pPr>
      <a:lvl8pPr marL="2172207" marR="0" indent="-325119"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8pPr>
      <a:lvl9pPr marL="2373375" marR="0" indent="-325119" algn="l" defTabSz="914400" rtl="0" latinLnBrk="0">
        <a:lnSpc>
          <a:spcPct val="100000"/>
        </a:lnSpc>
        <a:spcBef>
          <a:spcPts val="0"/>
        </a:spcBef>
        <a:spcAft>
          <a:spcPts val="0"/>
        </a:spcAft>
        <a:buClr>
          <a:schemeClr val="accent1"/>
        </a:buClr>
        <a:buSzPct val="100000"/>
        <a:buFont typeface="Wingdings 2"/>
        <a:buChar char="●"/>
        <a:tabLst/>
        <a:defRPr b="0" baseline="0" cap="none" i="0" spc="0" strike="noStrike" sz="32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nvSpPr>
        <p:spPr>
          <a:xfrm>
            <a:off x="685800" y="838200"/>
            <a:ext cx="7772400" cy="1574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defRPr sz="5400">
                <a:solidFill>
                  <a:srgbClr val="CC0000"/>
                </a:solidFill>
              </a:defRPr>
            </a:lvl1pPr>
          </a:lstStyle>
          <a:p>
            <a:pPr/>
            <a:r>
              <a:t>Theory of MapReduce Algorithms</a:t>
            </a:r>
          </a:p>
        </p:txBody>
      </p:sp>
      <p:sp>
        <p:nvSpPr>
          <p:cNvPr id="134" name="Shape 134"/>
          <p:cNvSpPr/>
          <p:nvPr>
            <p:ph type="ctrTitle"/>
          </p:nvPr>
        </p:nvSpPr>
        <p:spPr>
          <a:xfrm>
            <a:off x="152400" y="2743200"/>
            <a:ext cx="8458200" cy="2133600"/>
          </a:xfrm>
          <a:prstGeom prst="rect">
            <a:avLst/>
          </a:prstGeom>
        </p:spPr>
        <p:txBody>
          <a:bodyPr/>
          <a:lstStyle/>
          <a:p>
            <a:pPr>
              <a:defRPr sz="3600">
                <a:solidFill>
                  <a:srgbClr val="FF9900"/>
                </a:solidFill>
              </a:defRPr>
            </a:pPr>
            <a:r>
              <a:t>Abstractions: Input/Output Mappings,    	Mapping Schemas</a:t>
            </a:r>
            <a:br/>
            <a:r>
              <a:t>Reducer-Size/Communication Tradeoffs</a:t>
            </a:r>
          </a:p>
        </p:txBody>
      </p:sp>
      <p:sp>
        <p:nvSpPr>
          <p:cNvPr id="135" name="Shape 135"/>
          <p:cNvSpPr/>
          <p:nvPr/>
        </p:nvSpPr>
        <p:spPr>
          <a:xfrm>
            <a:off x="788096" y="5473570"/>
            <a:ext cx="6690360" cy="1069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FFFFFF"/>
                </a:solidFill>
              </a:defRPr>
            </a:lvl1pPr>
          </a:lstStyle>
          <a:p>
            <a:pPr/>
            <a:r>
              <a:t>Jeffrey D. Ullman</a:t>
            </a:r>
            <a:endParaRPr sz="3200"/>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title"/>
          </p:nvPr>
        </p:nvSpPr>
        <p:spPr>
          <a:xfrm>
            <a:off x="457200" y="76199"/>
            <a:ext cx="8686800" cy="987554"/>
          </a:xfrm>
          <a:prstGeom prst="rect">
            <a:avLst/>
          </a:prstGeom>
        </p:spPr>
        <p:txBody>
          <a:bodyPr/>
          <a:lstStyle/>
          <a:p>
            <a:pPr/>
            <a:r>
              <a:t>The Map Function</a:t>
            </a:r>
          </a:p>
        </p:txBody>
      </p:sp>
      <p:sp>
        <p:nvSpPr>
          <p:cNvPr id="306" name="Shape 306"/>
          <p:cNvSpPr/>
          <p:nvPr>
            <p:ph type="body" idx="1"/>
          </p:nvPr>
        </p:nvSpPr>
        <p:spPr>
          <a:xfrm>
            <a:off x="457200" y="1295399"/>
            <a:ext cx="8534400" cy="5257803"/>
          </a:xfrm>
          <a:prstGeom prst="rect">
            <a:avLst/>
          </a:prstGeom>
        </p:spPr>
        <p:txBody>
          <a:bodyPr/>
          <a:lstStyle/>
          <a:p>
            <a:pPr/>
            <a:r>
              <a:t>A key is a set of two group numbers.</a:t>
            </a:r>
          </a:p>
          <a:p>
            <a:pPr/>
            <a:r>
              <a:t>The mapper for drug </a:t>
            </a:r>
            <a:r>
              <a:rPr i="1"/>
              <a:t>i</a:t>
            </a:r>
            <a:r>
              <a:t> produces 29 key-value pairs.</a:t>
            </a:r>
          </a:p>
          <a:p>
            <a:pPr lvl="1" marL="731519" indent="-274319">
              <a:spcBef>
                <a:spcPts val="600"/>
              </a:spcBef>
              <a:buClr>
                <a:schemeClr val="accent2"/>
              </a:buClr>
              <a:buFont typeface="Wingdings"/>
              <a:defRPr sz="2800"/>
            </a:pPr>
            <a:r>
              <a:t>Each key is the set containing g(i) and one of the other group numbers.</a:t>
            </a:r>
          </a:p>
          <a:p>
            <a:pPr lvl="1" marL="731519" indent="-274319">
              <a:spcBef>
                <a:spcPts val="600"/>
              </a:spcBef>
              <a:buClr>
                <a:schemeClr val="accent2"/>
              </a:buClr>
              <a:buFont typeface="Wingdings"/>
              <a:defRPr sz="2800"/>
            </a:pPr>
            <a:r>
              <a:t>The value is a pair consisting of the drug number </a:t>
            </a:r>
            <a:r>
              <a:rPr i="1"/>
              <a:t>i</a:t>
            </a:r>
            <a:r>
              <a:t> and the megabyte-long record for drug </a:t>
            </a:r>
            <a:r>
              <a:rPr i="1"/>
              <a:t>i</a:t>
            </a:r>
            <a:r>
              <a:t>.</a:t>
            </a:r>
          </a:p>
        </p:txBody>
      </p:sp>
      <p:sp>
        <p:nvSpPr>
          <p:cNvPr id="307" name="Shape 307"/>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6">
                                            <p:txEl>
                                              <p:pRg st="1" end="1"/>
                                            </p:txEl>
                                          </p:spTgt>
                                        </p:tgtEl>
                                        <p:attrNameLst>
                                          <p:attrName>style.visibility</p:attrName>
                                        </p:attrNameLst>
                                      </p:cBhvr>
                                      <p:to>
                                        <p:strVal val="visible"/>
                                      </p:to>
                                    </p:set>
                                  </p:childTnLst>
                                </p:cTn>
                              </p:par>
                              <p:par>
                                <p:cTn id="13" presetClass="entr" nodeType="withEffect" presetSubtype="0" presetID="1" grpId="1" fill="hold">
                                  <p:stCondLst>
                                    <p:cond delay="0"/>
                                  </p:stCondLst>
                                  <p:iterate type="el" backwards="0">
                                    <p:tmAbs val="0"/>
                                  </p:iterate>
                                  <p:childTnLst>
                                    <p:set>
                                      <p:cBhvr>
                                        <p:cTn id="14" fill="hold"/>
                                        <p:tgtEl>
                                          <p:spTgt spid="306">
                                            <p:txEl>
                                              <p:pRg st="2" end="2"/>
                                            </p:txEl>
                                          </p:spTgt>
                                        </p:tgtEl>
                                        <p:attrNameLst>
                                          <p:attrName>style.visibility</p:attrName>
                                        </p:attrNameLst>
                                      </p:cBhvr>
                                      <p:to>
                                        <p:strVal val="visible"/>
                                      </p:to>
                                    </p:set>
                                  </p:childTnLst>
                                </p:cTn>
                              </p:par>
                              <p:par>
                                <p:cTn id="15" presetClass="entr" nodeType="withEffect" presetSubtype="0" presetID="1" grpId="1" fill="hold">
                                  <p:stCondLst>
                                    <p:cond delay="0"/>
                                  </p:stCondLst>
                                  <p:iterate type="el" backwards="0">
                                    <p:tmAbs val="0"/>
                                  </p:iterate>
                                  <p:childTnLst>
                                    <p:set>
                                      <p:cBhvr>
                                        <p:cTn id="16" fill="hold"/>
                                        <p:tgtEl>
                                          <p:spTgt spid="30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06"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Shape 311"/>
          <p:cNvSpPr/>
          <p:nvPr>
            <p:ph type="title"/>
          </p:nvPr>
        </p:nvSpPr>
        <p:spPr>
          <a:xfrm>
            <a:off x="457200" y="76199"/>
            <a:ext cx="8686800" cy="987554"/>
          </a:xfrm>
          <a:prstGeom prst="rect">
            <a:avLst/>
          </a:prstGeom>
        </p:spPr>
        <p:txBody>
          <a:bodyPr/>
          <a:lstStyle/>
          <a:p>
            <a:pPr/>
            <a:r>
              <a:t>The Reduce Function</a:t>
            </a:r>
          </a:p>
        </p:txBody>
      </p:sp>
      <p:sp>
        <p:nvSpPr>
          <p:cNvPr id="312" name="Shape 312"/>
          <p:cNvSpPr/>
          <p:nvPr>
            <p:ph type="body" idx="1"/>
          </p:nvPr>
        </p:nvSpPr>
        <p:spPr>
          <a:xfrm>
            <a:off x="457200" y="1295399"/>
            <a:ext cx="8534400" cy="5257803"/>
          </a:xfrm>
          <a:prstGeom prst="rect">
            <a:avLst/>
          </a:prstGeom>
        </p:spPr>
        <p:txBody>
          <a:bodyPr/>
          <a:lstStyle/>
          <a:p>
            <a:pPr/>
            <a:r>
              <a:t>The reducer for pair of groups {</a:t>
            </a:r>
            <a:r>
              <a:rPr i="1"/>
              <a:t>m</a:t>
            </a:r>
            <a:r>
              <a:t>, </a:t>
            </a:r>
            <a:r>
              <a:rPr i="1"/>
              <a:t>n</a:t>
            </a:r>
            <a:r>
              <a:t>} gets that key and a list of 200 drug records – the drugs belonging to groups </a:t>
            </a:r>
            <a:r>
              <a:rPr i="1"/>
              <a:t>m</a:t>
            </a:r>
            <a:r>
              <a:t> and </a:t>
            </a:r>
            <a:r>
              <a:rPr i="1"/>
              <a:t>n</a:t>
            </a:r>
            <a:r>
              <a:t>.</a:t>
            </a:r>
          </a:p>
          <a:p>
            <a:pPr/>
            <a:r>
              <a:t>Its job is to compare each record from group </a:t>
            </a:r>
            <a:r>
              <a:rPr i="1"/>
              <a:t>m</a:t>
            </a:r>
            <a:r>
              <a:t> with each record from group </a:t>
            </a:r>
            <a:r>
              <a:rPr i="1"/>
              <a:t>n</a:t>
            </a:r>
            <a:r>
              <a:t>.</a:t>
            </a:r>
          </a:p>
          <a:p>
            <a:pPr lvl="1" marL="731519" indent="-274319">
              <a:spcBef>
                <a:spcPts val="600"/>
              </a:spcBef>
              <a:buClr>
                <a:schemeClr val="accent2"/>
              </a:buClr>
              <a:buFont typeface="Wingdings"/>
              <a:defRPr sz="2800">
                <a:solidFill>
                  <a:srgbClr val="0070C0"/>
                </a:solidFill>
              </a:defRPr>
            </a:pPr>
            <a:r>
              <a:t>Special case</a:t>
            </a:r>
            <a:r>
              <a:rPr>
                <a:solidFill>
                  <a:srgbClr val="000000"/>
                </a:solidFill>
              </a:rPr>
              <a:t>: also compare records in group </a:t>
            </a:r>
            <a:r>
              <a:rPr i="1">
                <a:solidFill>
                  <a:srgbClr val="000000"/>
                </a:solidFill>
              </a:rPr>
              <a:t>n</a:t>
            </a:r>
            <a:r>
              <a:rPr>
                <a:solidFill>
                  <a:srgbClr val="000000"/>
                </a:solidFill>
              </a:rPr>
              <a:t> with each other, if </a:t>
            </a:r>
            <a:r>
              <a:rPr i="1">
                <a:solidFill>
                  <a:srgbClr val="000000"/>
                </a:solidFill>
              </a:rPr>
              <a:t>m</a:t>
            </a:r>
            <a:r>
              <a:rPr>
                <a:solidFill>
                  <a:srgbClr val="000000"/>
                </a:solidFill>
              </a:rPr>
              <a:t> = </a:t>
            </a:r>
            <a:r>
              <a:rPr i="1">
                <a:solidFill>
                  <a:srgbClr val="000000"/>
                </a:solidFill>
              </a:rPr>
              <a:t>n</a:t>
            </a:r>
            <a:r>
              <a:rPr>
                <a:solidFill>
                  <a:srgbClr val="000000"/>
                </a:solidFill>
              </a:rPr>
              <a:t>+1 or if </a:t>
            </a:r>
            <a:r>
              <a:rPr i="1">
                <a:solidFill>
                  <a:srgbClr val="000000"/>
                </a:solidFill>
              </a:rPr>
              <a:t>n</a:t>
            </a:r>
            <a:r>
              <a:rPr>
                <a:solidFill>
                  <a:srgbClr val="000000"/>
                </a:solidFill>
              </a:rPr>
              <a:t> = 30 and </a:t>
            </a:r>
            <a:r>
              <a:rPr i="1">
                <a:solidFill>
                  <a:srgbClr val="000000"/>
                </a:solidFill>
              </a:rPr>
              <a:t>m</a:t>
            </a:r>
            <a:r>
              <a:rPr>
                <a:solidFill>
                  <a:srgbClr val="000000"/>
                </a:solidFill>
              </a:rPr>
              <a:t> = 1.</a:t>
            </a:r>
          </a:p>
          <a:p>
            <a:pPr/>
            <a:r>
              <a:t>Notice each pair of records is compared at exactly one reducer, so the total computation is not increased.</a:t>
            </a:r>
          </a:p>
        </p:txBody>
      </p:sp>
      <p:sp>
        <p:nvSpPr>
          <p:cNvPr id="313" name="Shape 313"/>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3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31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2"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7" name="Shape 317"/>
          <p:cNvSpPr/>
          <p:nvPr>
            <p:ph type="title"/>
          </p:nvPr>
        </p:nvSpPr>
        <p:spPr>
          <a:xfrm>
            <a:off x="457200" y="76199"/>
            <a:ext cx="8686800" cy="987554"/>
          </a:xfrm>
          <a:prstGeom prst="rect">
            <a:avLst/>
          </a:prstGeom>
        </p:spPr>
        <p:txBody>
          <a:bodyPr/>
          <a:lstStyle/>
          <a:p>
            <a:pPr/>
            <a:r>
              <a:t>The New Communication Cost</a:t>
            </a:r>
          </a:p>
        </p:txBody>
      </p:sp>
      <p:sp>
        <p:nvSpPr>
          <p:cNvPr id="318" name="Shape 318"/>
          <p:cNvSpPr/>
          <p:nvPr>
            <p:ph type="body" idx="1"/>
          </p:nvPr>
        </p:nvSpPr>
        <p:spPr>
          <a:xfrm>
            <a:off x="457200" y="1295399"/>
            <a:ext cx="8534400" cy="5257803"/>
          </a:xfrm>
          <a:prstGeom prst="rect">
            <a:avLst/>
          </a:prstGeom>
        </p:spPr>
        <p:txBody>
          <a:bodyPr/>
          <a:lstStyle/>
          <a:p>
            <a:pPr/>
            <a:r>
              <a:t>The big difference is in the communication requirement.</a:t>
            </a:r>
          </a:p>
          <a:p>
            <a:pPr/>
            <a:r>
              <a:t>Now, each of 3000 drugs’ 1MB records is replicated 29 times.</a:t>
            </a:r>
          </a:p>
          <a:p>
            <a:pPr lvl="1" marL="731519" indent="-274319">
              <a:spcBef>
                <a:spcPts val="600"/>
              </a:spcBef>
              <a:buClr>
                <a:schemeClr val="accent2"/>
              </a:buClr>
              <a:buFont typeface="Wingdings"/>
              <a:defRPr sz="2800"/>
            </a:pPr>
            <a:r>
              <a:t>Communication cost = 87GB, vs. 9TB.</a:t>
            </a:r>
          </a:p>
        </p:txBody>
      </p:sp>
      <p:sp>
        <p:nvSpPr>
          <p:cNvPr id="319" name="Shape 319"/>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318">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8"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3" name="Shape 323"/>
          <p:cNvSpPr/>
          <p:nvPr/>
        </p:nvSpPr>
        <p:spPr>
          <a:xfrm>
            <a:off x="533400" y="381000"/>
            <a:ext cx="7772400" cy="787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defRPr sz="5400">
                <a:solidFill>
                  <a:srgbClr val="CC0000"/>
                </a:solidFill>
              </a:defRPr>
            </a:lvl1pPr>
          </a:lstStyle>
          <a:p>
            <a:pPr/>
            <a:r>
              <a:t>Outline of the Theory</a:t>
            </a:r>
          </a:p>
        </p:txBody>
      </p:sp>
      <p:sp>
        <p:nvSpPr>
          <p:cNvPr id="324" name="Shape 324"/>
          <p:cNvSpPr/>
          <p:nvPr>
            <p:ph type="ctrTitle"/>
          </p:nvPr>
        </p:nvSpPr>
        <p:spPr>
          <a:xfrm>
            <a:off x="533400" y="1905000"/>
            <a:ext cx="8077200" cy="3048000"/>
          </a:xfrm>
          <a:prstGeom prst="rect">
            <a:avLst/>
          </a:prstGeom>
        </p:spPr>
        <p:txBody>
          <a:bodyPr/>
          <a:lstStyle/>
          <a:p>
            <a:pPr defTabSz="896111">
              <a:defRPr sz="3528">
                <a:solidFill>
                  <a:srgbClr val="FF9900"/>
                </a:solidFill>
              </a:defRPr>
            </a:pPr>
            <a:r>
              <a:t>Work due to: Foto Afrati, Anish Das   	Sarma, Semih Salihoglu, U</a:t>
            </a:r>
            <a:br/>
            <a:r>
              <a:t>Reducer Size</a:t>
            </a:r>
            <a:br/>
            <a:r>
              <a:t>Replication Rate</a:t>
            </a:r>
            <a:br/>
            <a:r>
              <a:t>Mapping Schemas</a:t>
            </a:r>
            <a:b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title"/>
          </p:nvPr>
        </p:nvSpPr>
        <p:spPr>
          <a:xfrm>
            <a:off x="457200" y="76199"/>
            <a:ext cx="8686800" cy="987554"/>
          </a:xfrm>
          <a:prstGeom prst="rect">
            <a:avLst/>
          </a:prstGeom>
        </p:spPr>
        <p:txBody>
          <a:bodyPr/>
          <a:lstStyle>
            <a:lvl1pPr>
              <a:defRPr sz="4200"/>
            </a:lvl1pPr>
          </a:lstStyle>
          <a:p>
            <a:pPr/>
            <a:r>
              <a:t>A Model for Map-Reduce Problems</a:t>
            </a:r>
          </a:p>
        </p:txBody>
      </p:sp>
      <p:sp>
        <p:nvSpPr>
          <p:cNvPr id="329" name="Shape 329"/>
          <p:cNvSpPr/>
          <p:nvPr>
            <p:ph type="body" idx="1"/>
          </p:nvPr>
        </p:nvSpPr>
        <p:spPr>
          <a:xfrm>
            <a:off x="457200" y="1295399"/>
            <a:ext cx="8534400" cy="5257803"/>
          </a:xfrm>
          <a:prstGeom prst="rect">
            <a:avLst/>
          </a:prstGeom>
        </p:spPr>
        <p:txBody>
          <a:bodyPr/>
          <a:lstStyle/>
          <a:p>
            <a:pPr marL="633222" indent="-514350">
              <a:buFontTx/>
              <a:buAutoNum type="arabicPeriod" startAt="1"/>
            </a:pPr>
            <a:r>
              <a:t>A set of </a:t>
            </a:r>
            <a:r>
              <a:rPr i="1">
                <a:solidFill>
                  <a:srgbClr val="FF0000"/>
                </a:solidFill>
              </a:rPr>
              <a:t>inputs</a:t>
            </a:r>
            <a:r>
              <a:t>.</a:t>
            </a:r>
          </a:p>
          <a:p>
            <a:pPr lvl="1" marL="731519" indent="-274319">
              <a:spcBef>
                <a:spcPts val="600"/>
              </a:spcBef>
              <a:buClr>
                <a:schemeClr val="accent2"/>
              </a:buClr>
              <a:buFont typeface="Wingdings"/>
              <a:defRPr sz="2800">
                <a:solidFill>
                  <a:srgbClr val="00B050"/>
                </a:solidFill>
              </a:defRPr>
            </a:pPr>
            <a:r>
              <a:t>Example</a:t>
            </a:r>
            <a:r>
              <a:rPr>
                <a:solidFill>
                  <a:srgbClr val="000000"/>
                </a:solidFill>
              </a:rPr>
              <a:t>: the drug records.</a:t>
            </a:r>
          </a:p>
          <a:p>
            <a:pPr marL="633222" indent="-514350">
              <a:buFontTx/>
              <a:buAutoNum type="arabicPeriod" startAt="1"/>
            </a:pPr>
            <a:r>
              <a:t>A set of </a:t>
            </a:r>
            <a:r>
              <a:rPr i="1">
                <a:solidFill>
                  <a:srgbClr val="FF0000"/>
                </a:solidFill>
              </a:rPr>
              <a:t>outputs</a:t>
            </a:r>
            <a:r>
              <a:t>.</a:t>
            </a:r>
          </a:p>
          <a:p>
            <a:pPr lvl="1" marL="731519" indent="-274319">
              <a:spcBef>
                <a:spcPts val="600"/>
              </a:spcBef>
              <a:buClr>
                <a:schemeClr val="accent2"/>
              </a:buClr>
              <a:buFont typeface="Wingdings"/>
              <a:defRPr sz="2800">
                <a:solidFill>
                  <a:srgbClr val="00B050"/>
                </a:solidFill>
              </a:defRPr>
            </a:pPr>
            <a:r>
              <a:t>Example</a:t>
            </a:r>
            <a:r>
              <a:rPr>
                <a:solidFill>
                  <a:srgbClr val="000000"/>
                </a:solidFill>
              </a:rPr>
              <a:t>: one output for each pair of drugs, telling whether a statistically significant interaction was detected.</a:t>
            </a:r>
          </a:p>
          <a:p>
            <a:pPr marL="633222" indent="-514350">
              <a:buFontTx/>
              <a:buAutoNum type="arabicPeriod" startAt="1"/>
            </a:pPr>
            <a:r>
              <a:t>A many-many relationship between each output and the inputs needed to compute it.</a:t>
            </a:r>
          </a:p>
          <a:p>
            <a:pPr lvl="1" marL="731519" indent="-274319">
              <a:spcBef>
                <a:spcPts val="600"/>
              </a:spcBef>
              <a:buClr>
                <a:schemeClr val="accent2"/>
              </a:buClr>
              <a:buFont typeface="Wingdings"/>
              <a:defRPr sz="2800">
                <a:solidFill>
                  <a:srgbClr val="00B050"/>
                </a:solidFill>
              </a:defRPr>
            </a:pPr>
            <a:r>
              <a:t>Example</a:t>
            </a:r>
            <a:r>
              <a:rPr>
                <a:solidFill>
                  <a:srgbClr val="000000"/>
                </a:solidFill>
              </a:rPr>
              <a:t>: The output for the pair of drugs {</a:t>
            </a:r>
            <a:r>
              <a:rPr i="1">
                <a:solidFill>
                  <a:srgbClr val="000000"/>
                </a:solidFill>
              </a:rPr>
              <a:t>i</a:t>
            </a:r>
            <a:r>
              <a:rPr>
                <a:solidFill>
                  <a:srgbClr val="000000"/>
                </a:solidFill>
              </a:rPr>
              <a:t>, </a:t>
            </a:r>
            <a:r>
              <a:rPr i="1">
                <a:solidFill>
                  <a:srgbClr val="000000"/>
                </a:solidFill>
              </a:rPr>
              <a:t>j</a:t>
            </a:r>
            <a:r>
              <a:rPr>
                <a:solidFill>
                  <a:srgbClr val="000000"/>
                </a:solidFill>
              </a:rPr>
              <a:t>} is related to inputs </a:t>
            </a:r>
            <a:r>
              <a:rPr i="1">
                <a:solidFill>
                  <a:srgbClr val="000000"/>
                </a:solidFill>
              </a:rPr>
              <a:t>i</a:t>
            </a:r>
            <a:r>
              <a:rPr>
                <a:solidFill>
                  <a:srgbClr val="000000"/>
                </a:solidFill>
              </a:rPr>
              <a:t> and </a:t>
            </a:r>
            <a:r>
              <a:rPr i="1">
                <a:solidFill>
                  <a:srgbClr val="000000"/>
                </a:solidFill>
              </a:rPr>
              <a:t>j</a:t>
            </a:r>
            <a:r>
              <a:rPr>
                <a:solidFill>
                  <a:srgbClr val="000000"/>
                </a:solidFill>
              </a:rPr>
              <a:t>.</a:t>
            </a:r>
          </a:p>
        </p:txBody>
      </p:sp>
      <p:sp>
        <p:nvSpPr>
          <p:cNvPr id="330" name="Shape 330"/>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29">
                                            <p:txEl>
                                              <p:pRg st="0" end="0"/>
                                            </p:txEl>
                                          </p:spTgt>
                                        </p:tgtEl>
                                        <p:attrNameLst>
                                          <p:attrName>style.visibility</p:attrName>
                                        </p:attrNameLst>
                                      </p:cBhvr>
                                      <p:to>
                                        <p:strVal val="visible"/>
                                      </p:to>
                                    </p:set>
                                  </p:childTnLst>
                                </p:cTn>
                              </p:par>
                              <p:par>
                                <p:cTn id="9" presetClass="entr" nodeType="withEffect" presetSubtype="0" presetID="1" grpId="1" fill="hold">
                                  <p:stCondLst>
                                    <p:cond delay="0"/>
                                  </p:stCondLst>
                                  <p:iterate type="el" backwards="0">
                                    <p:tmAbs val="0"/>
                                  </p:iterate>
                                  <p:childTnLst>
                                    <p:set>
                                      <p:cBhvr>
                                        <p:cTn id="10" fill="hold"/>
                                        <p:tgtEl>
                                          <p:spTgt spid="3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329">
                                            <p:txEl>
                                              <p:pRg st="2" end="2"/>
                                            </p:txEl>
                                          </p:spTgt>
                                        </p:tgtEl>
                                        <p:attrNameLst>
                                          <p:attrName>style.visibility</p:attrName>
                                        </p:attrNameLst>
                                      </p:cBhvr>
                                      <p:to>
                                        <p:strVal val="visible"/>
                                      </p:to>
                                    </p:set>
                                  </p:childTnLst>
                                </p:cTn>
                              </p:par>
                              <p:par>
                                <p:cTn id="15" presetClass="entr" nodeType="withEffect" presetSubtype="0" presetID="1" grpId="1" fill="hold">
                                  <p:stCondLst>
                                    <p:cond delay="0"/>
                                  </p:stCondLst>
                                  <p:iterate type="el" backwards="0">
                                    <p:tmAbs val="0"/>
                                  </p:iterate>
                                  <p:childTnLst>
                                    <p:set>
                                      <p:cBhvr>
                                        <p:cTn id="16" fill="hold"/>
                                        <p:tgtEl>
                                          <p:spTgt spid="32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29">
                                            <p:txEl>
                                              <p:pRg st="4" end="4"/>
                                            </p:txEl>
                                          </p:spTgt>
                                        </p:tgtEl>
                                        <p:attrNameLst>
                                          <p:attrName>style.visibility</p:attrName>
                                        </p:attrNameLst>
                                      </p:cBhvr>
                                      <p:to>
                                        <p:strVal val="visible"/>
                                      </p:to>
                                    </p:set>
                                  </p:childTnLst>
                                </p:cTn>
                              </p:par>
                              <p:par>
                                <p:cTn id="21" presetClass="entr" nodeType="withEffect" presetSubtype="0" presetID="1" grpId="1" fill="hold">
                                  <p:stCondLst>
                                    <p:cond delay="0"/>
                                  </p:stCondLst>
                                  <p:iterate type="el" backwards="0">
                                    <p:tmAbs val="0"/>
                                  </p:iterate>
                                  <p:childTnLst>
                                    <p:set>
                                      <p:cBhvr>
                                        <p:cTn id="22" fill="hold"/>
                                        <p:tgtEl>
                                          <p:spTgt spid="329">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29"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ph type="title"/>
          </p:nvPr>
        </p:nvSpPr>
        <p:spPr>
          <a:xfrm>
            <a:off x="457198" y="152400"/>
            <a:ext cx="8686801" cy="838200"/>
          </a:xfrm>
          <a:prstGeom prst="rect">
            <a:avLst/>
          </a:prstGeom>
        </p:spPr>
        <p:txBody>
          <a:bodyPr/>
          <a:lstStyle/>
          <a:p>
            <a:pPr>
              <a:defRPr>
                <a:solidFill>
                  <a:srgbClr val="92D050"/>
                </a:solidFill>
              </a:defRPr>
            </a:pPr>
            <a:r>
              <a:t>Example</a:t>
            </a:r>
            <a:r>
              <a:rPr>
                <a:solidFill>
                  <a:schemeClr val="accent1"/>
                </a:solidFill>
              </a:rPr>
              <a:t>: Drug Inputs/Outputs</a:t>
            </a:r>
          </a:p>
        </p:txBody>
      </p:sp>
      <p:sp>
        <p:nvSpPr>
          <p:cNvPr id="335" name="Shape 335"/>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338" name="Group 338"/>
          <p:cNvGrpSpPr/>
          <p:nvPr/>
        </p:nvGrpSpPr>
        <p:grpSpPr>
          <a:xfrm>
            <a:off x="838200" y="2057400"/>
            <a:ext cx="914400" cy="457200"/>
            <a:chOff x="0" y="0"/>
            <a:chExt cx="914400" cy="457200"/>
          </a:xfrm>
        </p:grpSpPr>
        <p:sp>
          <p:nvSpPr>
            <p:cNvPr id="336" name="Shape 336"/>
            <p:cNvSpPr/>
            <p:nvPr/>
          </p:nvSpPr>
          <p:spPr>
            <a:xfrm>
              <a:off x="0" y="0"/>
              <a:ext cx="914400" cy="457200"/>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37" name="Shape 337"/>
            <p:cNvSpPr/>
            <p:nvPr/>
          </p:nvSpPr>
          <p:spPr>
            <a:xfrm>
              <a:off x="0" y="55879"/>
              <a:ext cx="914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Drug 1</a:t>
              </a:r>
            </a:p>
          </p:txBody>
        </p:sp>
      </p:grpSp>
      <p:grpSp>
        <p:nvGrpSpPr>
          <p:cNvPr id="341" name="Group 341"/>
          <p:cNvGrpSpPr/>
          <p:nvPr/>
        </p:nvGrpSpPr>
        <p:grpSpPr>
          <a:xfrm>
            <a:off x="838200" y="2895600"/>
            <a:ext cx="914400" cy="457200"/>
            <a:chOff x="0" y="0"/>
            <a:chExt cx="914400" cy="457200"/>
          </a:xfrm>
        </p:grpSpPr>
        <p:sp>
          <p:nvSpPr>
            <p:cNvPr id="339" name="Shape 339"/>
            <p:cNvSpPr/>
            <p:nvPr/>
          </p:nvSpPr>
          <p:spPr>
            <a:xfrm>
              <a:off x="0" y="0"/>
              <a:ext cx="914400" cy="457200"/>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40" name="Shape 340"/>
            <p:cNvSpPr/>
            <p:nvPr/>
          </p:nvSpPr>
          <p:spPr>
            <a:xfrm>
              <a:off x="0" y="55879"/>
              <a:ext cx="914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Drug 2</a:t>
              </a:r>
            </a:p>
          </p:txBody>
        </p:sp>
      </p:grpSp>
      <p:grpSp>
        <p:nvGrpSpPr>
          <p:cNvPr id="344" name="Group 344"/>
          <p:cNvGrpSpPr/>
          <p:nvPr/>
        </p:nvGrpSpPr>
        <p:grpSpPr>
          <a:xfrm>
            <a:off x="838200" y="3775552"/>
            <a:ext cx="914400" cy="457201"/>
            <a:chOff x="0" y="0"/>
            <a:chExt cx="914400" cy="457200"/>
          </a:xfrm>
        </p:grpSpPr>
        <p:sp>
          <p:nvSpPr>
            <p:cNvPr id="342" name="Shape 342"/>
            <p:cNvSpPr/>
            <p:nvPr/>
          </p:nvSpPr>
          <p:spPr>
            <a:xfrm>
              <a:off x="0" y="0"/>
              <a:ext cx="914400" cy="457200"/>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43" name="Shape 343"/>
            <p:cNvSpPr/>
            <p:nvPr/>
          </p:nvSpPr>
          <p:spPr>
            <a:xfrm>
              <a:off x="0" y="55879"/>
              <a:ext cx="914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Drug 3</a:t>
              </a:r>
            </a:p>
          </p:txBody>
        </p:sp>
      </p:grpSp>
      <p:grpSp>
        <p:nvGrpSpPr>
          <p:cNvPr id="347" name="Group 347"/>
          <p:cNvGrpSpPr/>
          <p:nvPr/>
        </p:nvGrpSpPr>
        <p:grpSpPr>
          <a:xfrm>
            <a:off x="838200" y="4648200"/>
            <a:ext cx="914400" cy="457200"/>
            <a:chOff x="0" y="0"/>
            <a:chExt cx="914400" cy="457200"/>
          </a:xfrm>
        </p:grpSpPr>
        <p:sp>
          <p:nvSpPr>
            <p:cNvPr id="345" name="Shape 345"/>
            <p:cNvSpPr/>
            <p:nvPr/>
          </p:nvSpPr>
          <p:spPr>
            <a:xfrm>
              <a:off x="0" y="0"/>
              <a:ext cx="914400" cy="457200"/>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46" name="Shape 346"/>
            <p:cNvSpPr/>
            <p:nvPr/>
          </p:nvSpPr>
          <p:spPr>
            <a:xfrm>
              <a:off x="0" y="55879"/>
              <a:ext cx="914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Drug 4</a:t>
              </a:r>
            </a:p>
          </p:txBody>
        </p:sp>
      </p:grpSp>
      <p:grpSp>
        <p:nvGrpSpPr>
          <p:cNvPr id="350" name="Group 350"/>
          <p:cNvGrpSpPr/>
          <p:nvPr/>
        </p:nvGrpSpPr>
        <p:grpSpPr>
          <a:xfrm>
            <a:off x="4914900" y="1752600"/>
            <a:ext cx="1219200" cy="533400"/>
            <a:chOff x="0" y="0"/>
            <a:chExt cx="1219200" cy="533400"/>
          </a:xfrm>
        </p:grpSpPr>
        <p:sp>
          <p:nvSpPr>
            <p:cNvPr id="348" name="Shape 348"/>
            <p:cNvSpPr/>
            <p:nvPr/>
          </p:nvSpPr>
          <p:spPr>
            <a:xfrm>
              <a:off x="0" y="0"/>
              <a:ext cx="12192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49" name="Shape 349"/>
            <p:cNvSpPr/>
            <p:nvPr/>
          </p:nvSpPr>
          <p:spPr>
            <a:xfrm>
              <a:off x="0" y="93979"/>
              <a:ext cx="12192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1-2</a:t>
              </a:r>
            </a:p>
          </p:txBody>
        </p:sp>
      </p:grpSp>
      <p:grpSp>
        <p:nvGrpSpPr>
          <p:cNvPr id="353" name="Group 353"/>
          <p:cNvGrpSpPr/>
          <p:nvPr/>
        </p:nvGrpSpPr>
        <p:grpSpPr>
          <a:xfrm>
            <a:off x="4876800" y="2636728"/>
            <a:ext cx="1295400" cy="533401"/>
            <a:chOff x="0" y="0"/>
            <a:chExt cx="1295400" cy="533400"/>
          </a:xfrm>
        </p:grpSpPr>
        <p:sp>
          <p:nvSpPr>
            <p:cNvPr id="351" name="Shape 351"/>
            <p:cNvSpPr/>
            <p:nvPr/>
          </p:nvSpPr>
          <p:spPr>
            <a:xfrm>
              <a:off x="0" y="0"/>
              <a:ext cx="12954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52" name="Shape 352"/>
            <p:cNvSpPr/>
            <p:nvPr/>
          </p:nvSpPr>
          <p:spPr>
            <a:xfrm>
              <a:off x="0" y="93979"/>
              <a:ext cx="1295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1-3</a:t>
              </a:r>
            </a:p>
          </p:txBody>
        </p:sp>
      </p:grpSp>
      <p:grpSp>
        <p:nvGrpSpPr>
          <p:cNvPr id="356" name="Group 356"/>
          <p:cNvGrpSpPr/>
          <p:nvPr/>
        </p:nvGrpSpPr>
        <p:grpSpPr>
          <a:xfrm>
            <a:off x="4876800" y="5257800"/>
            <a:ext cx="1295400" cy="533400"/>
            <a:chOff x="0" y="0"/>
            <a:chExt cx="1295400" cy="533400"/>
          </a:xfrm>
        </p:grpSpPr>
        <p:sp>
          <p:nvSpPr>
            <p:cNvPr id="354" name="Shape 354"/>
            <p:cNvSpPr/>
            <p:nvPr/>
          </p:nvSpPr>
          <p:spPr>
            <a:xfrm>
              <a:off x="0" y="0"/>
              <a:ext cx="12954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55" name="Shape 355"/>
            <p:cNvSpPr/>
            <p:nvPr/>
          </p:nvSpPr>
          <p:spPr>
            <a:xfrm>
              <a:off x="0" y="93979"/>
              <a:ext cx="1295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2-4</a:t>
              </a:r>
            </a:p>
          </p:txBody>
        </p:sp>
      </p:grpSp>
      <p:grpSp>
        <p:nvGrpSpPr>
          <p:cNvPr id="359" name="Group 359"/>
          <p:cNvGrpSpPr/>
          <p:nvPr/>
        </p:nvGrpSpPr>
        <p:grpSpPr>
          <a:xfrm>
            <a:off x="4876800" y="3533904"/>
            <a:ext cx="1295400" cy="533401"/>
            <a:chOff x="0" y="0"/>
            <a:chExt cx="1295400" cy="533400"/>
          </a:xfrm>
        </p:grpSpPr>
        <p:sp>
          <p:nvSpPr>
            <p:cNvPr id="357" name="Shape 357"/>
            <p:cNvSpPr/>
            <p:nvPr/>
          </p:nvSpPr>
          <p:spPr>
            <a:xfrm>
              <a:off x="0" y="0"/>
              <a:ext cx="12954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58" name="Shape 358"/>
            <p:cNvSpPr/>
            <p:nvPr/>
          </p:nvSpPr>
          <p:spPr>
            <a:xfrm>
              <a:off x="0" y="93979"/>
              <a:ext cx="1295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1-4</a:t>
              </a:r>
            </a:p>
          </p:txBody>
        </p:sp>
      </p:grpSp>
      <p:grpSp>
        <p:nvGrpSpPr>
          <p:cNvPr id="362" name="Group 362"/>
          <p:cNvGrpSpPr/>
          <p:nvPr/>
        </p:nvGrpSpPr>
        <p:grpSpPr>
          <a:xfrm>
            <a:off x="4876800" y="4409683"/>
            <a:ext cx="1295400" cy="533401"/>
            <a:chOff x="0" y="0"/>
            <a:chExt cx="1295400" cy="533400"/>
          </a:xfrm>
        </p:grpSpPr>
        <p:sp>
          <p:nvSpPr>
            <p:cNvPr id="360" name="Shape 360"/>
            <p:cNvSpPr/>
            <p:nvPr/>
          </p:nvSpPr>
          <p:spPr>
            <a:xfrm>
              <a:off x="0" y="0"/>
              <a:ext cx="12954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61" name="Shape 361"/>
            <p:cNvSpPr/>
            <p:nvPr/>
          </p:nvSpPr>
          <p:spPr>
            <a:xfrm>
              <a:off x="0" y="93979"/>
              <a:ext cx="1295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2-3</a:t>
              </a:r>
            </a:p>
          </p:txBody>
        </p:sp>
      </p:grpSp>
      <p:grpSp>
        <p:nvGrpSpPr>
          <p:cNvPr id="365" name="Group 365"/>
          <p:cNvGrpSpPr/>
          <p:nvPr/>
        </p:nvGrpSpPr>
        <p:grpSpPr>
          <a:xfrm>
            <a:off x="4876800" y="6096000"/>
            <a:ext cx="1295400" cy="533400"/>
            <a:chOff x="0" y="0"/>
            <a:chExt cx="1295400" cy="533400"/>
          </a:xfrm>
        </p:grpSpPr>
        <p:sp>
          <p:nvSpPr>
            <p:cNvPr id="363" name="Shape 363"/>
            <p:cNvSpPr/>
            <p:nvPr/>
          </p:nvSpPr>
          <p:spPr>
            <a:xfrm>
              <a:off x="0" y="0"/>
              <a:ext cx="1295400" cy="5334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364" name="Shape 364"/>
            <p:cNvSpPr/>
            <p:nvPr/>
          </p:nvSpPr>
          <p:spPr>
            <a:xfrm>
              <a:off x="0" y="93979"/>
              <a:ext cx="12954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Output 3-4</a:t>
              </a:r>
            </a:p>
          </p:txBody>
        </p:sp>
      </p:grpSp>
      <p:sp>
        <p:nvSpPr>
          <p:cNvPr id="378" name="Shape 378"/>
          <p:cNvSpPr/>
          <p:nvPr/>
        </p:nvSpPr>
        <p:spPr>
          <a:xfrm>
            <a:off x="1776412" y="2059244"/>
            <a:ext cx="3114676" cy="1964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w="28575" cap="rnd">
            <a:solidFill>
              <a:srgbClr val="000000"/>
            </a:solidFill>
          </a:ln>
        </p:spPr>
        <p:txBody>
          <a:bodyPr/>
          <a:lstStyle/>
          <a:p>
            <a:pPr/>
          </a:p>
        </p:txBody>
      </p:sp>
      <p:sp>
        <p:nvSpPr>
          <p:cNvPr id="379" name="Shape 379"/>
          <p:cNvSpPr/>
          <p:nvPr/>
        </p:nvSpPr>
        <p:spPr>
          <a:xfrm>
            <a:off x="1776412" y="2356225"/>
            <a:ext cx="3076576" cy="449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0" name="Shape 380"/>
          <p:cNvSpPr/>
          <p:nvPr/>
        </p:nvSpPr>
        <p:spPr>
          <a:xfrm>
            <a:off x="1776412" y="2458269"/>
            <a:ext cx="3076576" cy="11018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1" name="Shape 381"/>
          <p:cNvSpPr/>
          <p:nvPr/>
        </p:nvSpPr>
        <p:spPr>
          <a:xfrm>
            <a:off x="1776412" y="2184786"/>
            <a:ext cx="3114676" cy="8137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w="28575" cap="rnd">
            <a:solidFill>
              <a:srgbClr val="000000"/>
            </a:solidFill>
          </a:ln>
        </p:spPr>
        <p:txBody>
          <a:bodyPr/>
          <a:lstStyle/>
          <a:p>
            <a:pPr/>
          </a:p>
        </p:txBody>
      </p:sp>
      <p:sp>
        <p:nvSpPr>
          <p:cNvPr id="382" name="Shape 382"/>
          <p:cNvSpPr/>
          <p:nvPr/>
        </p:nvSpPr>
        <p:spPr>
          <a:xfrm>
            <a:off x="1776412" y="3300743"/>
            <a:ext cx="3076576" cy="11291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3" name="Shape 383"/>
          <p:cNvSpPr/>
          <p:nvPr/>
        </p:nvSpPr>
        <p:spPr>
          <a:xfrm>
            <a:off x="1740126" y="3376612"/>
            <a:ext cx="3272519" cy="1857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4" name="Shape 384"/>
          <p:cNvSpPr/>
          <p:nvPr/>
        </p:nvSpPr>
        <p:spPr>
          <a:xfrm>
            <a:off x="1776412" y="3078206"/>
            <a:ext cx="3076576" cy="8007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w="28575" cap="rnd">
            <a:solidFill>
              <a:srgbClr val="000000"/>
            </a:solidFill>
          </a:ln>
        </p:spPr>
        <p:txBody>
          <a:bodyPr/>
          <a:lstStyle/>
          <a:p>
            <a:pPr/>
          </a:p>
        </p:txBody>
      </p:sp>
      <p:sp>
        <p:nvSpPr>
          <p:cNvPr id="385" name="Shape 385"/>
          <p:cNvSpPr/>
          <p:nvPr/>
        </p:nvSpPr>
        <p:spPr>
          <a:xfrm>
            <a:off x="1776412" y="4080611"/>
            <a:ext cx="3076576" cy="489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6" name="Shape 386"/>
          <p:cNvSpPr/>
          <p:nvPr/>
        </p:nvSpPr>
        <p:spPr>
          <a:xfrm>
            <a:off x="1747999" y="4256565"/>
            <a:ext cx="3255585" cy="18156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7" name="Shape 387"/>
          <p:cNvSpPr/>
          <p:nvPr/>
        </p:nvSpPr>
        <p:spPr>
          <a:xfrm>
            <a:off x="1776412" y="3971487"/>
            <a:ext cx="3076576" cy="7829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ln w="28575" cap="rnd">
            <a:solidFill>
              <a:srgbClr val="000000"/>
            </a:solidFill>
          </a:ln>
        </p:spPr>
        <p:txBody>
          <a:bodyPr/>
          <a:lstStyle/>
          <a:p>
            <a:pPr/>
          </a:p>
        </p:txBody>
      </p:sp>
      <p:sp>
        <p:nvSpPr>
          <p:cNvPr id="388" name="Shape 388"/>
          <p:cNvSpPr/>
          <p:nvPr/>
        </p:nvSpPr>
        <p:spPr>
          <a:xfrm>
            <a:off x="1776412" y="4950468"/>
            <a:ext cx="3076576" cy="471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
        <p:nvSpPr>
          <p:cNvPr id="389" name="Shape 389"/>
          <p:cNvSpPr/>
          <p:nvPr/>
        </p:nvSpPr>
        <p:spPr>
          <a:xfrm>
            <a:off x="1776412" y="5045804"/>
            <a:ext cx="3076576" cy="10809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ln w="28575" cap="rnd">
            <a:solidFill>
              <a:srgbClr val="000000"/>
            </a:solidFill>
          </a:ln>
        </p:spPr>
        <p:txBody>
          <a:bodyPr/>
          <a:lstStyle/>
          <a:p>
            <a:pP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ph type="title"/>
          </p:nvPr>
        </p:nvSpPr>
        <p:spPr>
          <a:xfrm>
            <a:off x="457198" y="152400"/>
            <a:ext cx="8686801" cy="838200"/>
          </a:xfrm>
          <a:prstGeom prst="rect">
            <a:avLst/>
          </a:prstGeom>
        </p:spPr>
        <p:txBody>
          <a:bodyPr/>
          <a:lstStyle/>
          <a:p>
            <a:pPr>
              <a:defRPr>
                <a:solidFill>
                  <a:srgbClr val="92D050"/>
                </a:solidFill>
              </a:defRPr>
            </a:pPr>
            <a:r>
              <a:t>Example</a:t>
            </a:r>
            <a:r>
              <a:rPr>
                <a:solidFill>
                  <a:schemeClr val="accent1"/>
                </a:solidFill>
              </a:rPr>
              <a:t>: Matrix Multiplication</a:t>
            </a:r>
          </a:p>
        </p:txBody>
      </p:sp>
      <p:sp>
        <p:nvSpPr>
          <p:cNvPr id="394" name="Shape 394"/>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5" name="Shape 395"/>
          <p:cNvSpPr/>
          <p:nvPr/>
        </p:nvSpPr>
        <p:spPr>
          <a:xfrm>
            <a:off x="685800" y="2438400"/>
            <a:ext cx="1828800" cy="1828800"/>
          </a:xfrm>
          <a:prstGeom prst="rect">
            <a:avLst/>
          </a:prstGeom>
          <a:ln w="48000">
            <a:solidFill>
              <a:schemeClr val="accent2"/>
            </a:solidFill>
          </a:ln>
        </p:spPr>
        <p:txBody>
          <a:bodyPr lIns="45719" rIns="45719" anchor="ctr"/>
          <a:lstStyle/>
          <a:p>
            <a:pPr algn="ctr">
              <a:defRPr>
                <a:solidFill>
                  <a:srgbClr val="FFFFFF"/>
                </a:solidFill>
              </a:defRPr>
            </a:pPr>
          </a:p>
        </p:txBody>
      </p:sp>
      <p:sp>
        <p:nvSpPr>
          <p:cNvPr id="396" name="Shape 396"/>
          <p:cNvSpPr/>
          <p:nvPr/>
        </p:nvSpPr>
        <p:spPr>
          <a:xfrm>
            <a:off x="3124200" y="2438400"/>
            <a:ext cx="1828800" cy="1828800"/>
          </a:xfrm>
          <a:prstGeom prst="rect">
            <a:avLst/>
          </a:prstGeom>
          <a:ln w="48000">
            <a:solidFill>
              <a:schemeClr val="accent2"/>
            </a:solidFill>
          </a:ln>
        </p:spPr>
        <p:txBody>
          <a:bodyPr lIns="45719" rIns="45719" anchor="ctr"/>
          <a:lstStyle/>
          <a:p>
            <a:pPr algn="ctr">
              <a:defRPr>
                <a:solidFill>
                  <a:srgbClr val="FFFFFF"/>
                </a:solidFill>
              </a:defRPr>
            </a:pPr>
          </a:p>
        </p:txBody>
      </p:sp>
      <p:sp>
        <p:nvSpPr>
          <p:cNvPr id="397" name="Shape 397"/>
          <p:cNvSpPr/>
          <p:nvPr/>
        </p:nvSpPr>
        <p:spPr>
          <a:xfrm>
            <a:off x="6270321" y="2438400"/>
            <a:ext cx="1828801" cy="1828800"/>
          </a:xfrm>
          <a:prstGeom prst="rect">
            <a:avLst/>
          </a:prstGeom>
          <a:ln w="48000">
            <a:solidFill>
              <a:schemeClr val="accent2"/>
            </a:solidFill>
          </a:ln>
        </p:spPr>
        <p:txBody>
          <a:bodyPr lIns="45719" rIns="45719" anchor="ctr"/>
          <a:lstStyle/>
          <a:p>
            <a:pPr algn="ctr">
              <a:defRPr>
                <a:solidFill>
                  <a:srgbClr val="FFFFFF"/>
                </a:solidFill>
              </a:defRPr>
            </a:pPr>
          </a:p>
        </p:txBody>
      </p:sp>
      <p:sp>
        <p:nvSpPr>
          <p:cNvPr id="398" name="Shape 398"/>
          <p:cNvSpPr/>
          <p:nvPr/>
        </p:nvSpPr>
        <p:spPr>
          <a:xfrm>
            <a:off x="2642909" y="3121967"/>
            <a:ext cx="271423" cy="3962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latin typeface="Symbol"/>
                <a:ea typeface="Symbol"/>
                <a:cs typeface="Symbol"/>
                <a:sym typeface="Symbol"/>
              </a:defRPr>
            </a:lvl1pPr>
          </a:lstStyle>
          <a:p>
            <a:pPr>
              <a:defRPr>
                <a:latin typeface="Corbel"/>
                <a:ea typeface="Corbel"/>
                <a:cs typeface="Corbel"/>
                <a:sym typeface="Corbel"/>
              </a:defRPr>
            </a:pPr>
            <a:r>
              <a:rPr>
                <a:latin typeface="Symbol"/>
                <a:ea typeface="Symbol"/>
                <a:cs typeface="Symbol"/>
                <a:sym typeface="Symbol"/>
              </a:rPr>
              <a:t>×</a:t>
            </a:r>
          </a:p>
        </p:txBody>
      </p:sp>
      <p:sp>
        <p:nvSpPr>
          <p:cNvPr id="399" name="Shape 399"/>
          <p:cNvSpPr/>
          <p:nvPr/>
        </p:nvSpPr>
        <p:spPr>
          <a:xfrm>
            <a:off x="5484888" y="3214299"/>
            <a:ext cx="255052"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a:t>
            </a:r>
          </a:p>
        </p:txBody>
      </p:sp>
      <p:grpSp>
        <p:nvGrpSpPr>
          <p:cNvPr id="403" name="Group 403"/>
          <p:cNvGrpSpPr/>
          <p:nvPr/>
        </p:nvGrpSpPr>
        <p:grpSpPr>
          <a:xfrm>
            <a:off x="5901016" y="1886674"/>
            <a:ext cx="1524476" cy="1306720"/>
            <a:chOff x="0" y="0"/>
            <a:chExt cx="1524475" cy="1306719"/>
          </a:xfrm>
        </p:grpSpPr>
        <p:sp>
          <p:nvSpPr>
            <p:cNvPr id="400" name="Shape 400"/>
            <p:cNvSpPr/>
            <p:nvPr/>
          </p:nvSpPr>
          <p:spPr>
            <a:xfrm>
              <a:off x="0" y="961279"/>
              <a:ext cx="144547"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i="1"/>
              </a:lvl1pPr>
            </a:lstStyle>
            <a:p>
              <a:pPr/>
              <a:r>
                <a:t>i</a:t>
              </a:r>
            </a:p>
          </p:txBody>
        </p:sp>
        <p:sp>
          <p:nvSpPr>
            <p:cNvPr id="401" name="Shape 401"/>
            <p:cNvSpPr/>
            <p:nvPr/>
          </p:nvSpPr>
          <p:spPr>
            <a:xfrm>
              <a:off x="1283704" y="0"/>
              <a:ext cx="144547" cy="3454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i="1"/>
              </a:lvl1pPr>
            </a:lstStyle>
            <a:p>
              <a:pPr/>
              <a:r>
                <a:t>j</a:t>
              </a:r>
            </a:p>
          </p:txBody>
        </p:sp>
        <p:sp>
          <p:nvSpPr>
            <p:cNvPr id="402" name="Shape 402"/>
            <p:cNvSpPr/>
            <p:nvPr/>
          </p:nvSpPr>
          <p:spPr>
            <a:xfrm>
              <a:off x="1287538" y="1004460"/>
              <a:ext cx="236938" cy="275862"/>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FFFFFF"/>
                  </a:solidFill>
                </a:defRPr>
              </a:pPr>
            </a:p>
          </p:txBody>
        </p:sp>
      </p:grpSp>
      <p:grpSp>
        <p:nvGrpSpPr>
          <p:cNvPr id="408" name="Group 408"/>
          <p:cNvGrpSpPr/>
          <p:nvPr/>
        </p:nvGrpSpPr>
        <p:grpSpPr>
          <a:xfrm>
            <a:off x="282263" y="1839371"/>
            <a:ext cx="4149510" cy="2450212"/>
            <a:chOff x="0" y="0"/>
            <a:chExt cx="4149508" cy="2450211"/>
          </a:xfrm>
        </p:grpSpPr>
        <p:sp>
          <p:nvSpPr>
            <p:cNvPr id="404" name="Shape 404"/>
            <p:cNvSpPr/>
            <p:nvPr/>
          </p:nvSpPr>
          <p:spPr>
            <a:xfrm>
              <a:off x="3908736" y="0"/>
              <a:ext cx="144547"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i="1"/>
              </a:lvl1pPr>
            </a:lstStyle>
            <a:p>
              <a:pPr/>
              <a:r>
                <a:t>j</a:t>
              </a:r>
            </a:p>
          </p:txBody>
        </p:sp>
        <p:sp>
          <p:nvSpPr>
            <p:cNvPr id="405" name="Shape 405"/>
            <p:cNvSpPr/>
            <p:nvPr/>
          </p:nvSpPr>
          <p:spPr>
            <a:xfrm>
              <a:off x="-1" y="958293"/>
              <a:ext cx="144548"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i="1"/>
              </a:lvl1pPr>
            </a:lstStyle>
            <a:p>
              <a:pPr/>
              <a:r>
                <a:t>i</a:t>
              </a:r>
            </a:p>
          </p:txBody>
        </p:sp>
        <p:sp>
          <p:nvSpPr>
            <p:cNvPr id="406" name="Shape 406"/>
            <p:cNvSpPr/>
            <p:nvPr/>
          </p:nvSpPr>
          <p:spPr>
            <a:xfrm>
              <a:off x="381614" y="1021623"/>
              <a:ext cx="1828801" cy="323166"/>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07" name="Shape 407"/>
            <p:cNvSpPr/>
            <p:nvPr/>
          </p:nvSpPr>
          <p:spPr>
            <a:xfrm rot="5400000">
              <a:off x="3073526" y="1374229"/>
              <a:ext cx="1828801" cy="323166"/>
            </a:xfrm>
            <a:prstGeom prst="rect">
              <a:avLst/>
            </a:prstGeom>
            <a:solidFill>
              <a:srgbClr val="FFC4EC"/>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FFFFFF"/>
                  </a:solidFill>
                </a:defRPr>
              </a:pPr>
            </a:p>
          </p:txBody>
        </p:sp>
      </p:grpSp>
      <p:grpSp>
        <p:nvGrpSpPr>
          <p:cNvPr id="419" name="Group 419"/>
          <p:cNvGrpSpPr/>
          <p:nvPr/>
        </p:nvGrpSpPr>
        <p:grpSpPr>
          <a:xfrm>
            <a:off x="858806" y="1296534"/>
            <a:ext cx="6359589" cy="2743202"/>
            <a:chOff x="0" y="0"/>
            <a:chExt cx="6359587" cy="2743201"/>
          </a:xfrm>
        </p:grpSpPr>
        <p:sp>
          <p:nvSpPr>
            <p:cNvPr id="409" name="Shape 409"/>
            <p:cNvSpPr/>
            <p:nvPr/>
          </p:nvSpPr>
          <p:spPr>
            <a:xfrm flipV="1">
              <a:off x="3411384" y="1732530"/>
              <a:ext cx="2918366" cy="23653"/>
            </a:xfrm>
            <a:prstGeom prst="line">
              <a:avLst/>
            </a:prstGeom>
            <a:noFill/>
            <a:ln w="28575" cap="rnd">
              <a:solidFill>
                <a:srgbClr val="000000"/>
              </a:solidFill>
              <a:prstDash val="solid"/>
              <a:round/>
            </a:ln>
            <a:effectLst/>
          </p:spPr>
          <p:txBody>
            <a:bodyPr wrap="square" lIns="45719" tIns="45719" rIns="45719" bIns="45719" numCol="1" anchor="t">
              <a:noAutofit/>
            </a:bodyPr>
            <a:lstStyle/>
            <a:p>
              <a:pPr/>
            </a:p>
          </p:txBody>
        </p:sp>
        <p:sp>
          <p:nvSpPr>
            <p:cNvPr id="410" name="Shape 410"/>
            <p:cNvSpPr/>
            <p:nvPr/>
          </p:nvSpPr>
          <p:spPr>
            <a:xfrm>
              <a:off x="360393" y="227464"/>
              <a:ext cx="5965523" cy="1505636"/>
            </a:xfrm>
            <a:custGeom>
              <a:avLst/>
              <a:gdLst/>
              <a:ahLst/>
              <a:cxnLst>
                <a:cxn ang="0">
                  <a:pos x="wd2" y="hd2"/>
                </a:cxn>
                <a:cxn ang="5400000">
                  <a:pos x="wd2" y="hd2"/>
                </a:cxn>
                <a:cxn ang="10800000">
                  <a:pos x="wd2" y="hd2"/>
                </a:cxn>
                <a:cxn ang="16200000">
                  <a:pos x="wd2" y="hd2"/>
                </a:cxn>
              </a:cxnLst>
              <a:rect l="0" t="0" r="r" b="b"/>
              <a:pathLst>
                <a:path w="21600" h="19936" fill="norm" stroke="1" extrusionOk="0">
                  <a:moveTo>
                    <a:pt x="0" y="19547"/>
                  </a:moveTo>
                  <a:cubicBezTo>
                    <a:pt x="882" y="14909"/>
                    <a:pt x="1763" y="10271"/>
                    <a:pt x="3212" y="7093"/>
                  </a:cubicBezTo>
                  <a:cubicBezTo>
                    <a:pt x="4662" y="3914"/>
                    <a:pt x="5631" y="-1664"/>
                    <a:pt x="8695" y="477"/>
                  </a:cubicBezTo>
                  <a:cubicBezTo>
                    <a:pt x="11760" y="2617"/>
                    <a:pt x="16680" y="11277"/>
                    <a:pt x="21600" y="19936"/>
                  </a:cubicBezTo>
                </a:path>
              </a:pathLst>
            </a:custGeom>
            <a:noFill/>
            <a:ln w="1905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11" name="Shape 411"/>
            <p:cNvSpPr/>
            <p:nvPr/>
          </p:nvSpPr>
          <p:spPr>
            <a:xfrm>
              <a:off x="3396465" y="1371599"/>
              <a:ext cx="2933284" cy="360932"/>
            </a:xfrm>
            <a:prstGeom prst="line">
              <a:avLst/>
            </a:prstGeom>
            <a:noFill/>
            <a:ln w="28575" cap="rnd">
              <a:solidFill>
                <a:srgbClr val="000000"/>
              </a:solidFill>
              <a:prstDash val="solid"/>
              <a:round/>
            </a:ln>
            <a:effectLst/>
          </p:spPr>
          <p:txBody>
            <a:bodyPr wrap="square" lIns="45719" tIns="45719" rIns="45719" bIns="45719" numCol="1" anchor="t">
              <a:noAutofit/>
            </a:bodyPr>
            <a:lstStyle/>
            <a:p>
              <a:pPr/>
            </a:p>
          </p:txBody>
        </p:sp>
        <p:sp>
          <p:nvSpPr>
            <p:cNvPr id="412" name="Shape 412"/>
            <p:cNvSpPr/>
            <p:nvPr/>
          </p:nvSpPr>
          <p:spPr>
            <a:xfrm flipV="1">
              <a:off x="3396465" y="1732530"/>
              <a:ext cx="2933284" cy="371037"/>
            </a:xfrm>
            <a:prstGeom prst="line">
              <a:avLst/>
            </a:prstGeom>
            <a:noFill/>
            <a:ln w="28575" cap="rnd">
              <a:solidFill>
                <a:srgbClr val="000000"/>
              </a:solidFill>
              <a:prstDash val="solid"/>
              <a:round/>
            </a:ln>
            <a:effectLst/>
          </p:spPr>
          <p:txBody>
            <a:bodyPr wrap="square" lIns="45719" tIns="45719" rIns="45719" bIns="45719" numCol="1" anchor="t">
              <a:noAutofit/>
            </a:bodyPr>
            <a:lstStyle/>
            <a:p>
              <a:pPr/>
            </a:p>
          </p:txBody>
        </p:sp>
        <p:sp>
          <p:nvSpPr>
            <p:cNvPr id="413" name="Shape 413"/>
            <p:cNvSpPr/>
            <p:nvPr/>
          </p:nvSpPr>
          <p:spPr>
            <a:xfrm flipV="1">
              <a:off x="3396465" y="1732530"/>
              <a:ext cx="2933284" cy="705871"/>
            </a:xfrm>
            <a:prstGeom prst="line">
              <a:avLst/>
            </a:prstGeom>
            <a:noFill/>
            <a:ln w="28575" cap="rnd">
              <a:solidFill>
                <a:srgbClr val="000000"/>
              </a:solidFill>
              <a:prstDash val="solid"/>
              <a:round/>
            </a:ln>
            <a:effectLst/>
          </p:spPr>
          <p:txBody>
            <a:bodyPr wrap="square" lIns="45719" tIns="45719" rIns="45719" bIns="45719" numCol="1" anchor="t">
              <a:noAutofit/>
            </a:bodyPr>
            <a:lstStyle/>
            <a:p>
              <a:pPr/>
            </a:p>
          </p:txBody>
        </p:sp>
        <p:sp>
          <p:nvSpPr>
            <p:cNvPr id="414" name="Shape 414"/>
            <p:cNvSpPr/>
            <p:nvPr/>
          </p:nvSpPr>
          <p:spPr>
            <a:xfrm flipV="1">
              <a:off x="3396465" y="1732530"/>
              <a:ext cx="2933284" cy="1010671"/>
            </a:xfrm>
            <a:prstGeom prst="line">
              <a:avLst/>
            </a:prstGeom>
            <a:noFill/>
            <a:ln w="28575" cap="rnd">
              <a:solidFill>
                <a:srgbClr val="000000"/>
              </a:solidFill>
              <a:prstDash val="solid"/>
              <a:round/>
            </a:ln>
            <a:effectLst/>
          </p:spPr>
          <p:txBody>
            <a:bodyPr wrap="square" lIns="45719" tIns="45719" rIns="45719" bIns="45719" numCol="1" anchor="t">
              <a:noAutofit/>
            </a:bodyPr>
            <a:lstStyle/>
            <a:p>
              <a:pPr/>
            </a:p>
          </p:txBody>
        </p:sp>
        <p:sp>
          <p:nvSpPr>
            <p:cNvPr id="415" name="Shape 415"/>
            <p:cNvSpPr/>
            <p:nvPr/>
          </p:nvSpPr>
          <p:spPr>
            <a:xfrm>
              <a:off x="1350994" y="775939"/>
              <a:ext cx="4952696" cy="960146"/>
            </a:xfrm>
            <a:custGeom>
              <a:avLst/>
              <a:gdLst/>
              <a:ahLst/>
              <a:cxnLst>
                <a:cxn ang="0">
                  <a:pos x="wd2" y="hd2"/>
                </a:cxn>
                <a:cxn ang="5400000">
                  <a:pos x="wd2" y="hd2"/>
                </a:cxn>
                <a:cxn ang="10800000">
                  <a:pos x="wd2" y="hd2"/>
                </a:cxn>
                <a:cxn ang="16200000">
                  <a:pos x="wd2" y="hd2"/>
                </a:cxn>
              </a:cxnLst>
              <a:rect l="0" t="0" r="r" b="b"/>
              <a:pathLst>
                <a:path w="21600" h="19936" fill="norm" stroke="1" extrusionOk="0">
                  <a:moveTo>
                    <a:pt x="0" y="19547"/>
                  </a:moveTo>
                  <a:cubicBezTo>
                    <a:pt x="882" y="14909"/>
                    <a:pt x="1763" y="10271"/>
                    <a:pt x="3212" y="7093"/>
                  </a:cubicBezTo>
                  <a:cubicBezTo>
                    <a:pt x="4662" y="3914"/>
                    <a:pt x="5631" y="-1664"/>
                    <a:pt x="8695" y="477"/>
                  </a:cubicBezTo>
                  <a:cubicBezTo>
                    <a:pt x="11760" y="2617"/>
                    <a:pt x="16680" y="11277"/>
                    <a:pt x="21600" y="19936"/>
                  </a:cubicBezTo>
                </a:path>
              </a:pathLst>
            </a:custGeom>
            <a:noFill/>
            <a:ln w="1905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16" name="Shape 416"/>
            <p:cNvSpPr/>
            <p:nvPr/>
          </p:nvSpPr>
          <p:spPr>
            <a:xfrm>
              <a:off x="1031274" y="590139"/>
              <a:ext cx="5328314" cy="1145946"/>
            </a:xfrm>
            <a:custGeom>
              <a:avLst/>
              <a:gdLst/>
              <a:ahLst/>
              <a:cxnLst>
                <a:cxn ang="0">
                  <a:pos x="wd2" y="hd2"/>
                </a:cxn>
                <a:cxn ang="5400000">
                  <a:pos x="wd2" y="hd2"/>
                </a:cxn>
                <a:cxn ang="10800000">
                  <a:pos x="wd2" y="hd2"/>
                </a:cxn>
                <a:cxn ang="16200000">
                  <a:pos x="wd2" y="hd2"/>
                </a:cxn>
              </a:cxnLst>
              <a:rect l="0" t="0" r="r" b="b"/>
              <a:pathLst>
                <a:path w="21600" h="19936" fill="norm" stroke="1" extrusionOk="0">
                  <a:moveTo>
                    <a:pt x="0" y="19547"/>
                  </a:moveTo>
                  <a:cubicBezTo>
                    <a:pt x="882" y="14909"/>
                    <a:pt x="1763" y="10271"/>
                    <a:pt x="3212" y="7093"/>
                  </a:cubicBezTo>
                  <a:cubicBezTo>
                    <a:pt x="4662" y="3914"/>
                    <a:pt x="5631" y="-1664"/>
                    <a:pt x="8695" y="477"/>
                  </a:cubicBezTo>
                  <a:cubicBezTo>
                    <a:pt x="11760" y="2617"/>
                    <a:pt x="16680" y="11277"/>
                    <a:pt x="21600" y="19936"/>
                  </a:cubicBezTo>
                </a:path>
              </a:pathLst>
            </a:custGeom>
            <a:noFill/>
            <a:ln w="1905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17" name="Shape 417"/>
            <p:cNvSpPr/>
            <p:nvPr/>
          </p:nvSpPr>
          <p:spPr>
            <a:xfrm>
              <a:off x="650275" y="379864"/>
              <a:ext cx="5643950" cy="1368560"/>
            </a:xfrm>
            <a:custGeom>
              <a:avLst/>
              <a:gdLst/>
              <a:ahLst/>
              <a:cxnLst>
                <a:cxn ang="0">
                  <a:pos x="wd2" y="hd2"/>
                </a:cxn>
                <a:cxn ang="5400000">
                  <a:pos x="wd2" y="hd2"/>
                </a:cxn>
                <a:cxn ang="10800000">
                  <a:pos x="wd2" y="hd2"/>
                </a:cxn>
                <a:cxn ang="16200000">
                  <a:pos x="wd2" y="hd2"/>
                </a:cxn>
              </a:cxnLst>
              <a:rect l="0" t="0" r="r" b="b"/>
              <a:pathLst>
                <a:path w="21600" h="19936" fill="norm" stroke="1" extrusionOk="0">
                  <a:moveTo>
                    <a:pt x="0" y="19547"/>
                  </a:moveTo>
                  <a:cubicBezTo>
                    <a:pt x="882" y="14909"/>
                    <a:pt x="1763" y="10271"/>
                    <a:pt x="3212" y="7093"/>
                  </a:cubicBezTo>
                  <a:cubicBezTo>
                    <a:pt x="4662" y="3914"/>
                    <a:pt x="5631" y="-1664"/>
                    <a:pt x="8695" y="477"/>
                  </a:cubicBezTo>
                  <a:cubicBezTo>
                    <a:pt x="11760" y="2617"/>
                    <a:pt x="16680" y="11277"/>
                    <a:pt x="21600" y="19936"/>
                  </a:cubicBezTo>
                </a:path>
              </a:pathLst>
            </a:custGeom>
            <a:noFill/>
            <a:ln w="1905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18" name="Shape 418"/>
            <p:cNvSpPr/>
            <p:nvPr/>
          </p:nvSpPr>
          <p:spPr>
            <a:xfrm>
              <a:off x="0" y="-1"/>
              <a:ext cx="6329750" cy="1757320"/>
            </a:xfrm>
            <a:custGeom>
              <a:avLst/>
              <a:gdLst/>
              <a:ahLst/>
              <a:cxnLst>
                <a:cxn ang="0">
                  <a:pos x="wd2" y="hd2"/>
                </a:cxn>
                <a:cxn ang="5400000">
                  <a:pos x="wd2" y="hd2"/>
                </a:cxn>
                <a:cxn ang="10800000">
                  <a:pos x="wd2" y="hd2"/>
                </a:cxn>
                <a:cxn ang="16200000">
                  <a:pos x="wd2" y="hd2"/>
                </a:cxn>
              </a:cxnLst>
              <a:rect l="0" t="0" r="r" b="b"/>
              <a:pathLst>
                <a:path w="21600" h="19936" fill="norm" stroke="1" extrusionOk="0">
                  <a:moveTo>
                    <a:pt x="0" y="19547"/>
                  </a:moveTo>
                  <a:cubicBezTo>
                    <a:pt x="882" y="14909"/>
                    <a:pt x="1763" y="10271"/>
                    <a:pt x="3212" y="7093"/>
                  </a:cubicBezTo>
                  <a:cubicBezTo>
                    <a:pt x="4662" y="3914"/>
                    <a:pt x="5631" y="-1664"/>
                    <a:pt x="8695" y="477"/>
                  </a:cubicBezTo>
                  <a:cubicBezTo>
                    <a:pt x="11760" y="2617"/>
                    <a:pt x="16680" y="11277"/>
                    <a:pt x="21600" y="19936"/>
                  </a:cubicBezTo>
                </a:path>
              </a:pathLst>
            </a:custGeom>
            <a:noFill/>
            <a:ln w="1905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p>
          </p:txBody>
        </p:sp>
      </p:gr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3" name="Shape 423"/>
          <p:cNvSpPr/>
          <p:nvPr>
            <p:ph type="title"/>
          </p:nvPr>
        </p:nvSpPr>
        <p:spPr>
          <a:xfrm>
            <a:off x="457200" y="76199"/>
            <a:ext cx="8686800" cy="987554"/>
          </a:xfrm>
          <a:prstGeom prst="rect">
            <a:avLst/>
          </a:prstGeom>
        </p:spPr>
        <p:txBody>
          <a:bodyPr/>
          <a:lstStyle/>
          <a:p>
            <a:pPr/>
            <a:r>
              <a:t>Reducer Size</a:t>
            </a:r>
          </a:p>
        </p:txBody>
      </p:sp>
      <p:sp>
        <p:nvSpPr>
          <p:cNvPr id="424" name="Shape 424"/>
          <p:cNvSpPr/>
          <p:nvPr>
            <p:ph type="body" idx="1"/>
          </p:nvPr>
        </p:nvSpPr>
        <p:spPr>
          <a:xfrm>
            <a:off x="457200" y="1295399"/>
            <a:ext cx="8534400" cy="5257803"/>
          </a:xfrm>
          <a:prstGeom prst="rect">
            <a:avLst/>
          </a:prstGeom>
        </p:spPr>
        <p:txBody>
          <a:bodyPr/>
          <a:lstStyle/>
          <a:p>
            <a:pPr>
              <a:defRPr i="1">
                <a:solidFill>
                  <a:srgbClr val="FF0000"/>
                </a:solidFill>
              </a:defRPr>
            </a:pPr>
            <a:r>
              <a:t>Reducer size</a:t>
            </a:r>
            <a:r>
              <a:rPr i="0">
                <a:solidFill>
                  <a:srgbClr val="000000"/>
                </a:solidFill>
              </a:rPr>
              <a:t>, denoted </a:t>
            </a:r>
            <a:r>
              <a:rPr i="0">
                <a:solidFill>
                  <a:srgbClr val="FFD25D"/>
                </a:solidFill>
              </a:rPr>
              <a:t>q</a:t>
            </a:r>
            <a:r>
              <a:rPr i="0">
                <a:solidFill>
                  <a:srgbClr val="000000"/>
                </a:solidFill>
              </a:rPr>
              <a:t>, is the maximum number of inputs that a given reducer can have.</a:t>
            </a:r>
            <a:endParaRPr i="0">
              <a:solidFill>
                <a:srgbClr val="000000"/>
              </a:solidFill>
            </a:endParaRPr>
          </a:p>
          <a:p>
            <a:pPr lvl="1" marL="731519" indent="-274319">
              <a:spcBef>
                <a:spcPts val="600"/>
              </a:spcBef>
              <a:buClr>
                <a:schemeClr val="accent2"/>
              </a:buClr>
              <a:buFont typeface="Wingdings"/>
              <a:defRPr sz="2800"/>
            </a:pPr>
            <a:r>
              <a:t>I.e., the length of the value list.</a:t>
            </a:r>
          </a:p>
          <a:p>
            <a:pPr/>
            <a:r>
              <a:t>Limit might be based on how many inputs can be handled in main memory.</a:t>
            </a:r>
          </a:p>
          <a:p>
            <a:pPr/>
            <a:r>
              <a:t>Or: make </a:t>
            </a:r>
            <a:r>
              <a:rPr>
                <a:solidFill>
                  <a:srgbClr val="FFD25D"/>
                </a:solidFill>
              </a:rPr>
              <a:t>q</a:t>
            </a:r>
            <a:r>
              <a:t> low to force lots of parallelism.</a:t>
            </a:r>
          </a:p>
        </p:txBody>
      </p:sp>
      <p:sp>
        <p:nvSpPr>
          <p:cNvPr id="425" name="Shape 425"/>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2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2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24"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9" name="Shape 429"/>
          <p:cNvSpPr/>
          <p:nvPr>
            <p:ph type="title"/>
          </p:nvPr>
        </p:nvSpPr>
        <p:spPr>
          <a:xfrm>
            <a:off x="457200" y="76199"/>
            <a:ext cx="8686800" cy="987554"/>
          </a:xfrm>
          <a:prstGeom prst="rect">
            <a:avLst/>
          </a:prstGeom>
        </p:spPr>
        <p:txBody>
          <a:bodyPr/>
          <a:lstStyle/>
          <a:p>
            <a:pPr/>
            <a:r>
              <a:t>Replication Rate</a:t>
            </a:r>
          </a:p>
        </p:txBody>
      </p:sp>
      <p:sp>
        <p:nvSpPr>
          <p:cNvPr id="430" name="Shape 430"/>
          <p:cNvSpPr/>
          <p:nvPr>
            <p:ph type="body" idx="1"/>
          </p:nvPr>
        </p:nvSpPr>
        <p:spPr>
          <a:xfrm>
            <a:off x="457200" y="1295399"/>
            <a:ext cx="8534400" cy="5257803"/>
          </a:xfrm>
          <a:prstGeom prst="rect">
            <a:avLst/>
          </a:prstGeom>
        </p:spPr>
        <p:txBody>
          <a:bodyPr/>
          <a:lstStyle/>
          <a:p>
            <a:pPr/>
            <a:r>
              <a:t>The average number of key-value pairs created by each mapper is the </a:t>
            </a:r>
            <a:r>
              <a:rPr i="1">
                <a:solidFill>
                  <a:srgbClr val="FF0000"/>
                </a:solidFill>
              </a:rPr>
              <a:t>replication rate</a:t>
            </a:r>
            <a:r>
              <a:t>.</a:t>
            </a:r>
          </a:p>
          <a:p>
            <a:pPr lvl="1" marL="731519" indent="-274319">
              <a:spcBef>
                <a:spcPts val="600"/>
              </a:spcBef>
              <a:buClr>
                <a:schemeClr val="accent2"/>
              </a:buClr>
              <a:buFont typeface="Wingdings"/>
              <a:defRPr sz="2800"/>
            </a:pPr>
            <a:r>
              <a:t>Denoted </a:t>
            </a:r>
            <a:r>
              <a:rPr>
                <a:solidFill>
                  <a:schemeClr val="accent3"/>
                </a:solidFill>
              </a:rPr>
              <a:t>r</a:t>
            </a:r>
            <a:r>
              <a:t>.</a:t>
            </a:r>
          </a:p>
          <a:p>
            <a:pPr/>
            <a:r>
              <a:t>Represents the communication cost per input.</a:t>
            </a:r>
          </a:p>
        </p:txBody>
      </p:sp>
      <p:sp>
        <p:nvSpPr>
          <p:cNvPr id="431" name="Shape 431"/>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ph type="title"/>
          </p:nvPr>
        </p:nvSpPr>
        <p:spPr>
          <a:xfrm>
            <a:off x="457200" y="76199"/>
            <a:ext cx="8686800" cy="987554"/>
          </a:xfrm>
          <a:prstGeom prst="rect">
            <a:avLst/>
          </a:prstGeom>
        </p:spPr>
        <p:txBody>
          <a:bodyPr/>
          <a:lstStyle/>
          <a:p>
            <a:pPr>
              <a:defRPr>
                <a:solidFill>
                  <a:srgbClr val="92D050"/>
                </a:solidFill>
              </a:defRPr>
            </a:pPr>
            <a:r>
              <a:t>Example</a:t>
            </a:r>
            <a:r>
              <a:rPr>
                <a:solidFill>
                  <a:schemeClr val="accent1"/>
                </a:solidFill>
              </a:rPr>
              <a:t>: Drug Interaction</a:t>
            </a:r>
          </a:p>
        </p:txBody>
      </p:sp>
      <p:sp>
        <p:nvSpPr>
          <p:cNvPr id="436" name="Shape 436"/>
          <p:cNvSpPr/>
          <p:nvPr>
            <p:ph type="body" idx="1"/>
          </p:nvPr>
        </p:nvSpPr>
        <p:spPr>
          <a:xfrm>
            <a:off x="457200" y="1295399"/>
            <a:ext cx="8534400" cy="5257803"/>
          </a:xfrm>
          <a:prstGeom prst="rect">
            <a:avLst/>
          </a:prstGeom>
        </p:spPr>
        <p:txBody>
          <a:bodyPr/>
          <a:lstStyle/>
          <a:p>
            <a:pPr/>
            <a:r>
              <a:t>Suppose we use g groups and d drugs.</a:t>
            </a:r>
          </a:p>
          <a:p>
            <a:pPr/>
            <a:r>
              <a:t>A reducer needs two groups, so </a:t>
            </a:r>
            <a:r>
              <a:rPr>
                <a:solidFill>
                  <a:srgbClr val="FFD25D"/>
                </a:solidFill>
              </a:rPr>
              <a:t>q</a:t>
            </a:r>
            <a:r>
              <a:t> = 2d/g.</a:t>
            </a:r>
          </a:p>
          <a:p>
            <a:pPr/>
            <a:r>
              <a:t>Each of the d inputs is sent to g-1 reducers, or approximately </a:t>
            </a:r>
            <a:r>
              <a:rPr>
                <a:solidFill>
                  <a:schemeClr val="accent3"/>
                </a:solidFill>
              </a:rPr>
              <a:t>r</a:t>
            </a:r>
            <a:r>
              <a:t> = g.</a:t>
            </a:r>
          </a:p>
          <a:p>
            <a:pPr/>
            <a:r>
              <a:t>Replace g by </a:t>
            </a:r>
            <a:r>
              <a:rPr>
                <a:solidFill>
                  <a:schemeClr val="accent3"/>
                </a:solidFill>
              </a:rPr>
              <a:t>r</a:t>
            </a:r>
            <a:r>
              <a:t> in </a:t>
            </a:r>
            <a:r>
              <a:rPr>
                <a:solidFill>
                  <a:srgbClr val="FFD25D"/>
                </a:solidFill>
              </a:rPr>
              <a:t>q</a:t>
            </a:r>
            <a:r>
              <a:t> = 2d/g to get </a:t>
            </a:r>
            <a:r>
              <a:rPr>
                <a:solidFill>
                  <a:schemeClr val="accent3"/>
                </a:solidFill>
              </a:rPr>
              <a:t>r</a:t>
            </a:r>
            <a:r>
              <a:t> = 2d/</a:t>
            </a:r>
            <a:r>
              <a:rPr>
                <a:solidFill>
                  <a:srgbClr val="FFD25D"/>
                </a:solidFill>
              </a:rPr>
              <a:t>q</a:t>
            </a:r>
            <a:r>
              <a:t>.</a:t>
            </a:r>
          </a:p>
        </p:txBody>
      </p:sp>
      <p:sp>
        <p:nvSpPr>
          <p:cNvPr id="437" name="Shape 437"/>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440" name="Group 440"/>
          <p:cNvGrpSpPr/>
          <p:nvPr/>
        </p:nvGrpSpPr>
        <p:grpSpPr>
          <a:xfrm>
            <a:off x="2895600" y="3886200"/>
            <a:ext cx="3810001" cy="1996440"/>
            <a:chOff x="0" y="0"/>
            <a:chExt cx="3809999" cy="1996439"/>
          </a:xfrm>
        </p:grpSpPr>
        <p:sp>
          <p:nvSpPr>
            <p:cNvPr id="438" name="Shape 438"/>
            <p:cNvSpPr/>
            <p:nvPr/>
          </p:nvSpPr>
          <p:spPr>
            <a:xfrm>
              <a:off x="0" y="838199"/>
              <a:ext cx="3121631" cy="1158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sz="2400"/>
              </a:pPr>
              <a:r>
                <a:t>Tradeoff!</a:t>
              </a:r>
            </a:p>
            <a:p>
              <a:pPr>
                <a:defRPr sz="2400"/>
              </a:pPr>
              <a:r>
                <a:t>The bigger the reducers,</a:t>
              </a:r>
            </a:p>
            <a:p>
              <a:pPr>
                <a:defRPr sz="2400"/>
              </a:pPr>
              <a:r>
                <a:t>the less communication.</a:t>
              </a:r>
            </a:p>
          </p:txBody>
        </p:sp>
        <p:sp>
          <p:nvSpPr>
            <p:cNvPr id="439" name="Shape 439"/>
            <p:cNvSpPr/>
            <p:nvPr/>
          </p:nvSpPr>
          <p:spPr>
            <a:xfrm flipV="1">
              <a:off x="1640032" y="0"/>
              <a:ext cx="2169968" cy="838201"/>
            </a:xfrm>
            <a:prstGeom prst="line">
              <a:avLst/>
            </a:prstGeom>
            <a:noFill/>
            <a:ln w="28575" cap="rnd">
              <a:solidFill>
                <a:srgbClr val="000000"/>
              </a:solidFill>
              <a:prstDash val="solid"/>
              <a:round/>
              <a:tailEnd type="triangle" w="med" len="me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3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43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43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43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43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2" fill="hold">
                                  <p:stCondLst>
                                    <p:cond delay="0"/>
                                  </p:stCondLst>
                                  <p:iterate type="el" backwards="0">
                                    <p:tmAbs val="0"/>
                                  </p:iterate>
                                  <p:childTnLst>
                                    <p:set>
                                      <p:cBhvr>
                                        <p:cTn id="24" fill="hold"/>
                                        <p:tgtEl>
                                          <p:spTgt spid="4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0" grpId="2"/>
      <p:bldP build="p" bldLvl="1" animBg="1" rev="0" advAuto="0" spid="436"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457200" y="838200"/>
            <a:ext cx="8229600" cy="787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defRPr sz="5400">
                <a:solidFill>
                  <a:srgbClr val="CC0000"/>
                </a:solidFill>
              </a:defRPr>
            </a:lvl1pPr>
          </a:lstStyle>
          <a:p>
            <a:pPr/>
            <a:r>
              <a:t>The All-Pairs Problem</a:t>
            </a:r>
          </a:p>
        </p:txBody>
      </p:sp>
      <p:sp>
        <p:nvSpPr>
          <p:cNvPr id="138" name="Shape 138"/>
          <p:cNvSpPr/>
          <p:nvPr>
            <p:ph type="ctrTitle"/>
          </p:nvPr>
        </p:nvSpPr>
        <p:spPr>
          <a:xfrm>
            <a:off x="838200" y="2819400"/>
            <a:ext cx="7772400" cy="2209800"/>
          </a:xfrm>
          <a:prstGeom prst="rect">
            <a:avLst/>
          </a:prstGeom>
        </p:spPr>
        <p:txBody>
          <a:bodyPr/>
          <a:lstStyle/>
          <a:p>
            <a:pPr>
              <a:defRPr sz="3600">
                <a:solidFill>
                  <a:srgbClr val="FF9900"/>
                </a:solidFill>
              </a:defRPr>
            </a:pPr>
            <a:r>
              <a:t>Motivation: Drug Interactions 	</a:t>
            </a:r>
            <a:br/>
            <a:r>
              <a:t>A Failed Attempt</a:t>
            </a:r>
            <a:br/>
            <a:r>
              <a:t>Lowering the Communication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4" name="Shape 444"/>
          <p:cNvSpPr/>
          <p:nvPr>
            <p:ph type="title"/>
          </p:nvPr>
        </p:nvSpPr>
        <p:spPr>
          <a:xfrm>
            <a:off x="457200" y="76199"/>
            <a:ext cx="8686800" cy="987554"/>
          </a:xfrm>
          <a:prstGeom prst="rect">
            <a:avLst/>
          </a:prstGeom>
        </p:spPr>
        <p:txBody>
          <a:bodyPr/>
          <a:lstStyle/>
          <a:p>
            <a:pPr/>
            <a:r>
              <a:t>Upper and Lower Bounds on </a:t>
            </a:r>
            <a:r>
              <a:rPr>
                <a:solidFill>
                  <a:schemeClr val="accent3"/>
                </a:solidFill>
              </a:rPr>
              <a:t>r</a:t>
            </a:r>
          </a:p>
        </p:txBody>
      </p:sp>
      <p:sp>
        <p:nvSpPr>
          <p:cNvPr id="445" name="Shape 445"/>
          <p:cNvSpPr/>
          <p:nvPr>
            <p:ph type="body" idx="1"/>
          </p:nvPr>
        </p:nvSpPr>
        <p:spPr>
          <a:xfrm>
            <a:off x="457200" y="1295399"/>
            <a:ext cx="8534400" cy="5257803"/>
          </a:xfrm>
          <a:prstGeom prst="rect">
            <a:avLst/>
          </a:prstGeom>
        </p:spPr>
        <p:txBody>
          <a:bodyPr/>
          <a:lstStyle/>
          <a:p>
            <a:pPr/>
            <a:r>
              <a:t>What we did gives an upper bound on </a:t>
            </a:r>
            <a:r>
              <a:rPr>
                <a:solidFill>
                  <a:schemeClr val="accent3"/>
                </a:solidFill>
              </a:rPr>
              <a:t>r</a:t>
            </a:r>
            <a:r>
              <a:t> as a function of </a:t>
            </a:r>
            <a:r>
              <a:rPr>
                <a:solidFill>
                  <a:srgbClr val="FFD25D"/>
                </a:solidFill>
              </a:rPr>
              <a:t>q</a:t>
            </a:r>
            <a:r>
              <a:t>.</a:t>
            </a:r>
          </a:p>
          <a:p>
            <a:pPr/>
            <a:r>
              <a:t>A solid investigation of MapReduce algorithms for a problem includes lower bounds.</a:t>
            </a:r>
          </a:p>
          <a:p>
            <a:pPr lvl="1" marL="731519" indent="-274319">
              <a:spcBef>
                <a:spcPts val="600"/>
              </a:spcBef>
              <a:buClr>
                <a:schemeClr val="accent2"/>
              </a:buClr>
              <a:buFont typeface="Wingdings"/>
              <a:defRPr sz="2800"/>
            </a:pPr>
            <a:r>
              <a:t>Proofs that you cannot have lower </a:t>
            </a:r>
            <a:r>
              <a:rPr>
                <a:solidFill>
                  <a:schemeClr val="accent3"/>
                </a:solidFill>
              </a:rPr>
              <a:t>r</a:t>
            </a:r>
            <a:r>
              <a:t> for a given </a:t>
            </a:r>
            <a:r>
              <a:rPr>
                <a:solidFill>
                  <a:srgbClr val="FFD25D"/>
                </a:solidFill>
              </a:rPr>
              <a:t>q</a:t>
            </a:r>
            <a:r>
              <a:t>.</a:t>
            </a:r>
          </a:p>
        </p:txBody>
      </p:sp>
      <p:sp>
        <p:nvSpPr>
          <p:cNvPr id="446" name="Shape 446"/>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0" name="Shape 450"/>
          <p:cNvSpPr/>
          <p:nvPr>
            <p:ph type="title"/>
          </p:nvPr>
        </p:nvSpPr>
        <p:spPr>
          <a:xfrm>
            <a:off x="457200" y="76199"/>
            <a:ext cx="8686800" cy="987554"/>
          </a:xfrm>
          <a:prstGeom prst="rect">
            <a:avLst/>
          </a:prstGeom>
        </p:spPr>
        <p:txBody>
          <a:bodyPr/>
          <a:lstStyle/>
          <a:p>
            <a:pPr/>
            <a:r>
              <a:t>Proofs Need Mapping Schemas</a:t>
            </a:r>
          </a:p>
        </p:txBody>
      </p:sp>
      <p:sp>
        <p:nvSpPr>
          <p:cNvPr id="451" name="Shape 451"/>
          <p:cNvSpPr/>
          <p:nvPr>
            <p:ph type="body" idx="1"/>
          </p:nvPr>
        </p:nvSpPr>
        <p:spPr>
          <a:xfrm>
            <a:off x="457200" y="1295399"/>
            <a:ext cx="8534400" cy="5257803"/>
          </a:xfrm>
          <a:prstGeom prst="rect">
            <a:avLst/>
          </a:prstGeom>
        </p:spPr>
        <p:txBody>
          <a:bodyPr/>
          <a:lstStyle/>
          <a:p>
            <a:pPr/>
            <a:r>
              <a:t>A </a:t>
            </a:r>
            <a:r>
              <a:rPr i="1">
                <a:solidFill>
                  <a:srgbClr val="FF0000"/>
                </a:solidFill>
              </a:rPr>
              <a:t>mapping schema </a:t>
            </a:r>
            <a:r>
              <a:t>for a problem and a reducer size </a:t>
            </a:r>
            <a:r>
              <a:rPr>
                <a:solidFill>
                  <a:srgbClr val="FFD25D"/>
                </a:solidFill>
              </a:rPr>
              <a:t>q</a:t>
            </a:r>
            <a:r>
              <a:t> is an assignment of inputs to sets of reducers, with two conditions:</a:t>
            </a:r>
          </a:p>
          <a:p>
            <a:pPr lvl="1" marL="925830" indent="-514350">
              <a:spcBef>
                <a:spcPts val="600"/>
              </a:spcBef>
              <a:buClr>
                <a:schemeClr val="accent2"/>
              </a:buClr>
              <a:buFontTx/>
              <a:buAutoNum type="arabicPeriod" startAt="1"/>
              <a:defRPr sz="2800"/>
            </a:pPr>
            <a:r>
              <a:t>No reducer is assigned more than </a:t>
            </a:r>
            <a:r>
              <a:rPr>
                <a:solidFill>
                  <a:srgbClr val="FFD25D"/>
                </a:solidFill>
              </a:rPr>
              <a:t>q</a:t>
            </a:r>
            <a:r>
              <a:t> inputs.</a:t>
            </a:r>
          </a:p>
          <a:p>
            <a:pPr lvl="1" marL="925830" indent="-514350">
              <a:spcBef>
                <a:spcPts val="600"/>
              </a:spcBef>
              <a:buClr>
                <a:schemeClr val="accent2"/>
              </a:buClr>
              <a:buFontTx/>
              <a:buAutoNum type="arabicPeriod" startAt="1"/>
              <a:defRPr sz="2800"/>
            </a:pPr>
            <a:r>
              <a:t>For every output, there is some reducer that receives all of the inputs associated with that output.</a:t>
            </a:r>
          </a:p>
          <a:p>
            <a:pPr lvl="2" marL="1191005" indent="-514350">
              <a:spcBef>
                <a:spcPts val="500"/>
              </a:spcBef>
              <a:buClr>
                <a:schemeClr val="accent3"/>
              </a:buClr>
              <a:buFont typeface="Wingdings"/>
              <a:defRPr sz="2400"/>
            </a:pPr>
            <a:r>
              <a:t>Say the reducer </a:t>
            </a:r>
            <a:r>
              <a:rPr i="1">
                <a:solidFill>
                  <a:srgbClr val="FF0000"/>
                </a:solidFill>
              </a:rPr>
              <a:t>covers</a:t>
            </a:r>
            <a:r>
              <a:t> the output.</a:t>
            </a:r>
          </a:p>
          <a:p>
            <a:pPr lvl="2" marL="1191005" indent="-514350">
              <a:spcBef>
                <a:spcPts val="500"/>
              </a:spcBef>
              <a:buClr>
                <a:schemeClr val="accent3"/>
              </a:buClr>
              <a:buFont typeface="Wingdings"/>
              <a:defRPr sz="2400"/>
            </a:pPr>
            <a:r>
              <a:t>If some output is not covered, we can’t compute that output.</a:t>
            </a:r>
          </a:p>
        </p:txBody>
      </p:sp>
      <p:sp>
        <p:nvSpPr>
          <p:cNvPr id="452" name="Shape 452"/>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4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451">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5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6" name="Shape 456"/>
          <p:cNvSpPr/>
          <p:nvPr>
            <p:ph type="title"/>
          </p:nvPr>
        </p:nvSpPr>
        <p:spPr>
          <a:xfrm>
            <a:off x="457200" y="76199"/>
            <a:ext cx="8686800" cy="987554"/>
          </a:xfrm>
          <a:prstGeom prst="rect">
            <a:avLst/>
          </a:prstGeom>
        </p:spPr>
        <p:txBody>
          <a:bodyPr/>
          <a:lstStyle/>
          <a:p>
            <a:pPr/>
            <a:r>
              <a:t>Mapping Schemas – (2)</a:t>
            </a:r>
          </a:p>
        </p:txBody>
      </p:sp>
      <p:sp>
        <p:nvSpPr>
          <p:cNvPr id="457" name="Shape 457"/>
          <p:cNvSpPr/>
          <p:nvPr>
            <p:ph type="body" idx="1"/>
          </p:nvPr>
        </p:nvSpPr>
        <p:spPr>
          <a:xfrm>
            <a:off x="457200" y="1295399"/>
            <a:ext cx="8534400" cy="5257803"/>
          </a:xfrm>
          <a:prstGeom prst="rect">
            <a:avLst/>
          </a:prstGeom>
        </p:spPr>
        <p:txBody>
          <a:bodyPr/>
          <a:lstStyle/>
          <a:p>
            <a:pPr/>
            <a:r>
              <a:t>Every MapReduce algorithm has a mapping schema.</a:t>
            </a:r>
          </a:p>
          <a:p>
            <a:pPr/>
            <a:r>
              <a:t>The requirement that there be a mapping schema is what distinguishes MapReduce algorithms from general parallel algorithms.</a:t>
            </a:r>
          </a:p>
        </p:txBody>
      </p:sp>
      <p:sp>
        <p:nvSpPr>
          <p:cNvPr id="458" name="Shape 458"/>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2" name="Shape 462"/>
          <p:cNvSpPr/>
          <p:nvPr>
            <p:ph type="title"/>
          </p:nvPr>
        </p:nvSpPr>
        <p:spPr>
          <a:xfrm>
            <a:off x="457200" y="76199"/>
            <a:ext cx="8686800" cy="987554"/>
          </a:xfrm>
          <a:prstGeom prst="rect">
            <a:avLst/>
          </a:prstGeom>
        </p:spPr>
        <p:txBody>
          <a:bodyPr/>
          <a:lstStyle/>
          <a:p>
            <a:pPr>
              <a:defRPr>
                <a:solidFill>
                  <a:srgbClr val="92D050"/>
                </a:solidFill>
              </a:defRPr>
            </a:pPr>
            <a:r>
              <a:t>Example</a:t>
            </a:r>
            <a:r>
              <a:rPr>
                <a:solidFill>
                  <a:schemeClr val="accent1"/>
                </a:solidFill>
              </a:rPr>
              <a:t>: Drug Interactions</a:t>
            </a:r>
          </a:p>
        </p:txBody>
      </p:sp>
      <p:sp>
        <p:nvSpPr>
          <p:cNvPr id="463" name="Shape 463"/>
          <p:cNvSpPr/>
          <p:nvPr>
            <p:ph type="body" idx="1"/>
          </p:nvPr>
        </p:nvSpPr>
        <p:spPr>
          <a:xfrm>
            <a:off x="457200" y="1219200"/>
            <a:ext cx="8534400" cy="5562600"/>
          </a:xfrm>
          <a:prstGeom prst="rect">
            <a:avLst/>
          </a:prstGeom>
        </p:spPr>
        <p:txBody>
          <a:bodyPr/>
          <a:lstStyle/>
          <a:p>
            <a:pPr marL="434522" indent="-316839" defTabSz="905255">
              <a:defRPr sz="3168"/>
            </a:pPr>
            <a:r>
              <a:t>d drugs, reducer size </a:t>
            </a:r>
            <a:r>
              <a:rPr>
                <a:solidFill>
                  <a:srgbClr val="FFD25D"/>
                </a:solidFill>
              </a:rPr>
              <a:t>q</a:t>
            </a:r>
            <a:r>
              <a:t>.</a:t>
            </a:r>
          </a:p>
          <a:p>
            <a:pPr marL="434522" indent="-316839" defTabSz="905255">
              <a:defRPr sz="3168"/>
            </a:pPr>
            <a:r>
              <a:t>Each drug has to meet each of the d-1 other drugs at some reducer.</a:t>
            </a:r>
          </a:p>
          <a:p>
            <a:pPr marL="434522" indent="-316839" defTabSz="905255">
              <a:defRPr sz="3168"/>
            </a:pPr>
            <a:r>
              <a:t>If a drug is sent to a reducer, then at most </a:t>
            </a:r>
            <a:r>
              <a:rPr>
                <a:solidFill>
                  <a:srgbClr val="FFD25D"/>
                </a:solidFill>
              </a:rPr>
              <a:t>q</a:t>
            </a:r>
            <a:r>
              <a:t>-1 other drugs are there.</a:t>
            </a:r>
          </a:p>
          <a:p>
            <a:pPr marL="434522" indent="-316839" defTabSz="905255">
              <a:defRPr sz="3168"/>
            </a:pPr>
            <a:r>
              <a:t>Thus, each drug is sent to at least </a:t>
            </a:r>
            <a:r>
              <a:rPr>
                <a:latin typeface="Symbol"/>
                <a:ea typeface="Symbol"/>
                <a:cs typeface="Symbol"/>
                <a:sym typeface="Symbol"/>
              </a:rPr>
              <a:t>⎡</a:t>
            </a:r>
            <a:r>
              <a:t>(d-1)/(</a:t>
            </a:r>
            <a:r>
              <a:rPr>
                <a:solidFill>
                  <a:srgbClr val="FFD25D"/>
                </a:solidFill>
              </a:rPr>
              <a:t>q</a:t>
            </a:r>
            <a:r>
              <a:t>-1)</a:t>
            </a:r>
            <a:r>
              <a:rPr>
                <a:latin typeface="Symbol"/>
                <a:ea typeface="Symbol"/>
                <a:cs typeface="Symbol"/>
                <a:sym typeface="Symbol"/>
              </a:rPr>
              <a:t>⎤</a:t>
            </a:r>
            <a:r>
              <a:t> reducers, and </a:t>
            </a:r>
            <a:r>
              <a:rPr>
                <a:solidFill>
                  <a:schemeClr val="accent3"/>
                </a:solidFill>
              </a:rPr>
              <a:t>r</a:t>
            </a:r>
            <a:r>
              <a:t> </a:t>
            </a:r>
            <a:r>
              <a:rPr u="sng"/>
              <a:t>&gt;</a:t>
            </a:r>
            <a:r>
              <a:t> </a:t>
            </a:r>
            <a:r>
              <a:rPr>
                <a:latin typeface="Symbol"/>
                <a:ea typeface="Symbol"/>
                <a:cs typeface="Symbol"/>
                <a:sym typeface="Symbol"/>
              </a:rPr>
              <a:t>⎡</a:t>
            </a:r>
            <a:r>
              <a:t>(d-1)/(</a:t>
            </a:r>
            <a:r>
              <a:rPr>
                <a:solidFill>
                  <a:srgbClr val="FFD25D"/>
                </a:solidFill>
              </a:rPr>
              <a:t>q</a:t>
            </a:r>
            <a:r>
              <a:t>-1)</a:t>
            </a:r>
            <a:r>
              <a:rPr>
                <a:latin typeface="Symbol"/>
                <a:ea typeface="Symbol"/>
                <a:cs typeface="Symbol"/>
                <a:sym typeface="Symbol"/>
              </a:rPr>
              <a:t>⎤</a:t>
            </a:r>
            <a:r>
              <a:t>.</a:t>
            </a:r>
          </a:p>
          <a:p>
            <a:pPr lvl="1" marL="724204" indent="-271576" defTabSz="905255">
              <a:spcBef>
                <a:spcPts val="600"/>
              </a:spcBef>
              <a:buClr>
                <a:schemeClr val="accent2"/>
              </a:buClr>
              <a:buFont typeface="Wingdings"/>
              <a:defRPr sz="2772"/>
            </a:pPr>
            <a:r>
              <a:t>Or approximately </a:t>
            </a:r>
            <a:r>
              <a:rPr>
                <a:solidFill>
                  <a:schemeClr val="accent3"/>
                </a:solidFill>
              </a:rPr>
              <a:t>r</a:t>
            </a:r>
            <a:r>
              <a:t> </a:t>
            </a:r>
            <a:r>
              <a:rPr u="sng"/>
              <a:t>&gt;</a:t>
            </a:r>
            <a:r>
              <a:t> </a:t>
            </a:r>
            <a:r>
              <a:rPr>
                <a:latin typeface="Symbol"/>
                <a:ea typeface="Symbol"/>
                <a:cs typeface="Symbol"/>
                <a:sym typeface="Symbol"/>
              </a:rPr>
              <a:t> ⎡</a:t>
            </a:r>
            <a:r>
              <a:t>d/</a:t>
            </a:r>
            <a:r>
              <a:rPr>
                <a:solidFill>
                  <a:srgbClr val="FFD25D"/>
                </a:solidFill>
              </a:rPr>
              <a:t>q</a:t>
            </a:r>
            <a:r>
              <a:rPr>
                <a:latin typeface="Symbol"/>
                <a:ea typeface="Symbol"/>
                <a:cs typeface="Symbol"/>
                <a:sym typeface="Symbol"/>
              </a:rPr>
              <a:t>⎤</a:t>
            </a:r>
            <a:r>
              <a:t>.</a:t>
            </a:r>
          </a:p>
          <a:p>
            <a:pPr marL="434522" indent="-316839" defTabSz="905255">
              <a:defRPr sz="3168"/>
            </a:pPr>
            <a:r>
              <a:t>Half the </a:t>
            </a:r>
            <a:r>
              <a:rPr>
                <a:solidFill>
                  <a:schemeClr val="accent3"/>
                </a:solidFill>
              </a:rPr>
              <a:t>r</a:t>
            </a:r>
            <a:r>
              <a:t> from the algorithm we described.</a:t>
            </a:r>
          </a:p>
          <a:p>
            <a:pPr marL="434522" indent="-316839" defTabSz="905255">
              <a:defRPr sz="3168"/>
            </a:pPr>
            <a:r>
              <a:t>Better algorithm gives </a:t>
            </a:r>
            <a:r>
              <a:rPr>
                <a:solidFill>
                  <a:schemeClr val="accent3"/>
                </a:solidFill>
              </a:rPr>
              <a:t>r</a:t>
            </a:r>
            <a:r>
              <a:t> = d/</a:t>
            </a:r>
            <a:r>
              <a:rPr>
                <a:solidFill>
                  <a:srgbClr val="FFD25D"/>
                </a:solidFill>
              </a:rPr>
              <a:t>q</a:t>
            </a:r>
            <a:r>
              <a:t> + 1, so lower bound is actually tight.</a:t>
            </a:r>
          </a:p>
        </p:txBody>
      </p:sp>
      <p:sp>
        <p:nvSpPr>
          <p:cNvPr id="464" name="Shape 464"/>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463">
                                            <p:txEl>
                                              <p:pRg st="3" end="3"/>
                                            </p:txEl>
                                          </p:spTgt>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1" fill="hold">
                                  <p:stCondLst>
                                    <p:cond delay="0"/>
                                  </p:stCondLst>
                                  <p:iterate type="el" backwards="0">
                                    <p:tmAbs val="0"/>
                                  </p:iterate>
                                  <p:childTnLst>
                                    <p:set>
                                      <p:cBhvr>
                                        <p:cTn id="17" fill="hold"/>
                                        <p:tgtEl>
                                          <p:spTgt spid="46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1" fill="hold">
                                  <p:stCondLst>
                                    <p:cond delay="0"/>
                                  </p:stCondLst>
                                  <p:iterate type="el" backwards="0">
                                    <p:tmAbs val="0"/>
                                  </p:iterate>
                                  <p:childTnLst>
                                    <p:set>
                                      <p:cBhvr>
                                        <p:cTn id="21" fill="hold"/>
                                        <p:tgtEl>
                                          <p:spTgt spid="46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1" fill="hold">
                                  <p:stCondLst>
                                    <p:cond delay="0"/>
                                  </p:stCondLst>
                                  <p:iterate type="el" backwards="0">
                                    <p:tmAbs val="0"/>
                                  </p:iterate>
                                  <p:childTnLst>
                                    <p:set>
                                      <p:cBhvr>
                                        <p:cTn id="25" fill="hold"/>
                                        <p:tgtEl>
                                          <p:spTgt spid="463">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63"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8" name="Shape 468"/>
          <p:cNvSpPr/>
          <p:nvPr/>
        </p:nvSpPr>
        <p:spPr>
          <a:xfrm>
            <a:off x="685800" y="762000"/>
            <a:ext cx="7772400" cy="149606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nSpc>
                <a:spcPct val="90000"/>
              </a:lnSpc>
              <a:defRPr sz="5400">
                <a:solidFill>
                  <a:srgbClr val="CC0000"/>
                </a:solidFill>
              </a:defRPr>
            </a:lvl1pPr>
          </a:lstStyle>
          <a:p>
            <a:pPr/>
            <a:r>
              <a:t>The Hamming-Distance = 1 Problem</a:t>
            </a:r>
          </a:p>
        </p:txBody>
      </p:sp>
      <p:sp>
        <p:nvSpPr>
          <p:cNvPr id="469" name="Shape 469"/>
          <p:cNvSpPr/>
          <p:nvPr>
            <p:ph type="ctrTitle"/>
          </p:nvPr>
        </p:nvSpPr>
        <p:spPr>
          <a:xfrm>
            <a:off x="533400" y="3276600"/>
            <a:ext cx="8077200" cy="1828800"/>
          </a:xfrm>
          <a:prstGeom prst="rect">
            <a:avLst/>
          </a:prstGeom>
        </p:spPr>
        <p:txBody>
          <a:bodyPr/>
          <a:lstStyle/>
          <a:p>
            <a:pPr>
              <a:defRPr sz="3600">
                <a:solidFill>
                  <a:srgbClr val="FF9900"/>
                </a:solidFill>
              </a:defRPr>
            </a:pPr>
            <a:r>
              <a:t>The Exact Lower Bound</a:t>
            </a:r>
            <a:br/>
            <a:r>
              <a:t>Matching Algorithms</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3" name="Shape 473"/>
          <p:cNvSpPr/>
          <p:nvPr>
            <p:ph type="title"/>
          </p:nvPr>
        </p:nvSpPr>
        <p:spPr>
          <a:xfrm>
            <a:off x="457200" y="76199"/>
            <a:ext cx="8686800" cy="987554"/>
          </a:xfrm>
          <a:prstGeom prst="rect">
            <a:avLst/>
          </a:prstGeom>
        </p:spPr>
        <p:txBody>
          <a:bodyPr/>
          <a:lstStyle/>
          <a:p>
            <a:pPr/>
            <a:r>
              <a:t>Definition of HD1 Problem</a:t>
            </a:r>
          </a:p>
        </p:txBody>
      </p:sp>
      <p:sp>
        <p:nvSpPr>
          <p:cNvPr id="474" name="Shape 474"/>
          <p:cNvSpPr/>
          <p:nvPr>
            <p:ph type="body" idx="1"/>
          </p:nvPr>
        </p:nvSpPr>
        <p:spPr>
          <a:xfrm>
            <a:off x="457200" y="1295399"/>
            <a:ext cx="8534400" cy="5257803"/>
          </a:xfrm>
          <a:prstGeom prst="rect">
            <a:avLst/>
          </a:prstGeom>
        </p:spPr>
        <p:txBody>
          <a:bodyPr/>
          <a:lstStyle/>
          <a:p>
            <a:pPr/>
            <a:r>
              <a:t>Given a set of bit strings of length b, find all those that differ in exactly one bit.</a:t>
            </a:r>
            <a:endParaRPr>
              <a:solidFill>
                <a:srgbClr val="00B050"/>
              </a:solidFill>
            </a:endParaRPr>
          </a:p>
          <a:p>
            <a:pPr>
              <a:defRPr>
                <a:solidFill>
                  <a:srgbClr val="00B050"/>
                </a:solidFill>
              </a:defRPr>
            </a:pPr>
            <a:r>
              <a:t>Example</a:t>
            </a:r>
            <a:r>
              <a:rPr>
                <a:solidFill>
                  <a:srgbClr val="000000"/>
                </a:solidFill>
              </a:rPr>
              <a:t>: For b=2, the inputs are 00, 01, 10, 11, and the outputs are (00,01), (00,10), (01,11), (10,11).</a:t>
            </a:r>
            <a:endParaRPr>
              <a:solidFill>
                <a:srgbClr val="000000"/>
              </a:solidFill>
            </a:endParaRPr>
          </a:p>
          <a:p>
            <a:pPr>
              <a:defRPr>
                <a:solidFill>
                  <a:srgbClr val="0070C0"/>
                </a:solidFill>
              </a:defRPr>
            </a:pPr>
            <a:r>
              <a:t>Theorem</a:t>
            </a:r>
            <a:r>
              <a:rPr>
                <a:solidFill>
                  <a:srgbClr val="000000"/>
                </a:solidFill>
              </a:rPr>
              <a:t>: </a:t>
            </a:r>
            <a:r>
              <a:rPr>
                <a:solidFill>
                  <a:schemeClr val="accent3"/>
                </a:solidFill>
              </a:rPr>
              <a:t>r</a:t>
            </a:r>
            <a:r>
              <a:rPr>
                <a:solidFill>
                  <a:srgbClr val="000000"/>
                </a:solidFill>
              </a:rPr>
              <a:t> </a:t>
            </a:r>
            <a:r>
              <a:rPr u="sng">
                <a:solidFill>
                  <a:srgbClr val="000000"/>
                </a:solidFill>
              </a:rPr>
              <a:t>&gt;</a:t>
            </a:r>
            <a:r>
              <a:rPr>
                <a:solidFill>
                  <a:srgbClr val="000000"/>
                </a:solidFill>
              </a:rPr>
              <a:t> b/log</a:t>
            </a:r>
            <a:r>
              <a:rPr baseline="-25000">
                <a:solidFill>
                  <a:srgbClr val="000000"/>
                </a:solidFill>
              </a:rPr>
              <a:t>2</a:t>
            </a:r>
            <a:r>
              <a:rPr>
                <a:solidFill>
                  <a:srgbClr val="FFD25D"/>
                </a:solidFill>
              </a:rPr>
              <a:t>q</a:t>
            </a:r>
            <a:r>
              <a:rPr>
                <a:solidFill>
                  <a:srgbClr val="000000"/>
                </a:solidFill>
              </a:rPr>
              <a:t>.</a:t>
            </a:r>
            <a:endParaRPr>
              <a:solidFill>
                <a:srgbClr val="000000"/>
              </a:solidFill>
            </a:endParaRPr>
          </a:p>
          <a:p>
            <a:pPr lvl="1" marL="731519" indent="-274319">
              <a:spcBef>
                <a:spcPts val="600"/>
              </a:spcBef>
              <a:buClr>
                <a:schemeClr val="accent2"/>
              </a:buClr>
              <a:buFont typeface="Wingdings"/>
              <a:defRPr sz="2800"/>
            </a:pPr>
            <a:r>
              <a:t>(Part of) the proof later.</a:t>
            </a:r>
          </a:p>
        </p:txBody>
      </p:sp>
      <p:sp>
        <p:nvSpPr>
          <p:cNvPr id="475" name="Shape 475"/>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7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74">
                                            <p:txEl>
                                              <p:pRg st="2" end="2"/>
                                            </p:txEl>
                                          </p:spTgt>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1" fill="hold">
                                  <p:stCondLst>
                                    <p:cond delay="0"/>
                                  </p:stCondLst>
                                  <p:iterate type="el" backwards="0">
                                    <p:tmAbs val="0"/>
                                  </p:iterate>
                                  <p:childTnLst>
                                    <p:set>
                                      <p:cBhvr>
                                        <p:cTn id="13" fill="hold"/>
                                        <p:tgtEl>
                                          <p:spTgt spid="47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74"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7" name="Shape 477"/>
          <p:cNvSpPr/>
          <p:nvPr>
            <p:ph type="title"/>
          </p:nvPr>
        </p:nvSpPr>
        <p:spPr>
          <a:xfrm>
            <a:off x="457200" y="76199"/>
            <a:ext cx="8686800" cy="987554"/>
          </a:xfrm>
          <a:prstGeom prst="rect">
            <a:avLst/>
          </a:prstGeom>
        </p:spPr>
        <p:txBody>
          <a:bodyPr/>
          <a:lstStyle/>
          <a:p>
            <a:pPr/>
            <a:r>
              <a:t>Inputs Aren’t Really All There</a:t>
            </a:r>
          </a:p>
        </p:txBody>
      </p:sp>
      <p:sp>
        <p:nvSpPr>
          <p:cNvPr id="478" name="Shape 478"/>
          <p:cNvSpPr/>
          <p:nvPr>
            <p:ph type="body" idx="1"/>
          </p:nvPr>
        </p:nvSpPr>
        <p:spPr>
          <a:xfrm>
            <a:off x="457200" y="1295400"/>
            <a:ext cx="8534400" cy="5562600"/>
          </a:xfrm>
          <a:prstGeom prst="rect">
            <a:avLst/>
          </a:prstGeom>
        </p:spPr>
        <p:txBody>
          <a:bodyPr/>
          <a:lstStyle/>
          <a:p>
            <a:pPr marL="430133" indent="-313639" defTabSz="896111">
              <a:defRPr sz="3136"/>
            </a:pPr>
            <a:r>
              <a:t>If all bit strings of length b are in the input, then we already </a:t>
            </a:r>
            <a:r>
              <a:rPr>
                <a:solidFill>
                  <a:srgbClr val="0070C0"/>
                </a:solidFill>
              </a:rPr>
              <a:t>know</a:t>
            </a:r>
            <a:r>
              <a:t> the answer, and running MapReduce is a waste of time.</a:t>
            </a:r>
          </a:p>
          <a:p>
            <a:pPr marL="430133" indent="-313639" defTabSz="896111">
              <a:defRPr sz="3136"/>
            </a:pPr>
            <a:r>
              <a:t>A more realistic scenario is that we are doing a similarity search, where some of the possible bit strings are present and others not.</a:t>
            </a:r>
          </a:p>
          <a:p>
            <a:pPr lvl="1" marL="716889" indent="-268833" defTabSz="896111">
              <a:spcBef>
                <a:spcPts val="600"/>
              </a:spcBef>
              <a:buClr>
                <a:schemeClr val="accent2"/>
              </a:buClr>
              <a:buFont typeface="Wingdings"/>
              <a:defRPr sz="2744">
                <a:solidFill>
                  <a:srgbClr val="00B050"/>
                </a:solidFill>
              </a:defRPr>
            </a:pPr>
            <a:r>
              <a:t>Example</a:t>
            </a:r>
            <a:r>
              <a:rPr>
                <a:solidFill>
                  <a:srgbClr val="000000"/>
                </a:solidFill>
              </a:rPr>
              <a:t>: Find viewers who like the same set of movies except for one.</a:t>
            </a:r>
          </a:p>
          <a:p>
            <a:pPr marL="430133" indent="-313639" defTabSz="896111">
              <a:defRPr sz="3136"/>
            </a:pPr>
            <a:r>
              <a:t>We can adjust </a:t>
            </a:r>
            <a:r>
              <a:rPr>
                <a:solidFill>
                  <a:srgbClr val="FFD25D"/>
                </a:solidFill>
              </a:rPr>
              <a:t>q</a:t>
            </a:r>
            <a:r>
              <a:t> to be the </a:t>
            </a:r>
            <a:r>
              <a:rPr>
                <a:solidFill>
                  <a:srgbClr val="0070C0"/>
                </a:solidFill>
              </a:rPr>
              <a:t>expected</a:t>
            </a:r>
            <a:r>
              <a:t> number of inputs at a reducer, rather than the maximum number.</a:t>
            </a:r>
          </a:p>
        </p:txBody>
      </p:sp>
      <p:sp>
        <p:nvSpPr>
          <p:cNvPr id="479" name="Shape 479"/>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47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78" grpId="1"/>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1" name="Shape 481"/>
          <p:cNvSpPr/>
          <p:nvPr>
            <p:ph type="title"/>
          </p:nvPr>
        </p:nvSpPr>
        <p:spPr>
          <a:xfrm>
            <a:off x="457200" y="76199"/>
            <a:ext cx="8686800" cy="987554"/>
          </a:xfrm>
          <a:prstGeom prst="rect">
            <a:avLst/>
          </a:prstGeom>
        </p:spPr>
        <p:txBody>
          <a:bodyPr/>
          <a:lstStyle/>
          <a:p>
            <a:pPr/>
            <a:r>
              <a:t>Algorithm With </a:t>
            </a:r>
            <a:r>
              <a:rPr>
                <a:solidFill>
                  <a:srgbClr val="FFD25D"/>
                </a:solidFill>
              </a:rPr>
              <a:t>q</a:t>
            </a:r>
            <a:r>
              <a:t>=2</a:t>
            </a:r>
          </a:p>
        </p:txBody>
      </p:sp>
      <p:sp>
        <p:nvSpPr>
          <p:cNvPr id="482" name="Shape 482"/>
          <p:cNvSpPr/>
          <p:nvPr>
            <p:ph type="body" idx="1"/>
          </p:nvPr>
        </p:nvSpPr>
        <p:spPr>
          <a:xfrm>
            <a:off x="457200" y="1295399"/>
            <a:ext cx="8534400" cy="5257803"/>
          </a:xfrm>
          <a:prstGeom prst="rect">
            <a:avLst/>
          </a:prstGeom>
        </p:spPr>
        <p:txBody>
          <a:bodyPr/>
          <a:lstStyle/>
          <a:p>
            <a:pPr/>
            <a:r>
              <a:t>We can use one reducer for every output.</a:t>
            </a:r>
          </a:p>
          <a:p>
            <a:pPr/>
            <a:r>
              <a:t>Each input is sent to b reducers (so </a:t>
            </a:r>
            <a:r>
              <a:rPr>
                <a:solidFill>
                  <a:srgbClr val="5DD4FF"/>
                </a:solidFill>
              </a:rPr>
              <a:t>r</a:t>
            </a:r>
            <a:r>
              <a:t> = b).</a:t>
            </a:r>
          </a:p>
          <a:p>
            <a:pPr/>
            <a:r>
              <a:t>Each reducer outputs its pair if both its inputs are present, otherwise, nothing.</a:t>
            </a:r>
          </a:p>
          <a:p>
            <a:pPr>
              <a:defRPr>
                <a:solidFill>
                  <a:srgbClr val="B48200"/>
                </a:solidFill>
              </a:defRPr>
            </a:pPr>
            <a:r>
              <a:t>Subtle point</a:t>
            </a:r>
            <a:r>
              <a:rPr>
                <a:solidFill>
                  <a:srgbClr val="000000"/>
                </a:solidFill>
              </a:rPr>
              <a:t>: if neither input for a reducer is present, then the reducer doesn’t really exist.</a:t>
            </a:r>
          </a:p>
        </p:txBody>
      </p:sp>
      <p:sp>
        <p:nvSpPr>
          <p:cNvPr id="483" name="Shape 483"/>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8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8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48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82"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5" name="Shape 485"/>
          <p:cNvSpPr/>
          <p:nvPr>
            <p:ph type="title"/>
          </p:nvPr>
        </p:nvSpPr>
        <p:spPr>
          <a:xfrm>
            <a:off x="457200" y="76199"/>
            <a:ext cx="8686800" cy="987554"/>
          </a:xfrm>
          <a:prstGeom prst="rect">
            <a:avLst/>
          </a:prstGeom>
        </p:spPr>
        <p:txBody>
          <a:bodyPr/>
          <a:lstStyle/>
          <a:p>
            <a:pPr/>
            <a:r>
              <a:t>Algorithm with q = 2</a:t>
            </a:r>
            <a:r>
              <a:rPr baseline="30000"/>
              <a:t>b</a:t>
            </a:r>
          </a:p>
        </p:txBody>
      </p:sp>
      <p:sp>
        <p:nvSpPr>
          <p:cNvPr id="486" name="Shape 486"/>
          <p:cNvSpPr/>
          <p:nvPr>
            <p:ph type="body" idx="1"/>
          </p:nvPr>
        </p:nvSpPr>
        <p:spPr>
          <a:xfrm>
            <a:off x="457200" y="1295399"/>
            <a:ext cx="8534400" cy="5257803"/>
          </a:xfrm>
          <a:prstGeom prst="rect">
            <a:avLst/>
          </a:prstGeom>
        </p:spPr>
        <p:txBody>
          <a:bodyPr/>
          <a:lstStyle/>
          <a:p>
            <a:pPr/>
            <a:r>
              <a:t>Alternatively, we can send all inputs to one reducer.</a:t>
            </a:r>
          </a:p>
          <a:p>
            <a:pPr/>
            <a:r>
              <a:t>No replication (i.e., </a:t>
            </a:r>
            <a:r>
              <a:rPr>
                <a:solidFill>
                  <a:srgbClr val="5DD4FF"/>
                </a:solidFill>
              </a:rPr>
              <a:t>r</a:t>
            </a:r>
            <a:r>
              <a:t> = 1).</a:t>
            </a:r>
          </a:p>
          <a:p>
            <a:pPr/>
            <a:r>
              <a:t>The lone reducer looks at all pairs of inputs that it receives and outputs pairs at distance 1.</a:t>
            </a:r>
          </a:p>
        </p:txBody>
      </p:sp>
      <p:sp>
        <p:nvSpPr>
          <p:cNvPr id="487" name="Shape 487"/>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8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8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86" grpId="1"/>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9" name="Shape 489"/>
          <p:cNvSpPr/>
          <p:nvPr>
            <p:ph type="title"/>
          </p:nvPr>
        </p:nvSpPr>
        <p:spPr>
          <a:xfrm>
            <a:off x="457200" y="76199"/>
            <a:ext cx="8686800" cy="987554"/>
          </a:xfrm>
          <a:prstGeom prst="rect">
            <a:avLst/>
          </a:prstGeom>
        </p:spPr>
        <p:txBody>
          <a:bodyPr/>
          <a:lstStyle/>
          <a:p>
            <a:pPr/>
            <a:r>
              <a:t>Splitting Algorithm</a:t>
            </a:r>
          </a:p>
        </p:txBody>
      </p:sp>
      <p:sp>
        <p:nvSpPr>
          <p:cNvPr id="490" name="Shape 490"/>
          <p:cNvSpPr/>
          <p:nvPr>
            <p:ph type="body" idx="1"/>
          </p:nvPr>
        </p:nvSpPr>
        <p:spPr>
          <a:xfrm>
            <a:off x="457200" y="1295399"/>
            <a:ext cx="8534400" cy="5257803"/>
          </a:xfrm>
          <a:prstGeom prst="rect">
            <a:avLst/>
          </a:prstGeom>
        </p:spPr>
        <p:txBody>
          <a:bodyPr/>
          <a:lstStyle/>
          <a:p>
            <a:pPr marL="399409" indent="-291236" defTabSz="832104">
              <a:defRPr sz="2912"/>
            </a:pPr>
            <a:r>
              <a:t>Assume b is even.</a:t>
            </a:r>
          </a:p>
          <a:p>
            <a:pPr marL="399409" indent="-291236" defTabSz="832104">
              <a:defRPr sz="2912"/>
            </a:pPr>
            <a:r>
              <a:t>Two reducers for each string of length b/2.</a:t>
            </a:r>
          </a:p>
          <a:p>
            <a:pPr lvl="1" marL="665683" indent="-249631" defTabSz="832104">
              <a:spcBef>
                <a:spcPts val="600"/>
              </a:spcBef>
              <a:buClr>
                <a:schemeClr val="accent2"/>
              </a:buClr>
              <a:buFont typeface="Wingdings"/>
              <a:defRPr sz="2548"/>
            </a:pPr>
            <a:r>
              <a:t>Call them the </a:t>
            </a:r>
            <a:r>
              <a:rPr i="1">
                <a:solidFill>
                  <a:srgbClr val="FF0000"/>
                </a:solidFill>
              </a:rPr>
              <a:t>left</a:t>
            </a:r>
            <a:r>
              <a:t> and </a:t>
            </a:r>
            <a:r>
              <a:rPr i="1">
                <a:solidFill>
                  <a:srgbClr val="FF0000"/>
                </a:solidFill>
              </a:rPr>
              <a:t>right</a:t>
            </a:r>
            <a:r>
              <a:t> reducers for that string.</a:t>
            </a:r>
          </a:p>
          <a:p>
            <a:pPr marL="399409" indent="-291236" defTabSz="832104">
              <a:defRPr sz="2912"/>
            </a:pPr>
            <a:r>
              <a:t>String w = xy, where |x| = |y| = b/2, goes to the left reducer for x and the right reducer for y.</a:t>
            </a:r>
          </a:p>
          <a:p>
            <a:pPr marL="399409" indent="-291236" defTabSz="832104">
              <a:defRPr sz="2912"/>
            </a:pPr>
            <a:r>
              <a:t>If w and z differ in exactly one bit, then they will both be sent to the same left reducer (if they disagree in the right half) or to the same right reducer (if they disagree in the left half).</a:t>
            </a:r>
          </a:p>
          <a:p>
            <a:pPr marL="399409" indent="-291236" defTabSz="832104">
              <a:defRPr sz="2912"/>
            </a:pPr>
            <a:r>
              <a:t>Thus, </a:t>
            </a:r>
            <a:r>
              <a:rPr>
                <a:solidFill>
                  <a:schemeClr val="accent3"/>
                </a:solidFill>
              </a:rPr>
              <a:t>r</a:t>
            </a:r>
            <a:r>
              <a:t> = 2; </a:t>
            </a:r>
            <a:r>
              <a:rPr>
                <a:solidFill>
                  <a:srgbClr val="FFD25D"/>
                </a:solidFill>
              </a:rPr>
              <a:t>q</a:t>
            </a:r>
            <a:r>
              <a:t> = 2</a:t>
            </a:r>
            <a:r>
              <a:rPr baseline="29802"/>
              <a:t>b/2</a:t>
            </a:r>
            <a:r>
              <a:t>.</a:t>
            </a:r>
          </a:p>
        </p:txBody>
      </p:sp>
      <p:sp>
        <p:nvSpPr>
          <p:cNvPr id="491" name="Shape 491"/>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90">
                                            <p:txEl>
                                              <p:pRg st="1" end="1"/>
                                            </p:txEl>
                                          </p:spTgt>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1" fill="hold">
                                  <p:stCondLst>
                                    <p:cond delay="0"/>
                                  </p:stCondLst>
                                  <p:iterate type="el" backwards="0">
                                    <p:tmAbs val="0"/>
                                  </p:iterate>
                                  <p:childTnLst>
                                    <p:set>
                                      <p:cBhvr>
                                        <p:cTn id="9" fill="hold"/>
                                        <p:tgtEl>
                                          <p:spTgt spid="490">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1" fill="hold">
                                  <p:stCondLst>
                                    <p:cond delay="0"/>
                                  </p:stCondLst>
                                  <p:iterate type="el" backwards="0">
                                    <p:tmAbs val="0"/>
                                  </p:iterate>
                                  <p:childTnLst>
                                    <p:set>
                                      <p:cBhvr>
                                        <p:cTn id="13" fill="hold"/>
                                        <p:tgtEl>
                                          <p:spTgt spid="490">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0" presetID="1" grpId="1" fill="hold">
                                  <p:stCondLst>
                                    <p:cond delay="0"/>
                                  </p:stCondLst>
                                  <p:iterate type="el" backwards="0">
                                    <p:tmAbs val="0"/>
                                  </p:iterate>
                                  <p:childTnLst>
                                    <p:set>
                                      <p:cBhvr>
                                        <p:cTn id="17" fill="hold"/>
                                        <p:tgtEl>
                                          <p:spTgt spid="490">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1" fill="hold">
                                  <p:stCondLst>
                                    <p:cond delay="0"/>
                                  </p:stCondLst>
                                  <p:iterate type="el" backwards="0">
                                    <p:tmAbs val="0"/>
                                  </p:iterate>
                                  <p:childTnLst>
                                    <p:set>
                                      <p:cBhvr>
                                        <p:cTn id="21" fill="hold"/>
                                        <p:tgtEl>
                                          <p:spTgt spid="490">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90"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xfrm>
            <a:off x="457200" y="76199"/>
            <a:ext cx="8686800" cy="987554"/>
          </a:xfrm>
          <a:prstGeom prst="rect">
            <a:avLst/>
          </a:prstGeom>
        </p:spPr>
        <p:txBody>
          <a:bodyPr/>
          <a:lstStyle/>
          <a:p>
            <a:pPr/>
            <a:r>
              <a:t>The Drug-Interaction Problem</a:t>
            </a:r>
          </a:p>
        </p:txBody>
      </p:sp>
      <p:sp>
        <p:nvSpPr>
          <p:cNvPr id="141" name="Shape 141"/>
          <p:cNvSpPr/>
          <p:nvPr>
            <p:ph type="body" idx="1"/>
          </p:nvPr>
        </p:nvSpPr>
        <p:spPr>
          <a:xfrm>
            <a:off x="457200" y="1295400"/>
            <a:ext cx="8534400" cy="5410200"/>
          </a:xfrm>
          <a:prstGeom prst="rect">
            <a:avLst/>
          </a:prstGeom>
        </p:spPr>
        <p:txBody>
          <a:bodyPr/>
          <a:lstStyle/>
          <a:p>
            <a:pPr/>
            <a:r>
              <a:t>Data consisted of records for 3000 drugs.</a:t>
            </a:r>
          </a:p>
          <a:p>
            <a:pPr lvl="1" marL="731519" indent="-274319">
              <a:spcBef>
                <a:spcPts val="600"/>
              </a:spcBef>
              <a:buClr>
                <a:schemeClr val="accent2"/>
              </a:buClr>
              <a:buFont typeface="Wingdings"/>
              <a:defRPr sz="2800"/>
            </a:pPr>
            <a:r>
              <a:t>List of patients taking, dates, diagnoses.</a:t>
            </a:r>
          </a:p>
          <a:p>
            <a:pPr lvl="1" marL="731519" indent="-274319">
              <a:spcBef>
                <a:spcPts val="600"/>
              </a:spcBef>
              <a:buClr>
                <a:schemeClr val="accent2"/>
              </a:buClr>
              <a:buFont typeface="Wingdings"/>
              <a:defRPr sz="2800"/>
            </a:pPr>
            <a:r>
              <a:t>About 1M of data per drug.</a:t>
            </a:r>
          </a:p>
          <a:p>
            <a:pPr/>
            <a:r>
              <a:t>Problem was to find drug interactions.</a:t>
            </a:r>
          </a:p>
          <a:p>
            <a:pPr lvl="1" marL="731519" indent="-274319">
              <a:spcBef>
                <a:spcPts val="600"/>
              </a:spcBef>
              <a:buClr>
                <a:schemeClr val="accent2"/>
              </a:buClr>
              <a:buFont typeface="Wingdings"/>
              <a:defRPr sz="2800">
                <a:solidFill>
                  <a:srgbClr val="00B050"/>
                </a:solidFill>
              </a:defRPr>
            </a:pPr>
            <a:r>
              <a:t>Example</a:t>
            </a:r>
            <a:r>
              <a:rPr>
                <a:solidFill>
                  <a:srgbClr val="000000"/>
                </a:solidFill>
              </a:rPr>
              <a:t>: two drugs that when taken together increase the risk of heart attack.</a:t>
            </a:r>
          </a:p>
          <a:p>
            <a:pPr/>
            <a:r>
              <a:t>Must examine each pair of drugs and compare their data.</a:t>
            </a:r>
          </a:p>
        </p:txBody>
      </p:sp>
      <p:sp>
        <p:nvSpPr>
          <p:cNvPr id="142" name="Shape 142"/>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1">
                                            <p:txEl>
                                              <p:pRg st="3" end="3"/>
                                            </p:txEl>
                                          </p:spTgt>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1" fill="hold">
                                  <p:stCondLst>
                                    <p:cond delay="0"/>
                                  </p:stCondLst>
                                  <p:iterate type="el" backwards="0">
                                    <p:tmAbs val="0"/>
                                  </p:iterate>
                                  <p:childTnLst>
                                    <p:set>
                                      <p:cBhvr>
                                        <p:cTn id="9" fill="hold"/>
                                        <p:tgtEl>
                                          <p:spTgt spid="141">
                                            <p:txEl>
                                              <p:pRg st="4" end="4"/>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1" fill="hold">
                                  <p:stCondLst>
                                    <p:cond delay="0"/>
                                  </p:stCondLst>
                                  <p:iterate type="el" backwards="0">
                                    <p:tmAbs val="0"/>
                                  </p:iterate>
                                  <p:childTnLst>
                                    <p:set>
                                      <p:cBhvr>
                                        <p:cTn id="13" fill="hold"/>
                                        <p:tgtEl>
                                          <p:spTgt spid="14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1"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3" name="Shape 493"/>
          <p:cNvSpPr/>
          <p:nvPr>
            <p:ph type="title"/>
          </p:nvPr>
        </p:nvSpPr>
        <p:spPr>
          <a:xfrm>
            <a:off x="457200" y="76199"/>
            <a:ext cx="8686800" cy="987554"/>
          </a:xfrm>
          <a:prstGeom prst="rect">
            <a:avLst/>
          </a:prstGeom>
        </p:spPr>
        <p:txBody>
          <a:bodyPr/>
          <a:lstStyle/>
          <a:p>
            <a:pPr/>
            <a:r>
              <a:t>Proof That </a:t>
            </a:r>
            <a:r>
              <a:rPr>
                <a:solidFill>
                  <a:schemeClr val="accent3"/>
                </a:solidFill>
              </a:rPr>
              <a:t>r</a:t>
            </a:r>
            <a:r>
              <a:t> </a:t>
            </a:r>
            <a:r>
              <a:rPr u="sng"/>
              <a:t>&gt;</a:t>
            </a:r>
            <a:r>
              <a:t> b/log</a:t>
            </a:r>
            <a:r>
              <a:rPr baseline="-25000"/>
              <a:t>2</a:t>
            </a:r>
            <a:r>
              <a:rPr>
                <a:solidFill>
                  <a:srgbClr val="FFD25D"/>
                </a:solidFill>
              </a:rPr>
              <a:t>q</a:t>
            </a:r>
          </a:p>
        </p:txBody>
      </p:sp>
      <p:sp>
        <p:nvSpPr>
          <p:cNvPr id="494" name="Shape 494"/>
          <p:cNvSpPr/>
          <p:nvPr>
            <p:ph type="body" idx="1"/>
          </p:nvPr>
        </p:nvSpPr>
        <p:spPr>
          <a:xfrm>
            <a:off x="457200" y="1295399"/>
            <a:ext cx="8534400" cy="5257803"/>
          </a:xfrm>
          <a:prstGeom prst="rect">
            <a:avLst/>
          </a:prstGeom>
        </p:spPr>
        <p:txBody>
          <a:bodyPr/>
          <a:lstStyle/>
          <a:p>
            <a:pPr>
              <a:defRPr>
                <a:solidFill>
                  <a:srgbClr val="0070C0"/>
                </a:solidFill>
              </a:defRPr>
            </a:pPr>
            <a:r>
              <a:t>Lemma</a:t>
            </a:r>
            <a:r>
              <a:rPr>
                <a:solidFill>
                  <a:srgbClr val="000000"/>
                </a:solidFill>
              </a:rPr>
              <a:t>: A reducer of size </a:t>
            </a:r>
            <a:r>
              <a:rPr>
                <a:solidFill>
                  <a:srgbClr val="FFD25D"/>
                </a:solidFill>
              </a:rPr>
              <a:t>q</a:t>
            </a:r>
            <a:r>
              <a:rPr>
                <a:solidFill>
                  <a:srgbClr val="000000"/>
                </a:solidFill>
              </a:rPr>
              <a:t> cannot cover more than (</a:t>
            </a:r>
            <a:r>
              <a:rPr>
                <a:solidFill>
                  <a:srgbClr val="FFD25D"/>
                </a:solidFill>
              </a:rPr>
              <a:t>q</a:t>
            </a:r>
            <a:r>
              <a:rPr>
                <a:solidFill>
                  <a:srgbClr val="000000"/>
                </a:solidFill>
              </a:rPr>
              <a:t>/2)log</a:t>
            </a:r>
            <a:r>
              <a:rPr baseline="-25000">
                <a:solidFill>
                  <a:srgbClr val="000000"/>
                </a:solidFill>
              </a:rPr>
              <a:t>2</a:t>
            </a:r>
            <a:r>
              <a:rPr>
                <a:solidFill>
                  <a:srgbClr val="FFD25D"/>
                </a:solidFill>
              </a:rPr>
              <a:t>q</a:t>
            </a:r>
            <a:r>
              <a:rPr>
                <a:solidFill>
                  <a:srgbClr val="000000"/>
                </a:solidFill>
              </a:rPr>
              <a:t> outputs.</a:t>
            </a:r>
            <a:endParaRPr>
              <a:solidFill>
                <a:srgbClr val="000000"/>
              </a:solidFill>
            </a:endParaRPr>
          </a:p>
          <a:p>
            <a:pPr lvl="1" marL="731519" indent="-274319">
              <a:spcBef>
                <a:spcPts val="600"/>
              </a:spcBef>
              <a:buClr>
                <a:schemeClr val="accent2"/>
              </a:buClr>
              <a:buFont typeface="Wingdings"/>
              <a:defRPr sz="2800"/>
            </a:pPr>
            <a:r>
              <a:t>Induction on b; proof omitted.</a:t>
            </a:r>
          </a:p>
          <a:p>
            <a:pPr/>
            <a:r>
              <a:t>(b/2)2</a:t>
            </a:r>
            <a:r>
              <a:rPr baseline="30000"/>
              <a:t>b</a:t>
            </a:r>
            <a:r>
              <a:t> outputs must be covered.</a:t>
            </a:r>
          </a:p>
          <a:p>
            <a:pPr/>
            <a:r>
              <a:t>There are at least p = (b/2)2</a:t>
            </a:r>
            <a:r>
              <a:rPr baseline="30000"/>
              <a:t>b</a:t>
            </a:r>
            <a:r>
              <a:t>/((</a:t>
            </a:r>
            <a:r>
              <a:rPr>
                <a:solidFill>
                  <a:srgbClr val="FFD25D"/>
                </a:solidFill>
              </a:rPr>
              <a:t>q</a:t>
            </a:r>
            <a:r>
              <a:t>/2)log</a:t>
            </a:r>
            <a:r>
              <a:rPr baseline="-25000"/>
              <a:t>2</a:t>
            </a:r>
            <a:r>
              <a:rPr>
                <a:solidFill>
                  <a:srgbClr val="FFD25D"/>
                </a:solidFill>
              </a:rPr>
              <a:t>q</a:t>
            </a:r>
            <a:r>
              <a:t>) = (b/</a:t>
            </a:r>
            <a:r>
              <a:rPr>
                <a:solidFill>
                  <a:srgbClr val="FFD25D"/>
                </a:solidFill>
              </a:rPr>
              <a:t>q</a:t>
            </a:r>
            <a:r>
              <a:t>)2</a:t>
            </a:r>
            <a:r>
              <a:rPr baseline="30000"/>
              <a:t>b</a:t>
            </a:r>
            <a:r>
              <a:t>/log</a:t>
            </a:r>
            <a:r>
              <a:rPr baseline="-25000"/>
              <a:t>2</a:t>
            </a:r>
            <a:r>
              <a:rPr>
                <a:solidFill>
                  <a:srgbClr val="FFD25D"/>
                </a:solidFill>
              </a:rPr>
              <a:t>q</a:t>
            </a:r>
            <a:r>
              <a:t> reducers.</a:t>
            </a:r>
          </a:p>
          <a:p>
            <a:pPr/>
            <a:r>
              <a:t>Sum of inputs over all reducers </a:t>
            </a:r>
            <a:r>
              <a:rPr u="sng"/>
              <a:t>&gt;</a:t>
            </a:r>
            <a:r>
              <a:t> pq = b2</a:t>
            </a:r>
            <a:r>
              <a:rPr baseline="30000"/>
              <a:t>b</a:t>
            </a:r>
            <a:r>
              <a:t>/log</a:t>
            </a:r>
            <a:r>
              <a:rPr baseline="-25000"/>
              <a:t>2</a:t>
            </a:r>
            <a:r>
              <a:rPr>
                <a:solidFill>
                  <a:srgbClr val="FFD25D"/>
                </a:solidFill>
              </a:rPr>
              <a:t>q</a:t>
            </a:r>
            <a:r>
              <a:t>.</a:t>
            </a:r>
          </a:p>
          <a:p>
            <a:pPr/>
            <a:r>
              <a:t>Replication rate </a:t>
            </a:r>
            <a:r>
              <a:rPr>
                <a:solidFill>
                  <a:schemeClr val="accent3"/>
                </a:solidFill>
              </a:rPr>
              <a:t>r</a:t>
            </a:r>
            <a:r>
              <a:t> = pq/2</a:t>
            </a:r>
            <a:r>
              <a:rPr baseline="30000"/>
              <a:t>b</a:t>
            </a:r>
            <a:r>
              <a:t> = b/log</a:t>
            </a:r>
            <a:r>
              <a:rPr baseline="-25000"/>
              <a:t>2</a:t>
            </a:r>
            <a:r>
              <a:rPr>
                <a:solidFill>
                  <a:srgbClr val="FFD25D"/>
                </a:solidFill>
              </a:rPr>
              <a:t>q</a:t>
            </a:r>
            <a:r>
              <a:t>.</a:t>
            </a:r>
          </a:p>
          <a:p>
            <a:pPr lvl="1" marL="731519" indent="-274319">
              <a:spcBef>
                <a:spcPts val="600"/>
              </a:spcBef>
              <a:buClr>
                <a:schemeClr val="accent2"/>
              </a:buClr>
              <a:buFont typeface="Wingdings"/>
              <a:defRPr sz="2800"/>
            </a:pPr>
            <a:r>
              <a:t>Omits possibility that smaller reducers help.</a:t>
            </a:r>
          </a:p>
        </p:txBody>
      </p:sp>
      <p:sp>
        <p:nvSpPr>
          <p:cNvPr id="495" name="Shape 495"/>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9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49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49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494">
                                            <p:txEl>
                                              <p:pRg st="5" end="5"/>
                                            </p:txEl>
                                          </p:spTgt>
                                        </p:tgtEl>
                                        <p:attrNameLst>
                                          <p:attrName>style.visibility</p:attrName>
                                        </p:attrNameLst>
                                      </p:cBhvr>
                                      <p:to>
                                        <p:strVal val="visible"/>
                                      </p:to>
                                    </p:set>
                                  </p:childTnLst>
                                </p:cTn>
                              </p:par>
                            </p:childTnLst>
                          </p:cTn>
                        </p:par>
                        <p:par>
                          <p:cTn id="19" fill="hold">
                            <p:stCondLst>
                              <p:cond delay="0"/>
                            </p:stCondLst>
                            <p:childTnLst>
                              <p:par>
                                <p:cTn id="20" presetClass="entr" nodeType="afterEffect" presetSubtype="0" presetID="1" grpId="1" fill="hold">
                                  <p:stCondLst>
                                    <p:cond delay="0"/>
                                  </p:stCondLst>
                                  <p:iterate type="el" backwards="0">
                                    <p:tmAbs val="0"/>
                                  </p:iterate>
                                  <p:childTnLst>
                                    <p:set>
                                      <p:cBhvr>
                                        <p:cTn id="21" fill="hold"/>
                                        <p:tgtEl>
                                          <p:spTgt spid="494">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94" grpId="1"/>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7" name="Shape 497"/>
          <p:cNvSpPr/>
          <p:nvPr/>
        </p:nvSpPr>
        <p:spPr>
          <a:xfrm>
            <a:off x="241300" y="192557"/>
            <a:ext cx="8521700" cy="688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4000">
                <a:solidFill>
                  <a:schemeClr val="accent1"/>
                </a:solidFill>
                <a:latin typeface="Trebuchet MS"/>
                <a:ea typeface="Trebuchet MS"/>
                <a:cs typeface="Trebuchet MS"/>
                <a:sym typeface="Trebuchet MS"/>
              </a:defRPr>
            </a:lvl1pPr>
          </a:lstStyle>
          <a:p>
            <a:pPr/>
            <a:r>
              <a:t>Algorithms Matching Lower Bound</a:t>
            </a:r>
          </a:p>
        </p:txBody>
      </p:sp>
      <p:sp>
        <p:nvSpPr>
          <p:cNvPr id="498" name="Shape 498"/>
          <p:cNvSpPr/>
          <p:nvPr/>
        </p:nvSpPr>
        <p:spPr>
          <a:xfrm>
            <a:off x="1905000" y="2019300"/>
            <a:ext cx="5562601" cy="2895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321" y="3458"/>
                  <a:pt x="641" y="6916"/>
                  <a:pt x="1479" y="9663"/>
                </a:cubicBezTo>
                <a:cubicBezTo>
                  <a:pt x="2318" y="12411"/>
                  <a:pt x="3501" y="14684"/>
                  <a:pt x="5030" y="16484"/>
                </a:cubicBezTo>
                <a:cubicBezTo>
                  <a:pt x="6559" y="18284"/>
                  <a:pt x="7890" y="19611"/>
                  <a:pt x="10652" y="20463"/>
                </a:cubicBezTo>
                <a:cubicBezTo>
                  <a:pt x="13414" y="21316"/>
                  <a:pt x="19775" y="21411"/>
                  <a:pt x="21600" y="21600"/>
                </a:cubicBezTo>
              </a:path>
            </a:pathLst>
          </a:custGeom>
          <a:ln w="19050">
            <a:solidFill>
              <a:srgbClr val="FF9900"/>
            </a:solidFill>
          </a:ln>
        </p:spPr>
        <p:txBody>
          <a:bodyPr lIns="45719" rIns="45719"/>
          <a:lstStyle/>
          <a:p>
            <a:pPr/>
          </a:p>
        </p:txBody>
      </p:sp>
      <p:sp>
        <p:nvSpPr>
          <p:cNvPr id="499" name="Shape 499"/>
          <p:cNvSpPr/>
          <p:nvPr/>
        </p:nvSpPr>
        <p:spPr>
          <a:xfrm>
            <a:off x="2555788" y="5596970"/>
            <a:ext cx="1257299" cy="866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q = reducer</a:t>
            </a:r>
          </a:p>
          <a:p>
            <a:pPr/>
            <a:r>
              <a:t>size</a:t>
            </a:r>
          </a:p>
        </p:txBody>
      </p:sp>
      <p:sp>
        <p:nvSpPr>
          <p:cNvPr id="500" name="Shape 500"/>
          <p:cNvSpPr/>
          <p:nvPr/>
        </p:nvSpPr>
        <p:spPr>
          <a:xfrm>
            <a:off x="1355724" y="1798638"/>
            <a:ext cx="231501"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latin typeface="Trebuchet MS"/>
                <a:ea typeface="Trebuchet MS"/>
                <a:cs typeface="Trebuchet MS"/>
                <a:sym typeface="Trebuchet MS"/>
              </a:defRPr>
            </a:lvl1pPr>
          </a:lstStyle>
          <a:p>
            <a:pPr/>
            <a:r>
              <a:t>b</a:t>
            </a:r>
          </a:p>
        </p:txBody>
      </p:sp>
      <p:sp>
        <p:nvSpPr>
          <p:cNvPr id="501" name="Shape 501"/>
          <p:cNvSpPr/>
          <p:nvPr/>
        </p:nvSpPr>
        <p:spPr>
          <a:xfrm>
            <a:off x="1371599" y="4229099"/>
            <a:ext cx="224023"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latin typeface="Trebuchet MS"/>
                <a:ea typeface="Trebuchet MS"/>
                <a:cs typeface="Trebuchet MS"/>
                <a:sym typeface="Trebuchet MS"/>
              </a:defRPr>
            </a:lvl1pPr>
          </a:lstStyle>
          <a:p>
            <a:pPr/>
            <a:r>
              <a:t>2</a:t>
            </a:r>
          </a:p>
        </p:txBody>
      </p:sp>
      <p:sp>
        <p:nvSpPr>
          <p:cNvPr id="502" name="Shape 502"/>
          <p:cNvSpPr/>
          <p:nvPr/>
        </p:nvSpPr>
        <p:spPr>
          <a:xfrm>
            <a:off x="1371599" y="4673599"/>
            <a:ext cx="224023"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latin typeface="Trebuchet MS"/>
                <a:ea typeface="Trebuchet MS"/>
                <a:cs typeface="Trebuchet MS"/>
                <a:sym typeface="Trebuchet MS"/>
              </a:defRPr>
            </a:lvl1pPr>
          </a:lstStyle>
          <a:p>
            <a:pPr/>
            <a:r>
              <a:t>1</a:t>
            </a:r>
          </a:p>
        </p:txBody>
      </p:sp>
      <p:sp>
        <p:nvSpPr>
          <p:cNvPr id="503" name="Shape 503"/>
          <p:cNvSpPr/>
          <p:nvPr/>
        </p:nvSpPr>
        <p:spPr>
          <a:xfrm>
            <a:off x="4292600" y="5892800"/>
            <a:ext cx="914401" cy="0"/>
          </a:xfrm>
          <a:prstGeom prst="line">
            <a:avLst/>
          </a:prstGeom>
          <a:ln>
            <a:solidFill>
              <a:srgbClr val="000000"/>
            </a:solidFill>
            <a:tailEnd type="triangle"/>
          </a:ln>
        </p:spPr>
        <p:txBody>
          <a:bodyPr lIns="45719" rIns="45719"/>
          <a:lstStyle/>
          <a:p>
            <a:pPr/>
          </a:p>
        </p:txBody>
      </p:sp>
      <p:sp>
        <p:nvSpPr>
          <p:cNvPr id="504" name="Shape 504"/>
          <p:cNvSpPr/>
          <p:nvPr/>
        </p:nvSpPr>
        <p:spPr>
          <a:xfrm flipV="1">
            <a:off x="838200" y="2539999"/>
            <a:ext cx="0" cy="762001"/>
          </a:xfrm>
          <a:prstGeom prst="line">
            <a:avLst/>
          </a:prstGeom>
          <a:ln>
            <a:solidFill>
              <a:srgbClr val="000000"/>
            </a:solidFill>
            <a:tailEnd type="triangle"/>
          </a:ln>
        </p:spPr>
        <p:txBody>
          <a:bodyPr lIns="45719" rIns="45719"/>
          <a:lstStyle/>
          <a:p>
            <a:pPr/>
          </a:p>
        </p:txBody>
      </p:sp>
      <p:sp>
        <p:nvSpPr>
          <p:cNvPr id="505" name="Shape 505"/>
          <p:cNvSpPr/>
          <p:nvPr/>
        </p:nvSpPr>
        <p:spPr>
          <a:xfrm>
            <a:off x="1803399" y="5219699"/>
            <a:ext cx="303943"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latin typeface="Trebuchet MS"/>
                <a:ea typeface="Trebuchet MS"/>
                <a:cs typeface="Trebuchet MS"/>
                <a:sym typeface="Trebuchet MS"/>
              </a:defRPr>
            </a:pPr>
            <a:r>
              <a:t>2</a:t>
            </a:r>
            <a:r>
              <a:rPr baseline="30000"/>
              <a:t>1</a:t>
            </a:r>
          </a:p>
        </p:txBody>
      </p:sp>
      <p:sp>
        <p:nvSpPr>
          <p:cNvPr id="506" name="Shape 506"/>
          <p:cNvSpPr/>
          <p:nvPr/>
        </p:nvSpPr>
        <p:spPr>
          <a:xfrm>
            <a:off x="3149599" y="5206999"/>
            <a:ext cx="468770"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latin typeface="Trebuchet MS"/>
                <a:ea typeface="Trebuchet MS"/>
                <a:cs typeface="Trebuchet MS"/>
                <a:sym typeface="Trebuchet MS"/>
              </a:defRPr>
            </a:pPr>
            <a:r>
              <a:t>2</a:t>
            </a:r>
            <a:r>
              <a:rPr baseline="30000"/>
              <a:t>b/2</a:t>
            </a:r>
          </a:p>
        </p:txBody>
      </p:sp>
      <p:sp>
        <p:nvSpPr>
          <p:cNvPr id="507" name="Shape 507"/>
          <p:cNvSpPr/>
          <p:nvPr/>
        </p:nvSpPr>
        <p:spPr>
          <a:xfrm>
            <a:off x="7289800" y="5206999"/>
            <a:ext cx="308928"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latin typeface="Trebuchet MS"/>
                <a:ea typeface="Trebuchet MS"/>
                <a:cs typeface="Trebuchet MS"/>
                <a:sym typeface="Trebuchet MS"/>
              </a:defRPr>
            </a:pPr>
            <a:r>
              <a:t>2</a:t>
            </a:r>
            <a:r>
              <a:rPr baseline="30000"/>
              <a:t>b</a:t>
            </a:r>
          </a:p>
        </p:txBody>
      </p:sp>
      <p:grpSp>
        <p:nvGrpSpPr>
          <p:cNvPr id="510" name="Group 510"/>
          <p:cNvGrpSpPr/>
          <p:nvPr/>
        </p:nvGrpSpPr>
        <p:grpSpPr>
          <a:xfrm>
            <a:off x="7493010" y="3365500"/>
            <a:ext cx="1137083" cy="1490664"/>
            <a:chOff x="0" y="0"/>
            <a:chExt cx="1137081" cy="1490662"/>
          </a:xfrm>
        </p:grpSpPr>
        <p:sp>
          <p:nvSpPr>
            <p:cNvPr id="508" name="Shape 508"/>
            <p:cNvSpPr/>
            <p:nvPr/>
          </p:nvSpPr>
          <p:spPr>
            <a:xfrm>
              <a:off x="0" y="0"/>
              <a:ext cx="1137082" cy="891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a:latin typeface="Trebuchet MS"/>
                  <a:ea typeface="Trebuchet MS"/>
                  <a:cs typeface="Trebuchet MS"/>
                  <a:sym typeface="Trebuchet MS"/>
                </a:defRPr>
              </a:pPr>
              <a:r>
                <a:t>All inputs</a:t>
              </a:r>
            </a:p>
            <a:p>
              <a:pPr>
                <a:defRPr>
                  <a:latin typeface="Trebuchet MS"/>
                  <a:ea typeface="Trebuchet MS"/>
                  <a:cs typeface="Trebuchet MS"/>
                  <a:sym typeface="Trebuchet MS"/>
                </a:defRPr>
              </a:pPr>
              <a:r>
                <a:t>to one</a:t>
              </a:r>
            </a:p>
            <a:p>
              <a:pPr>
                <a:defRPr>
                  <a:latin typeface="Trebuchet MS"/>
                  <a:ea typeface="Trebuchet MS"/>
                  <a:cs typeface="Trebuchet MS"/>
                  <a:sym typeface="Trebuchet MS"/>
                </a:defRPr>
              </a:pPr>
              <a:r>
                <a:t>reducer</a:t>
              </a:r>
            </a:p>
          </p:txBody>
        </p:sp>
        <p:sp>
          <p:nvSpPr>
            <p:cNvPr id="509" name="Shape 509"/>
            <p:cNvSpPr/>
            <p:nvPr/>
          </p:nvSpPr>
          <p:spPr>
            <a:xfrm flipH="1">
              <a:off x="0" y="1185863"/>
              <a:ext cx="76201" cy="30480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grpSp>
      <p:sp>
        <p:nvSpPr>
          <p:cNvPr id="511" name="Shape 511"/>
          <p:cNvSpPr/>
          <p:nvPr/>
        </p:nvSpPr>
        <p:spPr>
          <a:xfrm flipH="1">
            <a:off x="1752599" y="1701800"/>
            <a:ext cx="2" cy="3505201"/>
          </a:xfrm>
          <a:prstGeom prst="line">
            <a:avLst/>
          </a:prstGeom>
          <a:ln>
            <a:solidFill>
              <a:srgbClr val="000000"/>
            </a:solidFill>
          </a:ln>
        </p:spPr>
        <p:txBody>
          <a:bodyPr lIns="45719" rIns="45719"/>
          <a:lstStyle/>
          <a:p>
            <a:pPr/>
          </a:p>
        </p:txBody>
      </p:sp>
      <p:sp>
        <p:nvSpPr>
          <p:cNvPr id="512" name="Shape 512"/>
          <p:cNvSpPr/>
          <p:nvPr/>
        </p:nvSpPr>
        <p:spPr>
          <a:xfrm>
            <a:off x="1752600" y="5207000"/>
            <a:ext cx="6019801" cy="0"/>
          </a:xfrm>
          <a:prstGeom prst="line">
            <a:avLst/>
          </a:prstGeom>
          <a:ln>
            <a:solidFill>
              <a:srgbClr val="000000"/>
            </a:solidFill>
          </a:ln>
        </p:spPr>
        <p:txBody>
          <a:bodyPr lIns="45719" rIns="45719"/>
          <a:lstStyle/>
          <a:p>
            <a:pPr/>
          </a:p>
        </p:txBody>
      </p:sp>
      <p:grpSp>
        <p:nvGrpSpPr>
          <p:cNvPr id="515" name="Group 515"/>
          <p:cNvGrpSpPr/>
          <p:nvPr/>
        </p:nvGrpSpPr>
        <p:grpSpPr>
          <a:xfrm>
            <a:off x="1904998" y="1671638"/>
            <a:ext cx="2120987" cy="624841"/>
            <a:chOff x="0" y="0"/>
            <a:chExt cx="2120986" cy="624840"/>
          </a:xfrm>
        </p:grpSpPr>
        <p:sp>
          <p:nvSpPr>
            <p:cNvPr id="513" name="Shape 513"/>
            <p:cNvSpPr/>
            <p:nvPr/>
          </p:nvSpPr>
          <p:spPr>
            <a:xfrm>
              <a:off x="419101" y="0"/>
              <a:ext cx="1701886" cy="6248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a:latin typeface="Trebuchet MS"/>
                  <a:ea typeface="Trebuchet MS"/>
                  <a:cs typeface="Trebuchet MS"/>
                  <a:sym typeface="Trebuchet MS"/>
                </a:defRPr>
              </a:pPr>
              <a:r>
                <a:t>One reducer</a:t>
              </a:r>
            </a:p>
            <a:p>
              <a:pPr>
                <a:defRPr>
                  <a:latin typeface="Trebuchet MS"/>
                  <a:ea typeface="Trebuchet MS"/>
                  <a:cs typeface="Trebuchet MS"/>
                  <a:sym typeface="Trebuchet MS"/>
                </a:defRPr>
              </a:pPr>
              <a:r>
                <a:t>for each output</a:t>
              </a:r>
            </a:p>
          </p:txBody>
        </p:sp>
        <p:sp>
          <p:nvSpPr>
            <p:cNvPr id="514" name="Shape 514"/>
            <p:cNvSpPr/>
            <p:nvPr/>
          </p:nvSpPr>
          <p:spPr>
            <a:xfrm flipH="1" flipV="1">
              <a:off x="0" y="356869"/>
              <a:ext cx="419101"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grpSp>
      <p:grpSp>
        <p:nvGrpSpPr>
          <p:cNvPr id="518" name="Group 518"/>
          <p:cNvGrpSpPr/>
          <p:nvPr/>
        </p:nvGrpSpPr>
        <p:grpSpPr>
          <a:xfrm>
            <a:off x="3400811" y="1842571"/>
            <a:ext cx="4637897" cy="2519880"/>
            <a:chOff x="0" y="0"/>
            <a:chExt cx="4637896" cy="2519878"/>
          </a:xfrm>
        </p:grpSpPr>
        <p:sp>
          <p:nvSpPr>
            <p:cNvPr id="516" name="Shape 516"/>
            <p:cNvSpPr/>
            <p:nvPr/>
          </p:nvSpPr>
          <p:spPr>
            <a:xfrm flipH="1">
              <a:off x="0" y="325398"/>
              <a:ext cx="3677733" cy="219448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sp>
          <p:nvSpPr>
            <p:cNvPr id="517" name="Shape 517"/>
            <p:cNvSpPr/>
            <p:nvPr/>
          </p:nvSpPr>
          <p:spPr>
            <a:xfrm>
              <a:off x="3677733" y="0"/>
              <a:ext cx="960164" cy="3581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a:latin typeface="Trebuchet MS"/>
                  <a:ea typeface="Trebuchet MS"/>
                  <a:cs typeface="Trebuchet MS"/>
                  <a:sym typeface="Trebuchet MS"/>
                </a:defRPr>
              </a:lvl1pPr>
            </a:lstStyle>
            <a:p>
              <a:pPr/>
              <a:r>
                <a:t>Splitting</a:t>
              </a:r>
            </a:p>
          </p:txBody>
        </p:sp>
      </p:grpSp>
      <p:grpSp>
        <p:nvGrpSpPr>
          <p:cNvPr id="523" name="Group 523"/>
          <p:cNvGrpSpPr/>
          <p:nvPr/>
        </p:nvGrpSpPr>
        <p:grpSpPr>
          <a:xfrm>
            <a:off x="2189817" y="1230865"/>
            <a:ext cx="4946973" cy="2769635"/>
            <a:chOff x="0" y="0"/>
            <a:chExt cx="4946971" cy="2769634"/>
          </a:xfrm>
        </p:grpSpPr>
        <p:sp>
          <p:nvSpPr>
            <p:cNvPr id="519" name="Shape 519"/>
            <p:cNvSpPr/>
            <p:nvPr/>
          </p:nvSpPr>
          <p:spPr>
            <a:xfrm>
              <a:off x="2686982" y="0"/>
              <a:ext cx="2259990" cy="3581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a:latin typeface="Trebuchet MS"/>
                  <a:ea typeface="Trebuchet MS"/>
                  <a:cs typeface="Trebuchet MS"/>
                  <a:sym typeface="Trebuchet MS"/>
                </a:defRPr>
              </a:lvl1pPr>
            </a:lstStyle>
            <a:p>
              <a:pPr/>
              <a:r>
                <a:t>Generalized Splitting</a:t>
              </a:r>
            </a:p>
          </p:txBody>
        </p:sp>
        <p:sp>
          <p:nvSpPr>
            <p:cNvPr id="520" name="Shape 520"/>
            <p:cNvSpPr/>
            <p:nvPr/>
          </p:nvSpPr>
          <p:spPr>
            <a:xfrm flipH="1">
              <a:off x="0" y="369331"/>
              <a:ext cx="3108340" cy="1460504"/>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sp>
          <p:nvSpPr>
            <p:cNvPr id="521" name="Shape 521"/>
            <p:cNvSpPr/>
            <p:nvPr/>
          </p:nvSpPr>
          <p:spPr>
            <a:xfrm flipH="1">
              <a:off x="248581" y="389969"/>
              <a:ext cx="2859759" cy="1947866"/>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sp>
          <p:nvSpPr>
            <p:cNvPr id="522" name="Shape 522"/>
            <p:cNvSpPr/>
            <p:nvPr/>
          </p:nvSpPr>
          <p:spPr>
            <a:xfrm flipH="1">
              <a:off x="705782" y="389969"/>
              <a:ext cx="2402557" cy="2379666"/>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grpSp>
      <p:sp>
        <p:nvSpPr>
          <p:cNvPr id="524" name="Shape 524"/>
          <p:cNvSpPr/>
          <p:nvPr>
            <p:ph type="sldNum" sz="quarter" idx="2"/>
          </p:nvPr>
        </p:nvSpPr>
        <p:spPr>
          <a:xfrm>
            <a:off x="8514258" y="6543675"/>
            <a:ext cx="172542"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5" name="Shape 525"/>
          <p:cNvSpPr/>
          <p:nvPr/>
        </p:nvSpPr>
        <p:spPr>
          <a:xfrm>
            <a:off x="39894" y="3407536"/>
            <a:ext cx="1799169" cy="675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000">
                <a:latin typeface="+mn-lt"/>
                <a:ea typeface="+mn-ea"/>
                <a:cs typeface="+mn-cs"/>
                <a:sym typeface="Calibri"/>
              </a:defRPr>
            </a:pPr>
            <a:r>
              <a:t>r = replication</a:t>
            </a:r>
          </a:p>
          <a:p>
            <a:pPr>
              <a:defRPr sz="2000">
                <a:latin typeface="+mn-lt"/>
                <a:ea typeface="+mn-ea"/>
                <a:cs typeface="+mn-cs"/>
                <a:sym typeface="Calibri"/>
              </a:defRPr>
            </a:pPr>
            <a:r>
              <a:t>rate </a:t>
            </a:r>
          </a:p>
        </p:txBody>
      </p:sp>
      <p:sp>
        <p:nvSpPr>
          <p:cNvPr id="526" name="Shape 526"/>
          <p:cNvSpPr/>
          <p:nvPr/>
        </p:nvSpPr>
        <p:spPr>
          <a:xfrm>
            <a:off x="2114548" y="4337822"/>
            <a:ext cx="1096080" cy="38887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solidFill>
                  <a:schemeClr val="accent3"/>
                </a:solidFill>
              </a:defRPr>
            </a:pPr>
            <a:r>
              <a:t>r</a:t>
            </a:r>
            <a:r>
              <a:rPr>
                <a:solidFill>
                  <a:srgbClr val="000000"/>
                </a:solidFill>
              </a:rPr>
              <a:t> = b/log</a:t>
            </a:r>
            <a:r>
              <a:rPr baseline="-25000">
                <a:solidFill>
                  <a:srgbClr val="000000"/>
                </a:solidFill>
              </a:rPr>
              <a:t>2</a:t>
            </a:r>
            <a:r>
              <a:rPr>
                <a:solidFill>
                  <a:srgbClr val="FFD25D"/>
                </a:solidFill>
              </a:rPr>
              <a:t>q</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15" grpId="1"/>
      <p:bldP build="whole" bldLvl="1" animBg="1" rev="0" advAuto="0" spid="523" grpId="4"/>
      <p:bldP build="whole" bldLvl="1" animBg="1" rev="0" advAuto="0" spid="510" grpId="2"/>
      <p:bldP build="whole" bldLvl="1" animBg="1" rev="0" advAuto="0" spid="518" grpId="3"/>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0" name="Shape 530"/>
          <p:cNvSpPr/>
          <p:nvPr>
            <p:ph type="title"/>
          </p:nvPr>
        </p:nvSpPr>
        <p:spPr>
          <a:xfrm>
            <a:off x="457200" y="76199"/>
            <a:ext cx="8686800" cy="987554"/>
          </a:xfrm>
          <a:prstGeom prst="rect">
            <a:avLst/>
          </a:prstGeom>
        </p:spPr>
        <p:txBody>
          <a:bodyPr/>
          <a:lstStyle/>
          <a:p>
            <a:pPr/>
            <a:r>
              <a:t>Summary</a:t>
            </a:r>
          </a:p>
        </p:txBody>
      </p:sp>
      <p:sp>
        <p:nvSpPr>
          <p:cNvPr id="531" name="Shape 531"/>
          <p:cNvSpPr/>
          <p:nvPr>
            <p:ph type="body" idx="1"/>
          </p:nvPr>
        </p:nvSpPr>
        <p:spPr>
          <a:xfrm>
            <a:off x="228600" y="1295399"/>
            <a:ext cx="8763000" cy="5257803"/>
          </a:xfrm>
          <a:prstGeom prst="rect">
            <a:avLst/>
          </a:prstGeom>
        </p:spPr>
        <p:txBody>
          <a:bodyPr/>
          <a:lstStyle/>
          <a:p>
            <a:pPr/>
            <a:r>
              <a:t>Represent problems by mapping schemas</a:t>
            </a:r>
          </a:p>
          <a:p>
            <a:pPr/>
            <a:r>
              <a:t>Get upper bounds on number of outputs covered by one reducer, as a function of reducer size.</a:t>
            </a:r>
          </a:p>
          <a:p>
            <a:pPr/>
            <a:r>
              <a:t>Turn these into lower bounds on replication rate as a function of reducer size.</a:t>
            </a:r>
          </a:p>
          <a:p>
            <a:pPr/>
            <a:r>
              <a:t>For All-Pairs (“drug interactions”) problem and HD1 problem: exact match between upper and lower bounds.</a:t>
            </a:r>
          </a:p>
          <a:p>
            <a:pPr lvl="1" marL="731519" indent="-274319">
              <a:spcBef>
                <a:spcPts val="600"/>
              </a:spcBef>
              <a:buClr>
                <a:schemeClr val="accent2"/>
              </a:buClr>
              <a:buFont typeface="Wingdings"/>
              <a:defRPr sz="2800"/>
            </a:pPr>
            <a:r>
              <a:t>Other problems for which a match is known: matrix multiplication, computing marginals.</a:t>
            </a:r>
          </a:p>
        </p:txBody>
      </p:sp>
      <p:sp>
        <p:nvSpPr>
          <p:cNvPr id="532" name="Shape 532"/>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5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53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53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531">
                                            <p:txEl>
                                              <p:pRg st="3" end="3"/>
                                            </p:txEl>
                                          </p:spTgt>
                                        </p:tgtEl>
                                        <p:attrNameLst>
                                          <p:attrName>style.visibility</p:attrName>
                                        </p:attrNameLst>
                                      </p:cBhvr>
                                      <p:to>
                                        <p:strVal val="visible"/>
                                      </p:to>
                                    </p:set>
                                  </p:childTnLst>
                                </p:cTn>
                              </p:par>
                              <p:par>
                                <p:cTn id="21" presetClass="entr" nodeType="withEffect" presetSubtype="0" presetID="1" grpId="1" fill="hold">
                                  <p:stCondLst>
                                    <p:cond delay="0"/>
                                  </p:stCondLst>
                                  <p:iterate type="el" backwards="0">
                                    <p:tmAbs val="0"/>
                                  </p:iterate>
                                  <p:childTnLst>
                                    <p:set>
                                      <p:cBhvr>
                                        <p:cTn id="22" fill="hold"/>
                                        <p:tgtEl>
                                          <p:spTgt spid="531">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31" grpId="1"/>
    </p:bldLst>
  </p:timing>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4" name="Shape 534"/>
          <p:cNvSpPr/>
          <p:nvPr>
            <p:ph type="title"/>
          </p:nvPr>
        </p:nvSpPr>
        <p:spPr>
          <a:xfrm>
            <a:off x="457200" y="76199"/>
            <a:ext cx="8686800" cy="987554"/>
          </a:xfrm>
          <a:prstGeom prst="rect">
            <a:avLst/>
          </a:prstGeom>
        </p:spPr>
        <p:txBody>
          <a:bodyPr/>
          <a:lstStyle/>
          <a:p>
            <a:pPr/>
            <a:r>
              <a:t>Research Questions</a:t>
            </a:r>
          </a:p>
        </p:txBody>
      </p:sp>
      <p:sp>
        <p:nvSpPr>
          <p:cNvPr id="535" name="Shape 535"/>
          <p:cNvSpPr/>
          <p:nvPr>
            <p:ph type="body" idx="1"/>
          </p:nvPr>
        </p:nvSpPr>
        <p:spPr>
          <a:xfrm>
            <a:off x="457200" y="1295399"/>
            <a:ext cx="8534400" cy="5257803"/>
          </a:xfrm>
          <a:prstGeom prst="rect">
            <a:avLst/>
          </a:prstGeom>
        </p:spPr>
        <p:txBody>
          <a:bodyPr/>
          <a:lstStyle/>
          <a:p>
            <a:pPr/>
            <a:r>
              <a:t>Get matching upper and lower bounds for the Hamming-distance problem for distances greater than 1.</a:t>
            </a:r>
          </a:p>
          <a:p>
            <a:pPr lvl="1" marL="925830" indent="-514350">
              <a:spcBef>
                <a:spcPts val="600"/>
              </a:spcBef>
              <a:buClr>
                <a:schemeClr val="accent2"/>
              </a:buClr>
              <a:buFont typeface="Wingdings"/>
              <a:defRPr sz="2800">
                <a:solidFill>
                  <a:srgbClr val="B48200"/>
                </a:solidFill>
              </a:defRPr>
            </a:pPr>
            <a:r>
              <a:t>Ugly fact</a:t>
            </a:r>
            <a:r>
              <a:rPr>
                <a:solidFill>
                  <a:srgbClr val="000000"/>
                </a:solidFill>
              </a:rPr>
              <a:t>: For HD=1, you cannot have a large reducer with all pairs at distance 1; for HD=2, it is possible.</a:t>
            </a:r>
          </a:p>
          <a:p>
            <a:pPr lvl="2" marL="1191005" indent="-514350">
              <a:spcBef>
                <a:spcPts val="500"/>
              </a:spcBef>
              <a:buClr>
                <a:schemeClr val="accent3"/>
              </a:buClr>
              <a:buFont typeface="Wingdings"/>
              <a:defRPr sz="2400"/>
            </a:pPr>
            <a:r>
              <a:t>Consider all inputs of weight 1 and length b.</a:t>
            </a:r>
          </a:p>
        </p:txBody>
      </p:sp>
      <p:sp>
        <p:nvSpPr>
          <p:cNvPr id="536" name="Shape 536"/>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535">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35" grpId="1"/>
    </p:bldLst>
  </p:timing>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8" name="Shape 538"/>
          <p:cNvSpPr/>
          <p:nvPr>
            <p:ph type="title"/>
          </p:nvPr>
        </p:nvSpPr>
        <p:spPr>
          <a:xfrm>
            <a:off x="457200" y="76199"/>
            <a:ext cx="8686800" cy="987554"/>
          </a:xfrm>
          <a:prstGeom prst="rect">
            <a:avLst/>
          </a:prstGeom>
        </p:spPr>
        <p:txBody>
          <a:bodyPr/>
          <a:lstStyle/>
          <a:p>
            <a:pPr/>
            <a:r>
              <a:t>Research Questions – (2)</a:t>
            </a:r>
          </a:p>
        </p:txBody>
      </p:sp>
      <p:sp>
        <p:nvSpPr>
          <p:cNvPr id="539" name="Shape 539"/>
          <p:cNvSpPr/>
          <p:nvPr>
            <p:ph type="body" idx="1"/>
          </p:nvPr>
        </p:nvSpPr>
        <p:spPr>
          <a:xfrm>
            <a:off x="457200" y="1295399"/>
            <a:ext cx="8534400" cy="5257803"/>
          </a:xfrm>
          <a:prstGeom prst="rect">
            <a:avLst/>
          </a:prstGeom>
        </p:spPr>
        <p:txBody>
          <a:bodyPr/>
          <a:lstStyle/>
          <a:p>
            <a:pPr marL="633222" indent="-514350">
              <a:buFontTx/>
              <a:buAutoNum type="arabicPeriod" startAt="1"/>
            </a:pPr>
            <a:r>
              <a:t>Give an algorithm that takes an input-output mapping and a reducer size q, and gives a mapping schema with the smallest replication rate.</a:t>
            </a:r>
          </a:p>
          <a:p>
            <a:pPr marL="633222" indent="-514350">
              <a:buFontTx/>
              <a:buAutoNum type="arabicPeriod" startAt="1"/>
            </a:pPr>
            <a:r>
              <a:t>Is the problem even tractable?</a:t>
            </a:r>
          </a:p>
          <a:p>
            <a:pPr marL="633222" indent="-514350">
              <a:buFontTx/>
              <a:buAutoNum type="arabicPeriod" startAt="1"/>
            </a:pPr>
            <a:r>
              <a:t>A recent extension by Afrati, Dolev, Korach, Sharma, and U. lets inputs have weights, and the reducer size limits the sum of the weights of the inputs received.</a:t>
            </a:r>
          </a:p>
          <a:p>
            <a:pPr lvl="1" marL="731519" indent="-274319">
              <a:spcBef>
                <a:spcPts val="600"/>
              </a:spcBef>
              <a:buClr>
                <a:schemeClr val="accent2"/>
              </a:buClr>
              <a:buFont typeface="Wingdings"/>
              <a:defRPr sz="2800"/>
            </a:pPr>
            <a:r>
              <a:t>What can be extended to this model?</a:t>
            </a:r>
          </a:p>
        </p:txBody>
      </p:sp>
      <p:sp>
        <p:nvSpPr>
          <p:cNvPr id="540" name="Shape 540"/>
          <p:cNvSpPr/>
          <p:nvPr>
            <p:ph type="sldNum" sz="quarter" idx="2"/>
          </p:nvPr>
        </p:nvSpPr>
        <p:spPr>
          <a:xfrm>
            <a:off x="8765718" y="6680200"/>
            <a:ext cx="172543"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53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53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539">
                                            <p:txEl>
                                              <p:pRg st="2" end="2"/>
                                            </p:txEl>
                                          </p:spTgt>
                                        </p:tgtEl>
                                        <p:attrNameLst>
                                          <p:attrName>style.visibility</p:attrName>
                                        </p:attrNameLst>
                                      </p:cBhvr>
                                      <p:to>
                                        <p:strVal val="visible"/>
                                      </p:to>
                                    </p:set>
                                  </p:childTnLst>
                                </p:cTn>
                              </p:par>
                              <p:par>
                                <p:cTn id="17" presetClass="entr" nodeType="withEffect" presetSubtype="0" presetID="1" grpId="1" fill="hold">
                                  <p:stCondLst>
                                    <p:cond delay="0"/>
                                  </p:stCondLst>
                                  <p:iterate type="el" backwards="0">
                                    <p:tmAbs val="0"/>
                                  </p:iterate>
                                  <p:childTnLst>
                                    <p:set>
                                      <p:cBhvr>
                                        <p:cTn id="18" fill="hold"/>
                                        <p:tgtEl>
                                          <p:spTgt spid="53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39"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457200" y="76199"/>
            <a:ext cx="8686800" cy="987554"/>
          </a:xfrm>
          <a:prstGeom prst="rect">
            <a:avLst/>
          </a:prstGeom>
        </p:spPr>
        <p:txBody>
          <a:bodyPr/>
          <a:lstStyle/>
          <a:p>
            <a:pPr/>
            <a:r>
              <a:t>Initial Map-Reduce Algorithm</a:t>
            </a:r>
          </a:p>
        </p:txBody>
      </p:sp>
      <p:sp>
        <p:nvSpPr>
          <p:cNvPr id="147" name="Shape 147"/>
          <p:cNvSpPr/>
          <p:nvPr>
            <p:ph type="body" idx="1"/>
          </p:nvPr>
        </p:nvSpPr>
        <p:spPr>
          <a:xfrm>
            <a:off x="457200" y="1295399"/>
            <a:ext cx="8534400" cy="5257803"/>
          </a:xfrm>
          <a:prstGeom prst="rect">
            <a:avLst/>
          </a:prstGeom>
        </p:spPr>
        <p:txBody>
          <a:bodyPr/>
          <a:lstStyle/>
          <a:p>
            <a:pPr/>
            <a:r>
              <a:t>The first attempt used the following plan:</a:t>
            </a:r>
          </a:p>
          <a:p>
            <a:pPr lvl="1" marL="731519" indent="-274319">
              <a:spcBef>
                <a:spcPts val="600"/>
              </a:spcBef>
              <a:buClr>
                <a:schemeClr val="accent2"/>
              </a:buClr>
              <a:buFont typeface="Wingdings"/>
              <a:defRPr sz="2800"/>
            </a:pPr>
            <a:r>
              <a:t>Key = set of two drugs {</a:t>
            </a:r>
            <a:r>
              <a:rPr i="1"/>
              <a:t>i</a:t>
            </a:r>
            <a:r>
              <a:t>, </a:t>
            </a:r>
            <a:r>
              <a:rPr i="1"/>
              <a:t>j</a:t>
            </a:r>
            <a:r>
              <a:t>}.</a:t>
            </a:r>
          </a:p>
          <a:p>
            <a:pPr lvl="1" marL="731519" indent="-274319">
              <a:spcBef>
                <a:spcPts val="600"/>
              </a:spcBef>
              <a:buClr>
                <a:schemeClr val="accent2"/>
              </a:buClr>
              <a:buFont typeface="Wingdings"/>
              <a:defRPr sz="2800"/>
            </a:pPr>
            <a:r>
              <a:t>Value = the record for one of these drugs.</a:t>
            </a:r>
          </a:p>
          <a:p>
            <a:pPr/>
            <a:r>
              <a:t>Given drug </a:t>
            </a:r>
            <a:r>
              <a:rPr i="1"/>
              <a:t>i</a:t>
            </a:r>
            <a:r>
              <a:t> and its record </a:t>
            </a:r>
            <a:r>
              <a:rPr i="1"/>
              <a:t>R</a:t>
            </a:r>
            <a:r>
              <a:rPr baseline="-25000" i="1"/>
              <a:t>i</a:t>
            </a:r>
            <a:r>
              <a:t>, the mapper generates all key-value pairs ({</a:t>
            </a:r>
            <a:r>
              <a:rPr i="1"/>
              <a:t>i</a:t>
            </a:r>
            <a:r>
              <a:t>, </a:t>
            </a:r>
            <a:r>
              <a:rPr i="1"/>
              <a:t>j</a:t>
            </a:r>
            <a:r>
              <a:t>}, </a:t>
            </a:r>
            <a:r>
              <a:rPr i="1"/>
              <a:t>R</a:t>
            </a:r>
            <a:r>
              <a:rPr baseline="-25000" i="1"/>
              <a:t>i</a:t>
            </a:r>
            <a:r>
              <a:t>), where </a:t>
            </a:r>
            <a:r>
              <a:rPr i="1"/>
              <a:t>j</a:t>
            </a:r>
            <a:r>
              <a:t> is any other drug besides </a:t>
            </a:r>
            <a:r>
              <a:rPr i="1"/>
              <a:t>i</a:t>
            </a:r>
            <a:r>
              <a:t>.</a:t>
            </a:r>
          </a:p>
          <a:p>
            <a:pPr/>
            <a:r>
              <a:t>Each reducer receives its key and a list of the two records for that pair: ({</a:t>
            </a:r>
            <a:r>
              <a:rPr i="1"/>
              <a:t>i</a:t>
            </a:r>
            <a:r>
              <a:t>, </a:t>
            </a:r>
            <a:r>
              <a:rPr i="1"/>
              <a:t>j</a:t>
            </a:r>
            <a:r>
              <a:t>}, [</a:t>
            </a:r>
            <a:r>
              <a:rPr i="1"/>
              <a:t>R</a:t>
            </a:r>
            <a:r>
              <a:rPr baseline="-25000" i="1"/>
              <a:t>i</a:t>
            </a:r>
            <a:r>
              <a:t>,</a:t>
            </a:r>
            <a:r>
              <a:rPr i="1"/>
              <a:t> R</a:t>
            </a:r>
            <a:r>
              <a:rPr baseline="-25000" i="1"/>
              <a:t>j</a:t>
            </a:r>
            <a:r>
              <a:t>]).</a:t>
            </a:r>
          </a:p>
        </p:txBody>
      </p:sp>
      <p:sp>
        <p:nvSpPr>
          <p:cNvPr id="148" name="Shape 148"/>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4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7"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457198" y="152400"/>
            <a:ext cx="8686801" cy="838200"/>
          </a:xfrm>
          <a:prstGeom prst="rect">
            <a:avLst/>
          </a:prstGeom>
        </p:spPr>
        <p:txBody>
          <a:bodyPr/>
          <a:lstStyle/>
          <a:p>
            <a:pPr>
              <a:defRPr>
                <a:solidFill>
                  <a:srgbClr val="92D050"/>
                </a:solidFill>
              </a:defRPr>
            </a:pPr>
            <a:r>
              <a:t>Example</a:t>
            </a:r>
            <a:r>
              <a:rPr>
                <a:solidFill>
                  <a:schemeClr val="accent1"/>
                </a:solidFill>
              </a:rPr>
              <a:t>: Three Drugs</a:t>
            </a:r>
          </a:p>
        </p:txBody>
      </p:sp>
      <p:sp>
        <p:nvSpPr>
          <p:cNvPr id="153" name="Shape 153"/>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56" name="Group 156"/>
          <p:cNvGrpSpPr/>
          <p:nvPr/>
        </p:nvGrpSpPr>
        <p:grpSpPr>
          <a:xfrm>
            <a:off x="304799" y="3048000"/>
            <a:ext cx="1243210" cy="990600"/>
            <a:chOff x="0" y="0"/>
            <a:chExt cx="1243208" cy="990600"/>
          </a:xfrm>
        </p:grpSpPr>
        <p:sp>
          <p:nvSpPr>
            <p:cNvPr id="154" name="Shape 154"/>
            <p:cNvSpPr/>
            <p:nvPr/>
          </p:nvSpPr>
          <p:spPr>
            <a:xfrm>
              <a:off x="-1" y="0"/>
              <a:ext cx="124321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55" name="Shape 155"/>
            <p:cNvSpPr/>
            <p:nvPr/>
          </p:nvSpPr>
          <p:spPr>
            <a:xfrm>
              <a:off x="-1" y="195579"/>
              <a:ext cx="124321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2</a:t>
              </a:r>
            </a:p>
          </p:txBody>
        </p:sp>
      </p:grpSp>
      <p:grpSp>
        <p:nvGrpSpPr>
          <p:cNvPr id="159" name="Group 159"/>
          <p:cNvGrpSpPr/>
          <p:nvPr/>
        </p:nvGrpSpPr>
        <p:grpSpPr>
          <a:xfrm>
            <a:off x="304800" y="1371600"/>
            <a:ext cx="1219200" cy="990600"/>
            <a:chOff x="0" y="0"/>
            <a:chExt cx="1219200" cy="990600"/>
          </a:xfrm>
        </p:grpSpPr>
        <p:sp>
          <p:nvSpPr>
            <p:cNvPr id="157" name="Shape 157"/>
            <p:cNvSpPr/>
            <p:nvPr/>
          </p:nvSpPr>
          <p:spPr>
            <a:xfrm>
              <a:off x="0" y="0"/>
              <a:ext cx="121920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58" name="Shape 158"/>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1</a:t>
              </a:r>
            </a:p>
          </p:txBody>
        </p:sp>
      </p:grpSp>
      <p:grpSp>
        <p:nvGrpSpPr>
          <p:cNvPr id="162" name="Group 162"/>
          <p:cNvGrpSpPr/>
          <p:nvPr/>
        </p:nvGrpSpPr>
        <p:grpSpPr>
          <a:xfrm>
            <a:off x="304799" y="4724400"/>
            <a:ext cx="1207720" cy="990600"/>
            <a:chOff x="0" y="0"/>
            <a:chExt cx="1207718" cy="990600"/>
          </a:xfrm>
        </p:grpSpPr>
        <p:sp>
          <p:nvSpPr>
            <p:cNvPr id="160" name="Shape 160"/>
            <p:cNvSpPr/>
            <p:nvPr/>
          </p:nvSpPr>
          <p:spPr>
            <a:xfrm>
              <a:off x="-1" y="0"/>
              <a:ext cx="120772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61" name="Shape 161"/>
            <p:cNvSpPr/>
            <p:nvPr/>
          </p:nvSpPr>
          <p:spPr>
            <a:xfrm>
              <a:off x="-1" y="195579"/>
              <a:ext cx="120772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3</a:t>
              </a:r>
            </a:p>
          </p:txBody>
        </p:sp>
      </p:grpSp>
      <p:grpSp>
        <p:nvGrpSpPr>
          <p:cNvPr id="167" name="Group 167"/>
          <p:cNvGrpSpPr/>
          <p:nvPr/>
        </p:nvGrpSpPr>
        <p:grpSpPr>
          <a:xfrm>
            <a:off x="1752600" y="1371600"/>
            <a:ext cx="2176742" cy="457200"/>
            <a:chOff x="0" y="0"/>
            <a:chExt cx="2176741" cy="457200"/>
          </a:xfrm>
        </p:grpSpPr>
        <p:grpSp>
          <p:nvGrpSpPr>
            <p:cNvPr id="165" name="Group 165"/>
            <p:cNvGrpSpPr/>
            <p:nvPr/>
          </p:nvGrpSpPr>
          <p:grpSpPr>
            <a:xfrm>
              <a:off x="652742" y="0"/>
              <a:ext cx="1524000" cy="457200"/>
              <a:chOff x="0" y="0"/>
              <a:chExt cx="1523999" cy="457200"/>
            </a:xfrm>
          </p:grpSpPr>
          <p:sp>
            <p:nvSpPr>
              <p:cNvPr id="163" name="Shape 163"/>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64" name="Shape 164"/>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sp>
          <p:nvSpPr>
            <p:cNvPr id="166" name="Shape 166"/>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2}</a:t>
              </a:r>
            </a:p>
          </p:txBody>
        </p:sp>
      </p:grpSp>
      <p:grpSp>
        <p:nvGrpSpPr>
          <p:cNvPr id="170" name="Group 170"/>
          <p:cNvGrpSpPr/>
          <p:nvPr/>
        </p:nvGrpSpPr>
        <p:grpSpPr>
          <a:xfrm>
            <a:off x="6629400" y="1371600"/>
            <a:ext cx="1219200" cy="990600"/>
            <a:chOff x="0" y="0"/>
            <a:chExt cx="1219200" cy="990600"/>
          </a:xfrm>
        </p:grpSpPr>
        <p:sp>
          <p:nvSpPr>
            <p:cNvPr id="168" name="Shape 168"/>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69" name="Shape 169"/>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{1,2}</a:t>
              </a:r>
            </a:p>
          </p:txBody>
        </p:sp>
      </p:grpSp>
      <p:grpSp>
        <p:nvGrpSpPr>
          <p:cNvPr id="173" name="Group 173"/>
          <p:cNvGrpSpPr/>
          <p:nvPr/>
        </p:nvGrpSpPr>
        <p:grpSpPr>
          <a:xfrm>
            <a:off x="6629400" y="4724400"/>
            <a:ext cx="1219200" cy="990600"/>
            <a:chOff x="0" y="0"/>
            <a:chExt cx="1219200" cy="990600"/>
          </a:xfrm>
        </p:grpSpPr>
        <p:sp>
          <p:nvSpPr>
            <p:cNvPr id="171" name="Shape 171"/>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72" name="Shape 172"/>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{2,3}</a:t>
              </a:r>
            </a:p>
          </p:txBody>
        </p:sp>
      </p:grpSp>
      <p:grpSp>
        <p:nvGrpSpPr>
          <p:cNvPr id="176" name="Group 176"/>
          <p:cNvGrpSpPr/>
          <p:nvPr/>
        </p:nvGrpSpPr>
        <p:grpSpPr>
          <a:xfrm>
            <a:off x="6629400" y="3048000"/>
            <a:ext cx="1219200" cy="990600"/>
            <a:chOff x="0" y="0"/>
            <a:chExt cx="1219200" cy="990600"/>
          </a:xfrm>
        </p:grpSpPr>
        <p:sp>
          <p:nvSpPr>
            <p:cNvPr id="174" name="Shape 174"/>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175" name="Shape 175"/>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{1,3}</a:t>
              </a:r>
            </a:p>
          </p:txBody>
        </p:sp>
      </p:grpSp>
      <p:grpSp>
        <p:nvGrpSpPr>
          <p:cNvPr id="181" name="Group 181"/>
          <p:cNvGrpSpPr/>
          <p:nvPr/>
        </p:nvGrpSpPr>
        <p:grpSpPr>
          <a:xfrm>
            <a:off x="1752600" y="2129911"/>
            <a:ext cx="2176742" cy="457201"/>
            <a:chOff x="0" y="0"/>
            <a:chExt cx="2176741" cy="457200"/>
          </a:xfrm>
        </p:grpSpPr>
        <p:grpSp>
          <p:nvGrpSpPr>
            <p:cNvPr id="179" name="Group 179"/>
            <p:cNvGrpSpPr/>
            <p:nvPr/>
          </p:nvGrpSpPr>
          <p:grpSpPr>
            <a:xfrm>
              <a:off x="652742" y="0"/>
              <a:ext cx="1524000" cy="457200"/>
              <a:chOff x="0" y="0"/>
              <a:chExt cx="1523999" cy="457200"/>
            </a:xfrm>
          </p:grpSpPr>
          <p:sp>
            <p:nvSpPr>
              <p:cNvPr id="177" name="Shape 177"/>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78" name="Shape 178"/>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sp>
          <p:nvSpPr>
            <p:cNvPr id="180" name="Shape 180"/>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3}</a:t>
              </a:r>
            </a:p>
          </p:txBody>
        </p:sp>
      </p:grpSp>
      <p:grpSp>
        <p:nvGrpSpPr>
          <p:cNvPr id="186" name="Group 186"/>
          <p:cNvGrpSpPr/>
          <p:nvPr/>
        </p:nvGrpSpPr>
        <p:grpSpPr>
          <a:xfrm>
            <a:off x="1752600" y="3048000"/>
            <a:ext cx="2176742" cy="495300"/>
            <a:chOff x="0" y="0"/>
            <a:chExt cx="2176741" cy="495300"/>
          </a:xfrm>
        </p:grpSpPr>
        <p:grpSp>
          <p:nvGrpSpPr>
            <p:cNvPr id="184" name="Group 184"/>
            <p:cNvGrpSpPr/>
            <p:nvPr/>
          </p:nvGrpSpPr>
          <p:grpSpPr>
            <a:xfrm>
              <a:off x="652742" y="0"/>
              <a:ext cx="1524000" cy="495300"/>
              <a:chOff x="0" y="0"/>
              <a:chExt cx="1523999" cy="495300"/>
            </a:xfrm>
          </p:grpSpPr>
          <p:sp>
            <p:nvSpPr>
              <p:cNvPr id="182" name="Shape 182"/>
              <p:cNvSpPr/>
              <p:nvPr/>
            </p:nvSpPr>
            <p:spPr>
              <a:xfrm>
                <a:off x="-1" y="0"/>
                <a:ext cx="1524001" cy="4953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83" name="Shape 183"/>
              <p:cNvSpPr/>
              <p:nvPr/>
            </p:nvSpPr>
            <p:spPr>
              <a:xfrm>
                <a:off x="-1" y="7492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sp>
          <p:nvSpPr>
            <p:cNvPr id="185" name="Shape 185"/>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2}</a:t>
              </a:r>
            </a:p>
          </p:txBody>
        </p:sp>
      </p:grpSp>
      <p:grpSp>
        <p:nvGrpSpPr>
          <p:cNvPr id="191" name="Group 191"/>
          <p:cNvGrpSpPr/>
          <p:nvPr/>
        </p:nvGrpSpPr>
        <p:grpSpPr>
          <a:xfrm>
            <a:off x="1752600" y="3810000"/>
            <a:ext cx="2176742" cy="457200"/>
            <a:chOff x="0" y="0"/>
            <a:chExt cx="2176741" cy="457200"/>
          </a:xfrm>
        </p:grpSpPr>
        <p:grpSp>
          <p:nvGrpSpPr>
            <p:cNvPr id="189" name="Group 189"/>
            <p:cNvGrpSpPr/>
            <p:nvPr/>
          </p:nvGrpSpPr>
          <p:grpSpPr>
            <a:xfrm>
              <a:off x="652742" y="0"/>
              <a:ext cx="1524000" cy="457200"/>
              <a:chOff x="0" y="0"/>
              <a:chExt cx="1523999" cy="457200"/>
            </a:xfrm>
          </p:grpSpPr>
          <p:sp>
            <p:nvSpPr>
              <p:cNvPr id="187" name="Shape 187"/>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88" name="Shape 188"/>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sp>
          <p:nvSpPr>
            <p:cNvPr id="190" name="Shape 190"/>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{2, 3}</a:t>
              </a:r>
            </a:p>
          </p:txBody>
        </p:sp>
      </p:grpSp>
      <p:grpSp>
        <p:nvGrpSpPr>
          <p:cNvPr id="196" name="Group 196"/>
          <p:cNvGrpSpPr/>
          <p:nvPr/>
        </p:nvGrpSpPr>
        <p:grpSpPr>
          <a:xfrm>
            <a:off x="1752600" y="4702293"/>
            <a:ext cx="2176742" cy="457201"/>
            <a:chOff x="0" y="0"/>
            <a:chExt cx="2176741" cy="457200"/>
          </a:xfrm>
        </p:grpSpPr>
        <p:grpSp>
          <p:nvGrpSpPr>
            <p:cNvPr id="194" name="Group 194"/>
            <p:cNvGrpSpPr/>
            <p:nvPr/>
          </p:nvGrpSpPr>
          <p:grpSpPr>
            <a:xfrm>
              <a:off x="652742" y="0"/>
              <a:ext cx="1524000" cy="457200"/>
              <a:chOff x="0" y="0"/>
              <a:chExt cx="1523999" cy="457200"/>
            </a:xfrm>
          </p:grpSpPr>
          <p:sp>
            <p:nvSpPr>
              <p:cNvPr id="192" name="Shape 192"/>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93" name="Shape 193"/>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
          <p:nvSpPr>
            <p:cNvPr id="195" name="Shape 195"/>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3}</a:t>
              </a:r>
            </a:p>
          </p:txBody>
        </p:sp>
      </p:grpSp>
      <p:grpSp>
        <p:nvGrpSpPr>
          <p:cNvPr id="201" name="Group 201"/>
          <p:cNvGrpSpPr/>
          <p:nvPr/>
        </p:nvGrpSpPr>
        <p:grpSpPr>
          <a:xfrm>
            <a:off x="1752600" y="5449680"/>
            <a:ext cx="2176742" cy="457201"/>
            <a:chOff x="0" y="0"/>
            <a:chExt cx="2176741" cy="457200"/>
          </a:xfrm>
        </p:grpSpPr>
        <p:grpSp>
          <p:nvGrpSpPr>
            <p:cNvPr id="199" name="Group 199"/>
            <p:cNvGrpSpPr/>
            <p:nvPr/>
          </p:nvGrpSpPr>
          <p:grpSpPr>
            <a:xfrm>
              <a:off x="652742" y="0"/>
              <a:ext cx="1524000" cy="457200"/>
              <a:chOff x="0" y="0"/>
              <a:chExt cx="1523999" cy="457200"/>
            </a:xfrm>
          </p:grpSpPr>
          <p:sp>
            <p:nvSpPr>
              <p:cNvPr id="197" name="Shape 197"/>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198" name="Shape 198"/>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
          <p:nvSpPr>
            <p:cNvPr id="200" name="Shape 200"/>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{2, 3}</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86"/>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4" fill="hold">
                                  <p:stCondLst>
                                    <p:cond delay="0"/>
                                  </p:stCondLst>
                                  <p:iterate type="el" backwards="0">
                                    <p:tmAbs val="0"/>
                                  </p:iterate>
                                  <p:childTnLst>
                                    <p:set>
                                      <p:cBhvr>
                                        <p:cTn id="17" fill="hold"/>
                                        <p:tgtEl>
                                          <p:spTgt spid="191"/>
                                        </p:tgtEl>
                                        <p:attrNameLst>
                                          <p:attrName>style.visibility</p:attrName>
                                        </p:attrNameLst>
                                      </p:cBhvr>
                                      <p:to>
                                        <p:strVal val="visible"/>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196"/>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6" fill="hold">
                                  <p:stCondLst>
                                    <p:cond delay="0"/>
                                  </p:stCondLst>
                                  <p:iterate type="el" backwards="0">
                                    <p:tmAbs val="0"/>
                                  </p:iterate>
                                  <p:childTnLst>
                                    <p:set>
                                      <p:cBhvr>
                                        <p:cTn id="23" fill="hold"/>
                                        <p:tgtEl>
                                          <p:spTgt spid="2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1"/>
      <p:bldP build="whole" bldLvl="1" animBg="1" rev="0" advAuto="0" spid="201" grpId="6"/>
      <p:bldP build="whole" bldLvl="1" animBg="1" rev="0" advAuto="0" spid="191" grpId="4"/>
      <p:bldP build="whole" bldLvl="1" animBg="1" rev="0" advAuto="0" spid="186" grpId="3"/>
      <p:bldP build="whole" bldLvl="1" animBg="1" rev="0" advAuto="0" spid="181" grpId="2"/>
      <p:bldP build="whole" bldLvl="1" animBg="1" rev="0" advAuto="0" spid="196" grpId="5"/>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title"/>
          </p:nvPr>
        </p:nvSpPr>
        <p:spPr>
          <a:xfrm>
            <a:off x="457198" y="152400"/>
            <a:ext cx="8686801" cy="838200"/>
          </a:xfrm>
          <a:prstGeom prst="rect">
            <a:avLst/>
          </a:prstGeom>
        </p:spPr>
        <p:txBody>
          <a:bodyPr/>
          <a:lstStyle/>
          <a:p>
            <a:pPr>
              <a:defRPr>
                <a:solidFill>
                  <a:srgbClr val="92D050"/>
                </a:solidFill>
              </a:defRPr>
            </a:pPr>
            <a:r>
              <a:t>Example</a:t>
            </a:r>
            <a:r>
              <a:rPr>
                <a:solidFill>
                  <a:schemeClr val="accent1"/>
                </a:solidFill>
              </a:rPr>
              <a:t>: Three Drugs</a:t>
            </a:r>
          </a:p>
        </p:txBody>
      </p:sp>
      <p:sp>
        <p:nvSpPr>
          <p:cNvPr id="206" name="Shape 206"/>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09" name="Group 209"/>
          <p:cNvGrpSpPr/>
          <p:nvPr/>
        </p:nvGrpSpPr>
        <p:grpSpPr>
          <a:xfrm>
            <a:off x="304799" y="3048000"/>
            <a:ext cx="1243210" cy="990600"/>
            <a:chOff x="0" y="0"/>
            <a:chExt cx="1243208" cy="990600"/>
          </a:xfrm>
        </p:grpSpPr>
        <p:sp>
          <p:nvSpPr>
            <p:cNvPr id="207" name="Shape 207"/>
            <p:cNvSpPr/>
            <p:nvPr/>
          </p:nvSpPr>
          <p:spPr>
            <a:xfrm>
              <a:off x="-1" y="0"/>
              <a:ext cx="124321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08" name="Shape 208"/>
            <p:cNvSpPr/>
            <p:nvPr/>
          </p:nvSpPr>
          <p:spPr>
            <a:xfrm>
              <a:off x="-1" y="195579"/>
              <a:ext cx="124321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2</a:t>
              </a:r>
            </a:p>
          </p:txBody>
        </p:sp>
      </p:grpSp>
      <p:grpSp>
        <p:nvGrpSpPr>
          <p:cNvPr id="212" name="Group 212"/>
          <p:cNvGrpSpPr/>
          <p:nvPr/>
        </p:nvGrpSpPr>
        <p:grpSpPr>
          <a:xfrm>
            <a:off x="304800" y="1371600"/>
            <a:ext cx="1219200" cy="990600"/>
            <a:chOff x="0" y="0"/>
            <a:chExt cx="1219200" cy="990600"/>
          </a:xfrm>
        </p:grpSpPr>
        <p:sp>
          <p:nvSpPr>
            <p:cNvPr id="210" name="Shape 210"/>
            <p:cNvSpPr/>
            <p:nvPr/>
          </p:nvSpPr>
          <p:spPr>
            <a:xfrm>
              <a:off x="0" y="0"/>
              <a:ext cx="121920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11" name="Shape 211"/>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1</a:t>
              </a:r>
            </a:p>
          </p:txBody>
        </p:sp>
      </p:grpSp>
      <p:grpSp>
        <p:nvGrpSpPr>
          <p:cNvPr id="215" name="Group 215"/>
          <p:cNvGrpSpPr/>
          <p:nvPr/>
        </p:nvGrpSpPr>
        <p:grpSpPr>
          <a:xfrm>
            <a:off x="304799" y="4724400"/>
            <a:ext cx="1207720" cy="990600"/>
            <a:chOff x="0" y="0"/>
            <a:chExt cx="1207718" cy="990600"/>
          </a:xfrm>
        </p:grpSpPr>
        <p:sp>
          <p:nvSpPr>
            <p:cNvPr id="213" name="Shape 213"/>
            <p:cNvSpPr/>
            <p:nvPr/>
          </p:nvSpPr>
          <p:spPr>
            <a:xfrm>
              <a:off x="-1" y="0"/>
              <a:ext cx="1207720" cy="990600"/>
            </a:xfrm>
            <a:prstGeom prst="rect">
              <a:avLst/>
            </a:prstGeom>
            <a:solidFill>
              <a:srgbClr val="FFF0C9"/>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14" name="Shape 214"/>
            <p:cNvSpPr/>
            <p:nvPr/>
          </p:nvSpPr>
          <p:spPr>
            <a:xfrm>
              <a:off x="-1" y="195579"/>
              <a:ext cx="120772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Mapper</a:t>
              </a:r>
              <a:endParaRPr>
                <a:solidFill>
                  <a:srgbClr val="FFFFFF"/>
                </a:solidFill>
              </a:endParaRPr>
            </a:p>
            <a:p>
              <a:pPr algn="ctr"/>
              <a:r>
                <a:t>for drug 3</a:t>
              </a:r>
            </a:p>
          </p:txBody>
        </p:sp>
      </p:grpSp>
      <p:grpSp>
        <p:nvGrpSpPr>
          <p:cNvPr id="220" name="Group 220"/>
          <p:cNvGrpSpPr/>
          <p:nvPr/>
        </p:nvGrpSpPr>
        <p:grpSpPr>
          <a:xfrm>
            <a:off x="1752600" y="1371600"/>
            <a:ext cx="2176742" cy="457200"/>
            <a:chOff x="0" y="0"/>
            <a:chExt cx="2176741" cy="457200"/>
          </a:xfrm>
        </p:grpSpPr>
        <p:grpSp>
          <p:nvGrpSpPr>
            <p:cNvPr id="218" name="Group 218"/>
            <p:cNvGrpSpPr/>
            <p:nvPr/>
          </p:nvGrpSpPr>
          <p:grpSpPr>
            <a:xfrm>
              <a:off x="652742" y="0"/>
              <a:ext cx="1524000" cy="457200"/>
              <a:chOff x="0" y="0"/>
              <a:chExt cx="1523999" cy="457200"/>
            </a:xfrm>
          </p:grpSpPr>
          <p:sp>
            <p:nvSpPr>
              <p:cNvPr id="216" name="Shape 216"/>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17" name="Shape 217"/>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sp>
          <p:nvSpPr>
            <p:cNvPr id="219" name="Shape 219"/>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2}</a:t>
              </a:r>
            </a:p>
          </p:txBody>
        </p:sp>
      </p:grpSp>
      <p:grpSp>
        <p:nvGrpSpPr>
          <p:cNvPr id="223" name="Group 223"/>
          <p:cNvGrpSpPr/>
          <p:nvPr/>
        </p:nvGrpSpPr>
        <p:grpSpPr>
          <a:xfrm>
            <a:off x="6629400" y="1371600"/>
            <a:ext cx="1219200" cy="990600"/>
            <a:chOff x="0" y="0"/>
            <a:chExt cx="1219200" cy="990600"/>
          </a:xfrm>
        </p:grpSpPr>
        <p:sp>
          <p:nvSpPr>
            <p:cNvPr id="221" name="Shape 221"/>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22" name="Shape 222"/>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{1,2}</a:t>
              </a:r>
            </a:p>
          </p:txBody>
        </p:sp>
      </p:grpSp>
      <p:grpSp>
        <p:nvGrpSpPr>
          <p:cNvPr id="226" name="Group 226"/>
          <p:cNvGrpSpPr/>
          <p:nvPr/>
        </p:nvGrpSpPr>
        <p:grpSpPr>
          <a:xfrm>
            <a:off x="6629400" y="4724400"/>
            <a:ext cx="1219200" cy="990600"/>
            <a:chOff x="0" y="0"/>
            <a:chExt cx="1219200" cy="990600"/>
          </a:xfrm>
        </p:grpSpPr>
        <p:sp>
          <p:nvSpPr>
            <p:cNvPr id="224" name="Shape 224"/>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25" name="Shape 225"/>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{2,3}</a:t>
              </a:r>
            </a:p>
          </p:txBody>
        </p:sp>
      </p:grpSp>
      <p:grpSp>
        <p:nvGrpSpPr>
          <p:cNvPr id="229" name="Group 229"/>
          <p:cNvGrpSpPr/>
          <p:nvPr/>
        </p:nvGrpSpPr>
        <p:grpSpPr>
          <a:xfrm>
            <a:off x="6629400" y="3048000"/>
            <a:ext cx="1219200" cy="990600"/>
            <a:chOff x="0" y="0"/>
            <a:chExt cx="1219200" cy="990600"/>
          </a:xfrm>
        </p:grpSpPr>
        <p:sp>
          <p:nvSpPr>
            <p:cNvPr id="227" name="Shape 227"/>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28" name="Shape 228"/>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{1,3}</a:t>
              </a:r>
            </a:p>
          </p:txBody>
        </p:sp>
      </p:grpSp>
      <p:grpSp>
        <p:nvGrpSpPr>
          <p:cNvPr id="234" name="Group 234"/>
          <p:cNvGrpSpPr/>
          <p:nvPr/>
        </p:nvGrpSpPr>
        <p:grpSpPr>
          <a:xfrm>
            <a:off x="1752600" y="2129911"/>
            <a:ext cx="2176742" cy="457201"/>
            <a:chOff x="0" y="0"/>
            <a:chExt cx="2176741" cy="457200"/>
          </a:xfrm>
        </p:grpSpPr>
        <p:grpSp>
          <p:nvGrpSpPr>
            <p:cNvPr id="232" name="Group 232"/>
            <p:cNvGrpSpPr/>
            <p:nvPr/>
          </p:nvGrpSpPr>
          <p:grpSpPr>
            <a:xfrm>
              <a:off x="652742" y="0"/>
              <a:ext cx="1524000" cy="457200"/>
              <a:chOff x="0" y="0"/>
              <a:chExt cx="1523999" cy="457200"/>
            </a:xfrm>
          </p:grpSpPr>
          <p:sp>
            <p:nvSpPr>
              <p:cNvPr id="230" name="Shape 230"/>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31" name="Shape 231"/>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sp>
          <p:nvSpPr>
            <p:cNvPr id="233" name="Shape 233"/>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3}</a:t>
              </a:r>
            </a:p>
          </p:txBody>
        </p:sp>
      </p:grpSp>
      <p:grpSp>
        <p:nvGrpSpPr>
          <p:cNvPr id="239" name="Group 239"/>
          <p:cNvGrpSpPr/>
          <p:nvPr/>
        </p:nvGrpSpPr>
        <p:grpSpPr>
          <a:xfrm>
            <a:off x="1752600" y="3041027"/>
            <a:ext cx="2176742" cy="502273"/>
            <a:chOff x="0" y="0"/>
            <a:chExt cx="2176741" cy="502272"/>
          </a:xfrm>
        </p:grpSpPr>
        <p:grpSp>
          <p:nvGrpSpPr>
            <p:cNvPr id="237" name="Group 237"/>
            <p:cNvGrpSpPr/>
            <p:nvPr/>
          </p:nvGrpSpPr>
          <p:grpSpPr>
            <a:xfrm>
              <a:off x="652742" y="-1"/>
              <a:ext cx="1524000" cy="502274"/>
              <a:chOff x="0" y="0"/>
              <a:chExt cx="1523999" cy="502272"/>
            </a:xfrm>
          </p:grpSpPr>
          <p:sp>
            <p:nvSpPr>
              <p:cNvPr id="235" name="Shape 235"/>
              <p:cNvSpPr/>
              <p:nvPr/>
            </p:nvSpPr>
            <p:spPr>
              <a:xfrm>
                <a:off x="-1" y="-1"/>
                <a:ext cx="1524001" cy="502274"/>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36" name="Shape 236"/>
              <p:cNvSpPr/>
              <p:nvPr/>
            </p:nvSpPr>
            <p:spPr>
              <a:xfrm>
                <a:off x="-1" y="78416"/>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sp>
          <p:nvSpPr>
            <p:cNvPr id="238" name="Shape 238"/>
            <p:cNvSpPr/>
            <p:nvPr/>
          </p:nvSpPr>
          <p:spPr>
            <a:xfrm>
              <a:off x="0" y="51148"/>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2}</a:t>
              </a:r>
            </a:p>
          </p:txBody>
        </p:sp>
      </p:grpSp>
      <p:grpSp>
        <p:nvGrpSpPr>
          <p:cNvPr id="244" name="Group 244"/>
          <p:cNvGrpSpPr/>
          <p:nvPr/>
        </p:nvGrpSpPr>
        <p:grpSpPr>
          <a:xfrm>
            <a:off x="1752600" y="3810000"/>
            <a:ext cx="2176742" cy="457200"/>
            <a:chOff x="0" y="0"/>
            <a:chExt cx="2176741" cy="457200"/>
          </a:xfrm>
        </p:grpSpPr>
        <p:grpSp>
          <p:nvGrpSpPr>
            <p:cNvPr id="242" name="Group 242"/>
            <p:cNvGrpSpPr/>
            <p:nvPr/>
          </p:nvGrpSpPr>
          <p:grpSpPr>
            <a:xfrm>
              <a:off x="652742" y="0"/>
              <a:ext cx="1524000" cy="457200"/>
              <a:chOff x="0" y="0"/>
              <a:chExt cx="1523999" cy="457200"/>
            </a:xfrm>
          </p:grpSpPr>
          <p:sp>
            <p:nvSpPr>
              <p:cNvPr id="240" name="Shape 240"/>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41" name="Shape 241"/>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sp>
          <p:nvSpPr>
            <p:cNvPr id="243" name="Shape 243"/>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{2, 3}</a:t>
              </a:r>
            </a:p>
          </p:txBody>
        </p:sp>
      </p:grpSp>
      <p:grpSp>
        <p:nvGrpSpPr>
          <p:cNvPr id="249" name="Group 249"/>
          <p:cNvGrpSpPr/>
          <p:nvPr/>
        </p:nvGrpSpPr>
        <p:grpSpPr>
          <a:xfrm>
            <a:off x="1752600" y="4702293"/>
            <a:ext cx="2176742" cy="457201"/>
            <a:chOff x="0" y="0"/>
            <a:chExt cx="2176741" cy="457200"/>
          </a:xfrm>
        </p:grpSpPr>
        <p:grpSp>
          <p:nvGrpSpPr>
            <p:cNvPr id="247" name="Group 247"/>
            <p:cNvGrpSpPr/>
            <p:nvPr/>
          </p:nvGrpSpPr>
          <p:grpSpPr>
            <a:xfrm>
              <a:off x="652742" y="0"/>
              <a:ext cx="1524000" cy="457200"/>
              <a:chOff x="0" y="0"/>
              <a:chExt cx="1523999" cy="457200"/>
            </a:xfrm>
          </p:grpSpPr>
          <p:sp>
            <p:nvSpPr>
              <p:cNvPr id="245" name="Shape 245"/>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46" name="Shape 246"/>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
          <p:nvSpPr>
            <p:cNvPr id="248" name="Shape 248"/>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{1, 3}</a:t>
              </a:r>
            </a:p>
          </p:txBody>
        </p:sp>
      </p:grpSp>
      <p:grpSp>
        <p:nvGrpSpPr>
          <p:cNvPr id="254" name="Group 254"/>
          <p:cNvGrpSpPr/>
          <p:nvPr/>
        </p:nvGrpSpPr>
        <p:grpSpPr>
          <a:xfrm>
            <a:off x="1752600" y="5449680"/>
            <a:ext cx="2176742" cy="457201"/>
            <a:chOff x="0" y="0"/>
            <a:chExt cx="2176741" cy="457200"/>
          </a:xfrm>
        </p:grpSpPr>
        <p:grpSp>
          <p:nvGrpSpPr>
            <p:cNvPr id="252" name="Group 252"/>
            <p:cNvGrpSpPr/>
            <p:nvPr/>
          </p:nvGrpSpPr>
          <p:grpSpPr>
            <a:xfrm>
              <a:off x="652742" y="0"/>
              <a:ext cx="1524000" cy="457200"/>
              <a:chOff x="0" y="0"/>
              <a:chExt cx="1523999" cy="457200"/>
            </a:xfrm>
          </p:grpSpPr>
          <p:sp>
            <p:nvSpPr>
              <p:cNvPr id="250" name="Shape 250"/>
              <p:cNvSpPr/>
              <p:nvPr/>
            </p:nvSpPr>
            <p:spPr>
              <a:xfrm>
                <a:off x="-1" y="0"/>
                <a:ext cx="1524001"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51" name="Shape 251"/>
              <p:cNvSpPr/>
              <p:nvPr/>
            </p:nvSpPr>
            <p:spPr>
              <a:xfrm>
                <a:off x="-1" y="55879"/>
                <a:ext cx="1524001"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
          <p:nvSpPr>
            <p:cNvPr id="253" name="Shape 253"/>
            <p:cNvSpPr/>
            <p:nvPr/>
          </p:nvSpPr>
          <p:spPr>
            <a:xfrm>
              <a:off x="0" y="51147"/>
              <a:ext cx="570605"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r>
                <a:t>{2, 3}</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L 0.222740 0.000000" origin="layout" pathEditMode="relative">
                                      <p:cBhvr>
                                        <p:cTn id="6" dur="2000" fill="hold"/>
                                        <p:tgtEl>
                                          <p:spTgt spid="220"/>
                                        </p:tgtEl>
                                        <p:attrNameLst>
                                          <p:attrName>ppt_x</p:attrName>
                                          <p:attrName>ppt_y</p:attrName>
                                        </p:attrNameLst>
                                      </p:cBhvr>
                                    </p:animMotion>
                                  </p:childTnLst>
                                </p:cTn>
                              </p:par>
                            </p:childTnLst>
                          </p:cTn>
                        </p:par>
                        <p:par>
                          <p:cTn id="7" fill="hold">
                            <p:stCondLst>
                              <p:cond delay="0"/>
                            </p:stCondLst>
                            <p:childTnLst>
                              <p:par>
                                <p:cTn id="8" presetClass="path" nodeType="withEffect" presetSubtype="0" presetID="-1" grpId="2" accel="50000" decel="50000" fill="hold">
                                  <p:stCondLst>
                                    <p:cond delay="0"/>
                                  </p:stCondLst>
                                  <p:childTnLst>
                                    <p:animMotion path="M 0.000000 0.000000 L 0.222740 0.122573" origin="layout" pathEditMode="relative">
                                      <p:cBhvr>
                                        <p:cTn id="9" dur="2000" fill="hold"/>
                                        <p:tgtEl>
                                          <p:spTgt spid="234"/>
                                        </p:tgtEl>
                                        <p:attrNameLst>
                                          <p:attrName>ppt_x</p:attrName>
                                          <p:attrName>ppt_y</p:attrName>
                                        </p:attrNameLst>
                                      </p:cBhvr>
                                    </p:animMotion>
                                  </p:childTnLst>
                                </p:cTn>
                              </p:par>
                            </p:childTnLst>
                          </p:cTn>
                        </p:par>
                        <p:par>
                          <p:cTn id="10" fill="hold">
                            <p:stCondLst>
                              <p:cond delay="0"/>
                            </p:stCondLst>
                            <p:childTnLst>
                              <p:par>
                                <p:cTn id="11" presetClass="path" nodeType="withEffect" presetSubtype="0" presetID="-1" grpId="3" accel="50000" decel="50000" fill="hold">
                                  <p:stCondLst>
                                    <p:cond delay="0"/>
                                  </p:stCondLst>
                                  <p:childTnLst>
                                    <p:animMotion path="M 0.000000 0.000000 L 0.222740 -0.154489" origin="layout" pathEditMode="relative">
                                      <p:cBhvr>
                                        <p:cTn id="12" dur="2000" fill="hold"/>
                                        <p:tgtEl>
                                          <p:spTgt spid="239"/>
                                        </p:tgtEl>
                                        <p:attrNameLst>
                                          <p:attrName>ppt_x</p:attrName>
                                          <p:attrName>ppt_y</p:attrName>
                                        </p:attrNameLst>
                                      </p:cBhvr>
                                    </p:animMotion>
                                  </p:childTnLst>
                                </p:cTn>
                              </p:par>
                            </p:childTnLst>
                          </p:cTn>
                        </p:par>
                        <p:par>
                          <p:cTn id="13" fill="hold">
                            <p:stCondLst>
                              <p:cond delay="0"/>
                            </p:stCondLst>
                            <p:childTnLst>
                              <p:par>
                                <p:cTn id="14" presetClass="path" nodeType="withEffect" presetSubtype="0" presetID="-1" grpId="4" accel="50000" decel="50000" fill="hold">
                                  <p:stCondLst>
                                    <p:cond delay="0"/>
                                  </p:stCondLst>
                                  <p:childTnLst>
                                    <p:animMotion path="M 0.000000 0.000000 L 0.222740 0.133214" origin="layout" pathEditMode="relative">
                                      <p:cBhvr>
                                        <p:cTn id="15" dur="2000" fill="hold"/>
                                        <p:tgtEl>
                                          <p:spTgt spid="244"/>
                                        </p:tgtEl>
                                        <p:attrNameLst>
                                          <p:attrName>ppt_x</p:attrName>
                                          <p:attrName>ppt_y</p:attrName>
                                        </p:attrNameLst>
                                      </p:cBhvr>
                                    </p:animMotion>
                                  </p:childTnLst>
                                </p:cTn>
                              </p:par>
                            </p:childTnLst>
                          </p:cTn>
                        </p:par>
                        <p:par>
                          <p:cTn id="16" fill="hold">
                            <p:stCondLst>
                              <p:cond delay="0"/>
                            </p:stCondLst>
                            <p:childTnLst>
                              <p:par>
                                <p:cTn id="17" presetClass="path" nodeType="withEffect" presetSubtype="0" presetID="-1" grpId="5" accel="50000" decel="50000" fill="hold">
                                  <p:stCondLst>
                                    <p:cond delay="0"/>
                                  </p:stCondLst>
                                  <p:childTnLst>
                                    <p:animMotion path="M 0.000000 0.000000 L 0.222740 -0.163284" origin="layout" pathEditMode="relative">
                                      <p:cBhvr>
                                        <p:cTn id="18" dur="2000" fill="hold"/>
                                        <p:tgtEl>
                                          <p:spTgt spid="249"/>
                                        </p:tgtEl>
                                        <p:attrNameLst>
                                          <p:attrName>ppt_x</p:attrName>
                                          <p:attrName>ppt_y</p:attrName>
                                        </p:attrNameLst>
                                      </p:cBhvr>
                                    </p:animMotion>
                                  </p:childTnLst>
                                </p:cTn>
                              </p:par>
                            </p:childTnLst>
                          </p:cTn>
                        </p:par>
                        <p:par>
                          <p:cTn id="19" fill="hold">
                            <p:stCondLst>
                              <p:cond delay="0"/>
                            </p:stCondLst>
                            <p:childTnLst>
                              <p:par>
                                <p:cTn id="20" presetClass="path" nodeType="withEffect" presetSubtype="0" presetID="-1" grpId="6" accel="50000" decel="50000" fill="hold">
                                  <p:stCondLst>
                                    <p:cond delay="0"/>
                                  </p:stCondLst>
                                  <p:childTnLst>
                                    <p:animMotion path="M 0.000000 0.000000 L 0.222740 -0.016877" origin="layout" pathEditMode="relative">
                                      <p:cBhvr>
                                        <p:cTn id="21" dur="2000" fill="hold"/>
                                        <p:tgtEl>
                                          <p:spTgt spid="254"/>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ph type="title"/>
          </p:nvPr>
        </p:nvSpPr>
        <p:spPr>
          <a:xfrm>
            <a:off x="457198" y="152400"/>
            <a:ext cx="8686801" cy="838200"/>
          </a:xfrm>
          <a:prstGeom prst="rect">
            <a:avLst/>
          </a:prstGeom>
        </p:spPr>
        <p:txBody>
          <a:bodyPr/>
          <a:lstStyle/>
          <a:p>
            <a:pPr>
              <a:defRPr>
                <a:solidFill>
                  <a:srgbClr val="92D050"/>
                </a:solidFill>
              </a:defRPr>
            </a:pPr>
            <a:r>
              <a:t>Example</a:t>
            </a:r>
            <a:r>
              <a:rPr>
                <a:solidFill>
                  <a:schemeClr val="accent1"/>
                </a:solidFill>
              </a:rPr>
              <a:t>: Three Drugs</a:t>
            </a:r>
          </a:p>
        </p:txBody>
      </p:sp>
      <p:sp>
        <p:nvSpPr>
          <p:cNvPr id="259" name="Shape 259"/>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62" name="Group 262"/>
          <p:cNvGrpSpPr/>
          <p:nvPr/>
        </p:nvGrpSpPr>
        <p:grpSpPr>
          <a:xfrm>
            <a:off x="2971800" y="1638300"/>
            <a:ext cx="1524000" cy="457200"/>
            <a:chOff x="0" y="0"/>
            <a:chExt cx="1524000" cy="457200"/>
          </a:xfrm>
        </p:grpSpPr>
        <p:sp>
          <p:nvSpPr>
            <p:cNvPr id="260" name="Shape 260"/>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61" name="Shape 261"/>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sp>
        <p:nvSpPr>
          <p:cNvPr id="263" name="Shape 263"/>
          <p:cNvSpPr/>
          <p:nvPr/>
        </p:nvSpPr>
        <p:spPr>
          <a:xfrm>
            <a:off x="2319057" y="1638299"/>
            <a:ext cx="570605"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 2}</a:t>
            </a:r>
          </a:p>
        </p:txBody>
      </p:sp>
      <p:grpSp>
        <p:nvGrpSpPr>
          <p:cNvPr id="266" name="Group 266"/>
          <p:cNvGrpSpPr/>
          <p:nvPr/>
        </p:nvGrpSpPr>
        <p:grpSpPr>
          <a:xfrm>
            <a:off x="6629400" y="1371600"/>
            <a:ext cx="1219200" cy="990600"/>
            <a:chOff x="0" y="0"/>
            <a:chExt cx="1219200" cy="990600"/>
          </a:xfrm>
        </p:grpSpPr>
        <p:sp>
          <p:nvSpPr>
            <p:cNvPr id="264" name="Shape 264"/>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65" name="Shape 265"/>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{1,2}</a:t>
              </a:r>
            </a:p>
          </p:txBody>
        </p:sp>
      </p:grpSp>
      <p:grpSp>
        <p:nvGrpSpPr>
          <p:cNvPr id="269" name="Group 269"/>
          <p:cNvGrpSpPr/>
          <p:nvPr/>
        </p:nvGrpSpPr>
        <p:grpSpPr>
          <a:xfrm>
            <a:off x="6629400" y="4724400"/>
            <a:ext cx="1219200" cy="990600"/>
            <a:chOff x="0" y="0"/>
            <a:chExt cx="1219200" cy="990600"/>
          </a:xfrm>
        </p:grpSpPr>
        <p:sp>
          <p:nvSpPr>
            <p:cNvPr id="267" name="Shape 267"/>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68" name="Shape 268"/>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{2,3}</a:t>
              </a:r>
            </a:p>
          </p:txBody>
        </p:sp>
      </p:grpSp>
      <p:grpSp>
        <p:nvGrpSpPr>
          <p:cNvPr id="272" name="Group 272"/>
          <p:cNvGrpSpPr/>
          <p:nvPr/>
        </p:nvGrpSpPr>
        <p:grpSpPr>
          <a:xfrm>
            <a:off x="6629400" y="3048000"/>
            <a:ext cx="1219200" cy="990600"/>
            <a:chOff x="0" y="0"/>
            <a:chExt cx="1219200" cy="990600"/>
          </a:xfrm>
        </p:grpSpPr>
        <p:sp>
          <p:nvSpPr>
            <p:cNvPr id="270" name="Shape 270"/>
            <p:cNvSpPr/>
            <p:nvPr/>
          </p:nvSpPr>
          <p:spPr>
            <a:xfrm>
              <a:off x="0" y="0"/>
              <a:ext cx="1219200" cy="990600"/>
            </a:xfrm>
            <a:prstGeom prst="rect">
              <a:avLst/>
            </a:prstGeom>
            <a:solidFill>
              <a:srgbClr val="DDDFE5"/>
            </a:solidFill>
            <a:ln w="48000" cap="flat">
              <a:solidFill>
                <a:srgbClr val="AF7E00"/>
              </a:solidFill>
              <a:prstDash val="solid"/>
              <a:round/>
            </a:ln>
            <a:effectLst/>
          </p:spPr>
          <p:txBody>
            <a:bodyPr wrap="square" lIns="45719" tIns="45719" rIns="45719" bIns="45719" numCol="1" anchor="ctr">
              <a:noAutofit/>
            </a:bodyPr>
            <a:lstStyle/>
            <a:p>
              <a:pPr algn="ctr"/>
            </a:p>
          </p:txBody>
        </p:sp>
        <p:sp>
          <p:nvSpPr>
            <p:cNvPr id="271" name="Shape 271"/>
            <p:cNvSpPr/>
            <p:nvPr/>
          </p:nvSpPr>
          <p:spPr>
            <a:xfrm>
              <a:off x="0" y="195579"/>
              <a:ext cx="1219200" cy="599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r>
                <a:t>Reducer</a:t>
              </a:r>
              <a:endParaRPr>
                <a:solidFill>
                  <a:srgbClr val="FFFFFF"/>
                </a:solidFill>
              </a:endParaRPr>
            </a:p>
            <a:p>
              <a:pPr algn="ctr"/>
              <a:r>
                <a:t>for {1,3}</a:t>
              </a:r>
            </a:p>
          </p:txBody>
        </p:sp>
      </p:grpSp>
      <p:grpSp>
        <p:nvGrpSpPr>
          <p:cNvPr id="275" name="Group 275"/>
          <p:cNvGrpSpPr/>
          <p:nvPr/>
        </p:nvGrpSpPr>
        <p:grpSpPr>
          <a:xfrm>
            <a:off x="2971800" y="3314700"/>
            <a:ext cx="1524000" cy="457200"/>
            <a:chOff x="0" y="0"/>
            <a:chExt cx="1524000" cy="457200"/>
          </a:xfrm>
        </p:grpSpPr>
        <p:sp>
          <p:nvSpPr>
            <p:cNvPr id="273" name="Shape 273"/>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74" name="Shape 274"/>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1 data</a:t>
              </a:r>
            </a:p>
          </p:txBody>
        </p:sp>
      </p:grpSp>
      <p:grpSp>
        <p:nvGrpSpPr>
          <p:cNvPr id="278" name="Group 278"/>
          <p:cNvGrpSpPr/>
          <p:nvPr/>
        </p:nvGrpSpPr>
        <p:grpSpPr>
          <a:xfrm>
            <a:off x="4724400" y="1648030"/>
            <a:ext cx="1524000" cy="457201"/>
            <a:chOff x="0" y="0"/>
            <a:chExt cx="1524000" cy="457200"/>
          </a:xfrm>
        </p:grpSpPr>
        <p:sp>
          <p:nvSpPr>
            <p:cNvPr id="276" name="Shape 276"/>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77" name="Shape 277"/>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grpSp>
        <p:nvGrpSpPr>
          <p:cNvPr id="281" name="Group 281"/>
          <p:cNvGrpSpPr/>
          <p:nvPr/>
        </p:nvGrpSpPr>
        <p:grpSpPr>
          <a:xfrm>
            <a:off x="2971799" y="4991100"/>
            <a:ext cx="1524001" cy="457200"/>
            <a:chOff x="0" y="0"/>
            <a:chExt cx="1524000" cy="457200"/>
          </a:xfrm>
        </p:grpSpPr>
        <p:sp>
          <p:nvSpPr>
            <p:cNvPr id="279" name="Shape 279"/>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80" name="Shape 280"/>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2 data</a:t>
              </a:r>
            </a:p>
          </p:txBody>
        </p:sp>
      </p:grpSp>
      <p:sp>
        <p:nvSpPr>
          <p:cNvPr id="282" name="Shape 282"/>
          <p:cNvSpPr/>
          <p:nvPr/>
        </p:nvSpPr>
        <p:spPr>
          <a:xfrm>
            <a:off x="2319054" y="5006757"/>
            <a:ext cx="570606"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 3}</a:t>
            </a:r>
          </a:p>
        </p:txBody>
      </p:sp>
      <p:grpSp>
        <p:nvGrpSpPr>
          <p:cNvPr id="285" name="Group 285"/>
          <p:cNvGrpSpPr/>
          <p:nvPr/>
        </p:nvGrpSpPr>
        <p:grpSpPr>
          <a:xfrm>
            <a:off x="4724400" y="3334161"/>
            <a:ext cx="1524000" cy="457201"/>
            <a:chOff x="0" y="0"/>
            <a:chExt cx="1524000" cy="457200"/>
          </a:xfrm>
        </p:grpSpPr>
        <p:sp>
          <p:nvSpPr>
            <p:cNvPr id="283" name="Shape 283"/>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84" name="Shape 284"/>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
        <p:nvSpPr>
          <p:cNvPr id="286" name="Shape 286"/>
          <p:cNvSpPr/>
          <p:nvPr/>
        </p:nvSpPr>
        <p:spPr>
          <a:xfrm>
            <a:off x="2319055" y="3358634"/>
            <a:ext cx="570606" cy="345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{1, 3}</a:t>
            </a:r>
          </a:p>
        </p:txBody>
      </p:sp>
      <p:grpSp>
        <p:nvGrpSpPr>
          <p:cNvPr id="289" name="Group 289"/>
          <p:cNvGrpSpPr/>
          <p:nvPr/>
        </p:nvGrpSpPr>
        <p:grpSpPr>
          <a:xfrm>
            <a:off x="4724400" y="4991100"/>
            <a:ext cx="1524000" cy="457200"/>
            <a:chOff x="0" y="0"/>
            <a:chExt cx="1524000" cy="457200"/>
          </a:xfrm>
        </p:grpSpPr>
        <p:sp>
          <p:nvSpPr>
            <p:cNvPr id="287" name="Shape 287"/>
            <p:cNvSpPr/>
            <p:nvPr/>
          </p:nvSpPr>
          <p:spPr>
            <a:xfrm>
              <a:off x="0" y="0"/>
              <a:ext cx="1524000" cy="457200"/>
            </a:xfrm>
            <a:prstGeom prst="rect">
              <a:avLst/>
            </a:prstGeom>
            <a:solidFill>
              <a:srgbClr val="B3FFB3"/>
            </a:solidFill>
            <a:ln w="48000" cap="flat">
              <a:solidFill>
                <a:srgbClr val="AF7E00"/>
              </a:solidFill>
              <a:prstDash val="solid"/>
              <a:round/>
            </a:ln>
            <a:effectLst/>
          </p:spPr>
          <p:txBody>
            <a:bodyPr wrap="square" lIns="45719" tIns="45719" rIns="45719" bIns="45719" numCol="1" anchor="ctr">
              <a:noAutofit/>
            </a:bodyPr>
            <a:lstStyle/>
            <a:p>
              <a:pPr algn="ctr">
                <a:defRPr>
                  <a:solidFill>
                    <a:srgbClr val="002060"/>
                  </a:solidFill>
                </a:defRPr>
              </a:pPr>
            </a:p>
          </p:txBody>
        </p:sp>
        <p:sp>
          <p:nvSpPr>
            <p:cNvPr id="288" name="Shape 288"/>
            <p:cNvSpPr/>
            <p:nvPr/>
          </p:nvSpPr>
          <p:spPr>
            <a:xfrm>
              <a:off x="0" y="55879"/>
              <a:ext cx="1524000" cy="34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002060"/>
                  </a:solidFill>
                </a:defRPr>
              </a:lvl1pPr>
            </a:lstStyle>
            <a:p>
              <a:pPr/>
              <a:r>
                <a:t>Drug 3 data</a:t>
              </a:r>
            </a:p>
          </p:txBody>
        </p:sp>
      </p:gr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ph type="title"/>
          </p:nvPr>
        </p:nvSpPr>
        <p:spPr>
          <a:xfrm>
            <a:off x="457200" y="76199"/>
            <a:ext cx="8686800" cy="987554"/>
          </a:xfrm>
          <a:prstGeom prst="rect">
            <a:avLst/>
          </a:prstGeom>
        </p:spPr>
        <p:txBody>
          <a:bodyPr/>
          <a:lstStyle/>
          <a:p>
            <a:pPr/>
            <a:r>
              <a:t>What Went Wrong?</a:t>
            </a:r>
          </a:p>
        </p:txBody>
      </p:sp>
      <p:sp>
        <p:nvSpPr>
          <p:cNvPr id="294" name="Shape 294"/>
          <p:cNvSpPr/>
          <p:nvPr>
            <p:ph type="body" idx="1"/>
          </p:nvPr>
        </p:nvSpPr>
        <p:spPr>
          <a:xfrm>
            <a:off x="457200" y="1295399"/>
            <a:ext cx="8534400" cy="5257803"/>
          </a:xfrm>
          <a:prstGeom prst="rect">
            <a:avLst/>
          </a:prstGeom>
        </p:spPr>
        <p:txBody>
          <a:bodyPr/>
          <a:lstStyle/>
          <a:p>
            <a:pPr/>
            <a:r>
              <a:t>3000 drugs</a:t>
            </a:r>
          </a:p>
          <a:p>
            <a:pPr/>
            <a:r>
              <a:t>times 2999 key-value pairs per drug</a:t>
            </a:r>
          </a:p>
          <a:p>
            <a:pPr/>
            <a:r>
              <a:t>times 1,000,000 bytes per key-value pair</a:t>
            </a:r>
          </a:p>
          <a:p>
            <a:pPr/>
            <a:r>
              <a:t>= 9 terabytes communicated over a 1Gb Ethernet</a:t>
            </a:r>
          </a:p>
          <a:p>
            <a:pPr/>
            <a:r>
              <a:t>= 90,000 seconds of network use.</a:t>
            </a:r>
          </a:p>
        </p:txBody>
      </p:sp>
      <p:sp>
        <p:nvSpPr>
          <p:cNvPr id="295" name="Shape 295"/>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9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9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ph type="title"/>
          </p:nvPr>
        </p:nvSpPr>
        <p:spPr>
          <a:xfrm>
            <a:off x="457200" y="76199"/>
            <a:ext cx="8686800" cy="987554"/>
          </a:xfrm>
          <a:prstGeom prst="rect">
            <a:avLst/>
          </a:prstGeom>
        </p:spPr>
        <p:txBody>
          <a:bodyPr/>
          <a:lstStyle/>
          <a:p>
            <a:pPr/>
            <a:r>
              <a:t>The Improved Algorithm</a:t>
            </a:r>
          </a:p>
        </p:txBody>
      </p:sp>
      <p:sp>
        <p:nvSpPr>
          <p:cNvPr id="300" name="Shape 300"/>
          <p:cNvSpPr/>
          <p:nvPr>
            <p:ph type="body" idx="1"/>
          </p:nvPr>
        </p:nvSpPr>
        <p:spPr>
          <a:xfrm>
            <a:off x="457200" y="1295399"/>
            <a:ext cx="8534400" cy="5257803"/>
          </a:xfrm>
          <a:prstGeom prst="rect">
            <a:avLst/>
          </a:prstGeom>
        </p:spPr>
        <p:txBody>
          <a:bodyPr/>
          <a:lstStyle/>
          <a:p>
            <a:pPr/>
            <a:r>
              <a:t>The team grouped the drugs into 30 groups of 100 drugs each.</a:t>
            </a:r>
          </a:p>
          <a:p>
            <a:pPr lvl="1" marL="731519" indent="-274319">
              <a:spcBef>
                <a:spcPts val="600"/>
              </a:spcBef>
              <a:buClr>
                <a:schemeClr val="accent2"/>
              </a:buClr>
              <a:buFont typeface="Wingdings"/>
              <a:defRPr sz="2800"/>
            </a:pPr>
            <a:r>
              <a:t>Say G</a:t>
            </a:r>
            <a:r>
              <a:rPr baseline="-25000"/>
              <a:t>1</a:t>
            </a:r>
            <a:r>
              <a:t> = drugs 1-100, G</a:t>
            </a:r>
            <a:r>
              <a:rPr baseline="-25000"/>
              <a:t>2</a:t>
            </a:r>
            <a:r>
              <a:t> = drugs 101-200,…, G</a:t>
            </a:r>
            <a:r>
              <a:rPr baseline="-25000"/>
              <a:t>30</a:t>
            </a:r>
            <a:r>
              <a:t> = drugs 2901-3000.</a:t>
            </a:r>
          </a:p>
          <a:p>
            <a:pPr lvl="1" marL="731519" indent="-274319">
              <a:spcBef>
                <a:spcPts val="600"/>
              </a:spcBef>
              <a:buClr>
                <a:schemeClr val="accent2"/>
              </a:buClr>
              <a:buFont typeface="Wingdings"/>
              <a:defRPr sz="2800"/>
            </a:pPr>
            <a:r>
              <a:t>Let g(i) = the number of the group into which drug </a:t>
            </a:r>
            <a:r>
              <a:rPr i="1"/>
              <a:t>i</a:t>
            </a:r>
            <a:r>
              <a:t> goes.</a:t>
            </a:r>
          </a:p>
        </p:txBody>
      </p:sp>
      <p:sp>
        <p:nvSpPr>
          <p:cNvPr id="301" name="Shape 301"/>
          <p:cNvSpPr/>
          <p:nvPr>
            <p:ph type="sldNum" sz="quarter" idx="2"/>
          </p:nvPr>
        </p:nvSpPr>
        <p:spPr>
          <a:xfrm>
            <a:off x="8811260" y="6680200"/>
            <a:ext cx="127001" cy="1778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Module">
  <a:themeElements>
    <a:clrScheme name="Module">
      <a:dk1>
        <a:srgbClr val="000000"/>
      </a:dk1>
      <a:lt1>
        <a:srgbClr val="FFFFFF"/>
      </a:lt1>
      <a:dk2>
        <a:srgbClr val="A7A7A7"/>
      </a:dk2>
      <a:lt2>
        <a:srgbClr val="535353"/>
      </a:lt2>
      <a:accent1>
        <a:srgbClr val="F0AD00"/>
      </a:accent1>
      <a:accent2>
        <a:srgbClr val="7030A0"/>
      </a:accent2>
      <a:accent3>
        <a:srgbClr val="00B0F0"/>
      </a:accent3>
      <a:accent4>
        <a:srgbClr val="D60093"/>
      </a:accent4>
      <a:accent5>
        <a:srgbClr val="008000"/>
      </a:accent5>
      <a:accent6>
        <a:srgbClr val="FF6600"/>
      </a:accent6>
      <a:hlink>
        <a:srgbClr val="0000FF"/>
      </a:hlink>
      <a:folHlink>
        <a:srgbClr val="FF00FF"/>
      </a:folHlink>
    </a:clrScheme>
    <a:fontScheme name="Module">
      <a:majorFont>
        <a:latin typeface="Helvetica"/>
        <a:ea typeface="Helvetica"/>
        <a:cs typeface="Helvetica"/>
      </a:majorFont>
      <a:minorFont>
        <a:latin typeface="Calibri"/>
        <a:ea typeface="Calibri"/>
        <a:cs typeface="Calibri"/>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80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48000" cap="flat">
          <a:solidFill>
            <a:schemeClr val="accent1"/>
          </a:solidFill>
          <a:prstDash val="solid"/>
          <a:round/>
        </a:ln>
        <a:effectLst>
          <a:outerShdw sx="100000" sy="100000" kx="0" ky="0" algn="b" rotWithShape="0" blurRad="50800" dist="25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ule">
  <a:themeElements>
    <a:clrScheme name="Module">
      <a:dk1>
        <a:srgbClr val="000000"/>
      </a:dk1>
      <a:lt1>
        <a:srgbClr val="FFFFFF"/>
      </a:lt1>
      <a:dk2>
        <a:srgbClr val="A7A7A7"/>
      </a:dk2>
      <a:lt2>
        <a:srgbClr val="535353"/>
      </a:lt2>
      <a:accent1>
        <a:srgbClr val="F0AD00"/>
      </a:accent1>
      <a:accent2>
        <a:srgbClr val="7030A0"/>
      </a:accent2>
      <a:accent3>
        <a:srgbClr val="00B0F0"/>
      </a:accent3>
      <a:accent4>
        <a:srgbClr val="D60093"/>
      </a:accent4>
      <a:accent5>
        <a:srgbClr val="008000"/>
      </a:accent5>
      <a:accent6>
        <a:srgbClr val="FF6600"/>
      </a:accent6>
      <a:hlink>
        <a:srgbClr val="0000FF"/>
      </a:hlink>
      <a:folHlink>
        <a:srgbClr val="FF00FF"/>
      </a:folHlink>
    </a:clrScheme>
    <a:fontScheme name="Module">
      <a:majorFont>
        <a:latin typeface="Helvetica"/>
        <a:ea typeface="Helvetica"/>
        <a:cs typeface="Helvetica"/>
      </a:majorFont>
      <a:minorFont>
        <a:latin typeface="Calibri"/>
        <a:ea typeface="Calibri"/>
        <a:cs typeface="Calibri"/>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80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48000" cap="flat">
          <a:solidFill>
            <a:schemeClr val="accent1"/>
          </a:solidFill>
          <a:prstDash val="solid"/>
          <a:round/>
        </a:ln>
        <a:effectLst>
          <a:outerShdw sx="100000" sy="100000" kx="0" ky="0" algn="b" rotWithShape="0" blurRad="50800" dist="25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