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23" r:id="rId2"/>
    <p:sldId id="316" r:id="rId3"/>
    <p:sldId id="317" r:id="rId4"/>
    <p:sldId id="318" r:id="rId5"/>
    <p:sldId id="315" r:id="rId6"/>
    <p:sldId id="303" r:id="rId7"/>
    <p:sldId id="314" r:id="rId8"/>
    <p:sldId id="319" r:id="rId9"/>
    <p:sldId id="304" r:id="rId10"/>
    <p:sldId id="324" r:id="rId11"/>
    <p:sldId id="325" r:id="rId12"/>
    <p:sldId id="326" r:id="rId13"/>
    <p:sldId id="305" r:id="rId14"/>
    <p:sldId id="320" r:id="rId15"/>
    <p:sldId id="321" r:id="rId16"/>
    <p:sldId id="322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D60093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9" autoAdjust="0"/>
    <p:restoredTop sz="93281" autoAdjust="0"/>
  </p:normalViewPr>
  <p:slideViewPr>
    <p:cSldViewPr>
      <p:cViewPr varScale="1">
        <p:scale>
          <a:sx n="85" d="100"/>
          <a:sy n="85" d="100"/>
        </p:scale>
        <p:origin x="9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59B60-F993-4AD4-9CCF-E91D605A1096}" type="slidenum">
              <a:rPr lang="en-US"/>
              <a:pPr/>
              <a:t>2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2235D-722F-4ACC-BFFC-219F0F19CFCA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4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8077200" cy="1295400"/>
          </a:xfrm>
        </p:spPr>
        <p:txBody>
          <a:bodyPr lIns="118872" tIns="0" rIns="45720" bIns="0" anchor="t">
            <a:normAutofit/>
          </a:bodyPr>
          <a:lstStyle>
            <a:lvl1pPr marL="0" indent="0" algn="l">
              <a:buNone/>
              <a:defRPr sz="3200" b="1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Autofit/>
          </a:bodyPr>
          <a:lstStyle>
            <a:lvl1pPr>
              <a:defRPr lang="en-US" dirty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257800"/>
          </a:xfrm>
        </p:spPr>
        <p:txBody>
          <a:bodyPr lIns="91440"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2578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686799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5344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baseline="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8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400" y="457200"/>
            <a:ext cx="8839200" cy="205740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925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Comparison of MapReduce with Bulk-Synchronous Systems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467600" cy="2286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Review of Bulk-Synchronous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Communication Costs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Problem of </a:t>
            </a:r>
            <a:r>
              <a:rPr lang="en-US" sz="3600" dirty="0" err="1" smtClean="0">
                <a:solidFill>
                  <a:srgbClr val="FF9900"/>
                </a:solidFill>
              </a:rPr>
              <a:t>Semijoin</a:t>
            </a:r>
            <a:endParaRPr lang="en-US" sz="3600" dirty="0">
              <a:solidFill>
                <a:srgbClr val="FF9900"/>
              </a:solidFill>
            </a:endParaRPr>
          </a:p>
        </p:txBody>
      </p:sp>
      <p:pic>
        <p:nvPicPr>
          <p:cNvPr id="4" name="Picture 6" descr="http://asia.stanford.edu/images/StanfordSeal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60" y="5166360"/>
            <a:ext cx="1691640" cy="16916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8096" y="5473571"/>
            <a:ext cx="669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Calibri" pitchFamily="34" charset="0"/>
              </a:rPr>
              <a:t>Jeffrey D. Ullman</a:t>
            </a:r>
            <a:endParaRPr lang="en-US" sz="3200" b="1" dirty="0" smtClean="0">
              <a:latin typeface="+mj-lt"/>
              <a:cs typeface="Calibri" pitchFamily="34" charset="0"/>
            </a:endParaRPr>
          </a:p>
          <a:p>
            <a:r>
              <a:rPr lang="en-US" sz="2800" b="1" dirty="0" smtClean="0">
                <a:latin typeface="+mj-lt"/>
                <a:cs typeface="Calibri" pitchFamily="34" charset="0"/>
              </a:rPr>
              <a:t>Stanford University</a:t>
            </a:r>
            <a:endParaRPr lang="en-US" sz="3600" b="1" dirty="0" smtClean="0"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470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in the Mappers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67414" y="4876800"/>
            <a:ext cx="15240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Mapper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5111234"/>
            <a:ext cx="75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3"/>
            <a:endCxn id="4" idx="1"/>
          </p:cNvCxnSpPr>
          <p:nvPr/>
        </p:nvCxnSpPr>
        <p:spPr>
          <a:xfrm>
            <a:off x="2428850" y="5295900"/>
            <a:ext cx="938564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3367414" y="2209800"/>
            <a:ext cx="1524000" cy="1600200"/>
          </a:xfrm>
          <a:prstGeom prst="flowChartMagneticDisk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Table with all B-values from 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898132" y="3810000"/>
            <a:ext cx="1231282" cy="1066800"/>
            <a:chOff x="2898132" y="3810000"/>
            <a:chExt cx="1231282" cy="1066800"/>
          </a:xfrm>
        </p:grpSpPr>
        <p:cxnSp>
          <p:nvCxnSpPr>
            <p:cNvPr id="10" name="Straight Arrow Connector 9"/>
            <p:cNvCxnSpPr>
              <a:stCxn id="4" idx="0"/>
              <a:endCxn id="8" idx="3"/>
            </p:cNvCxnSpPr>
            <p:nvPr/>
          </p:nvCxnSpPr>
          <p:spPr>
            <a:xfrm flipV="1">
              <a:off x="4129414" y="3810000"/>
              <a:ext cx="0" cy="10668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898132" y="4158734"/>
              <a:ext cx="115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Is b there?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3148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in the Mappers – “Yes”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67414" y="4876800"/>
            <a:ext cx="15240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Mapper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5111234"/>
            <a:ext cx="75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3"/>
            <a:endCxn id="4" idx="1"/>
          </p:cNvCxnSpPr>
          <p:nvPr/>
        </p:nvCxnSpPr>
        <p:spPr>
          <a:xfrm>
            <a:off x="2428850" y="5295900"/>
            <a:ext cx="938564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3367414" y="2209800"/>
            <a:ext cx="1524000" cy="1600200"/>
          </a:xfrm>
          <a:prstGeom prst="flowChartMagneticDisk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Table with all B-values from 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29414" y="3810000"/>
            <a:ext cx="549431" cy="1066800"/>
            <a:chOff x="4129414" y="3810000"/>
            <a:chExt cx="549431" cy="1066800"/>
          </a:xfrm>
        </p:grpSpPr>
        <p:cxnSp>
          <p:nvCxnSpPr>
            <p:cNvPr id="9" name="Straight Arrow Connector 8"/>
            <p:cNvCxnSpPr>
              <a:stCxn id="8" idx="3"/>
              <a:endCxn id="4" idx="0"/>
            </p:cNvCxnSpPr>
            <p:nvPr/>
          </p:nvCxnSpPr>
          <p:spPr>
            <a:xfrm>
              <a:off x="4129414" y="3810000"/>
              <a:ext cx="0" cy="10668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165948" y="4158734"/>
              <a:ext cx="512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562600" y="5111234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(b, (</a:t>
            </a:r>
            <a:r>
              <a:rPr lang="en-US" dirty="0" err="1" smtClean="0"/>
              <a:t>R,a</a:t>
            </a:r>
            <a:r>
              <a:rPr lang="en-US" dirty="0" smtClean="0"/>
              <a:t>))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4" idx="3"/>
            <a:endCxn id="15" idx="1"/>
          </p:cNvCxnSpPr>
          <p:nvPr/>
        </p:nvCxnSpPr>
        <p:spPr>
          <a:xfrm>
            <a:off x="4891414" y="5295900"/>
            <a:ext cx="671186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77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in </a:t>
            </a:r>
            <a:r>
              <a:rPr lang="en-US" smtClean="0"/>
              <a:t>the Mappers – “No”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67414" y="4876800"/>
            <a:ext cx="15240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Mapper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5111234"/>
            <a:ext cx="75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3"/>
            <a:endCxn id="4" idx="1"/>
          </p:cNvCxnSpPr>
          <p:nvPr/>
        </p:nvCxnSpPr>
        <p:spPr>
          <a:xfrm>
            <a:off x="2428850" y="5295900"/>
            <a:ext cx="938564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3367414" y="2209800"/>
            <a:ext cx="1524000" cy="1600200"/>
          </a:xfrm>
          <a:prstGeom prst="flowChartMagneticDisk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Table with all B-values from 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29414" y="3810000"/>
            <a:ext cx="504932" cy="1066800"/>
            <a:chOff x="4129414" y="3810000"/>
            <a:chExt cx="504932" cy="1066800"/>
          </a:xfrm>
        </p:grpSpPr>
        <p:cxnSp>
          <p:nvCxnSpPr>
            <p:cNvPr id="9" name="Straight Arrow Connector 8"/>
            <p:cNvCxnSpPr>
              <a:stCxn id="8" idx="3"/>
              <a:endCxn id="4" idx="0"/>
            </p:cNvCxnSpPr>
            <p:nvPr/>
          </p:nvCxnSpPr>
          <p:spPr>
            <a:xfrm>
              <a:off x="4129414" y="3810000"/>
              <a:ext cx="0" cy="10668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165948" y="4158734"/>
              <a:ext cx="468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91414" y="5111234"/>
            <a:ext cx="2117862" cy="369332"/>
            <a:chOff x="4891414" y="5111234"/>
            <a:chExt cx="2117862" cy="369332"/>
          </a:xfrm>
        </p:grpSpPr>
        <p:cxnSp>
          <p:nvCxnSpPr>
            <p:cNvPr id="10" name="Straight Arrow Connector 9"/>
            <p:cNvCxnSpPr>
              <a:stCxn id="4" idx="3"/>
            </p:cNvCxnSpPr>
            <p:nvPr/>
          </p:nvCxnSpPr>
          <p:spPr>
            <a:xfrm>
              <a:off x="4891414" y="5295900"/>
              <a:ext cx="747386" cy="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943600" y="5111234"/>
              <a:ext cx="1065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(nothing)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9254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Bulk-Synchronous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Create a graph node for every tuple, and also for every B-value.</a:t>
            </a:r>
          </a:p>
          <a:p>
            <a:r>
              <a:rPr lang="en-US" dirty="0" smtClean="0"/>
              <a:t>All tuples (</a:t>
            </a:r>
            <a:r>
              <a:rPr lang="en-US" dirty="0" err="1" smtClean="0"/>
              <a:t>b,c</a:t>
            </a:r>
            <a:r>
              <a:rPr lang="en-US" dirty="0" smtClean="0"/>
              <a:t>) from S send a message to the node for B-value b.</a:t>
            </a:r>
          </a:p>
          <a:p>
            <a:r>
              <a:rPr lang="en-US" dirty="0" smtClean="0"/>
              <a:t>All tuples (</a:t>
            </a:r>
            <a:r>
              <a:rPr lang="en-US" dirty="0" err="1" smtClean="0"/>
              <a:t>a,b</a:t>
            </a:r>
            <a:r>
              <a:rPr lang="en-US" dirty="0" smtClean="0"/>
              <a:t>) from R send a message with their node name to the node for B-value b.</a:t>
            </a:r>
          </a:p>
          <a:p>
            <a:r>
              <a:rPr lang="en-US" dirty="0" smtClean="0"/>
              <a:t>The node for b sends messages to all (</a:t>
            </a:r>
            <a:r>
              <a:rPr lang="en-US" dirty="0" err="1" smtClean="0"/>
              <a:t>a,b</a:t>
            </a:r>
            <a:r>
              <a:rPr lang="en-US" dirty="0" smtClean="0"/>
              <a:t>) in R, provided it has received at least one message from a tuple in S.</a:t>
            </a:r>
          </a:p>
          <a:p>
            <a:r>
              <a:rPr lang="en-US" dirty="0" smtClean="0"/>
              <a:t>Now, we can mimic the MapReduce join without considering dangling tuples.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4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Bulk-Synchronous </a:t>
            </a:r>
            <a:r>
              <a:rPr lang="en-US" dirty="0" err="1" smtClean="0"/>
              <a:t>Semijoin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33600" y="3276600"/>
            <a:ext cx="1981200" cy="838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b1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029200" y="3276600"/>
            <a:ext cx="1981200" cy="838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b2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33600" y="1371600"/>
            <a:ext cx="1981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R(a1,b1)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029200" y="1371600"/>
            <a:ext cx="1981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R(a2,b2)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33600" y="5181600"/>
            <a:ext cx="1981200" cy="838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S(b1,c1)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29200" y="5181600"/>
            <a:ext cx="1981200" cy="838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S(b1,c2)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133600" y="2209800"/>
            <a:ext cx="4620696" cy="3094552"/>
            <a:chOff x="2133600" y="2209800"/>
            <a:chExt cx="4620696" cy="3094552"/>
          </a:xfrm>
        </p:grpSpPr>
        <p:cxnSp>
          <p:nvCxnSpPr>
            <p:cNvPr id="13" name="Straight Arrow Connector 12"/>
            <p:cNvCxnSpPr>
              <a:stCxn id="8" idx="0"/>
              <a:endCxn id="4" idx="4"/>
            </p:cNvCxnSpPr>
            <p:nvPr/>
          </p:nvCxnSpPr>
          <p:spPr>
            <a:xfrm flipV="1">
              <a:off x="3124200" y="4114800"/>
              <a:ext cx="0" cy="10668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1"/>
              <a:endCxn id="4" idx="5"/>
            </p:cNvCxnSpPr>
            <p:nvPr/>
          </p:nvCxnSpPr>
          <p:spPr>
            <a:xfrm flipH="1" flipV="1">
              <a:off x="3824660" y="3992048"/>
              <a:ext cx="1494680" cy="131230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133600" y="4477104"/>
              <a:ext cx="770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 OK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34170" y="4478055"/>
              <a:ext cx="770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 OK</a:t>
              </a:r>
              <a:endParaRPr lang="en-US" dirty="0"/>
            </a:p>
          </p:txBody>
        </p:sp>
        <p:cxnSp>
          <p:nvCxnSpPr>
            <p:cNvPr id="19" name="Straight Arrow Connector 18"/>
            <p:cNvCxnSpPr>
              <a:stCxn id="6" idx="4"/>
              <a:endCxn id="4" idx="0"/>
            </p:cNvCxnSpPr>
            <p:nvPr/>
          </p:nvCxnSpPr>
          <p:spPr>
            <a:xfrm>
              <a:off x="3124200" y="2209800"/>
              <a:ext cx="0" cy="10668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" idx="4"/>
              <a:endCxn id="5" idx="0"/>
            </p:cNvCxnSpPr>
            <p:nvPr/>
          </p:nvCxnSpPr>
          <p:spPr>
            <a:xfrm>
              <a:off x="6019800" y="2209800"/>
              <a:ext cx="0" cy="10668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389704" y="2596112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 exist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19800" y="2596112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 exist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1037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Bulk-Synchronous </a:t>
            </a:r>
            <a:r>
              <a:rPr lang="en-US" dirty="0" err="1" smtClean="0"/>
              <a:t>Semijoin</a:t>
            </a:r>
            <a:r>
              <a:rPr lang="en-US" dirty="0" smtClean="0"/>
              <a:t> – 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33600" y="3276600"/>
            <a:ext cx="1981200" cy="838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b1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029200" y="3276600"/>
            <a:ext cx="1981200" cy="838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b2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33600" y="1371600"/>
            <a:ext cx="1981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R(a1,b1)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029200" y="1371600"/>
            <a:ext cx="1981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R(a2,b2)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33600" y="5181600"/>
            <a:ext cx="1981200" cy="838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S(b1,c1)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29200" y="5181600"/>
            <a:ext cx="1981200" cy="838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S(b1,c2)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133600" y="2209800"/>
            <a:ext cx="990600" cy="1066800"/>
            <a:chOff x="2133600" y="2209800"/>
            <a:chExt cx="990600" cy="1066800"/>
          </a:xfrm>
        </p:grpSpPr>
        <p:cxnSp>
          <p:nvCxnSpPr>
            <p:cNvPr id="11" name="Straight Arrow Connector 10"/>
            <p:cNvCxnSpPr>
              <a:stCxn id="4" idx="0"/>
              <a:endCxn id="6" idx="4"/>
            </p:cNvCxnSpPr>
            <p:nvPr/>
          </p:nvCxnSpPr>
          <p:spPr>
            <a:xfrm flipV="1">
              <a:off x="3124200" y="2209800"/>
              <a:ext cx="0" cy="10668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133600" y="2421699"/>
              <a:ext cx="900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You are</a:t>
              </a:r>
            </a:p>
            <a:p>
              <a:r>
                <a:rPr lang="en-US" dirty="0" smtClean="0"/>
                <a:t>needed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612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Bulk-Synchronous Join Phase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33600" y="3276600"/>
            <a:ext cx="1981200" cy="838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b1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029200" y="3276600"/>
            <a:ext cx="1981200" cy="838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b2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33600" y="1371600"/>
            <a:ext cx="1981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R(a1,b1)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029200" y="1371600"/>
            <a:ext cx="1981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R(a2,b2)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33600" y="5181600"/>
            <a:ext cx="1981200" cy="838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S(b1,c1)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29200" y="5181600"/>
            <a:ext cx="1981200" cy="838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for S(b1,c2)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914656" y="2209800"/>
            <a:ext cx="4543362" cy="2971800"/>
            <a:chOff x="1914656" y="2209800"/>
            <a:chExt cx="4543362" cy="2971800"/>
          </a:xfrm>
        </p:grpSpPr>
        <p:cxnSp>
          <p:nvCxnSpPr>
            <p:cNvPr id="13" name="Straight Arrow Connector 12"/>
            <p:cNvCxnSpPr>
              <a:stCxn id="6" idx="4"/>
              <a:endCxn id="4" idx="0"/>
            </p:cNvCxnSpPr>
            <p:nvPr/>
          </p:nvCxnSpPr>
          <p:spPr>
            <a:xfrm>
              <a:off x="3124200" y="2209800"/>
              <a:ext cx="0" cy="10668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0"/>
              <a:endCxn id="4" idx="4"/>
            </p:cNvCxnSpPr>
            <p:nvPr/>
          </p:nvCxnSpPr>
          <p:spPr>
            <a:xfrm flipV="1">
              <a:off x="3124200" y="4114800"/>
              <a:ext cx="0" cy="10668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0"/>
            </p:cNvCxnSpPr>
            <p:nvPr/>
          </p:nvCxnSpPr>
          <p:spPr>
            <a:xfrm flipH="1" flipV="1">
              <a:off x="3733800" y="3962400"/>
              <a:ext cx="2286000" cy="12192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914656" y="2583586"/>
              <a:ext cx="1210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(b1, (R,a1))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58844" y="4463534"/>
              <a:ext cx="11991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(b1, (S,c2))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14656" y="4463534"/>
              <a:ext cx="1210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(b1, (S,c1))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4866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D615-0DCB-4A78-8D7A-AF7FB05A72BE}" type="slidenum">
              <a:rPr lang="en-US"/>
              <a:pPr/>
              <a:t>2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Graph Model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486400"/>
          </a:xfrm>
        </p:spPr>
        <p:txBody>
          <a:bodyPr>
            <a:normAutofit/>
          </a:bodyPr>
          <a:lstStyle/>
          <a:p>
            <a:r>
              <a:rPr lang="en-US" dirty="0"/>
              <a:t>Views all computation as a recursion on some graph.</a:t>
            </a:r>
          </a:p>
          <a:p>
            <a:r>
              <a:rPr lang="en-US" dirty="0" smtClean="0"/>
              <a:t>Graph nodes </a:t>
            </a:r>
            <a:r>
              <a:rPr lang="en-US" dirty="0"/>
              <a:t>send messages to one another.</a:t>
            </a:r>
          </a:p>
          <a:p>
            <a:pPr lvl="1"/>
            <a:r>
              <a:rPr lang="en-US" dirty="0"/>
              <a:t>Messages bunched into </a:t>
            </a:r>
            <a:r>
              <a:rPr lang="en-US" i="1" dirty="0" err="1" smtClean="0">
                <a:solidFill>
                  <a:srgbClr val="FF0066"/>
                </a:solidFill>
              </a:rPr>
              <a:t>supersteps</a:t>
            </a:r>
            <a:r>
              <a:rPr lang="en-US" dirty="0" smtClean="0"/>
              <a:t>, where each graph node processes all data received.</a:t>
            </a:r>
          </a:p>
          <a:p>
            <a:pPr lvl="1"/>
            <a:r>
              <a:rPr lang="en-US" dirty="0" smtClean="0"/>
              <a:t>Sending individual messages would result in far too much overhead.</a:t>
            </a:r>
            <a:endParaRPr lang="en-US" dirty="0"/>
          </a:p>
          <a:p>
            <a:r>
              <a:rPr lang="en-US" dirty="0"/>
              <a:t>Checkpoint all compute nodes after some fixed number of </a:t>
            </a:r>
            <a:r>
              <a:rPr lang="en-US" dirty="0" err="1"/>
              <a:t>supersteps</a:t>
            </a:r>
            <a:r>
              <a:rPr lang="en-US" dirty="0"/>
              <a:t>.</a:t>
            </a:r>
          </a:p>
          <a:p>
            <a:r>
              <a:rPr lang="en-US" dirty="0"/>
              <a:t>On failure, rolls all tasks back to previous checkpoint.</a:t>
            </a:r>
          </a:p>
        </p:txBody>
      </p:sp>
    </p:spTree>
    <p:extLst>
      <p:ext uri="{BB962C8B-B14F-4D97-AF65-F5344CB8AC3E}">
        <p14:creationId xmlns:p14="http://schemas.microsoft.com/office/powerpoint/2010/main" val="115462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670E-5C10-420D-8735-40B784AABE8E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964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Example</a:t>
            </a:r>
            <a:r>
              <a:rPr lang="en-US" dirty="0"/>
              <a:t>: Shortest </a:t>
            </a:r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110595" name="Oval 3"/>
          <p:cNvSpPr>
            <a:spLocks noChangeArrowheads="1"/>
          </p:cNvSpPr>
          <p:nvPr/>
        </p:nvSpPr>
        <p:spPr bwMode="auto">
          <a:xfrm>
            <a:off x="3124200" y="3048000"/>
            <a:ext cx="25146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Node            </a:t>
            </a:r>
          </a:p>
          <a:p>
            <a:pPr algn="ctr"/>
            <a:r>
              <a:rPr lang="en-US"/>
              <a:t>N                </a:t>
            </a:r>
          </a:p>
        </p:txBody>
      </p:sp>
      <p:grpSp>
        <p:nvGrpSpPr>
          <p:cNvPr id="110596" name="Group 4"/>
          <p:cNvGrpSpPr>
            <a:grpSpLocks/>
          </p:cNvGrpSpPr>
          <p:nvPr/>
        </p:nvGrpSpPr>
        <p:grpSpPr bwMode="auto">
          <a:xfrm>
            <a:off x="1066800" y="1600200"/>
            <a:ext cx="2667000" cy="1600200"/>
            <a:chOff x="720" y="1056"/>
            <a:chExt cx="1728" cy="1008"/>
          </a:xfrm>
        </p:grpSpPr>
        <p:sp>
          <p:nvSpPr>
            <p:cNvPr id="110597" name="Text Box 5"/>
            <p:cNvSpPr txBox="1">
              <a:spLocks noChangeArrowheads="1"/>
            </p:cNvSpPr>
            <p:nvPr/>
          </p:nvSpPr>
          <p:spPr bwMode="auto">
            <a:xfrm>
              <a:off x="720" y="1056"/>
              <a:ext cx="1185" cy="582"/>
            </a:xfrm>
            <a:prstGeom prst="rect">
              <a:avLst/>
            </a:prstGeom>
            <a:noFill/>
            <a:ln w="25400">
              <a:solidFill>
                <a:srgbClr val="993366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/>
                <a:t>I found a path</a:t>
              </a:r>
            </a:p>
            <a:p>
              <a:r>
                <a:rPr lang="en-US"/>
                <a:t>from node M to</a:t>
              </a:r>
            </a:p>
            <a:p>
              <a:r>
                <a:rPr lang="en-US"/>
                <a:t>you of length L</a:t>
              </a:r>
            </a:p>
          </p:txBody>
        </p:sp>
        <p:sp>
          <p:nvSpPr>
            <p:cNvPr id="110598" name="Line 6"/>
            <p:cNvSpPr>
              <a:spLocks noChangeShapeType="1"/>
            </p:cNvSpPr>
            <p:nvPr/>
          </p:nvSpPr>
          <p:spPr bwMode="auto">
            <a:xfrm>
              <a:off x="1905" y="1638"/>
              <a:ext cx="543" cy="426"/>
            </a:xfrm>
            <a:prstGeom prst="line">
              <a:avLst/>
            </a:prstGeom>
            <a:noFill/>
            <a:ln w="25400">
              <a:solidFill>
                <a:srgbClr val="993366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2590800" y="51054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5410200" y="51054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4038600" y="51054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>
            <a:off x="4343400" y="4267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 flipH="1">
            <a:off x="3048000" y="41910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>
            <a:off x="4800600" y="4191000"/>
            <a:ext cx="785019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3124200" y="4419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3962400" y="4495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5410200" y="4419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grpSp>
        <p:nvGrpSpPr>
          <p:cNvPr id="110620" name="Group 28"/>
          <p:cNvGrpSpPr>
            <a:grpSpLocks/>
          </p:cNvGrpSpPr>
          <p:nvPr/>
        </p:nvGrpSpPr>
        <p:grpSpPr bwMode="auto">
          <a:xfrm>
            <a:off x="609600" y="3048000"/>
            <a:ext cx="7467600" cy="3590925"/>
            <a:chOff x="384" y="1920"/>
            <a:chExt cx="4704" cy="2262"/>
          </a:xfrm>
        </p:grpSpPr>
        <p:grpSp>
          <p:nvGrpSpPr>
            <p:cNvPr id="110608" name="Group 16"/>
            <p:cNvGrpSpPr>
              <a:grpSpLocks/>
            </p:cNvGrpSpPr>
            <p:nvPr/>
          </p:nvGrpSpPr>
          <p:grpSpPr bwMode="auto">
            <a:xfrm>
              <a:off x="384" y="3600"/>
              <a:ext cx="2256" cy="582"/>
              <a:chOff x="384" y="3600"/>
              <a:chExt cx="2256" cy="582"/>
            </a:xfrm>
          </p:grpSpPr>
          <p:sp>
            <p:nvSpPr>
              <p:cNvPr id="110609" name="Text Box 17"/>
              <p:cNvSpPr txBox="1">
                <a:spLocks noChangeArrowheads="1"/>
              </p:cNvSpPr>
              <p:nvPr/>
            </p:nvSpPr>
            <p:spPr bwMode="auto">
              <a:xfrm>
                <a:off x="384" y="3600"/>
                <a:ext cx="1270" cy="582"/>
              </a:xfrm>
              <a:prstGeom prst="rect">
                <a:avLst/>
              </a:prstGeom>
              <a:noFill/>
              <a:ln w="25400">
                <a:solidFill>
                  <a:srgbClr val="993366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I found a path</a:t>
                </a:r>
              </a:p>
              <a:p>
                <a:r>
                  <a:rPr lang="en-US" dirty="0"/>
                  <a:t>from node M to</a:t>
                </a:r>
              </a:p>
              <a:p>
                <a:r>
                  <a:rPr lang="en-US" dirty="0"/>
                  <a:t>you of length L+3</a:t>
                </a:r>
              </a:p>
            </p:txBody>
          </p:sp>
          <p:sp>
            <p:nvSpPr>
              <p:cNvPr id="110610" name="Line 18"/>
              <p:cNvSpPr>
                <a:spLocks noChangeShapeType="1"/>
              </p:cNvSpPr>
              <p:nvPr/>
            </p:nvSpPr>
            <p:spPr bwMode="auto">
              <a:xfrm flipV="1">
                <a:off x="1680" y="3600"/>
                <a:ext cx="960" cy="384"/>
              </a:xfrm>
              <a:prstGeom prst="line">
                <a:avLst/>
              </a:prstGeom>
              <a:noFill/>
              <a:ln w="25400">
                <a:solidFill>
                  <a:srgbClr val="993366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611" name="Group 19"/>
            <p:cNvGrpSpPr>
              <a:grpSpLocks/>
            </p:cNvGrpSpPr>
            <p:nvPr/>
          </p:nvGrpSpPr>
          <p:grpSpPr bwMode="auto">
            <a:xfrm>
              <a:off x="384" y="2256"/>
              <a:ext cx="1344" cy="1008"/>
              <a:chOff x="1104" y="1056"/>
              <a:chExt cx="1344" cy="1008"/>
            </a:xfrm>
          </p:grpSpPr>
          <p:sp>
            <p:nvSpPr>
              <p:cNvPr id="110612" name="Text Box 20"/>
              <p:cNvSpPr txBox="1">
                <a:spLocks noChangeArrowheads="1"/>
              </p:cNvSpPr>
              <p:nvPr/>
            </p:nvSpPr>
            <p:spPr bwMode="auto">
              <a:xfrm>
                <a:off x="1104" y="1056"/>
                <a:ext cx="1270" cy="582"/>
              </a:xfrm>
              <a:prstGeom prst="rect">
                <a:avLst/>
              </a:prstGeom>
              <a:noFill/>
              <a:ln w="25400">
                <a:solidFill>
                  <a:srgbClr val="993366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/>
                  <a:t>I found a path</a:t>
                </a:r>
              </a:p>
              <a:p>
                <a:r>
                  <a:rPr lang="en-US"/>
                  <a:t>from node M to</a:t>
                </a:r>
              </a:p>
              <a:p>
                <a:r>
                  <a:rPr lang="en-US"/>
                  <a:t>you of length L+5</a:t>
                </a:r>
              </a:p>
            </p:txBody>
          </p:sp>
          <p:sp>
            <p:nvSpPr>
              <p:cNvPr id="110613" name="Line 21"/>
              <p:cNvSpPr>
                <a:spLocks noChangeShapeType="1"/>
              </p:cNvSpPr>
              <p:nvPr/>
            </p:nvSpPr>
            <p:spPr bwMode="auto">
              <a:xfrm>
                <a:off x="1872" y="1638"/>
                <a:ext cx="576" cy="426"/>
              </a:xfrm>
              <a:prstGeom prst="line">
                <a:avLst/>
              </a:prstGeom>
              <a:noFill/>
              <a:ln w="25400">
                <a:solidFill>
                  <a:srgbClr val="993366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614" name="Group 22"/>
            <p:cNvGrpSpPr>
              <a:grpSpLocks/>
            </p:cNvGrpSpPr>
            <p:nvPr/>
          </p:nvGrpSpPr>
          <p:grpSpPr bwMode="auto">
            <a:xfrm>
              <a:off x="3744" y="1920"/>
              <a:ext cx="1344" cy="1392"/>
              <a:chOff x="3744" y="1920"/>
              <a:chExt cx="1344" cy="1392"/>
            </a:xfrm>
          </p:grpSpPr>
          <p:sp>
            <p:nvSpPr>
              <p:cNvPr id="110615" name="Text Box 23"/>
              <p:cNvSpPr txBox="1">
                <a:spLocks noChangeArrowheads="1"/>
              </p:cNvSpPr>
              <p:nvPr/>
            </p:nvSpPr>
            <p:spPr bwMode="auto">
              <a:xfrm>
                <a:off x="3792" y="1920"/>
                <a:ext cx="1296" cy="576"/>
              </a:xfrm>
              <a:prstGeom prst="rect">
                <a:avLst/>
              </a:prstGeom>
              <a:noFill/>
              <a:ln w="25400">
                <a:solidFill>
                  <a:srgbClr val="993366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/>
                  <a:t>I found a path</a:t>
                </a:r>
              </a:p>
              <a:p>
                <a:r>
                  <a:rPr lang="en-US"/>
                  <a:t>from node M to</a:t>
                </a:r>
              </a:p>
              <a:p>
                <a:r>
                  <a:rPr lang="en-US"/>
                  <a:t>you of length L+6</a:t>
                </a:r>
              </a:p>
            </p:txBody>
          </p:sp>
          <p:sp>
            <p:nvSpPr>
              <p:cNvPr id="110616" name="Line 24"/>
              <p:cNvSpPr>
                <a:spLocks noChangeShapeType="1"/>
              </p:cNvSpPr>
              <p:nvPr/>
            </p:nvSpPr>
            <p:spPr bwMode="auto">
              <a:xfrm flipH="1">
                <a:off x="3744" y="2496"/>
                <a:ext cx="696" cy="816"/>
              </a:xfrm>
              <a:prstGeom prst="line">
                <a:avLst/>
              </a:prstGeom>
              <a:noFill/>
              <a:ln w="25400">
                <a:solidFill>
                  <a:srgbClr val="993366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0617" name="Group 25"/>
          <p:cNvGrpSpPr>
            <a:grpSpLocks/>
          </p:cNvGrpSpPr>
          <p:nvPr/>
        </p:nvGrpSpPr>
        <p:grpSpPr bwMode="auto">
          <a:xfrm>
            <a:off x="4137819" y="1371600"/>
            <a:ext cx="2187575" cy="1676400"/>
            <a:chOff x="2606" y="912"/>
            <a:chExt cx="1378" cy="1056"/>
          </a:xfrm>
        </p:grpSpPr>
        <p:sp>
          <p:nvSpPr>
            <p:cNvPr id="110618" name="Oval 26"/>
            <p:cNvSpPr>
              <a:spLocks noChangeArrowheads="1"/>
            </p:cNvSpPr>
            <p:nvPr/>
          </p:nvSpPr>
          <p:spPr bwMode="auto">
            <a:xfrm>
              <a:off x="2606" y="912"/>
              <a:ext cx="1378" cy="912"/>
            </a:xfrm>
            <a:prstGeom prst="ellipse">
              <a:avLst/>
            </a:prstGeom>
            <a:noFill/>
            <a:ln w="25400" cap="rnd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Is this the</a:t>
              </a:r>
            </a:p>
            <a:p>
              <a:pPr algn="ctr"/>
              <a:r>
                <a:rPr lang="en-US" dirty="0"/>
                <a:t>shortest path from</a:t>
              </a:r>
            </a:p>
            <a:p>
              <a:pPr algn="ctr"/>
              <a:r>
                <a:rPr lang="en-US" dirty="0"/>
                <a:t>M I know about</a:t>
              </a:r>
              <a:r>
                <a:rPr lang="en-US" dirty="0" smtClean="0"/>
                <a:t>?</a:t>
              </a:r>
            </a:p>
            <a:p>
              <a:pPr algn="ctr"/>
              <a:r>
                <a:rPr lang="en-US" dirty="0" smtClean="0"/>
                <a:t>If so …</a:t>
              </a:r>
              <a:endParaRPr lang="en-US" dirty="0"/>
            </a:p>
          </p:txBody>
        </p:sp>
        <p:sp>
          <p:nvSpPr>
            <p:cNvPr id="110619" name="Line 27"/>
            <p:cNvSpPr>
              <a:spLocks noChangeShapeType="1"/>
            </p:cNvSpPr>
            <p:nvPr/>
          </p:nvSpPr>
          <p:spPr bwMode="auto">
            <a:xfrm flipV="1">
              <a:off x="2928" y="1776"/>
              <a:ext cx="96" cy="192"/>
            </a:xfrm>
            <a:prstGeom prst="line">
              <a:avLst/>
            </a:prstGeom>
            <a:noFill/>
            <a:ln w="25400" cap="rnd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21" name="Rectangle 29"/>
          <p:cNvSpPr>
            <a:spLocks noChangeArrowheads="1"/>
          </p:cNvSpPr>
          <p:nvPr/>
        </p:nvSpPr>
        <p:spPr bwMode="auto">
          <a:xfrm>
            <a:off x="4495800" y="3276600"/>
            <a:ext cx="685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22" name="Line 30"/>
          <p:cNvSpPr>
            <a:spLocks noChangeShapeType="1"/>
          </p:cNvSpPr>
          <p:nvPr/>
        </p:nvSpPr>
        <p:spPr bwMode="auto">
          <a:xfrm>
            <a:off x="44958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3" name="Line 31"/>
          <p:cNvSpPr>
            <a:spLocks noChangeShapeType="1"/>
          </p:cNvSpPr>
          <p:nvPr/>
        </p:nvSpPr>
        <p:spPr bwMode="auto">
          <a:xfrm>
            <a:off x="44958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4" name="Line 32"/>
          <p:cNvSpPr>
            <a:spLocks noChangeShapeType="1"/>
          </p:cNvSpPr>
          <p:nvPr/>
        </p:nvSpPr>
        <p:spPr bwMode="auto">
          <a:xfrm>
            <a:off x="4495800" y="3962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5" name="Text Box 33"/>
          <p:cNvSpPr txBox="1">
            <a:spLocks noChangeArrowheads="1"/>
          </p:cNvSpPr>
          <p:nvPr/>
        </p:nvSpPr>
        <p:spPr bwMode="auto">
          <a:xfrm>
            <a:off x="4495800" y="3200400"/>
            <a:ext cx="812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table of</a:t>
            </a:r>
          </a:p>
          <a:p>
            <a:r>
              <a:rPr lang="en-US" sz="1400"/>
              <a:t>shortest</a:t>
            </a:r>
          </a:p>
          <a:p>
            <a:r>
              <a:rPr lang="en-US" sz="1400"/>
              <a:t>paths</a:t>
            </a:r>
          </a:p>
          <a:p>
            <a:r>
              <a:rPr lang="en-US" sz="1400"/>
              <a:t>to N</a:t>
            </a:r>
          </a:p>
        </p:txBody>
      </p:sp>
    </p:spTree>
    <p:extLst>
      <p:ext uri="{BB962C8B-B14F-4D97-AF65-F5344CB8AC3E}">
        <p14:creationId xmlns:p14="http://schemas.microsoft.com/office/powerpoint/2010/main" val="108686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FF0000"/>
                </a:solidFill>
              </a:rPr>
              <a:t>Pregel</a:t>
            </a:r>
            <a:r>
              <a:rPr lang="en-US" dirty="0" smtClean="0">
                <a:solidFill>
                  <a:srgbClr val="002060"/>
                </a:solidFill>
              </a:rPr>
              <a:t>: the original, from Google.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err="1" smtClean="0">
                <a:solidFill>
                  <a:srgbClr val="FF0000"/>
                </a:solidFill>
              </a:rPr>
              <a:t>Giraph</a:t>
            </a:r>
            <a:r>
              <a:rPr lang="en-US" dirty="0" smtClean="0"/>
              <a:t>: open-source (Apache) </a:t>
            </a:r>
            <a:r>
              <a:rPr lang="en-US" dirty="0" err="1" smtClean="0"/>
              <a:t>Pregel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Built on Hadoop.</a:t>
            </a:r>
          </a:p>
          <a:p>
            <a:r>
              <a:rPr lang="en-US" i="1" dirty="0" err="1" smtClean="0">
                <a:solidFill>
                  <a:srgbClr val="FF0000"/>
                </a:solidFill>
              </a:rPr>
              <a:t>GraphX</a:t>
            </a:r>
            <a:r>
              <a:rPr lang="en-US" dirty="0" smtClean="0"/>
              <a:t>: a similar front end for Spark.</a:t>
            </a:r>
          </a:p>
          <a:p>
            <a:r>
              <a:rPr lang="en-US" i="1" dirty="0" err="1" smtClean="0">
                <a:solidFill>
                  <a:srgbClr val="FF0000"/>
                </a:solidFill>
              </a:rPr>
              <a:t>GraphLab</a:t>
            </a:r>
            <a:r>
              <a:rPr lang="en-US" dirty="0" smtClean="0"/>
              <a:t>: similar system that deals more effectively with nodes of high degree.</a:t>
            </a:r>
          </a:p>
          <a:p>
            <a:pPr lvl="1"/>
            <a:r>
              <a:rPr lang="en-US" dirty="0" smtClean="0"/>
              <a:t>Will split the work for such a graph node among several compute nodes.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4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Tyranny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these systems move data between tasks.</a:t>
            </a:r>
          </a:p>
          <a:p>
            <a:pPr lvl="1"/>
            <a:r>
              <a:rPr lang="en-US" dirty="0" smtClean="0"/>
              <a:t>It is rare that (say) a Map task feeds a Reduce task at the same compute node.</a:t>
            </a:r>
          </a:p>
          <a:p>
            <a:pPr lvl="1"/>
            <a:r>
              <a:rPr lang="en-US" dirty="0" smtClean="0"/>
              <a:t>And even so, you probably need to do disk I/O.</a:t>
            </a:r>
          </a:p>
          <a:p>
            <a:r>
              <a:rPr lang="en-US" dirty="0" smtClean="0"/>
              <a:t>Gigabit communication seems like a lot, but it is often the bottleneck.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0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There is a subtle difference regarding how one avoids moving big data in MapReduce and Bulk-Synchronous systems.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join of R(A,B) and S(B,C), where:</a:t>
            </a:r>
          </a:p>
          <a:p>
            <a:pPr lvl="1"/>
            <a:r>
              <a:rPr lang="en-US" dirty="0" smtClean="0"/>
              <a:t>A is a really large field – a video.</a:t>
            </a:r>
          </a:p>
          <a:p>
            <a:pPr lvl="1"/>
            <a:r>
              <a:rPr lang="en-US" dirty="0" smtClean="0"/>
              <a:t>B is the video ID.</a:t>
            </a:r>
          </a:p>
          <a:p>
            <a:pPr lvl="1"/>
            <a:r>
              <a:rPr lang="en-US" dirty="0" smtClean="0"/>
              <a:t>S(B,C) is a small number of streaming requests, where C is the destination.</a:t>
            </a:r>
          </a:p>
          <a:p>
            <a:r>
              <a:rPr lang="en-US" dirty="0" smtClean="0"/>
              <a:t>If we join R and S, most R-tuples move to the reducer for </a:t>
            </a:r>
            <a:r>
              <a:rPr lang="en-US" smtClean="0"/>
              <a:t>the B-value </a:t>
            </a:r>
            <a:r>
              <a:rPr lang="en-US" dirty="0" smtClean="0"/>
              <a:t>needlessly.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0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Semijoin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Might want to </a:t>
            </a:r>
            <a:r>
              <a:rPr lang="en-US" i="1" dirty="0" err="1" smtClean="0">
                <a:solidFill>
                  <a:srgbClr val="FF0000"/>
                </a:solidFill>
              </a:rPr>
              <a:t>semijoin</a:t>
            </a:r>
            <a:r>
              <a:rPr lang="en-US" dirty="0" smtClean="0"/>
              <a:t> first: find all the values of B in S, and filter those (</a:t>
            </a:r>
            <a:r>
              <a:rPr lang="en-US" dirty="0" err="1" smtClean="0"/>
              <a:t>a,b</a:t>
            </a:r>
            <a:r>
              <a:rPr lang="en-US" dirty="0" smtClean="0"/>
              <a:t>) in R that are </a:t>
            </a:r>
            <a:r>
              <a:rPr lang="en-US" i="1" dirty="0" smtClean="0">
                <a:solidFill>
                  <a:srgbClr val="FF0000"/>
                </a:solidFill>
              </a:rPr>
              <a:t>dangling</a:t>
            </a:r>
            <a:r>
              <a:rPr lang="en-US" dirty="0" smtClean="0"/>
              <a:t> (will not join with anything in S).</a:t>
            </a:r>
          </a:p>
          <a:p>
            <a:r>
              <a:rPr lang="en-US" dirty="0" smtClean="0"/>
              <a:t>Then Map need not move dangling tuples to any reducer.</a:t>
            </a:r>
          </a:p>
          <a:p>
            <a:r>
              <a:rPr lang="en-US" dirty="0" smtClean="0"/>
              <a:t>But the obvious approach to </a:t>
            </a:r>
            <a:r>
              <a:rPr lang="en-US" dirty="0" err="1" smtClean="0"/>
              <a:t>semijoin</a:t>
            </a:r>
            <a:r>
              <a:rPr lang="en-US" dirty="0" smtClean="0"/>
              <a:t> also requires that every R-tuple be sent by its mapper to some reducer.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err="1" smtClean="0"/>
              <a:t>semijoin</a:t>
            </a:r>
            <a:r>
              <a:rPr lang="en-US" dirty="0" smtClean="0"/>
              <a:t> R(A,B) with S(B,C), use B as the key for both relations.</a:t>
            </a:r>
          </a:p>
          <a:p>
            <a:pPr lvl="1"/>
            <a:r>
              <a:rPr lang="en-US" dirty="0" smtClean="0"/>
              <a:t>From R(</a:t>
            </a:r>
            <a:r>
              <a:rPr lang="en-US" dirty="0" err="1" smtClean="0"/>
              <a:t>a,b</a:t>
            </a:r>
            <a:r>
              <a:rPr lang="en-US" dirty="0" smtClean="0"/>
              <a:t>) create key-value pair (b, (</a:t>
            </a:r>
            <a:r>
              <a:rPr lang="en-US" dirty="0" err="1" smtClean="0"/>
              <a:t>R,a</a:t>
            </a:r>
            <a:r>
              <a:rPr lang="en-US" dirty="0" smtClean="0"/>
              <a:t>)).</a:t>
            </a:r>
          </a:p>
          <a:p>
            <a:pPr lvl="1"/>
            <a:r>
              <a:rPr lang="en-US" dirty="0" smtClean="0"/>
              <a:t>From S(</a:t>
            </a:r>
            <a:r>
              <a:rPr lang="en-US" dirty="0" err="1" smtClean="0"/>
              <a:t>b,c</a:t>
            </a:r>
            <a:r>
              <a:rPr lang="en-US" dirty="0" smtClean="0"/>
              <a:t>) create key-value pair (</a:t>
            </a:r>
            <a:r>
              <a:rPr lang="en-US" dirty="0" err="1" smtClean="0"/>
              <a:t>b,S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Almost like join, but you don’t need the C-value.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MapReduce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implementations of MapReduce allow distribution of “small” amounts of data to every compute node.</a:t>
            </a:r>
          </a:p>
          <a:p>
            <a:r>
              <a:rPr lang="en-US" dirty="0" smtClean="0"/>
              <a:t>Project S onto B to form set S’ and distribute S’ everywhere.</a:t>
            </a:r>
          </a:p>
          <a:p>
            <a:r>
              <a:rPr lang="en-US" dirty="0" smtClean="0"/>
              <a:t>Then, run the standard MapReduce join, but have the Map function check that (</a:t>
            </a:r>
            <a:r>
              <a:rPr lang="en-US" dirty="0" err="1" smtClean="0"/>
              <a:t>a,b</a:t>
            </a:r>
            <a:r>
              <a:rPr lang="en-US" dirty="0" smtClean="0"/>
              <a:t>) has b in S’ before emitting it as a key-value pair.</a:t>
            </a:r>
          </a:p>
          <a:p>
            <a:pPr lvl="1"/>
            <a:r>
              <a:rPr lang="en-US" dirty="0" smtClean="0"/>
              <a:t>If most tuples in R are dangling, it saves substantial communication.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0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Jure Color Schem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7030A0"/>
      </a:accent2>
      <a:accent3>
        <a:srgbClr val="00B0F0"/>
      </a:accent3>
      <a:accent4>
        <a:srgbClr val="D60093"/>
      </a:accent4>
      <a:accent5>
        <a:srgbClr val="008000"/>
      </a:accent5>
      <a:accent6>
        <a:srgbClr val="FF6600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cmpd="sng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mpd="sng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7365</TotalTime>
  <Words>843</Words>
  <Application>Microsoft Office PowerPoint</Application>
  <PresentationFormat>On-screen Show (4:3)</PresentationFormat>
  <Paragraphs>143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Corbel</vt:lpstr>
      <vt:lpstr>Wingdings</vt:lpstr>
      <vt:lpstr>Wingdings 2</vt:lpstr>
      <vt:lpstr>Module</vt:lpstr>
      <vt:lpstr>Review of Bulk-Synchronous Communication Costs Problem of Semijoin</vt:lpstr>
      <vt:lpstr>The Graph Model</vt:lpstr>
      <vt:lpstr>Example: Shortest Paths</vt:lpstr>
      <vt:lpstr>Some Systems</vt:lpstr>
      <vt:lpstr>The Tyranny of Communication</vt:lpstr>
      <vt:lpstr>Two Approaches</vt:lpstr>
      <vt:lpstr>The Semijoin</vt:lpstr>
      <vt:lpstr>Semijoin – (2)</vt:lpstr>
      <vt:lpstr>The MapReduce Solution</vt:lpstr>
      <vt:lpstr>Semijoin in the Mappers</vt:lpstr>
      <vt:lpstr>Semijoin in the Mappers – “Yes”</vt:lpstr>
      <vt:lpstr>Semijoin in the Mappers – “No”</vt:lpstr>
      <vt:lpstr>The Bulk-Synchronous Solution</vt:lpstr>
      <vt:lpstr>Bulk-Synchronous Semijoin</vt:lpstr>
      <vt:lpstr>Bulk-Synchronous Semijoin – (2)</vt:lpstr>
      <vt:lpstr>Bulk-Synchronous Join Phase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Arunkumar's</cp:lastModifiedBy>
  <cp:revision>593</cp:revision>
  <dcterms:created xsi:type="dcterms:W3CDTF">2009-06-12T17:14:38Z</dcterms:created>
  <dcterms:modified xsi:type="dcterms:W3CDTF">2016-08-19T02:52:56Z</dcterms:modified>
</cp:coreProperties>
</file>