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93" r:id="rId12"/>
    <p:sldId id="294" r:id="rId13"/>
    <p:sldId id="268" r:id="rId14"/>
    <p:sldId id="269" r:id="rId15"/>
    <p:sldId id="270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95" r:id="rId29"/>
    <p:sldId id="296" r:id="rId30"/>
    <p:sldId id="285" r:id="rId31"/>
    <p:sldId id="286" r:id="rId32"/>
    <p:sldId id="301" r:id="rId33"/>
    <p:sldId id="287" r:id="rId34"/>
    <p:sldId id="288" r:id="rId35"/>
    <p:sldId id="289" r:id="rId36"/>
    <p:sldId id="290" r:id="rId37"/>
    <p:sldId id="302" r:id="rId38"/>
    <p:sldId id="292" r:id="rId3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8000"/>
    <a:srgbClr val="0000FF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89" autoAdjust="0"/>
    <p:restoredTop sz="93281" autoAdjust="0"/>
  </p:normalViewPr>
  <p:slideViewPr>
    <p:cSldViewPr>
      <p:cViewPr varScale="1">
        <p:scale>
          <a:sx n="85" d="100"/>
          <a:sy n="85" d="100"/>
        </p:scale>
        <p:origin x="95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1" d="100"/>
        <a:sy n="51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36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28C4F-4FE9-4D22-93D8-487A4D01D983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F390F-F66B-4732-9C46-6C80D0575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96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E18CB36-612C-4E4A-AC83-E89476AEC2BF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E707532-839C-41A2-9E71-D5288AEAE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4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31EB87-5FE2-4322-8100-80BFF6AEA252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805CC9-984D-474C-91D2-73EB2FE88814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6BEBB8-CEC1-480D-88A9-9C10D9C25B98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819050-7484-4E2C-8A3B-A5BE12C2B446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1F1CA4-CFD3-4D86-9039-373FC0B406F0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F23B9C-181F-4D63-9624-EA7D92F2D763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AD63DC-A18C-4020-9B5A-F50B02CDA9E5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E362FD-46EA-4032-9286-9A20B0E1DB9B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68B15A-D820-4D08-9701-71BD56D80223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1EF57B-9E70-4484-ABB5-B85EDBB650FB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9DC0FE-AB7B-4951-87FE-8B413CB57AE9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F02B3C-9E74-4D41-B5FC-F333F93C47FD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CAC7BE-CD8D-4359-801C-0CF4E9AF60BF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AC10D9-43FE-42F7-AA6E-7AB7454EC1AD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200E95-3B71-4B33-9B04-CF2B72015C28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B98DFB-1A48-472D-BAD8-4A8B518DC117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B6BD01-23A3-41FB-8EAB-16C739012667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FE9ADD-E81F-49D9-9557-9AB6A53487F3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3A7235-6D71-4260-8393-1608AA3A92FE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E9BBBB-233B-4A6A-B669-8289F0136BB3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EEC839-2913-4611-9D31-935815E24FD9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48D824-8D9B-41AC-9918-EF17F140EE2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A738-4E5C-4C92-8AE3-6196AC97F4D9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284063-B605-49DB-9D8B-657FE5A155F7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094EC7-3E39-4AE7-84B0-F8E5E4FFD60C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B72144-6E04-4638-90A5-7B2017B884A1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8A8AA6-B1BE-4500-8392-D1636BF25467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F251E6-9590-4F92-862D-C4931C00516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E6297D-CEB9-4D83-A087-2E7190278B6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FF1C40-CF3B-42D8-AC65-0EA93110153C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BEC85-8F5B-473E-B425-327B242E1E8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E29276-3FBB-4AA9-8858-B5F8151DD26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54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257800"/>
            <a:ext cx="8077200" cy="1295400"/>
          </a:xfrm>
        </p:spPr>
        <p:txBody>
          <a:bodyPr lIns="118872" tIns="0" rIns="45720" bIns="0" anchor="t">
            <a:normAutofit/>
          </a:bodyPr>
          <a:lstStyle>
            <a:lvl1pPr marL="0" indent="0" algn="l">
              <a:buNone/>
              <a:defRPr sz="3200" b="1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8226720" cy="1143480"/>
          </a:xfrm>
        </p:spPr>
        <p:txBody>
          <a:bodyPr tIns="41473" bIns="4147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920" y="1604329"/>
            <a:ext cx="4043520" cy="4524955"/>
          </a:xfrm>
        </p:spPr>
        <p:txBody>
          <a:bodyPr rIns="82945" bIns="4147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39680" y="1604329"/>
            <a:ext cx="4044960" cy="4524955"/>
          </a:xfrm>
        </p:spPr>
        <p:txBody>
          <a:bodyPr rIns="82945" bIns="41473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4880" y="6247376"/>
            <a:ext cx="2128320" cy="472370"/>
          </a:xfrm>
        </p:spPr>
        <p:txBody>
          <a:bodyPr lIns="82945" tIns="41473" rIns="82945"/>
          <a:lstStyle>
            <a:lvl1pPr>
              <a:defRPr/>
            </a:lvl1pPr>
          </a:lstStyle>
          <a:p>
            <a:fld id="{10066599-523B-4641-9CCC-17D83CD935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228600"/>
            <a:ext cx="8001000" cy="9112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8" y="1447800"/>
            <a:ext cx="8001000" cy="4876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#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553D811E-ACE7-4899-A269-2EF09B2959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658159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686800" cy="987552"/>
          </a:xfrm>
        </p:spPr>
        <p:txBody>
          <a:bodyPr>
            <a:noAutofit/>
          </a:bodyPr>
          <a:lstStyle>
            <a:lvl1pPr>
              <a:defRPr lang="en-US" dirty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257800"/>
          </a:xfrm>
        </p:spPr>
        <p:txBody>
          <a:bodyPr lIns="91440"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25780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210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3999" cy="102107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400"/>
            <a:ext cx="8686799" cy="838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534400" cy="52578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583680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 baseline="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6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48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" pitchFamily="2" charset="2"/>
        <a:buChar char="§"/>
        <a:defRPr kumimoji="0"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SzPct val="100000"/>
        <a:buFont typeface="Wingdings" pitchFamily="2" charset="2"/>
        <a:buChar char="§"/>
        <a:defRPr kumimoji="0"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§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SzPct val="100000"/>
        <a:buFont typeface="Wingdings" pitchFamily="2" charset="2"/>
        <a:buChar char="§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04800" y="1219200"/>
            <a:ext cx="8610600" cy="1143000"/>
          </a:xfrm>
          <a:prstGeom prst="rect">
            <a:avLst/>
          </a:prstGeo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4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solidFill>
                  <a:srgbClr val="CC0000"/>
                </a:solidFill>
              </a:rPr>
              <a:t>Computational Advertising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43000" y="2590800"/>
            <a:ext cx="7467600" cy="2286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9900"/>
                </a:solidFill>
              </a:rPr>
              <a:t>Greedy Algorithms</a:t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Competitive Algorithms</a:t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Picking the Best Ad</a:t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The Balance Algorithm</a:t>
            </a:r>
            <a:endParaRPr lang="en-US" sz="3600" dirty="0">
              <a:solidFill>
                <a:srgbClr val="FF9900"/>
              </a:solidFill>
            </a:endParaRPr>
          </a:p>
        </p:txBody>
      </p:sp>
      <p:pic>
        <p:nvPicPr>
          <p:cNvPr id="4" name="Picture 6" descr="http://asia.stanford.edu/images/StanfordSeal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60" y="5166360"/>
            <a:ext cx="1691640" cy="169164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8266" y="5488394"/>
            <a:ext cx="37077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+mj-lt"/>
                <a:cs typeface="Calibri" pitchFamily="34" charset="0"/>
              </a:rPr>
              <a:t>Jeffrey D. Ullman</a:t>
            </a:r>
            <a:endParaRPr lang="en-US" sz="3200" b="1" dirty="0" smtClean="0">
              <a:latin typeface="+mj-lt"/>
              <a:cs typeface="Calibri" pitchFamily="34" charset="0"/>
            </a:endParaRPr>
          </a:p>
          <a:p>
            <a:r>
              <a:rPr lang="en-US" sz="2800" b="1" dirty="0" smtClean="0">
                <a:latin typeface="+mj-lt"/>
                <a:cs typeface="Calibri" pitchFamily="34" charset="0"/>
              </a:rPr>
              <a:t>Stanford University</a:t>
            </a:r>
            <a:endParaRPr lang="en-US" sz="3600" b="1" dirty="0" smtClean="0">
              <a:latin typeface="+mj-lt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95137" y="5197990"/>
            <a:ext cx="3122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Slides primarily taken from </a:t>
            </a:r>
            <a:r>
              <a:rPr lang="en-US" sz="2400" dirty="0" err="1" smtClean="0"/>
              <a:t>Anand</a:t>
            </a:r>
            <a:r>
              <a:rPr lang="en-US" sz="2400" dirty="0" smtClean="0"/>
              <a:t> </a:t>
            </a:r>
            <a:r>
              <a:rPr lang="en-US" sz="2400" dirty="0" err="1" smtClean="0"/>
              <a:t>Rajaraman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Competitive Ratio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For input I, suppose greedy produces matching </a:t>
            </a:r>
            <a:r>
              <a:rPr lang="en-US" altLang="en-US" dirty="0" err="1"/>
              <a:t>M</a:t>
            </a:r>
            <a:r>
              <a:rPr lang="en-US" altLang="en-US" baseline="-25000" dirty="0" err="1"/>
              <a:t>greedy</a:t>
            </a:r>
            <a:r>
              <a:rPr lang="en-US" altLang="en-US" dirty="0"/>
              <a:t> while an optimal matching is </a:t>
            </a:r>
            <a:r>
              <a:rPr lang="en-US" altLang="en-US" dirty="0" err="1" smtClean="0"/>
              <a:t>M</a:t>
            </a:r>
            <a:r>
              <a:rPr lang="en-US" altLang="en-US" baseline="-25000" dirty="0" err="1" smtClean="0"/>
              <a:t>opt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>
              <a:buFont typeface="Wingdings" pitchFamily="1" charset="2"/>
              <a:buNone/>
            </a:pPr>
            <a:endParaRPr lang="en-US" altLang="en-US" dirty="0"/>
          </a:p>
          <a:p>
            <a:pPr>
              <a:buFont typeface="Wingdings" pitchFamily="1" charset="2"/>
              <a:buNone/>
            </a:pPr>
            <a:r>
              <a:rPr lang="en-US" altLang="en-US" i="1" dirty="0">
                <a:solidFill>
                  <a:srgbClr val="FF0000"/>
                </a:solidFill>
              </a:rPr>
              <a:t>Competitive ratio </a:t>
            </a:r>
            <a:r>
              <a:rPr lang="en-US" altLang="en-US" dirty="0"/>
              <a:t>= </a:t>
            </a:r>
          </a:p>
          <a:p>
            <a:pPr>
              <a:buFont typeface="Wingdings" pitchFamily="1" charset="2"/>
              <a:buNone/>
            </a:pPr>
            <a:r>
              <a:rPr lang="en-US" altLang="en-US" dirty="0"/>
              <a:t>			</a:t>
            </a:r>
            <a:r>
              <a:rPr lang="en-US" altLang="en-US" dirty="0" err="1"/>
              <a:t>min</a:t>
            </a:r>
            <a:r>
              <a:rPr lang="en-US" altLang="en-US" baseline="-25000" dirty="0" err="1"/>
              <a:t>all</a:t>
            </a:r>
            <a:r>
              <a:rPr lang="en-US" altLang="en-US" baseline="-25000" dirty="0"/>
              <a:t> possible inputs I</a:t>
            </a:r>
            <a:r>
              <a:rPr lang="en-US" altLang="en-US" dirty="0"/>
              <a:t> (|</a:t>
            </a:r>
            <a:r>
              <a:rPr lang="en-US" altLang="en-US" dirty="0" err="1"/>
              <a:t>M</a:t>
            </a:r>
            <a:r>
              <a:rPr lang="en-US" altLang="en-US" baseline="-25000" dirty="0" err="1"/>
              <a:t>greedy</a:t>
            </a:r>
            <a:r>
              <a:rPr lang="en-US" altLang="en-US" dirty="0"/>
              <a:t>|/|</a:t>
            </a:r>
            <a:r>
              <a:rPr lang="en-US" altLang="en-US" dirty="0" err="1"/>
              <a:t>M</a:t>
            </a:r>
            <a:r>
              <a:rPr lang="en-US" altLang="en-US" baseline="-25000" dirty="0" err="1"/>
              <a:t>opt</a:t>
            </a:r>
            <a:r>
              <a:rPr lang="en-US" altLang="en-US" dirty="0" smtClean="0"/>
              <a:t>|).</a:t>
            </a:r>
            <a:endParaRPr lang="en-US" alt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63924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91600" cy="987552"/>
          </a:xfrm>
        </p:spPr>
        <p:txBody>
          <a:bodyPr/>
          <a:lstStyle/>
          <a:p>
            <a:r>
              <a:rPr lang="en-US" dirty="0" smtClean="0"/>
              <a:t>Greedy Has Competitive Ratio 1/2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O be the optimal matching, and G the matches produced by a run of the greedy algorithm.</a:t>
            </a:r>
          </a:p>
          <a:p>
            <a:r>
              <a:rPr lang="en-US" dirty="0" smtClean="0"/>
              <a:t>Consider the sets of women:</a:t>
            </a:r>
          </a:p>
          <a:p>
            <a:pPr marL="457200" lvl="1" indent="0">
              <a:buNone/>
            </a:pPr>
            <a:r>
              <a:rPr lang="en-US" dirty="0" smtClean="0"/>
              <a:t>A: Matched in G, not in O.</a:t>
            </a:r>
          </a:p>
          <a:p>
            <a:pPr marL="457200" lvl="1" indent="0">
              <a:buNone/>
            </a:pPr>
            <a:r>
              <a:rPr lang="en-US" dirty="0" smtClean="0"/>
              <a:t>B: Matched in both.</a:t>
            </a:r>
          </a:p>
          <a:p>
            <a:pPr marL="457200" lvl="1" indent="0">
              <a:buNone/>
            </a:pPr>
            <a:r>
              <a:rPr lang="en-US" dirty="0" smtClean="0"/>
              <a:t>C: Matched in O, not in 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04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Competitive Ratio 1/2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 smtClean="0"/>
          </a:p>
          <a:p>
            <a:r>
              <a:rPr lang="en-US" dirty="0" smtClean="0"/>
              <a:t>During the greedy matching, every woman in C found her optimal match taken by another woman.</a:t>
            </a:r>
          </a:p>
          <a:p>
            <a:r>
              <a:rPr lang="en-US" dirty="0" smtClean="0"/>
              <a:t>Thus, |A| + |B| </a:t>
            </a:r>
            <a:r>
              <a:rPr lang="en-US" u="sng" dirty="0" smtClean="0"/>
              <a:t>&gt;</a:t>
            </a:r>
            <a:r>
              <a:rPr lang="en-US" dirty="0" smtClean="0"/>
              <a:t> |C|.</a:t>
            </a:r>
          </a:p>
          <a:p>
            <a:r>
              <a:rPr lang="en-US" dirty="0" smtClean="0"/>
              <a:t>Surely, </a:t>
            </a:r>
            <a:r>
              <a:rPr lang="en-US" dirty="0"/>
              <a:t>|A| + |B| </a:t>
            </a:r>
            <a:r>
              <a:rPr lang="en-US" u="sng" dirty="0"/>
              <a:t>&gt;</a:t>
            </a:r>
            <a:r>
              <a:rPr lang="en-US" dirty="0"/>
              <a:t> </a:t>
            </a:r>
            <a:r>
              <a:rPr lang="en-US" dirty="0" smtClean="0"/>
              <a:t>|B|.</a:t>
            </a:r>
            <a:endParaRPr lang="en-US" dirty="0"/>
          </a:p>
          <a:p>
            <a:r>
              <a:rPr lang="en-US" dirty="0" smtClean="0"/>
              <a:t>Thus, |G| = |A| + |B| </a:t>
            </a:r>
            <a:r>
              <a:rPr lang="en-US" u="sng" dirty="0" smtClean="0"/>
              <a:t>&gt;</a:t>
            </a:r>
            <a:r>
              <a:rPr lang="en-US" dirty="0" smtClean="0"/>
              <a:t> (|B| + |C|)/2 = |O|/2.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286000" y="1524000"/>
            <a:ext cx="1905000" cy="1219200"/>
          </a:xfrm>
          <a:prstGeom prst="ellipse">
            <a:avLst/>
          </a:prstGeom>
          <a:noFill/>
          <a:ln cmpd="sng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95600" y="1257300"/>
            <a:ext cx="2192577" cy="1752600"/>
          </a:xfrm>
          <a:prstGeom prst="ellipse">
            <a:avLst/>
          </a:prstGeom>
          <a:noFill/>
          <a:ln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38400" y="19812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8500" y="1948934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19600" y="1948934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061037" y="4419600"/>
            <a:ext cx="3350597" cy="1295400"/>
            <a:chOff x="5061037" y="4419600"/>
            <a:chExt cx="3350597" cy="1295400"/>
          </a:xfrm>
        </p:grpSpPr>
        <p:sp>
          <p:nvSpPr>
            <p:cNvPr id="9" name="TextBox 8"/>
            <p:cNvSpPr txBox="1"/>
            <p:nvPr/>
          </p:nvSpPr>
          <p:spPr>
            <a:xfrm>
              <a:off x="5061037" y="4419600"/>
              <a:ext cx="335059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If you’re greater than each of two</a:t>
              </a:r>
            </a:p>
            <a:p>
              <a:r>
                <a:rPr lang="en-US" dirty="0" smtClean="0"/>
                <a:t>things, you are greater than their</a:t>
              </a:r>
            </a:p>
            <a:p>
              <a:r>
                <a:rPr lang="en-US" dirty="0" smtClean="0"/>
                <a:t>average.</a:t>
              </a:r>
              <a:endParaRPr lang="en-US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6172200" y="5342930"/>
              <a:ext cx="1" cy="372070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8653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Worst-Case Scenario</a:t>
            </a:r>
            <a:endParaRPr lang="en-US" altLang="en-US" dirty="0"/>
          </a:p>
        </p:txBody>
      </p:sp>
      <p:sp>
        <p:nvSpPr>
          <p:cNvPr id="69635" name="Oval 3"/>
          <p:cNvSpPr>
            <a:spLocks noChangeArrowheads="1"/>
          </p:cNvSpPr>
          <p:nvPr/>
        </p:nvSpPr>
        <p:spPr bwMode="auto">
          <a:xfrm>
            <a:off x="1905000" y="182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36" name="Oval 4"/>
          <p:cNvSpPr>
            <a:spLocks noChangeArrowheads="1"/>
          </p:cNvSpPr>
          <p:nvPr/>
        </p:nvSpPr>
        <p:spPr bwMode="auto">
          <a:xfrm>
            <a:off x="19050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37" name="Oval 5"/>
          <p:cNvSpPr>
            <a:spLocks noChangeArrowheads="1"/>
          </p:cNvSpPr>
          <p:nvPr/>
        </p:nvSpPr>
        <p:spPr bwMode="auto">
          <a:xfrm>
            <a:off x="19050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38" name="Oval 6"/>
          <p:cNvSpPr>
            <a:spLocks noChangeArrowheads="1"/>
          </p:cNvSpPr>
          <p:nvPr/>
        </p:nvSpPr>
        <p:spPr bwMode="auto">
          <a:xfrm>
            <a:off x="19050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1574800" y="1676400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</a:t>
            </a: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1600200" y="2241550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</a:t>
            </a: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1574800" y="2774950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1574800" y="3308350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</a:t>
            </a:r>
          </a:p>
        </p:txBody>
      </p:sp>
      <p:grpSp>
        <p:nvGrpSpPr>
          <p:cNvPr id="69643" name="Group 11"/>
          <p:cNvGrpSpPr>
            <a:grpSpLocks/>
          </p:cNvGrpSpPr>
          <p:nvPr/>
        </p:nvGrpSpPr>
        <p:grpSpPr bwMode="auto">
          <a:xfrm>
            <a:off x="2057400" y="1631950"/>
            <a:ext cx="1752600" cy="1873250"/>
            <a:chOff x="1296" y="1028"/>
            <a:chExt cx="1104" cy="1180"/>
          </a:xfrm>
        </p:grpSpPr>
        <p:grpSp>
          <p:nvGrpSpPr>
            <p:cNvPr id="69644" name="Group 12"/>
            <p:cNvGrpSpPr>
              <a:grpSpLocks/>
            </p:cNvGrpSpPr>
            <p:nvPr/>
          </p:nvGrpSpPr>
          <p:grpSpPr bwMode="auto">
            <a:xfrm>
              <a:off x="1296" y="1152"/>
              <a:ext cx="912" cy="1056"/>
              <a:chOff x="1296" y="1152"/>
              <a:chExt cx="912" cy="1056"/>
            </a:xfrm>
          </p:grpSpPr>
          <p:sp>
            <p:nvSpPr>
              <p:cNvPr id="69645" name="Oval 13"/>
              <p:cNvSpPr>
                <a:spLocks noChangeArrowheads="1"/>
              </p:cNvSpPr>
              <p:nvPr/>
            </p:nvSpPr>
            <p:spPr bwMode="auto">
              <a:xfrm>
                <a:off x="2112" y="115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46" name="Line 14"/>
              <p:cNvSpPr>
                <a:spLocks noChangeShapeType="1"/>
              </p:cNvSpPr>
              <p:nvPr/>
            </p:nvSpPr>
            <p:spPr bwMode="auto">
              <a:xfrm>
                <a:off x="1296" y="1200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47" name="Line 15"/>
              <p:cNvSpPr>
                <a:spLocks noChangeShapeType="1"/>
              </p:cNvSpPr>
              <p:nvPr/>
            </p:nvSpPr>
            <p:spPr bwMode="auto">
              <a:xfrm flipV="1">
                <a:off x="1296" y="1248"/>
                <a:ext cx="81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9648" name="Text Box 16"/>
            <p:cNvSpPr txBox="1">
              <a:spLocks noChangeArrowheads="1"/>
            </p:cNvSpPr>
            <p:nvPr/>
          </p:nvSpPr>
          <p:spPr bwMode="auto">
            <a:xfrm>
              <a:off x="2198" y="1028"/>
              <a:ext cx="20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a</a:t>
              </a:r>
            </a:p>
          </p:txBody>
        </p:sp>
      </p:grpSp>
      <p:grpSp>
        <p:nvGrpSpPr>
          <p:cNvPr id="69649" name="Group 17"/>
          <p:cNvGrpSpPr>
            <a:grpSpLocks/>
          </p:cNvGrpSpPr>
          <p:nvPr/>
        </p:nvGrpSpPr>
        <p:grpSpPr bwMode="auto">
          <a:xfrm>
            <a:off x="2057400" y="2241550"/>
            <a:ext cx="1758950" cy="730250"/>
            <a:chOff x="1296" y="1412"/>
            <a:chExt cx="1108" cy="460"/>
          </a:xfrm>
        </p:grpSpPr>
        <p:sp>
          <p:nvSpPr>
            <p:cNvPr id="69650" name="Oval 18"/>
            <p:cNvSpPr>
              <a:spLocks noChangeArrowheads="1"/>
            </p:cNvSpPr>
            <p:nvPr/>
          </p:nvSpPr>
          <p:spPr bwMode="auto">
            <a:xfrm>
              <a:off x="2112" y="148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1" name="Line 19"/>
            <p:cNvSpPr>
              <a:spLocks noChangeShapeType="1"/>
            </p:cNvSpPr>
            <p:nvPr/>
          </p:nvSpPr>
          <p:spPr bwMode="auto">
            <a:xfrm>
              <a:off x="1296" y="1536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52" name="Line 20"/>
            <p:cNvSpPr>
              <a:spLocks noChangeShapeType="1"/>
            </p:cNvSpPr>
            <p:nvPr/>
          </p:nvSpPr>
          <p:spPr bwMode="auto">
            <a:xfrm flipV="1">
              <a:off x="1296" y="1536"/>
              <a:ext cx="81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53" name="Text Box 21"/>
            <p:cNvSpPr txBox="1">
              <a:spLocks noChangeArrowheads="1"/>
            </p:cNvSpPr>
            <p:nvPr/>
          </p:nvSpPr>
          <p:spPr bwMode="auto">
            <a:xfrm>
              <a:off x="2198" y="1412"/>
              <a:ext cx="2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b</a:t>
              </a:r>
            </a:p>
          </p:txBody>
        </p:sp>
      </p:grpSp>
      <p:grpSp>
        <p:nvGrpSpPr>
          <p:cNvPr id="69654" name="Group 22"/>
          <p:cNvGrpSpPr>
            <a:grpSpLocks/>
          </p:cNvGrpSpPr>
          <p:nvPr/>
        </p:nvGrpSpPr>
        <p:grpSpPr bwMode="auto">
          <a:xfrm>
            <a:off x="2057400" y="1981200"/>
            <a:ext cx="1751013" cy="1128713"/>
            <a:chOff x="1296" y="1248"/>
            <a:chExt cx="1103" cy="711"/>
          </a:xfrm>
        </p:grpSpPr>
        <p:sp>
          <p:nvSpPr>
            <p:cNvPr id="69655" name="Oval 23"/>
            <p:cNvSpPr>
              <a:spLocks noChangeArrowheads="1"/>
            </p:cNvSpPr>
            <p:nvPr/>
          </p:nvSpPr>
          <p:spPr bwMode="auto">
            <a:xfrm>
              <a:off x="2064" y="177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6" name="Line 24"/>
            <p:cNvSpPr>
              <a:spLocks noChangeShapeType="1"/>
            </p:cNvSpPr>
            <p:nvPr/>
          </p:nvSpPr>
          <p:spPr bwMode="auto">
            <a:xfrm>
              <a:off x="1296" y="1248"/>
              <a:ext cx="81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57" name="Text Box 25"/>
            <p:cNvSpPr txBox="1">
              <a:spLocks noChangeArrowheads="1"/>
            </p:cNvSpPr>
            <p:nvPr/>
          </p:nvSpPr>
          <p:spPr bwMode="auto">
            <a:xfrm>
              <a:off x="2208" y="1728"/>
              <a:ext cx="1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c</a:t>
              </a:r>
            </a:p>
          </p:txBody>
        </p:sp>
      </p:grpSp>
      <p:sp>
        <p:nvSpPr>
          <p:cNvPr id="69662" name="Text Box 30"/>
          <p:cNvSpPr txBox="1">
            <a:spLocks noChangeArrowheads="1"/>
          </p:cNvSpPr>
          <p:nvPr/>
        </p:nvSpPr>
        <p:spPr bwMode="auto">
          <a:xfrm>
            <a:off x="5470525" y="1784350"/>
            <a:ext cx="757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(1,a)</a:t>
            </a:r>
          </a:p>
        </p:txBody>
      </p:sp>
      <p:sp>
        <p:nvSpPr>
          <p:cNvPr id="69663" name="Text Box 31"/>
          <p:cNvSpPr txBox="1">
            <a:spLocks noChangeArrowheads="1"/>
          </p:cNvSpPr>
          <p:nvPr/>
        </p:nvSpPr>
        <p:spPr bwMode="auto">
          <a:xfrm>
            <a:off x="5470525" y="21478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(2,b)</a:t>
            </a:r>
          </a:p>
        </p:txBody>
      </p:sp>
      <p:grpSp>
        <p:nvGrpSpPr>
          <p:cNvPr id="69666" name="Group 34"/>
          <p:cNvGrpSpPr>
            <a:grpSpLocks/>
          </p:cNvGrpSpPr>
          <p:nvPr/>
        </p:nvGrpSpPr>
        <p:grpSpPr bwMode="auto">
          <a:xfrm>
            <a:off x="2057400" y="2438400"/>
            <a:ext cx="1774825" cy="1236663"/>
            <a:chOff x="1296" y="1536"/>
            <a:chExt cx="1118" cy="779"/>
          </a:xfrm>
        </p:grpSpPr>
        <p:sp>
          <p:nvSpPr>
            <p:cNvPr id="69659" name="Oval 27"/>
            <p:cNvSpPr>
              <a:spLocks noChangeArrowheads="1"/>
            </p:cNvSpPr>
            <p:nvPr/>
          </p:nvSpPr>
          <p:spPr bwMode="auto">
            <a:xfrm>
              <a:off x="2112" y="216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1" name="Text Box 29"/>
            <p:cNvSpPr txBox="1">
              <a:spLocks noChangeArrowheads="1"/>
            </p:cNvSpPr>
            <p:nvPr/>
          </p:nvSpPr>
          <p:spPr bwMode="auto">
            <a:xfrm>
              <a:off x="2208" y="2084"/>
              <a:ext cx="2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d</a:t>
              </a:r>
            </a:p>
          </p:txBody>
        </p:sp>
        <p:sp>
          <p:nvSpPr>
            <p:cNvPr id="69665" name="Line 33"/>
            <p:cNvSpPr>
              <a:spLocks noChangeShapeType="1"/>
            </p:cNvSpPr>
            <p:nvPr/>
          </p:nvSpPr>
          <p:spPr bwMode="auto">
            <a:xfrm>
              <a:off x="1296" y="1536"/>
              <a:ext cx="864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765300" y="4724400"/>
            <a:ext cx="229902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|Greedy| = 2;</a:t>
            </a:r>
          </a:p>
          <a:p>
            <a:r>
              <a:rPr lang="en-US" sz="3200" dirty="0" smtClean="0"/>
              <a:t>|Opt| = 4.</a:t>
            </a:r>
            <a:endParaRPr lang="en-US" sz="32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2035082" y="1958882"/>
            <a:ext cx="1317718" cy="1546318"/>
            <a:chOff x="2035082" y="1958882"/>
            <a:chExt cx="1317718" cy="1546318"/>
          </a:xfrm>
        </p:grpSpPr>
        <p:cxnSp>
          <p:nvCxnSpPr>
            <p:cNvPr id="4" name="Straight Connector 3"/>
            <p:cNvCxnSpPr>
              <a:stCxn id="69635" idx="5"/>
              <a:endCxn id="69656" idx="1"/>
            </p:cNvCxnSpPr>
            <p:nvPr/>
          </p:nvCxnSpPr>
          <p:spPr>
            <a:xfrm>
              <a:off x="2035082" y="1958882"/>
              <a:ext cx="1317718" cy="1012918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stCxn id="69651" idx="0"/>
            </p:cNvCxnSpPr>
            <p:nvPr/>
          </p:nvCxnSpPr>
          <p:spPr>
            <a:xfrm>
              <a:off x="2057400" y="2438400"/>
              <a:ext cx="1295400" cy="1053306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69647" idx="1"/>
              <a:endCxn id="69647" idx="0"/>
            </p:cNvCxnSpPr>
            <p:nvPr/>
          </p:nvCxnSpPr>
          <p:spPr>
            <a:xfrm flipH="1">
              <a:off x="2057400" y="1981200"/>
              <a:ext cx="1295400" cy="1524000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69652" idx="0"/>
              <a:endCxn id="69652" idx="1"/>
            </p:cNvCxnSpPr>
            <p:nvPr/>
          </p:nvCxnSpPr>
          <p:spPr>
            <a:xfrm flipV="1">
              <a:off x="2057400" y="2438400"/>
              <a:ext cx="1295400" cy="533400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8966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9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62" grpId="0" autoUpdateAnimBg="0"/>
      <p:bldP spid="69663" grpId="0" autoUpdateAnimBg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History of </a:t>
            </a:r>
            <a:r>
              <a:rPr lang="en-US" altLang="en-US" dirty="0" smtClean="0"/>
              <a:t>Web Advertising</a:t>
            </a:r>
            <a:endParaRPr lang="en-US" alt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219200"/>
            <a:ext cx="8196262" cy="5486400"/>
          </a:xfrm>
        </p:spPr>
        <p:txBody>
          <a:bodyPr>
            <a:noAutofit/>
          </a:bodyPr>
          <a:lstStyle/>
          <a:p>
            <a:r>
              <a:rPr lang="en-US" altLang="en-US" dirty="0"/>
              <a:t>Banner ads (1995-2001</a:t>
            </a:r>
            <a:r>
              <a:rPr lang="en-US" altLang="en-US" dirty="0" smtClean="0"/>
              <a:t>).</a:t>
            </a:r>
            <a:endParaRPr lang="en-US" altLang="en-US" dirty="0"/>
          </a:p>
          <a:p>
            <a:pPr lvl="1"/>
            <a:r>
              <a:rPr lang="en-US" altLang="en-US" sz="3200" dirty="0"/>
              <a:t>Initial form of web </a:t>
            </a:r>
            <a:r>
              <a:rPr lang="en-US" altLang="en-US" sz="3200" dirty="0" smtClean="0"/>
              <a:t>advertising.</a:t>
            </a:r>
            <a:endParaRPr lang="en-US" altLang="en-US" sz="3200" dirty="0"/>
          </a:p>
          <a:p>
            <a:pPr lvl="1"/>
            <a:r>
              <a:rPr lang="en-US" altLang="en-US" sz="3200" dirty="0"/>
              <a:t>Popular websites charged X$ for every 1000 “impressions” of </a:t>
            </a:r>
            <a:r>
              <a:rPr lang="en-US" altLang="en-US" sz="3200" dirty="0" smtClean="0"/>
              <a:t>ad.</a:t>
            </a:r>
            <a:endParaRPr lang="en-US" altLang="en-US" sz="3200" dirty="0"/>
          </a:p>
          <a:p>
            <a:pPr lvl="2"/>
            <a:r>
              <a:rPr lang="en-US" altLang="en-US" sz="3200" dirty="0"/>
              <a:t>Called “CPM” </a:t>
            </a:r>
            <a:r>
              <a:rPr lang="en-US" altLang="en-US" sz="3200" dirty="0" smtClean="0"/>
              <a:t>rate.</a:t>
            </a:r>
            <a:endParaRPr lang="en-US" altLang="en-US" sz="3200" dirty="0"/>
          </a:p>
          <a:p>
            <a:pPr lvl="2"/>
            <a:r>
              <a:rPr lang="en-US" altLang="en-US" sz="3200" dirty="0"/>
              <a:t>Modeled </a:t>
            </a:r>
            <a:r>
              <a:rPr lang="en-US" altLang="en-US" sz="3200" dirty="0" smtClean="0"/>
              <a:t>on TV</a:t>
            </a:r>
            <a:r>
              <a:rPr lang="en-US" altLang="en-US" sz="3200" dirty="0"/>
              <a:t>, magazine </a:t>
            </a:r>
            <a:r>
              <a:rPr lang="en-US" altLang="en-US" sz="3200" dirty="0" smtClean="0"/>
              <a:t>ads.</a:t>
            </a:r>
            <a:endParaRPr lang="en-US" altLang="en-US" sz="3200" dirty="0"/>
          </a:p>
          <a:p>
            <a:pPr lvl="1"/>
            <a:r>
              <a:rPr lang="en-US" altLang="en-US" sz="3200" dirty="0"/>
              <a:t>Untargeted to demographically </a:t>
            </a:r>
            <a:r>
              <a:rPr lang="en-US" altLang="en-US" sz="3200" dirty="0" smtClean="0"/>
              <a:t>targeted.</a:t>
            </a:r>
            <a:endParaRPr lang="en-US" altLang="en-US" sz="3200" dirty="0"/>
          </a:p>
          <a:p>
            <a:pPr lvl="1"/>
            <a:r>
              <a:rPr lang="en-US" altLang="en-US" sz="3200" dirty="0"/>
              <a:t>Low </a:t>
            </a:r>
            <a:r>
              <a:rPr lang="en-US" altLang="en-US" sz="3200" dirty="0" err="1"/>
              <a:t>clickthrough</a:t>
            </a:r>
            <a:r>
              <a:rPr lang="en-US" altLang="en-US" sz="3200" dirty="0"/>
              <a:t> </a:t>
            </a:r>
            <a:r>
              <a:rPr lang="en-US" altLang="en-US" sz="3200" dirty="0" smtClean="0"/>
              <a:t>rates.</a:t>
            </a:r>
            <a:endParaRPr lang="en-US" altLang="en-US" sz="3200" dirty="0"/>
          </a:p>
          <a:p>
            <a:pPr lvl="2"/>
            <a:r>
              <a:rPr lang="en-US" altLang="en-US" sz="3200" dirty="0"/>
              <a:t>low ROI for </a:t>
            </a:r>
            <a:r>
              <a:rPr lang="en-US" altLang="en-US" sz="3200" dirty="0" smtClean="0"/>
              <a:t>advertisers.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688064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Performance-Based Advertising</a:t>
            </a:r>
            <a:endParaRPr lang="en-US" alt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Introduced by Overture around </a:t>
            </a:r>
            <a:r>
              <a:rPr lang="en-US" altLang="en-US" dirty="0" smtClean="0"/>
              <a:t>2000.</a:t>
            </a:r>
            <a:endParaRPr lang="en-US" altLang="en-US" dirty="0"/>
          </a:p>
          <a:p>
            <a:pPr lvl="1"/>
            <a:r>
              <a:rPr lang="en-US" altLang="en-US" sz="3200" dirty="0"/>
              <a:t>Advertisers “bid” on search </a:t>
            </a:r>
            <a:r>
              <a:rPr lang="en-US" altLang="en-US" sz="3200" dirty="0" smtClean="0"/>
              <a:t>keywords.</a:t>
            </a:r>
            <a:endParaRPr lang="en-US" altLang="en-US" sz="3200" dirty="0"/>
          </a:p>
          <a:p>
            <a:pPr lvl="1"/>
            <a:r>
              <a:rPr lang="en-US" altLang="en-US" sz="3200" dirty="0"/>
              <a:t>When someone searches for that keyword, the highest bidder’s ad is </a:t>
            </a:r>
            <a:r>
              <a:rPr lang="en-US" altLang="en-US" sz="3200" dirty="0" smtClean="0"/>
              <a:t>shown.</a:t>
            </a:r>
            <a:endParaRPr lang="en-US" altLang="en-US" sz="3200" dirty="0"/>
          </a:p>
          <a:p>
            <a:pPr lvl="1"/>
            <a:r>
              <a:rPr lang="en-US" altLang="en-US" sz="3200" dirty="0"/>
              <a:t>Advertiser is charged only if the ad is clicked </a:t>
            </a:r>
            <a:r>
              <a:rPr lang="en-US" altLang="en-US" sz="3200" dirty="0" smtClean="0"/>
              <a:t>on.</a:t>
            </a:r>
            <a:endParaRPr lang="en-US" altLang="en-US" sz="3200" dirty="0"/>
          </a:p>
          <a:p>
            <a:r>
              <a:rPr lang="en-US" altLang="en-US" dirty="0"/>
              <a:t>Similar model adopted by Google with some changes around </a:t>
            </a:r>
            <a:r>
              <a:rPr lang="en-US" altLang="en-US" dirty="0" smtClean="0"/>
              <a:t>2002.</a:t>
            </a:r>
            <a:endParaRPr lang="en-US" altLang="en-US" dirty="0"/>
          </a:p>
          <a:p>
            <a:pPr lvl="1"/>
            <a:r>
              <a:rPr lang="en-US" altLang="en-US" sz="3200" dirty="0"/>
              <a:t>Called “</a:t>
            </a:r>
            <a:r>
              <a:rPr lang="en-US" altLang="en-US" sz="3200" dirty="0" err="1" smtClean="0"/>
              <a:t>Adwords</a:t>
            </a:r>
            <a:r>
              <a:rPr lang="en-US" altLang="en-US" sz="3200" dirty="0" smtClean="0"/>
              <a:t>.”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49999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Web 2.0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Performance-based advertising works!</a:t>
            </a:r>
          </a:p>
          <a:p>
            <a:pPr lvl="1"/>
            <a:r>
              <a:rPr lang="en-US" altLang="en-US" sz="3200" dirty="0"/>
              <a:t>Multi-billion-dollar </a:t>
            </a:r>
            <a:r>
              <a:rPr lang="en-US" altLang="en-US" sz="3200" dirty="0" smtClean="0"/>
              <a:t>industry.</a:t>
            </a:r>
            <a:endParaRPr lang="en-US" altLang="en-US" sz="3200" dirty="0"/>
          </a:p>
          <a:p>
            <a:r>
              <a:rPr lang="en-US" altLang="en-US" dirty="0"/>
              <a:t>Interesting </a:t>
            </a:r>
            <a:r>
              <a:rPr lang="en-US" altLang="en-US" dirty="0" smtClean="0"/>
              <a:t>problems:</a:t>
            </a:r>
            <a:endParaRPr lang="en-US" altLang="en-US" dirty="0"/>
          </a:p>
          <a:p>
            <a:pPr lvl="1"/>
            <a:r>
              <a:rPr lang="en-US" altLang="en-US" sz="3200" dirty="0"/>
              <a:t>What ads to show for a search?</a:t>
            </a:r>
          </a:p>
          <a:p>
            <a:pPr lvl="1"/>
            <a:r>
              <a:rPr lang="en-US" altLang="en-US" sz="3200" dirty="0"/>
              <a:t>If I’m an advertiser, which search </a:t>
            </a:r>
            <a:r>
              <a:rPr lang="en-US" altLang="en-US" sz="3200" dirty="0" smtClean="0"/>
              <a:t>terms should </a:t>
            </a:r>
            <a:r>
              <a:rPr lang="en-US" altLang="en-US" sz="3200" dirty="0"/>
              <a:t>I bid on and how much </a:t>
            </a:r>
            <a:r>
              <a:rPr lang="en-US" altLang="en-US" sz="3200" dirty="0" smtClean="0"/>
              <a:t>should I </a:t>
            </a:r>
            <a:r>
              <a:rPr lang="en-US" altLang="en-US" sz="3200" dirty="0"/>
              <a:t>bid?</a:t>
            </a:r>
          </a:p>
          <a:p>
            <a:pPr lvl="1">
              <a:buFont typeface="Wingdings" pitchFamily="1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953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Adwords</a:t>
            </a:r>
            <a:r>
              <a:rPr lang="en-US" altLang="en-US" dirty="0"/>
              <a:t> </a:t>
            </a:r>
            <a:r>
              <a:rPr lang="en-US" altLang="en-US" dirty="0" smtClean="0"/>
              <a:t>Problem</a:t>
            </a:r>
            <a:endParaRPr lang="en-US" alt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A stream of queries arrives at the search engine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/>
              <a:t>q1, q2,…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Several advertisers bid on each </a:t>
            </a:r>
            <a:r>
              <a:rPr lang="en-US" altLang="en-US" dirty="0" smtClean="0"/>
              <a:t>query.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When query q</a:t>
            </a:r>
            <a:r>
              <a:rPr lang="en-US" altLang="en-US" baseline="-25000" dirty="0"/>
              <a:t>i</a:t>
            </a:r>
            <a:r>
              <a:rPr lang="en-US" altLang="en-US" dirty="0"/>
              <a:t> arrives, search engine must pick a subset of advertisers whose ads are </a:t>
            </a:r>
            <a:r>
              <a:rPr lang="en-US" altLang="en-US" dirty="0" smtClean="0"/>
              <a:t>shown.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0070C0"/>
                </a:solidFill>
              </a:rPr>
              <a:t>Goal</a:t>
            </a:r>
            <a:r>
              <a:rPr lang="en-US" altLang="en-US" dirty="0"/>
              <a:t>: maximize search engine’s </a:t>
            </a:r>
            <a:r>
              <a:rPr lang="en-US" altLang="en-US" dirty="0" smtClean="0"/>
              <a:t>revenues.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Clearly we need an online algorithm</a:t>
            </a:r>
            <a:r>
              <a:rPr lang="en-US" altLang="en-US" dirty="0" smtClean="0"/>
              <a:t>!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Simplest online algorithm is Greedy.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3109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Complications </a:t>
            </a:r>
            <a:r>
              <a:rPr lang="en-US" altLang="en-US" dirty="0" smtClean="0"/>
              <a:t>– (</a:t>
            </a:r>
            <a:r>
              <a:rPr lang="en-US" altLang="en-US" dirty="0"/>
              <a:t>1)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Each ad has a different likelihood of being </a:t>
            </a:r>
            <a:r>
              <a:rPr lang="en-US" altLang="en-US" dirty="0" smtClean="0"/>
              <a:t>clicked.</a:t>
            </a:r>
          </a:p>
          <a:p>
            <a:r>
              <a:rPr lang="en-US" altLang="en-US" dirty="0" smtClean="0">
                <a:solidFill>
                  <a:srgbClr val="00B050"/>
                </a:solidFill>
              </a:rPr>
              <a:t>Example</a:t>
            </a:r>
            <a:r>
              <a:rPr lang="en-US" altLang="en-US" dirty="0" smtClean="0"/>
              <a:t>:</a:t>
            </a:r>
            <a:endParaRPr lang="en-US" altLang="en-US" dirty="0"/>
          </a:p>
          <a:p>
            <a:pPr lvl="1"/>
            <a:r>
              <a:rPr lang="en-US" altLang="en-US" dirty="0"/>
              <a:t>Advertiser 1 bids $2, click probability = </a:t>
            </a:r>
            <a:r>
              <a:rPr lang="en-US" altLang="en-US" dirty="0" smtClean="0"/>
              <a:t>0.1.</a:t>
            </a:r>
            <a:endParaRPr lang="en-US" altLang="en-US" dirty="0"/>
          </a:p>
          <a:p>
            <a:pPr lvl="1"/>
            <a:r>
              <a:rPr lang="en-US" altLang="en-US" dirty="0"/>
              <a:t>Advertiser 2 bids $1, click probability = </a:t>
            </a:r>
            <a:r>
              <a:rPr lang="en-US" altLang="en-US" dirty="0" smtClean="0"/>
              <a:t>0.5.</a:t>
            </a:r>
            <a:endParaRPr lang="en-US" altLang="en-US" dirty="0"/>
          </a:p>
          <a:p>
            <a:pPr lvl="2"/>
            <a:r>
              <a:rPr lang="en-US" altLang="en-US" dirty="0" smtClean="0"/>
              <a:t>Click-through </a:t>
            </a:r>
            <a:r>
              <a:rPr lang="en-US" altLang="en-US" dirty="0"/>
              <a:t>rate measured </a:t>
            </a:r>
            <a:r>
              <a:rPr lang="en-US" altLang="en-US" dirty="0" smtClean="0"/>
              <a:t>by historical performance.</a:t>
            </a:r>
            <a:endParaRPr lang="en-US" altLang="en-US" dirty="0"/>
          </a:p>
          <a:p>
            <a:r>
              <a:rPr lang="en-US" altLang="en-US" dirty="0">
                <a:solidFill>
                  <a:srgbClr val="0070C0"/>
                </a:solidFill>
              </a:rPr>
              <a:t>Simple </a:t>
            </a:r>
            <a:r>
              <a:rPr lang="en-US" altLang="en-US" dirty="0" smtClean="0">
                <a:solidFill>
                  <a:srgbClr val="0070C0"/>
                </a:solidFill>
              </a:rPr>
              <a:t>solution</a:t>
            </a:r>
            <a:r>
              <a:rPr lang="en-US" altLang="en-US" dirty="0" smtClean="0"/>
              <a:t>:</a:t>
            </a:r>
            <a:endParaRPr lang="en-US" altLang="en-US" dirty="0"/>
          </a:p>
          <a:p>
            <a:pPr lvl="1"/>
            <a:r>
              <a:rPr lang="en-US" altLang="en-US" dirty="0"/>
              <a:t>Instead of raw bids, use the “expected revenue per </a:t>
            </a:r>
            <a:r>
              <a:rPr lang="en-US" altLang="en-US" dirty="0" smtClean="0"/>
              <a:t>click.”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4776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28184"/>
            <a:ext cx="8001000" cy="911225"/>
          </a:xfrm>
        </p:spPr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dirty="0" err="1"/>
              <a:t>Adwords</a:t>
            </a:r>
            <a:r>
              <a:rPr lang="en-US" altLang="en-US" dirty="0"/>
              <a:t> Innovation</a:t>
            </a:r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762000" y="14478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solidFill>
                  <a:srgbClr val="FF0000"/>
                </a:solidFill>
                <a:latin typeface="Arial" charset="0"/>
              </a:rPr>
              <a:t>Advertiser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2667000" y="14478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solidFill>
                  <a:srgbClr val="FF0000"/>
                </a:solidFill>
                <a:latin typeface="Arial" charset="0"/>
              </a:rPr>
              <a:t>Bid</a:t>
            </a:r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4572000" y="14478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solidFill>
                  <a:srgbClr val="FF0000"/>
                </a:solidFill>
                <a:latin typeface="Arial" charset="0"/>
              </a:rPr>
              <a:t>CTR</a:t>
            </a:r>
          </a:p>
        </p:txBody>
      </p:sp>
      <p:sp>
        <p:nvSpPr>
          <p:cNvPr id="118790" name="Rectangle 6"/>
          <p:cNvSpPr>
            <a:spLocks noChangeArrowheads="1"/>
          </p:cNvSpPr>
          <p:nvPr/>
        </p:nvSpPr>
        <p:spPr bwMode="auto">
          <a:xfrm>
            <a:off x="6477000" y="14478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solidFill>
                  <a:srgbClr val="FF0000"/>
                </a:solidFill>
                <a:latin typeface="Arial" charset="0"/>
              </a:rPr>
              <a:t>Bid * CTR</a:t>
            </a:r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762000" y="21336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A</a:t>
            </a:r>
          </a:p>
        </p:txBody>
      </p:sp>
      <p:sp>
        <p:nvSpPr>
          <p:cNvPr id="118792" name="Rectangle 8"/>
          <p:cNvSpPr>
            <a:spLocks noChangeArrowheads="1"/>
          </p:cNvSpPr>
          <p:nvPr/>
        </p:nvSpPr>
        <p:spPr bwMode="auto">
          <a:xfrm>
            <a:off x="762000" y="28194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B</a:t>
            </a:r>
          </a:p>
        </p:txBody>
      </p:sp>
      <p:sp>
        <p:nvSpPr>
          <p:cNvPr id="118793" name="Rectangle 9"/>
          <p:cNvSpPr>
            <a:spLocks noChangeArrowheads="1"/>
          </p:cNvSpPr>
          <p:nvPr/>
        </p:nvSpPr>
        <p:spPr bwMode="auto">
          <a:xfrm>
            <a:off x="762000" y="35052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C</a:t>
            </a:r>
          </a:p>
        </p:txBody>
      </p:sp>
      <p:sp>
        <p:nvSpPr>
          <p:cNvPr id="118794" name="Rectangle 10"/>
          <p:cNvSpPr>
            <a:spLocks noChangeArrowheads="1"/>
          </p:cNvSpPr>
          <p:nvPr/>
        </p:nvSpPr>
        <p:spPr bwMode="auto">
          <a:xfrm>
            <a:off x="2667000" y="21336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$1.00</a:t>
            </a:r>
          </a:p>
        </p:txBody>
      </p:sp>
      <p:sp>
        <p:nvSpPr>
          <p:cNvPr id="118795" name="Rectangle 11"/>
          <p:cNvSpPr>
            <a:spLocks noChangeArrowheads="1"/>
          </p:cNvSpPr>
          <p:nvPr/>
        </p:nvSpPr>
        <p:spPr bwMode="auto">
          <a:xfrm>
            <a:off x="2667000" y="28194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$0.75</a:t>
            </a:r>
          </a:p>
        </p:txBody>
      </p:sp>
      <p:sp>
        <p:nvSpPr>
          <p:cNvPr id="118796" name="Rectangle 12"/>
          <p:cNvSpPr>
            <a:spLocks noChangeArrowheads="1"/>
          </p:cNvSpPr>
          <p:nvPr/>
        </p:nvSpPr>
        <p:spPr bwMode="auto">
          <a:xfrm>
            <a:off x="2667000" y="35052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$0.50</a:t>
            </a:r>
          </a:p>
        </p:txBody>
      </p:sp>
      <p:sp>
        <p:nvSpPr>
          <p:cNvPr id="118797" name="Rectangle 13"/>
          <p:cNvSpPr>
            <a:spLocks noChangeArrowheads="1"/>
          </p:cNvSpPr>
          <p:nvPr/>
        </p:nvSpPr>
        <p:spPr bwMode="auto">
          <a:xfrm>
            <a:off x="4572000" y="21336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1%</a:t>
            </a:r>
          </a:p>
        </p:txBody>
      </p:sp>
      <p:sp>
        <p:nvSpPr>
          <p:cNvPr id="118798" name="Rectangle 14"/>
          <p:cNvSpPr>
            <a:spLocks noChangeArrowheads="1"/>
          </p:cNvSpPr>
          <p:nvPr/>
        </p:nvSpPr>
        <p:spPr bwMode="auto">
          <a:xfrm>
            <a:off x="4572000" y="28194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2%</a:t>
            </a:r>
          </a:p>
        </p:txBody>
      </p:sp>
      <p:sp>
        <p:nvSpPr>
          <p:cNvPr id="118799" name="Rectangle 15"/>
          <p:cNvSpPr>
            <a:spLocks noChangeArrowheads="1"/>
          </p:cNvSpPr>
          <p:nvPr/>
        </p:nvSpPr>
        <p:spPr bwMode="auto">
          <a:xfrm>
            <a:off x="4572000" y="35052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2.5%</a:t>
            </a:r>
          </a:p>
        </p:txBody>
      </p:sp>
      <p:sp>
        <p:nvSpPr>
          <p:cNvPr id="118800" name="Rectangle 16"/>
          <p:cNvSpPr>
            <a:spLocks noChangeArrowheads="1"/>
          </p:cNvSpPr>
          <p:nvPr/>
        </p:nvSpPr>
        <p:spPr bwMode="auto">
          <a:xfrm>
            <a:off x="6477000" y="21336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1 cent</a:t>
            </a:r>
          </a:p>
        </p:txBody>
      </p:sp>
      <p:sp>
        <p:nvSpPr>
          <p:cNvPr id="118801" name="Rectangle 17"/>
          <p:cNvSpPr>
            <a:spLocks noChangeArrowheads="1"/>
          </p:cNvSpPr>
          <p:nvPr/>
        </p:nvSpPr>
        <p:spPr bwMode="auto">
          <a:xfrm>
            <a:off x="6477000" y="28194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1.5 cents</a:t>
            </a:r>
          </a:p>
        </p:txBody>
      </p:sp>
      <p:sp>
        <p:nvSpPr>
          <p:cNvPr id="118802" name="Rectangle 18"/>
          <p:cNvSpPr>
            <a:spLocks noChangeArrowheads="1"/>
          </p:cNvSpPr>
          <p:nvPr/>
        </p:nvSpPr>
        <p:spPr bwMode="auto">
          <a:xfrm>
            <a:off x="6477000" y="35052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1.125 cents</a:t>
            </a:r>
          </a:p>
        </p:txBody>
      </p:sp>
    </p:spTree>
    <p:extLst>
      <p:ext uri="{BB962C8B-B14F-4D97-AF65-F5344CB8AC3E}">
        <p14:creationId xmlns:p14="http://schemas.microsoft.com/office/powerpoint/2010/main" val="1615367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8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8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8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8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8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8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8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9" grpId="0" animBg="1"/>
      <p:bldP spid="118790" grpId="0" animBg="1"/>
      <p:bldP spid="118797" grpId="0" animBg="1"/>
      <p:bldP spid="118798" grpId="0" animBg="1"/>
      <p:bldP spid="118799" grpId="0" animBg="1"/>
      <p:bldP spid="118800" grpId="0" animBg="1"/>
      <p:bldP spid="118801" grpId="0" animBg="1"/>
      <p:bldP spid="11880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Online </a:t>
            </a:r>
            <a:r>
              <a:rPr lang="en-US" altLang="en-US" dirty="0" smtClean="0"/>
              <a:t>Algorithms</a:t>
            </a:r>
            <a:endParaRPr lang="en-US" alt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Classic model of </a:t>
            </a:r>
            <a:r>
              <a:rPr lang="en-US" altLang="en-US" dirty="0" smtClean="0"/>
              <a:t>(</a:t>
            </a:r>
            <a:r>
              <a:rPr lang="en-US" altLang="en-US" i="1" dirty="0" smtClean="0">
                <a:solidFill>
                  <a:srgbClr val="FF0000"/>
                </a:solidFill>
              </a:rPr>
              <a:t>offline</a:t>
            </a:r>
            <a:r>
              <a:rPr lang="en-US" altLang="en-US" dirty="0" smtClean="0"/>
              <a:t>) algorithms:</a:t>
            </a:r>
            <a:endParaRPr lang="en-US" altLang="en-US" dirty="0"/>
          </a:p>
          <a:p>
            <a:pPr lvl="1"/>
            <a:r>
              <a:rPr lang="en-US" altLang="en-US" sz="3200" dirty="0"/>
              <a:t>You get to see the entire input, then compute some function of </a:t>
            </a:r>
            <a:r>
              <a:rPr lang="en-US" altLang="en-US" sz="3200" dirty="0" smtClean="0"/>
              <a:t>it.</a:t>
            </a:r>
            <a:endParaRPr lang="en-US" altLang="en-US" sz="3200" dirty="0"/>
          </a:p>
          <a:p>
            <a:r>
              <a:rPr lang="en-US" altLang="en-US" i="1" dirty="0" smtClean="0">
                <a:solidFill>
                  <a:srgbClr val="FF0000"/>
                </a:solidFill>
              </a:rPr>
              <a:t>Online algorithm</a:t>
            </a:r>
            <a:r>
              <a:rPr lang="en-US" altLang="en-US" dirty="0" smtClean="0"/>
              <a:t>:</a:t>
            </a:r>
            <a:endParaRPr lang="en-US" altLang="en-US" dirty="0">
              <a:solidFill>
                <a:srgbClr val="FF0000"/>
              </a:solidFill>
            </a:endParaRPr>
          </a:p>
          <a:p>
            <a:pPr lvl="1"/>
            <a:r>
              <a:rPr lang="en-US" altLang="en-US" sz="3200" dirty="0"/>
              <a:t>You get to see the input one piece at a time, and need to make irrevocable decisions along the </a:t>
            </a:r>
            <a:r>
              <a:rPr lang="en-US" altLang="en-US" sz="3200" dirty="0" smtClean="0"/>
              <a:t>way.</a:t>
            </a:r>
            <a:endParaRPr lang="en-US" altLang="en-US" sz="3200" dirty="0"/>
          </a:p>
          <a:p>
            <a:pPr lvl="1"/>
            <a:r>
              <a:rPr lang="en-US" altLang="en-US" sz="3200" dirty="0"/>
              <a:t>Similar to data stream </a:t>
            </a:r>
            <a:r>
              <a:rPr lang="en-US" altLang="en-US" sz="3200" dirty="0" smtClean="0"/>
              <a:t>models.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62828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Adwords Innovation</a:t>
            </a:r>
          </a:p>
        </p:txBody>
      </p:sp>
      <p:sp>
        <p:nvSpPr>
          <p:cNvPr id="119811" name="Rectangle 3"/>
          <p:cNvSpPr>
            <a:spLocks noChangeArrowheads="1"/>
          </p:cNvSpPr>
          <p:nvPr/>
        </p:nvSpPr>
        <p:spPr bwMode="auto">
          <a:xfrm>
            <a:off x="762000" y="14478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solidFill>
                  <a:srgbClr val="FF0000"/>
                </a:solidFill>
                <a:latin typeface="Arial" charset="0"/>
              </a:rPr>
              <a:t>Advertiser</a:t>
            </a:r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2667000" y="14478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solidFill>
                  <a:srgbClr val="FF0000"/>
                </a:solidFill>
                <a:latin typeface="Arial" charset="0"/>
              </a:rPr>
              <a:t>Bid</a:t>
            </a:r>
          </a:p>
        </p:txBody>
      </p:sp>
      <p:sp>
        <p:nvSpPr>
          <p:cNvPr id="119813" name="Rectangle 5"/>
          <p:cNvSpPr>
            <a:spLocks noChangeArrowheads="1"/>
          </p:cNvSpPr>
          <p:nvPr/>
        </p:nvSpPr>
        <p:spPr bwMode="auto">
          <a:xfrm>
            <a:off x="4572000" y="14478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solidFill>
                  <a:srgbClr val="FF0000"/>
                </a:solidFill>
                <a:latin typeface="Arial" charset="0"/>
              </a:rPr>
              <a:t>CTR</a:t>
            </a:r>
          </a:p>
        </p:txBody>
      </p:sp>
      <p:sp>
        <p:nvSpPr>
          <p:cNvPr id="119814" name="Rectangle 6"/>
          <p:cNvSpPr>
            <a:spLocks noChangeArrowheads="1"/>
          </p:cNvSpPr>
          <p:nvPr/>
        </p:nvSpPr>
        <p:spPr bwMode="auto">
          <a:xfrm>
            <a:off x="6477000" y="14478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solidFill>
                  <a:srgbClr val="FF0000"/>
                </a:solidFill>
                <a:latin typeface="Arial" charset="0"/>
              </a:rPr>
              <a:t>Bid * CTR</a:t>
            </a:r>
          </a:p>
        </p:txBody>
      </p:sp>
      <p:sp>
        <p:nvSpPr>
          <p:cNvPr id="119815" name="Rectangle 7"/>
          <p:cNvSpPr>
            <a:spLocks noChangeArrowheads="1"/>
          </p:cNvSpPr>
          <p:nvPr/>
        </p:nvSpPr>
        <p:spPr bwMode="auto">
          <a:xfrm>
            <a:off x="762000" y="35052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A</a:t>
            </a:r>
          </a:p>
        </p:txBody>
      </p:sp>
      <p:sp>
        <p:nvSpPr>
          <p:cNvPr id="119816" name="Rectangle 8"/>
          <p:cNvSpPr>
            <a:spLocks noChangeArrowheads="1"/>
          </p:cNvSpPr>
          <p:nvPr/>
        </p:nvSpPr>
        <p:spPr bwMode="auto">
          <a:xfrm>
            <a:off x="762000" y="21336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B</a:t>
            </a:r>
          </a:p>
        </p:txBody>
      </p:sp>
      <p:sp>
        <p:nvSpPr>
          <p:cNvPr id="119817" name="Rectangle 9"/>
          <p:cNvSpPr>
            <a:spLocks noChangeArrowheads="1"/>
          </p:cNvSpPr>
          <p:nvPr/>
        </p:nvSpPr>
        <p:spPr bwMode="auto">
          <a:xfrm>
            <a:off x="762000" y="28194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C</a:t>
            </a:r>
          </a:p>
        </p:txBody>
      </p:sp>
      <p:sp>
        <p:nvSpPr>
          <p:cNvPr id="119818" name="Rectangle 10"/>
          <p:cNvSpPr>
            <a:spLocks noChangeArrowheads="1"/>
          </p:cNvSpPr>
          <p:nvPr/>
        </p:nvSpPr>
        <p:spPr bwMode="auto">
          <a:xfrm>
            <a:off x="2667000" y="35052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$1.00</a:t>
            </a:r>
          </a:p>
        </p:txBody>
      </p:sp>
      <p:sp>
        <p:nvSpPr>
          <p:cNvPr id="119819" name="Rectangle 11"/>
          <p:cNvSpPr>
            <a:spLocks noChangeArrowheads="1"/>
          </p:cNvSpPr>
          <p:nvPr/>
        </p:nvSpPr>
        <p:spPr bwMode="auto">
          <a:xfrm>
            <a:off x="2667000" y="21336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$0.75</a:t>
            </a:r>
          </a:p>
        </p:txBody>
      </p:sp>
      <p:sp>
        <p:nvSpPr>
          <p:cNvPr id="119820" name="Rectangle 12"/>
          <p:cNvSpPr>
            <a:spLocks noChangeArrowheads="1"/>
          </p:cNvSpPr>
          <p:nvPr/>
        </p:nvSpPr>
        <p:spPr bwMode="auto">
          <a:xfrm>
            <a:off x="2667000" y="28194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$0.50</a:t>
            </a:r>
          </a:p>
        </p:txBody>
      </p:sp>
      <p:sp>
        <p:nvSpPr>
          <p:cNvPr id="119821" name="Rectangle 13"/>
          <p:cNvSpPr>
            <a:spLocks noChangeArrowheads="1"/>
          </p:cNvSpPr>
          <p:nvPr/>
        </p:nvSpPr>
        <p:spPr bwMode="auto">
          <a:xfrm>
            <a:off x="4572000" y="35052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1%</a:t>
            </a:r>
          </a:p>
        </p:txBody>
      </p:sp>
      <p:sp>
        <p:nvSpPr>
          <p:cNvPr id="119822" name="Rectangle 14"/>
          <p:cNvSpPr>
            <a:spLocks noChangeArrowheads="1"/>
          </p:cNvSpPr>
          <p:nvPr/>
        </p:nvSpPr>
        <p:spPr bwMode="auto">
          <a:xfrm>
            <a:off x="4572000" y="21336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2%</a:t>
            </a:r>
          </a:p>
        </p:txBody>
      </p:sp>
      <p:sp>
        <p:nvSpPr>
          <p:cNvPr id="119823" name="Rectangle 15"/>
          <p:cNvSpPr>
            <a:spLocks noChangeArrowheads="1"/>
          </p:cNvSpPr>
          <p:nvPr/>
        </p:nvSpPr>
        <p:spPr bwMode="auto">
          <a:xfrm>
            <a:off x="4572000" y="28194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2.5%</a:t>
            </a:r>
          </a:p>
        </p:txBody>
      </p:sp>
      <p:sp>
        <p:nvSpPr>
          <p:cNvPr id="119824" name="Rectangle 16"/>
          <p:cNvSpPr>
            <a:spLocks noChangeArrowheads="1"/>
          </p:cNvSpPr>
          <p:nvPr/>
        </p:nvSpPr>
        <p:spPr bwMode="auto">
          <a:xfrm>
            <a:off x="6477000" y="35052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1 cent</a:t>
            </a:r>
          </a:p>
        </p:txBody>
      </p:sp>
      <p:sp>
        <p:nvSpPr>
          <p:cNvPr id="119825" name="Rectangle 17"/>
          <p:cNvSpPr>
            <a:spLocks noChangeArrowheads="1"/>
          </p:cNvSpPr>
          <p:nvPr/>
        </p:nvSpPr>
        <p:spPr bwMode="auto">
          <a:xfrm>
            <a:off x="6477000" y="21336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1.5 cents</a:t>
            </a:r>
          </a:p>
        </p:txBody>
      </p:sp>
      <p:sp>
        <p:nvSpPr>
          <p:cNvPr id="119826" name="Rectangle 18"/>
          <p:cNvSpPr>
            <a:spLocks noChangeArrowheads="1"/>
          </p:cNvSpPr>
          <p:nvPr/>
        </p:nvSpPr>
        <p:spPr bwMode="auto">
          <a:xfrm>
            <a:off x="6477000" y="28194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1.125 cents</a:t>
            </a:r>
          </a:p>
        </p:txBody>
      </p:sp>
    </p:spTree>
    <p:extLst>
      <p:ext uri="{BB962C8B-B14F-4D97-AF65-F5344CB8AC3E}">
        <p14:creationId xmlns:p14="http://schemas.microsoft.com/office/powerpoint/2010/main" val="24231592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Complications </a:t>
            </a:r>
            <a:r>
              <a:rPr lang="en-US" altLang="en-US" dirty="0" smtClean="0"/>
              <a:t>– (</a:t>
            </a:r>
            <a:r>
              <a:rPr lang="en-US" altLang="en-US" dirty="0"/>
              <a:t>2)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Each advertiser has a limited budget</a:t>
            </a:r>
          </a:p>
          <a:p>
            <a:pPr lvl="1"/>
            <a:r>
              <a:rPr lang="en-US" altLang="en-US" dirty="0"/>
              <a:t>Search engine guarantees that the advertiser will not be charged more than their daily </a:t>
            </a:r>
            <a:r>
              <a:rPr lang="en-US" altLang="en-US" dirty="0" smtClean="0"/>
              <a:t>budget.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31805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Simplified </a:t>
            </a:r>
            <a:r>
              <a:rPr lang="en-US" altLang="en-US" dirty="0" smtClean="0"/>
              <a:t>Model (For Now</a:t>
            </a:r>
            <a:r>
              <a:rPr lang="en-US" altLang="en-US" dirty="0"/>
              <a:t>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Assume all bids are 0 or </a:t>
            </a:r>
            <a:r>
              <a:rPr lang="en-US" altLang="en-US" dirty="0" smtClean="0"/>
              <a:t>1.</a:t>
            </a:r>
            <a:endParaRPr lang="en-US" altLang="en-US" dirty="0"/>
          </a:p>
          <a:p>
            <a:r>
              <a:rPr lang="en-US" altLang="en-US" dirty="0"/>
              <a:t>Each advertiser has the same budget </a:t>
            </a:r>
            <a:r>
              <a:rPr lang="en-US" altLang="en-US" dirty="0" smtClean="0"/>
              <a:t>B.</a:t>
            </a:r>
            <a:endParaRPr lang="en-US" altLang="en-US" dirty="0"/>
          </a:p>
          <a:p>
            <a:r>
              <a:rPr lang="en-US" altLang="en-US" dirty="0"/>
              <a:t>One advertiser </a:t>
            </a:r>
            <a:r>
              <a:rPr lang="en-US" altLang="en-US" dirty="0" smtClean="0"/>
              <a:t>is chosen per query.</a:t>
            </a:r>
            <a:endParaRPr lang="en-US" altLang="en-US" dirty="0"/>
          </a:p>
          <a:p>
            <a:r>
              <a:rPr lang="en-US" altLang="en-US" dirty="0"/>
              <a:t>Let’s try the greedy </a:t>
            </a:r>
            <a:r>
              <a:rPr lang="en-US" altLang="en-US" dirty="0" smtClean="0"/>
              <a:t>algorithm:</a:t>
            </a:r>
            <a:endParaRPr lang="en-US" altLang="en-US" dirty="0"/>
          </a:p>
          <a:p>
            <a:pPr lvl="1"/>
            <a:r>
              <a:rPr lang="en-US" altLang="en-US" sz="3200" dirty="0"/>
              <a:t>Arbitrarily pick an eligible advertiser for each </a:t>
            </a:r>
            <a:r>
              <a:rPr lang="en-US" altLang="en-US" sz="3200" dirty="0" smtClean="0"/>
              <a:t>keyword.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51506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Bad </a:t>
            </a:r>
            <a:r>
              <a:rPr lang="en-US" altLang="en-US" dirty="0" smtClean="0"/>
              <a:t>Scenario For Greedy</a:t>
            </a:r>
            <a:endParaRPr lang="en-US" alt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Two advertisers A and </a:t>
            </a:r>
            <a:r>
              <a:rPr lang="en-US" altLang="en-US" dirty="0" smtClean="0"/>
              <a:t>B.</a:t>
            </a:r>
            <a:endParaRPr lang="en-US" altLang="en-US" dirty="0"/>
          </a:p>
          <a:p>
            <a:r>
              <a:rPr lang="en-US" altLang="en-US" dirty="0"/>
              <a:t>A bids on query x, B bids on x and </a:t>
            </a:r>
            <a:r>
              <a:rPr lang="en-US" altLang="en-US" dirty="0" smtClean="0"/>
              <a:t>y.</a:t>
            </a:r>
            <a:endParaRPr lang="en-US" altLang="en-US" dirty="0"/>
          </a:p>
          <a:p>
            <a:r>
              <a:rPr lang="en-US" altLang="en-US" dirty="0"/>
              <a:t>Both have budgets of $</a:t>
            </a:r>
            <a:r>
              <a:rPr lang="en-US" altLang="en-US" dirty="0" smtClean="0"/>
              <a:t>4.</a:t>
            </a:r>
            <a:endParaRPr lang="en-US" altLang="en-US" dirty="0"/>
          </a:p>
          <a:p>
            <a:r>
              <a:rPr lang="en-US" altLang="en-US" dirty="0"/>
              <a:t>Query stream: </a:t>
            </a:r>
            <a:r>
              <a:rPr lang="en-US" altLang="en-US" dirty="0" smtClean="0"/>
              <a:t>x </a:t>
            </a:r>
            <a:r>
              <a:rPr lang="en-US" altLang="en-US" dirty="0" err="1" smtClean="0"/>
              <a:t>x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x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x</a:t>
            </a:r>
            <a:r>
              <a:rPr lang="en-US" altLang="en-US" dirty="0" smtClean="0"/>
              <a:t> y </a:t>
            </a:r>
            <a:r>
              <a:rPr lang="en-US" altLang="en-US" dirty="0" err="1" smtClean="0"/>
              <a:t>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y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r>
              <a:rPr lang="en-US" altLang="en-US" dirty="0" smtClean="0">
                <a:solidFill>
                  <a:srgbClr val="0070C0"/>
                </a:solidFill>
              </a:rPr>
              <a:t>Possible greedy </a:t>
            </a:r>
            <a:r>
              <a:rPr lang="en-US" altLang="en-US" dirty="0">
                <a:solidFill>
                  <a:srgbClr val="0070C0"/>
                </a:solidFill>
              </a:rPr>
              <a:t>choice</a:t>
            </a:r>
            <a:r>
              <a:rPr lang="en-US" altLang="en-US" dirty="0"/>
              <a:t>: </a:t>
            </a:r>
            <a:r>
              <a:rPr lang="en-US" altLang="en-US" dirty="0" smtClean="0"/>
              <a:t>B </a:t>
            </a:r>
            <a:r>
              <a:rPr lang="en-US" altLang="en-US" dirty="0" err="1" smtClean="0"/>
              <a:t>B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</a:t>
            </a:r>
            <a:r>
              <a:rPr lang="en-US" altLang="en-US" dirty="0" smtClean="0"/>
              <a:t> _ _ _ _.</a:t>
            </a:r>
            <a:endParaRPr lang="en-US" altLang="en-US" dirty="0"/>
          </a:p>
          <a:p>
            <a:r>
              <a:rPr lang="en-US" altLang="en-US" dirty="0">
                <a:solidFill>
                  <a:srgbClr val="0070C0"/>
                </a:solidFill>
              </a:rPr>
              <a:t>Optimal</a:t>
            </a:r>
            <a:r>
              <a:rPr lang="en-US" altLang="en-US" dirty="0"/>
              <a:t>: </a:t>
            </a:r>
            <a:r>
              <a:rPr lang="en-US" altLang="en-US" dirty="0" smtClean="0"/>
              <a:t>A </a:t>
            </a:r>
            <a:r>
              <a:rPr lang="en-US" altLang="en-US" dirty="0" err="1" smtClean="0"/>
              <a:t>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</a:t>
            </a:r>
            <a:r>
              <a:rPr lang="en-US" altLang="en-US" dirty="0" smtClean="0"/>
              <a:t> B </a:t>
            </a:r>
            <a:r>
              <a:rPr lang="en-US" altLang="en-US" dirty="0" err="1" smtClean="0"/>
              <a:t>B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r>
              <a:rPr lang="en-US" altLang="en-US" dirty="0"/>
              <a:t>Competitive ratio = </a:t>
            </a:r>
            <a:r>
              <a:rPr lang="en-US" altLang="en-US" dirty="0" smtClean="0"/>
              <a:t>1/2.</a:t>
            </a:r>
            <a:endParaRPr lang="en-US" altLang="en-US" dirty="0"/>
          </a:p>
          <a:p>
            <a:pPr lvl="1"/>
            <a:r>
              <a:rPr lang="en-US" altLang="en-US" dirty="0" smtClean="0"/>
              <a:t>This is actually the </a:t>
            </a:r>
            <a:r>
              <a:rPr lang="en-US" altLang="en-US" dirty="0"/>
              <a:t>worst </a:t>
            </a:r>
            <a:r>
              <a:rPr lang="en-US" altLang="en-US" dirty="0" smtClean="0"/>
              <a:t>case.</a:t>
            </a:r>
            <a:endParaRPr lang="en-US" altLang="en-US" dirty="0"/>
          </a:p>
          <a:p>
            <a:pPr lvl="1"/>
            <a:endParaRPr lang="en-US" altLang="en-US" sz="240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3810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Balance Algorithm </a:t>
            </a:r>
            <a:r>
              <a:rPr lang="en-US" altLang="en-US" dirty="0"/>
              <a:t>[MSVV]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[Mehta, </a:t>
            </a:r>
            <a:r>
              <a:rPr lang="en-US" altLang="en-US" dirty="0" err="1"/>
              <a:t>Saberi</a:t>
            </a:r>
            <a:r>
              <a:rPr lang="en-US" altLang="en-US" dirty="0"/>
              <a:t>, </a:t>
            </a:r>
            <a:r>
              <a:rPr lang="en-US" altLang="en-US" dirty="0" err="1"/>
              <a:t>Vazirani</a:t>
            </a:r>
            <a:r>
              <a:rPr lang="en-US" altLang="en-US" dirty="0"/>
              <a:t>, and </a:t>
            </a:r>
            <a:r>
              <a:rPr lang="en-US" altLang="en-US" dirty="0" err="1"/>
              <a:t>Vazirani</a:t>
            </a:r>
            <a:r>
              <a:rPr lang="en-US" altLang="en-US" dirty="0" smtClean="0"/>
              <a:t>].</a:t>
            </a:r>
            <a:endParaRPr lang="en-US" altLang="en-US" dirty="0"/>
          </a:p>
          <a:p>
            <a:r>
              <a:rPr lang="en-US" altLang="en-US" dirty="0"/>
              <a:t>For each query, pick the advertiser with the largest unspent </a:t>
            </a:r>
            <a:r>
              <a:rPr lang="en-US" altLang="en-US" dirty="0" smtClean="0"/>
              <a:t>budget who bid on this query.</a:t>
            </a:r>
            <a:endParaRPr lang="en-US" altLang="en-US" dirty="0"/>
          </a:p>
          <a:p>
            <a:pPr lvl="1"/>
            <a:r>
              <a:rPr lang="en-US" altLang="en-US" sz="3200" dirty="0"/>
              <a:t>Break ties </a:t>
            </a:r>
            <a:r>
              <a:rPr lang="en-US" altLang="en-US" sz="3200" dirty="0" smtClean="0"/>
              <a:t>arbitrarily.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800889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92D050"/>
                </a:solidFill>
              </a:rPr>
              <a:t>Example</a:t>
            </a:r>
            <a:r>
              <a:rPr lang="en-US" altLang="en-US" dirty="0"/>
              <a:t>: </a:t>
            </a:r>
            <a:r>
              <a:rPr lang="en-US" altLang="en-US" dirty="0" smtClean="0"/>
              <a:t>Balance</a:t>
            </a:r>
            <a:endParaRPr lang="en-US" alt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Two advertisers A and </a:t>
            </a:r>
            <a:r>
              <a:rPr lang="en-US" altLang="en-US" dirty="0" smtClean="0"/>
              <a:t>B.</a:t>
            </a:r>
            <a:endParaRPr lang="en-US" altLang="en-US" dirty="0"/>
          </a:p>
          <a:p>
            <a:r>
              <a:rPr lang="en-US" altLang="en-US" dirty="0"/>
              <a:t>A bids on query x, B bids on x and </a:t>
            </a:r>
            <a:r>
              <a:rPr lang="en-US" altLang="en-US" dirty="0" smtClean="0"/>
              <a:t>y.</a:t>
            </a:r>
            <a:endParaRPr lang="en-US" altLang="en-US" dirty="0"/>
          </a:p>
          <a:p>
            <a:r>
              <a:rPr lang="en-US" altLang="en-US" dirty="0"/>
              <a:t>Both have budgets of $</a:t>
            </a:r>
            <a:r>
              <a:rPr lang="en-US" altLang="en-US" dirty="0" smtClean="0"/>
              <a:t>4.</a:t>
            </a:r>
            <a:endParaRPr lang="en-US" altLang="en-US" dirty="0"/>
          </a:p>
          <a:p>
            <a:r>
              <a:rPr lang="en-US" altLang="en-US" dirty="0"/>
              <a:t>Query stream: </a:t>
            </a:r>
            <a:r>
              <a:rPr lang="en-US" altLang="en-US" dirty="0" smtClean="0"/>
              <a:t>x </a:t>
            </a:r>
            <a:r>
              <a:rPr lang="en-US" altLang="en-US" dirty="0" err="1" smtClean="0"/>
              <a:t>x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x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x</a:t>
            </a:r>
            <a:r>
              <a:rPr lang="en-US" altLang="en-US" dirty="0" smtClean="0"/>
              <a:t> y y </a:t>
            </a:r>
            <a:r>
              <a:rPr lang="en-US" altLang="en-US" dirty="0" err="1" smtClean="0"/>
              <a:t>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y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r>
              <a:rPr lang="en-US" altLang="en-US" dirty="0" smtClean="0">
                <a:solidFill>
                  <a:srgbClr val="0070C0"/>
                </a:solidFill>
              </a:rPr>
              <a:t>Balance </a:t>
            </a:r>
            <a:r>
              <a:rPr lang="en-US" altLang="en-US" dirty="0">
                <a:solidFill>
                  <a:srgbClr val="0070C0"/>
                </a:solidFill>
              </a:rPr>
              <a:t>choice</a:t>
            </a:r>
            <a:r>
              <a:rPr lang="en-US" altLang="en-US" dirty="0"/>
              <a:t>: </a:t>
            </a:r>
            <a:r>
              <a:rPr lang="en-US" altLang="en-US" dirty="0" smtClean="0"/>
              <a:t>B A B A B </a:t>
            </a:r>
            <a:r>
              <a:rPr lang="en-US" altLang="en-US" dirty="0" err="1" smtClean="0"/>
              <a:t>B</a:t>
            </a:r>
            <a:r>
              <a:rPr lang="en-US" altLang="en-US" dirty="0" smtClean="0"/>
              <a:t> _ _.</a:t>
            </a:r>
            <a:endParaRPr lang="en-US" altLang="en-US" dirty="0"/>
          </a:p>
          <a:p>
            <a:r>
              <a:rPr lang="en-US" altLang="en-US" dirty="0">
                <a:solidFill>
                  <a:srgbClr val="0070C0"/>
                </a:solidFill>
              </a:rPr>
              <a:t>Optimal</a:t>
            </a:r>
            <a:r>
              <a:rPr lang="en-US" altLang="en-US" dirty="0"/>
              <a:t>: </a:t>
            </a:r>
            <a:r>
              <a:rPr lang="en-US" altLang="en-US" dirty="0" smtClean="0"/>
              <a:t>A </a:t>
            </a:r>
            <a:r>
              <a:rPr lang="en-US" altLang="en-US" dirty="0" err="1" smtClean="0"/>
              <a:t>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</a:t>
            </a:r>
            <a:r>
              <a:rPr lang="en-US" altLang="en-US" dirty="0" smtClean="0"/>
              <a:t> B </a:t>
            </a:r>
            <a:r>
              <a:rPr lang="en-US" altLang="en-US" dirty="0" err="1" smtClean="0"/>
              <a:t>B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r>
              <a:rPr lang="en-US" altLang="en-US" dirty="0"/>
              <a:t>Competitive ratio = </a:t>
            </a:r>
            <a:r>
              <a:rPr lang="en-US" altLang="en-US" dirty="0" smtClean="0"/>
              <a:t>3/4.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0089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Analyzing </a:t>
            </a:r>
            <a:r>
              <a:rPr lang="en-US" altLang="en-US" dirty="0" smtClean="0"/>
              <a:t>Balance</a:t>
            </a:r>
            <a:endParaRPr lang="en-US" alt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dirty="0"/>
              <a:t>Consider simple case: two advertisers, A</a:t>
            </a:r>
            <a:r>
              <a:rPr lang="en-US" altLang="en-US" baseline="-25000" dirty="0"/>
              <a:t>1</a:t>
            </a:r>
            <a:r>
              <a:rPr lang="en-US" altLang="en-US" dirty="0"/>
              <a:t> and A</a:t>
            </a:r>
            <a:r>
              <a:rPr lang="en-US" altLang="en-US" baseline="-25000" dirty="0"/>
              <a:t>2</a:t>
            </a:r>
            <a:r>
              <a:rPr lang="en-US" altLang="en-US" dirty="0"/>
              <a:t>, each with budget B </a:t>
            </a:r>
            <a:r>
              <a:rPr lang="en-US" altLang="en-US" dirty="0" smtClean="0"/>
              <a:t>&gt; 1, an even number.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We’ll consider the case where the </a:t>
            </a:r>
            <a:r>
              <a:rPr lang="en-US" altLang="en-US" dirty="0"/>
              <a:t>optimal solution exhausts both advertisers’ </a:t>
            </a:r>
            <a:r>
              <a:rPr lang="en-US" altLang="en-US" dirty="0" smtClean="0"/>
              <a:t>budgets.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I.e., optimal revenue to search engine = 2B.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Balance </a:t>
            </a:r>
            <a:r>
              <a:rPr lang="en-US" altLang="en-US" dirty="0"/>
              <a:t>must exhaust at least one advertiser’s </a:t>
            </a:r>
            <a:r>
              <a:rPr lang="en-US" altLang="en-US" dirty="0" smtClean="0"/>
              <a:t>budget.</a:t>
            </a:r>
            <a:endParaRPr lang="en-US" altLang="en-US" dirty="0"/>
          </a:p>
          <a:p>
            <a:pPr lvl="1">
              <a:lnSpc>
                <a:spcPct val="80000"/>
              </a:lnSpc>
            </a:pPr>
            <a:r>
              <a:rPr lang="en-US" altLang="en-US" sz="3200" dirty="0"/>
              <a:t>If not, we can allocate more </a:t>
            </a:r>
            <a:r>
              <a:rPr lang="en-US" altLang="en-US" sz="3200" dirty="0" smtClean="0"/>
              <a:t>queries.</a:t>
            </a:r>
            <a:endParaRPr lang="en-US" altLang="en-US" sz="3200" dirty="0"/>
          </a:p>
          <a:p>
            <a:pPr lvl="1">
              <a:lnSpc>
                <a:spcPct val="80000"/>
              </a:lnSpc>
            </a:pPr>
            <a:r>
              <a:rPr lang="en-US" altLang="en-US" sz="3200" dirty="0"/>
              <a:t>Assume </a:t>
            </a:r>
            <a:r>
              <a:rPr lang="en-US" altLang="en-US" sz="3200" dirty="0" smtClean="0"/>
              <a:t>Balance </a:t>
            </a:r>
            <a:r>
              <a:rPr lang="en-US" altLang="en-US" sz="3200" dirty="0"/>
              <a:t>exhausts A</a:t>
            </a:r>
            <a:r>
              <a:rPr lang="en-US" altLang="en-US" sz="3200" baseline="-25000" dirty="0"/>
              <a:t>2</a:t>
            </a:r>
            <a:r>
              <a:rPr lang="en-US" altLang="en-US" sz="3200" dirty="0"/>
              <a:t>’s </a:t>
            </a:r>
            <a:r>
              <a:rPr lang="en-US" altLang="en-US" sz="3200" dirty="0" smtClean="0"/>
              <a:t>budget</a:t>
            </a:r>
            <a:r>
              <a:rPr lang="en-US" alt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893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Analyzing  Balance</a:t>
            </a:r>
          </a:p>
        </p:txBody>
      </p:sp>
      <p:grpSp>
        <p:nvGrpSpPr>
          <p:cNvPr id="65598" name="Group 62"/>
          <p:cNvGrpSpPr>
            <a:grpSpLocks/>
          </p:cNvGrpSpPr>
          <p:nvPr/>
        </p:nvGrpSpPr>
        <p:grpSpPr bwMode="auto">
          <a:xfrm>
            <a:off x="685800" y="1600200"/>
            <a:ext cx="1789113" cy="1585913"/>
            <a:chOff x="432" y="1008"/>
            <a:chExt cx="1127" cy="999"/>
          </a:xfrm>
        </p:grpSpPr>
        <p:sp>
          <p:nvSpPr>
            <p:cNvPr id="65539" name="Rectangle 3"/>
            <p:cNvSpPr>
              <a:spLocks noChangeArrowheads="1"/>
            </p:cNvSpPr>
            <p:nvPr/>
          </p:nvSpPr>
          <p:spPr bwMode="auto">
            <a:xfrm>
              <a:off x="432" y="1008"/>
              <a:ext cx="288" cy="768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0" name="Rectangle 4"/>
            <p:cNvSpPr>
              <a:spLocks noChangeArrowheads="1"/>
            </p:cNvSpPr>
            <p:nvPr/>
          </p:nvSpPr>
          <p:spPr bwMode="auto">
            <a:xfrm>
              <a:off x="912" y="1008"/>
              <a:ext cx="288" cy="768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5" name="Text Box 9"/>
            <p:cNvSpPr txBox="1">
              <a:spLocks noChangeArrowheads="1"/>
            </p:cNvSpPr>
            <p:nvPr/>
          </p:nvSpPr>
          <p:spPr bwMode="auto">
            <a:xfrm>
              <a:off x="470" y="1776"/>
              <a:ext cx="2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A</a:t>
              </a:r>
              <a:r>
                <a:rPr lang="en-US" altLang="en-US" baseline="-25000"/>
                <a:t>1</a:t>
              </a:r>
            </a:p>
          </p:txBody>
        </p:sp>
        <p:sp>
          <p:nvSpPr>
            <p:cNvPr id="65546" name="Text Box 10"/>
            <p:cNvSpPr txBox="1">
              <a:spLocks noChangeArrowheads="1"/>
            </p:cNvSpPr>
            <p:nvPr/>
          </p:nvSpPr>
          <p:spPr bwMode="auto">
            <a:xfrm>
              <a:off x="925" y="1776"/>
              <a:ext cx="2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A</a:t>
              </a:r>
              <a:r>
                <a:rPr lang="en-US" altLang="en-US" baseline="-25000"/>
                <a:t>2</a:t>
              </a:r>
            </a:p>
          </p:txBody>
        </p:sp>
        <p:sp>
          <p:nvSpPr>
            <p:cNvPr id="65587" name="Line 51"/>
            <p:cNvSpPr>
              <a:spLocks noChangeShapeType="1"/>
            </p:cNvSpPr>
            <p:nvPr/>
          </p:nvSpPr>
          <p:spPr bwMode="auto">
            <a:xfrm>
              <a:off x="1344" y="1008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88" name="Text Box 52"/>
            <p:cNvSpPr txBox="1">
              <a:spLocks noChangeArrowheads="1"/>
            </p:cNvSpPr>
            <p:nvPr/>
          </p:nvSpPr>
          <p:spPr bwMode="auto">
            <a:xfrm>
              <a:off x="1344" y="1220"/>
              <a:ext cx="2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B</a:t>
              </a:r>
            </a:p>
          </p:txBody>
        </p:sp>
      </p:grpSp>
      <p:sp>
        <p:nvSpPr>
          <p:cNvPr id="65596" name="Text Box 60"/>
          <p:cNvSpPr txBox="1">
            <a:spLocks noChangeArrowheads="1"/>
          </p:cNvSpPr>
          <p:nvPr/>
        </p:nvSpPr>
        <p:spPr bwMode="auto">
          <a:xfrm>
            <a:off x="3886200" y="2865438"/>
            <a:ext cx="38052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Opt revenue = 2B</a:t>
            </a:r>
          </a:p>
          <a:p>
            <a:r>
              <a:rPr lang="en-US" altLang="en-US" dirty="0"/>
              <a:t>Balance revenue = 2B-x = </a:t>
            </a:r>
            <a:r>
              <a:rPr lang="en-US" altLang="en-US" dirty="0" err="1"/>
              <a:t>B+y</a:t>
            </a:r>
            <a:endParaRPr lang="en-US" altLang="en-US" dirty="0"/>
          </a:p>
        </p:txBody>
      </p:sp>
      <p:sp>
        <p:nvSpPr>
          <p:cNvPr id="65597" name="Text Box 61"/>
          <p:cNvSpPr txBox="1">
            <a:spLocks noChangeArrowheads="1"/>
          </p:cNvSpPr>
          <p:nvPr/>
        </p:nvSpPr>
        <p:spPr bwMode="auto">
          <a:xfrm>
            <a:off x="3886200" y="4843463"/>
            <a:ext cx="411728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We </a:t>
            </a:r>
            <a:r>
              <a:rPr lang="en-US" altLang="en-US" dirty="0" smtClean="0"/>
              <a:t>claim </a:t>
            </a:r>
            <a:r>
              <a:rPr lang="en-US" altLang="en-US" dirty="0"/>
              <a:t>y </a:t>
            </a:r>
            <a:r>
              <a:rPr lang="en-US" altLang="en-US" u="sng" dirty="0">
                <a:latin typeface="cmsy10" pitchFamily="1" charset="0"/>
              </a:rPr>
              <a:t>&gt;</a:t>
            </a:r>
            <a:r>
              <a:rPr lang="en-US" altLang="en-US" dirty="0" smtClean="0"/>
              <a:t> x (next slide).</a:t>
            </a:r>
            <a:endParaRPr lang="en-US" altLang="en-US" dirty="0"/>
          </a:p>
          <a:p>
            <a:r>
              <a:rPr lang="en-US" altLang="en-US" dirty="0"/>
              <a:t>Balance revenue is minimum for </a:t>
            </a:r>
            <a:r>
              <a:rPr lang="en-US" altLang="en-US" dirty="0" smtClean="0"/>
              <a:t>x=y=B/2.</a:t>
            </a:r>
            <a:endParaRPr lang="en-US" altLang="en-US" dirty="0"/>
          </a:p>
          <a:p>
            <a:r>
              <a:rPr lang="en-US" altLang="en-US" dirty="0"/>
              <a:t>Minimum Balance revenue = </a:t>
            </a:r>
            <a:r>
              <a:rPr lang="en-US" altLang="en-US" dirty="0" smtClean="0"/>
              <a:t>3B/2.</a:t>
            </a:r>
            <a:endParaRPr lang="en-US" altLang="en-US" dirty="0"/>
          </a:p>
          <a:p>
            <a:r>
              <a:rPr lang="en-US" altLang="en-US" dirty="0"/>
              <a:t>Competitive Ratio = </a:t>
            </a:r>
            <a:r>
              <a:rPr lang="en-US" altLang="en-US" dirty="0" smtClean="0"/>
              <a:t>3/4.</a:t>
            </a:r>
            <a:endParaRPr lang="en-US" altLang="en-US" dirty="0"/>
          </a:p>
        </p:txBody>
      </p:sp>
      <p:sp>
        <p:nvSpPr>
          <p:cNvPr id="65601" name="Rectangle 65"/>
          <p:cNvSpPr>
            <a:spLocks noChangeArrowheads="1"/>
          </p:cNvSpPr>
          <p:nvPr/>
        </p:nvSpPr>
        <p:spPr bwMode="auto">
          <a:xfrm>
            <a:off x="3124200" y="1828800"/>
            <a:ext cx="228600" cy="2286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602" name="Rectangle 66"/>
          <p:cNvSpPr>
            <a:spLocks noChangeArrowheads="1"/>
          </p:cNvSpPr>
          <p:nvPr/>
        </p:nvSpPr>
        <p:spPr bwMode="auto">
          <a:xfrm>
            <a:off x="3124200" y="2362200"/>
            <a:ext cx="228600" cy="2286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603" name="Text Box 67"/>
          <p:cNvSpPr txBox="1">
            <a:spLocks noChangeArrowheads="1"/>
          </p:cNvSpPr>
          <p:nvPr/>
        </p:nvSpPr>
        <p:spPr bwMode="auto">
          <a:xfrm>
            <a:off x="3352800" y="1752600"/>
            <a:ext cx="5016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Queries allocated to A</a:t>
            </a:r>
            <a:r>
              <a:rPr lang="en-US" altLang="en-US" baseline="-25000" dirty="0"/>
              <a:t>1</a:t>
            </a:r>
            <a:r>
              <a:rPr lang="en-US" altLang="en-US" dirty="0"/>
              <a:t> in optimal solution</a:t>
            </a:r>
          </a:p>
        </p:txBody>
      </p:sp>
      <p:sp>
        <p:nvSpPr>
          <p:cNvPr id="65604" name="Text Box 68"/>
          <p:cNvSpPr txBox="1">
            <a:spLocks noChangeArrowheads="1"/>
          </p:cNvSpPr>
          <p:nvPr/>
        </p:nvSpPr>
        <p:spPr bwMode="auto">
          <a:xfrm>
            <a:off x="3352800" y="2286000"/>
            <a:ext cx="5016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Queries allocated to A</a:t>
            </a:r>
            <a:r>
              <a:rPr lang="en-US" altLang="en-US" baseline="-25000"/>
              <a:t>2</a:t>
            </a:r>
            <a:r>
              <a:rPr lang="en-US" altLang="en-US"/>
              <a:t> in optimal solution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24262" y="4329797"/>
            <a:ext cx="2794000" cy="2142530"/>
            <a:chOff x="457200" y="3962400"/>
            <a:chExt cx="2794000" cy="2142530"/>
          </a:xfrm>
        </p:grpSpPr>
        <p:grpSp>
          <p:nvGrpSpPr>
            <p:cNvPr id="65600" name="Group 64"/>
            <p:cNvGrpSpPr>
              <a:grpSpLocks/>
            </p:cNvGrpSpPr>
            <p:nvPr/>
          </p:nvGrpSpPr>
          <p:grpSpPr bwMode="auto">
            <a:xfrm>
              <a:off x="457200" y="3962400"/>
              <a:ext cx="2794000" cy="1585913"/>
              <a:chOff x="279" y="2496"/>
              <a:chExt cx="1760" cy="999"/>
            </a:xfrm>
          </p:grpSpPr>
          <p:sp>
            <p:nvSpPr>
              <p:cNvPr id="65565" name="Rectangle 29"/>
              <p:cNvSpPr>
                <a:spLocks noChangeArrowheads="1"/>
              </p:cNvSpPr>
              <p:nvPr/>
            </p:nvSpPr>
            <p:spPr bwMode="auto">
              <a:xfrm>
                <a:off x="480" y="2832"/>
                <a:ext cx="288" cy="192"/>
              </a:xfrm>
              <a:prstGeom prst="rect">
                <a:avLst/>
              </a:prstGeom>
              <a:solidFill>
                <a:srgbClr val="66FF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6" name="Rectangle 30"/>
              <p:cNvSpPr>
                <a:spLocks noChangeArrowheads="1"/>
              </p:cNvSpPr>
              <p:nvPr/>
            </p:nvSpPr>
            <p:spPr bwMode="auto">
              <a:xfrm>
                <a:off x="480" y="2544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66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7" name="Rectangle 31"/>
              <p:cNvSpPr>
                <a:spLocks noChangeArrowheads="1"/>
              </p:cNvSpPr>
              <p:nvPr/>
            </p:nvSpPr>
            <p:spPr bwMode="auto">
              <a:xfrm>
                <a:off x="480" y="3024"/>
                <a:ext cx="288" cy="240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8" name="Rectangle 32"/>
              <p:cNvSpPr>
                <a:spLocks noChangeArrowheads="1"/>
              </p:cNvSpPr>
              <p:nvPr/>
            </p:nvSpPr>
            <p:spPr bwMode="auto">
              <a:xfrm>
                <a:off x="864" y="2880"/>
                <a:ext cx="288" cy="384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9" name="Rectangle 33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288" cy="336"/>
              </a:xfrm>
              <a:prstGeom prst="rect">
                <a:avLst/>
              </a:prstGeom>
              <a:solidFill>
                <a:srgbClr val="66FF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70" name="Rectangle 34"/>
              <p:cNvSpPr>
                <a:spLocks noChangeArrowheads="1"/>
              </p:cNvSpPr>
              <p:nvPr/>
            </p:nvSpPr>
            <p:spPr bwMode="auto">
              <a:xfrm>
                <a:off x="1248" y="2976"/>
                <a:ext cx="288" cy="288"/>
              </a:xfrm>
              <a:prstGeom prst="rect">
                <a:avLst/>
              </a:prstGeom>
              <a:solidFill>
                <a:srgbClr val="66FF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71" name="Line 35"/>
              <p:cNvSpPr>
                <a:spLocks noChangeShapeType="1"/>
              </p:cNvSpPr>
              <p:nvPr/>
            </p:nvSpPr>
            <p:spPr bwMode="auto">
              <a:xfrm>
                <a:off x="1632" y="29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72" name="Text Box 36"/>
              <p:cNvSpPr txBox="1">
                <a:spLocks noChangeArrowheads="1"/>
              </p:cNvSpPr>
              <p:nvPr/>
            </p:nvSpPr>
            <p:spPr bwMode="auto">
              <a:xfrm>
                <a:off x="1632" y="2996"/>
                <a:ext cx="20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x</a:t>
                </a:r>
              </a:p>
            </p:txBody>
          </p:sp>
          <p:sp>
            <p:nvSpPr>
              <p:cNvPr id="65583" name="Line 47"/>
              <p:cNvSpPr>
                <a:spLocks noChangeShapeType="1"/>
              </p:cNvSpPr>
              <p:nvPr/>
            </p:nvSpPr>
            <p:spPr bwMode="auto">
              <a:xfrm>
                <a:off x="288" y="2880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84" name="Text Box 48"/>
              <p:cNvSpPr txBox="1">
                <a:spLocks noChangeArrowheads="1"/>
              </p:cNvSpPr>
              <p:nvPr/>
            </p:nvSpPr>
            <p:spPr bwMode="auto">
              <a:xfrm>
                <a:off x="288" y="2948"/>
                <a:ext cx="20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y</a:t>
                </a:r>
              </a:p>
            </p:txBody>
          </p:sp>
          <p:sp>
            <p:nvSpPr>
              <p:cNvPr id="65585" name="Line 49"/>
              <p:cNvSpPr>
                <a:spLocks noChangeShapeType="1"/>
              </p:cNvSpPr>
              <p:nvPr/>
            </p:nvSpPr>
            <p:spPr bwMode="auto">
              <a:xfrm>
                <a:off x="1824" y="2496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86" name="Text Box 50"/>
              <p:cNvSpPr txBox="1">
                <a:spLocks noChangeArrowheads="1"/>
              </p:cNvSpPr>
              <p:nvPr/>
            </p:nvSpPr>
            <p:spPr bwMode="auto">
              <a:xfrm>
                <a:off x="1824" y="2708"/>
                <a:ext cx="2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B</a:t>
                </a:r>
              </a:p>
            </p:txBody>
          </p:sp>
          <p:sp>
            <p:nvSpPr>
              <p:cNvPr id="65591" name="Text Box 55"/>
              <p:cNvSpPr txBox="1">
                <a:spLocks noChangeArrowheads="1"/>
              </p:cNvSpPr>
              <p:nvPr/>
            </p:nvSpPr>
            <p:spPr bwMode="auto">
              <a:xfrm>
                <a:off x="480" y="3264"/>
                <a:ext cx="27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A</a:t>
                </a:r>
                <a:r>
                  <a:rPr lang="en-US" altLang="en-US" baseline="-25000"/>
                  <a:t>1</a:t>
                </a:r>
              </a:p>
            </p:txBody>
          </p:sp>
          <p:sp>
            <p:nvSpPr>
              <p:cNvPr id="65592" name="Text Box 56"/>
              <p:cNvSpPr txBox="1">
                <a:spLocks noChangeArrowheads="1"/>
              </p:cNvSpPr>
              <p:nvPr/>
            </p:nvSpPr>
            <p:spPr bwMode="auto">
              <a:xfrm>
                <a:off x="935" y="3264"/>
                <a:ext cx="27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A</a:t>
                </a:r>
                <a:r>
                  <a:rPr lang="en-US" altLang="en-US" baseline="-25000"/>
                  <a:t>2</a:t>
                </a:r>
              </a:p>
            </p:txBody>
          </p:sp>
          <p:sp>
            <p:nvSpPr>
              <p:cNvPr id="65594" name="Line 58"/>
              <p:cNvSpPr>
                <a:spLocks noChangeShapeType="1"/>
              </p:cNvSpPr>
              <p:nvPr/>
            </p:nvSpPr>
            <p:spPr bwMode="auto">
              <a:xfrm>
                <a:off x="279" y="254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95" name="Text Box 59"/>
              <p:cNvSpPr txBox="1">
                <a:spLocks noChangeArrowheads="1"/>
              </p:cNvSpPr>
              <p:nvPr/>
            </p:nvSpPr>
            <p:spPr bwMode="auto">
              <a:xfrm>
                <a:off x="279" y="2564"/>
                <a:ext cx="20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x</a:t>
                </a:r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746125" y="5181600"/>
              <a:ext cx="202491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                       Neither</a:t>
              </a:r>
            </a:p>
            <a:p>
              <a:endParaRPr lang="en-US" dirty="0"/>
            </a:p>
            <a:p>
              <a:r>
                <a:rPr lang="en-US" dirty="0" smtClean="0"/>
                <a:t>Balance allocation</a:t>
              </a:r>
              <a:endParaRPr lang="en-US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886200" y="3849469"/>
            <a:ext cx="50999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Note</a:t>
            </a:r>
            <a:r>
              <a:rPr lang="en-US" dirty="0" smtClean="0"/>
              <a:t>: only green queries can be assigned to neither.</a:t>
            </a:r>
          </a:p>
          <a:p>
            <a:r>
              <a:rPr lang="en-US" dirty="0" smtClean="0"/>
              <a:t>A blue query could have been assigned to A</a:t>
            </a:r>
            <a:r>
              <a:rPr lang="en-US" baseline="-25000" dirty="0" smtClean="0"/>
              <a:t>1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75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96" grpId="0"/>
      <p:bldP spid="65597" grpId="0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Balance: Two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5419" y="1295400"/>
            <a:ext cx="6316181" cy="5257801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Case 1</a:t>
            </a:r>
            <a:r>
              <a:rPr lang="en-US" dirty="0" smtClean="0"/>
              <a:t>:</a:t>
            </a:r>
            <a:r>
              <a:rPr lang="en-US" dirty="0"/>
              <a:t> </a:t>
            </a:r>
            <a:r>
              <a:rPr lang="en-US" dirty="0" smtClean="0"/>
              <a:t>At least half the blue queries are assigned to A</a:t>
            </a:r>
            <a:r>
              <a:rPr lang="en-US" baseline="-25000" dirty="0" smtClean="0"/>
              <a:t>1</a:t>
            </a:r>
            <a:r>
              <a:rPr lang="en-US" dirty="0" smtClean="0"/>
              <a:t> by Balance.</a:t>
            </a:r>
          </a:p>
          <a:p>
            <a:pPr marL="971550" lvl="1" indent="-514350"/>
            <a:r>
              <a:rPr lang="en-US" dirty="0" smtClean="0"/>
              <a:t>Then y </a:t>
            </a:r>
            <a:r>
              <a:rPr lang="en-US" u="sng" dirty="0" smtClean="0"/>
              <a:t>&gt;</a:t>
            </a:r>
            <a:r>
              <a:rPr lang="en-US" dirty="0" smtClean="0"/>
              <a:t> B/2, since the blues alone are </a:t>
            </a:r>
            <a:r>
              <a:rPr lang="en-US" u="sng" dirty="0" smtClean="0"/>
              <a:t>&gt;</a:t>
            </a:r>
            <a:r>
              <a:rPr lang="en-US" dirty="0" smtClean="0"/>
              <a:t> B/2.</a:t>
            </a:r>
          </a:p>
          <a:p>
            <a:pPr marL="621792" indent="-457200"/>
            <a:r>
              <a:rPr lang="en-US" dirty="0">
                <a:solidFill>
                  <a:srgbClr val="FFC000"/>
                </a:solidFill>
              </a:rPr>
              <a:t>Case </a:t>
            </a:r>
            <a:r>
              <a:rPr lang="en-US" dirty="0" smtClean="0">
                <a:solidFill>
                  <a:srgbClr val="FFC000"/>
                </a:solidFill>
              </a:rPr>
              <a:t>2</a:t>
            </a:r>
            <a:r>
              <a:rPr lang="en-US" dirty="0" smtClean="0"/>
              <a:t>: Fewer than half </a:t>
            </a:r>
            <a:r>
              <a:rPr lang="en-US" dirty="0"/>
              <a:t>the blue queries are assigned to A</a:t>
            </a:r>
            <a:r>
              <a:rPr lang="en-US" baseline="-25000" dirty="0"/>
              <a:t>1</a:t>
            </a:r>
            <a:r>
              <a:rPr lang="en-US" dirty="0"/>
              <a:t> by Balance</a:t>
            </a:r>
            <a:r>
              <a:rPr lang="en-US" dirty="0" smtClean="0"/>
              <a:t>.</a:t>
            </a:r>
          </a:p>
          <a:p>
            <a:pPr marL="971550" lvl="1" indent="-514350"/>
            <a:r>
              <a:rPr lang="en-US" dirty="0" smtClean="0"/>
              <a:t>Let q be the last blue query assigned by Balance to A</a:t>
            </a:r>
            <a:r>
              <a:rPr lang="en-US" baseline="-25000" dirty="0" smtClean="0"/>
              <a:t>2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87362" y="4338653"/>
            <a:ext cx="2794000" cy="2142530"/>
            <a:chOff x="457200" y="3962400"/>
            <a:chExt cx="2794000" cy="2142530"/>
          </a:xfrm>
        </p:grpSpPr>
        <p:grpSp>
          <p:nvGrpSpPr>
            <p:cNvPr id="5" name="Group 64"/>
            <p:cNvGrpSpPr>
              <a:grpSpLocks/>
            </p:cNvGrpSpPr>
            <p:nvPr/>
          </p:nvGrpSpPr>
          <p:grpSpPr bwMode="auto">
            <a:xfrm>
              <a:off x="457200" y="3962400"/>
              <a:ext cx="2794000" cy="1585913"/>
              <a:chOff x="279" y="2496"/>
              <a:chExt cx="1760" cy="999"/>
            </a:xfrm>
          </p:grpSpPr>
          <p:sp>
            <p:nvSpPr>
              <p:cNvPr id="7" name="Rectangle 29"/>
              <p:cNvSpPr>
                <a:spLocks noChangeArrowheads="1"/>
              </p:cNvSpPr>
              <p:nvPr/>
            </p:nvSpPr>
            <p:spPr bwMode="auto">
              <a:xfrm>
                <a:off x="480" y="2832"/>
                <a:ext cx="288" cy="192"/>
              </a:xfrm>
              <a:prstGeom prst="rect">
                <a:avLst/>
              </a:prstGeom>
              <a:solidFill>
                <a:srgbClr val="66FF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Rectangle 30"/>
              <p:cNvSpPr>
                <a:spLocks noChangeArrowheads="1"/>
              </p:cNvSpPr>
              <p:nvPr/>
            </p:nvSpPr>
            <p:spPr bwMode="auto">
              <a:xfrm>
                <a:off x="480" y="2544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66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31"/>
              <p:cNvSpPr>
                <a:spLocks noChangeArrowheads="1"/>
              </p:cNvSpPr>
              <p:nvPr/>
            </p:nvSpPr>
            <p:spPr bwMode="auto">
              <a:xfrm>
                <a:off x="480" y="3024"/>
                <a:ext cx="288" cy="240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32"/>
              <p:cNvSpPr>
                <a:spLocks noChangeArrowheads="1"/>
              </p:cNvSpPr>
              <p:nvPr/>
            </p:nvSpPr>
            <p:spPr bwMode="auto">
              <a:xfrm>
                <a:off x="864" y="2880"/>
                <a:ext cx="288" cy="384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33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288" cy="336"/>
              </a:xfrm>
              <a:prstGeom prst="rect">
                <a:avLst/>
              </a:prstGeom>
              <a:solidFill>
                <a:srgbClr val="66FF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Rectangle 34"/>
              <p:cNvSpPr>
                <a:spLocks noChangeArrowheads="1"/>
              </p:cNvSpPr>
              <p:nvPr/>
            </p:nvSpPr>
            <p:spPr bwMode="auto">
              <a:xfrm>
                <a:off x="1248" y="2976"/>
                <a:ext cx="288" cy="288"/>
              </a:xfrm>
              <a:prstGeom prst="rect">
                <a:avLst/>
              </a:prstGeom>
              <a:solidFill>
                <a:srgbClr val="66FF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35"/>
              <p:cNvSpPr>
                <a:spLocks noChangeShapeType="1"/>
              </p:cNvSpPr>
              <p:nvPr/>
            </p:nvSpPr>
            <p:spPr bwMode="auto">
              <a:xfrm>
                <a:off x="1632" y="29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Text Box 36"/>
              <p:cNvSpPr txBox="1">
                <a:spLocks noChangeArrowheads="1"/>
              </p:cNvSpPr>
              <p:nvPr/>
            </p:nvSpPr>
            <p:spPr bwMode="auto">
              <a:xfrm>
                <a:off x="1632" y="2996"/>
                <a:ext cx="20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x</a:t>
                </a:r>
              </a:p>
            </p:txBody>
          </p:sp>
          <p:sp>
            <p:nvSpPr>
              <p:cNvPr id="15" name="Line 47"/>
              <p:cNvSpPr>
                <a:spLocks noChangeShapeType="1"/>
              </p:cNvSpPr>
              <p:nvPr/>
            </p:nvSpPr>
            <p:spPr bwMode="auto">
              <a:xfrm>
                <a:off x="288" y="2880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Text Box 48"/>
              <p:cNvSpPr txBox="1">
                <a:spLocks noChangeArrowheads="1"/>
              </p:cNvSpPr>
              <p:nvPr/>
            </p:nvSpPr>
            <p:spPr bwMode="auto">
              <a:xfrm>
                <a:off x="288" y="2948"/>
                <a:ext cx="20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y</a:t>
                </a:r>
              </a:p>
            </p:txBody>
          </p:sp>
          <p:sp>
            <p:nvSpPr>
              <p:cNvPr id="17" name="Line 49"/>
              <p:cNvSpPr>
                <a:spLocks noChangeShapeType="1"/>
              </p:cNvSpPr>
              <p:nvPr/>
            </p:nvSpPr>
            <p:spPr bwMode="auto">
              <a:xfrm>
                <a:off x="1824" y="2496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Text Box 50"/>
              <p:cNvSpPr txBox="1">
                <a:spLocks noChangeArrowheads="1"/>
              </p:cNvSpPr>
              <p:nvPr/>
            </p:nvSpPr>
            <p:spPr bwMode="auto">
              <a:xfrm>
                <a:off x="1824" y="2708"/>
                <a:ext cx="2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B</a:t>
                </a:r>
              </a:p>
            </p:txBody>
          </p:sp>
          <p:sp>
            <p:nvSpPr>
              <p:cNvPr id="19" name="Text Box 55"/>
              <p:cNvSpPr txBox="1">
                <a:spLocks noChangeArrowheads="1"/>
              </p:cNvSpPr>
              <p:nvPr/>
            </p:nvSpPr>
            <p:spPr bwMode="auto">
              <a:xfrm>
                <a:off x="480" y="3264"/>
                <a:ext cx="27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A</a:t>
                </a:r>
                <a:r>
                  <a:rPr lang="en-US" altLang="en-US" baseline="-25000"/>
                  <a:t>1</a:t>
                </a:r>
              </a:p>
            </p:txBody>
          </p:sp>
          <p:sp>
            <p:nvSpPr>
              <p:cNvPr id="20" name="Text Box 56"/>
              <p:cNvSpPr txBox="1">
                <a:spLocks noChangeArrowheads="1"/>
              </p:cNvSpPr>
              <p:nvPr/>
            </p:nvSpPr>
            <p:spPr bwMode="auto">
              <a:xfrm>
                <a:off x="935" y="3264"/>
                <a:ext cx="27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A</a:t>
                </a:r>
                <a:r>
                  <a:rPr lang="en-US" altLang="en-US" baseline="-25000"/>
                  <a:t>2</a:t>
                </a:r>
              </a:p>
            </p:txBody>
          </p:sp>
          <p:sp>
            <p:nvSpPr>
              <p:cNvPr id="21" name="Line 58"/>
              <p:cNvSpPr>
                <a:spLocks noChangeShapeType="1"/>
              </p:cNvSpPr>
              <p:nvPr/>
            </p:nvSpPr>
            <p:spPr bwMode="auto">
              <a:xfrm>
                <a:off x="279" y="254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Text Box 59"/>
              <p:cNvSpPr txBox="1">
                <a:spLocks noChangeArrowheads="1"/>
              </p:cNvSpPr>
              <p:nvPr/>
            </p:nvSpPr>
            <p:spPr bwMode="auto">
              <a:xfrm>
                <a:off x="279" y="2564"/>
                <a:ext cx="20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x</a:t>
                </a: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746125" y="5181600"/>
              <a:ext cx="202491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                       Neither</a:t>
              </a:r>
            </a:p>
            <a:p>
              <a:endParaRPr lang="en-US" dirty="0"/>
            </a:p>
            <a:p>
              <a:r>
                <a:rPr lang="en-US" dirty="0" smtClean="0"/>
                <a:t>Balance allocation</a:t>
              </a:r>
              <a:endParaRPr lang="en-US" dirty="0"/>
            </a:p>
          </p:txBody>
        </p:sp>
      </p:grpSp>
      <p:grpSp>
        <p:nvGrpSpPr>
          <p:cNvPr id="23" name="Group 62"/>
          <p:cNvGrpSpPr>
            <a:grpSpLocks/>
          </p:cNvGrpSpPr>
          <p:nvPr/>
        </p:nvGrpSpPr>
        <p:grpSpPr bwMode="auto">
          <a:xfrm>
            <a:off x="685800" y="1600200"/>
            <a:ext cx="1789113" cy="1585913"/>
            <a:chOff x="432" y="1008"/>
            <a:chExt cx="1127" cy="999"/>
          </a:xfrm>
        </p:grpSpPr>
        <p:sp>
          <p:nvSpPr>
            <p:cNvPr id="24" name="Rectangle 3"/>
            <p:cNvSpPr>
              <a:spLocks noChangeArrowheads="1"/>
            </p:cNvSpPr>
            <p:nvPr/>
          </p:nvSpPr>
          <p:spPr bwMode="auto">
            <a:xfrm>
              <a:off x="432" y="1008"/>
              <a:ext cx="288" cy="768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4"/>
            <p:cNvSpPr>
              <a:spLocks noChangeArrowheads="1"/>
            </p:cNvSpPr>
            <p:nvPr/>
          </p:nvSpPr>
          <p:spPr bwMode="auto">
            <a:xfrm>
              <a:off x="912" y="1008"/>
              <a:ext cx="288" cy="768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Text Box 9"/>
            <p:cNvSpPr txBox="1">
              <a:spLocks noChangeArrowheads="1"/>
            </p:cNvSpPr>
            <p:nvPr/>
          </p:nvSpPr>
          <p:spPr bwMode="auto">
            <a:xfrm>
              <a:off x="470" y="1776"/>
              <a:ext cx="2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A</a:t>
              </a:r>
              <a:r>
                <a:rPr lang="en-US" altLang="en-US" baseline="-25000"/>
                <a:t>1</a:t>
              </a:r>
            </a:p>
          </p:txBody>
        </p:sp>
        <p:sp>
          <p:nvSpPr>
            <p:cNvPr id="27" name="Text Box 10"/>
            <p:cNvSpPr txBox="1">
              <a:spLocks noChangeArrowheads="1"/>
            </p:cNvSpPr>
            <p:nvPr/>
          </p:nvSpPr>
          <p:spPr bwMode="auto">
            <a:xfrm>
              <a:off x="925" y="1776"/>
              <a:ext cx="2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A</a:t>
              </a:r>
              <a:r>
                <a:rPr lang="en-US" altLang="en-US" baseline="-25000"/>
                <a:t>2</a:t>
              </a:r>
            </a:p>
          </p:txBody>
        </p:sp>
        <p:sp>
          <p:nvSpPr>
            <p:cNvPr id="28" name="Line 51"/>
            <p:cNvSpPr>
              <a:spLocks noChangeShapeType="1"/>
            </p:cNvSpPr>
            <p:nvPr/>
          </p:nvSpPr>
          <p:spPr bwMode="auto">
            <a:xfrm>
              <a:off x="1344" y="1008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Text Box 52"/>
            <p:cNvSpPr txBox="1">
              <a:spLocks noChangeArrowheads="1"/>
            </p:cNvSpPr>
            <p:nvPr/>
          </p:nvSpPr>
          <p:spPr bwMode="auto">
            <a:xfrm>
              <a:off x="1344" y="1220"/>
              <a:ext cx="2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43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Balance –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3613" y="990600"/>
            <a:ext cx="6468581" cy="5867400"/>
          </a:xfrm>
        </p:spPr>
        <p:txBody>
          <a:bodyPr/>
          <a:lstStyle/>
          <a:p>
            <a:r>
              <a:rPr lang="en-US" dirty="0" smtClean="0"/>
              <a:t>Since A</a:t>
            </a:r>
            <a:r>
              <a:rPr lang="en-US" baseline="-25000" dirty="0" smtClean="0"/>
              <a:t>1</a:t>
            </a:r>
            <a:r>
              <a:rPr lang="en-US" dirty="0" smtClean="0"/>
              <a:t> obviously bid on q, at that time, the budget of A</a:t>
            </a:r>
            <a:r>
              <a:rPr lang="en-US" baseline="-25000" dirty="0" smtClean="0"/>
              <a:t>2</a:t>
            </a:r>
            <a:r>
              <a:rPr lang="en-US" dirty="0" smtClean="0"/>
              <a:t> must have been at least as great as that of A</a:t>
            </a:r>
            <a:r>
              <a:rPr lang="en-US" baseline="-25000" dirty="0" smtClean="0"/>
              <a:t>1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Since more than half the blue queries are assigned to A</a:t>
            </a:r>
            <a:r>
              <a:rPr lang="en-US" baseline="-25000" dirty="0" smtClean="0"/>
              <a:t>2</a:t>
            </a:r>
            <a:r>
              <a:rPr lang="en-US" dirty="0" smtClean="0"/>
              <a:t>, at the time of q, A</a:t>
            </a:r>
            <a:r>
              <a:rPr lang="en-US" baseline="-25000" dirty="0" smtClean="0"/>
              <a:t>2</a:t>
            </a:r>
            <a:r>
              <a:rPr lang="en-US" dirty="0" smtClean="0"/>
              <a:t>’s remaining budget was at most B/2.</a:t>
            </a:r>
          </a:p>
          <a:p>
            <a:r>
              <a:rPr lang="en-US" dirty="0" smtClean="0"/>
              <a:t>Therefore so was A</a:t>
            </a:r>
            <a:r>
              <a:rPr lang="en-US" baseline="-25000" dirty="0" smtClean="0"/>
              <a:t>1</a:t>
            </a:r>
            <a:r>
              <a:rPr lang="en-US" dirty="0" smtClean="0"/>
              <a:t>’s, which implies x </a:t>
            </a:r>
            <a:r>
              <a:rPr lang="en-US" u="sng" dirty="0" smtClean="0"/>
              <a:t>&lt;</a:t>
            </a:r>
            <a:r>
              <a:rPr lang="en-US" dirty="0" smtClean="0"/>
              <a:t> B/2, and therefore y </a:t>
            </a:r>
            <a:r>
              <a:rPr lang="en-US" u="sng" dirty="0" smtClean="0"/>
              <a:t>&gt;</a:t>
            </a:r>
            <a:r>
              <a:rPr lang="en-US" dirty="0" smtClean="0"/>
              <a:t> B/2 and y </a:t>
            </a:r>
            <a:r>
              <a:rPr lang="en-US" u="sng" dirty="0" smtClean="0"/>
              <a:t>&gt;</a:t>
            </a:r>
            <a:r>
              <a:rPr lang="en-US" dirty="0" smtClean="0"/>
              <a:t> x.</a:t>
            </a:r>
          </a:p>
          <a:p>
            <a:r>
              <a:rPr lang="en-US" dirty="0" smtClean="0"/>
              <a:t>Thus Balance uses </a:t>
            </a:r>
            <a:r>
              <a:rPr lang="en-US" u="sng" dirty="0" smtClean="0"/>
              <a:t>&gt;</a:t>
            </a:r>
            <a:r>
              <a:rPr lang="en-US" dirty="0" smtClean="0"/>
              <a:t> 3B/2.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90925" y="4343400"/>
            <a:ext cx="2794000" cy="2142530"/>
            <a:chOff x="457200" y="3962400"/>
            <a:chExt cx="2794000" cy="2142530"/>
          </a:xfrm>
        </p:grpSpPr>
        <p:grpSp>
          <p:nvGrpSpPr>
            <p:cNvPr id="5" name="Group 64"/>
            <p:cNvGrpSpPr>
              <a:grpSpLocks/>
            </p:cNvGrpSpPr>
            <p:nvPr/>
          </p:nvGrpSpPr>
          <p:grpSpPr bwMode="auto">
            <a:xfrm>
              <a:off x="457200" y="3962400"/>
              <a:ext cx="2794000" cy="1585913"/>
              <a:chOff x="279" y="2496"/>
              <a:chExt cx="1760" cy="999"/>
            </a:xfrm>
          </p:grpSpPr>
          <p:sp>
            <p:nvSpPr>
              <p:cNvPr id="7" name="Rectangle 29"/>
              <p:cNvSpPr>
                <a:spLocks noChangeArrowheads="1"/>
              </p:cNvSpPr>
              <p:nvPr/>
            </p:nvSpPr>
            <p:spPr bwMode="auto">
              <a:xfrm>
                <a:off x="480" y="2832"/>
                <a:ext cx="288" cy="192"/>
              </a:xfrm>
              <a:prstGeom prst="rect">
                <a:avLst/>
              </a:prstGeom>
              <a:solidFill>
                <a:srgbClr val="66FF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Rectangle 30"/>
              <p:cNvSpPr>
                <a:spLocks noChangeArrowheads="1"/>
              </p:cNvSpPr>
              <p:nvPr/>
            </p:nvSpPr>
            <p:spPr bwMode="auto">
              <a:xfrm>
                <a:off x="480" y="2544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66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31"/>
              <p:cNvSpPr>
                <a:spLocks noChangeArrowheads="1"/>
              </p:cNvSpPr>
              <p:nvPr/>
            </p:nvSpPr>
            <p:spPr bwMode="auto">
              <a:xfrm>
                <a:off x="480" y="3024"/>
                <a:ext cx="288" cy="240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32"/>
              <p:cNvSpPr>
                <a:spLocks noChangeArrowheads="1"/>
              </p:cNvSpPr>
              <p:nvPr/>
            </p:nvSpPr>
            <p:spPr bwMode="auto">
              <a:xfrm>
                <a:off x="864" y="2880"/>
                <a:ext cx="288" cy="384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33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288" cy="336"/>
              </a:xfrm>
              <a:prstGeom prst="rect">
                <a:avLst/>
              </a:prstGeom>
              <a:solidFill>
                <a:srgbClr val="66FF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Rectangle 34"/>
              <p:cNvSpPr>
                <a:spLocks noChangeArrowheads="1"/>
              </p:cNvSpPr>
              <p:nvPr/>
            </p:nvSpPr>
            <p:spPr bwMode="auto">
              <a:xfrm>
                <a:off x="1248" y="2976"/>
                <a:ext cx="288" cy="288"/>
              </a:xfrm>
              <a:prstGeom prst="rect">
                <a:avLst/>
              </a:prstGeom>
              <a:solidFill>
                <a:srgbClr val="66FF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35"/>
              <p:cNvSpPr>
                <a:spLocks noChangeShapeType="1"/>
              </p:cNvSpPr>
              <p:nvPr/>
            </p:nvSpPr>
            <p:spPr bwMode="auto">
              <a:xfrm>
                <a:off x="1632" y="29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Text Box 36"/>
              <p:cNvSpPr txBox="1">
                <a:spLocks noChangeArrowheads="1"/>
              </p:cNvSpPr>
              <p:nvPr/>
            </p:nvSpPr>
            <p:spPr bwMode="auto">
              <a:xfrm>
                <a:off x="1632" y="2996"/>
                <a:ext cx="20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x</a:t>
                </a:r>
              </a:p>
            </p:txBody>
          </p:sp>
          <p:sp>
            <p:nvSpPr>
              <p:cNvPr id="15" name="Line 47"/>
              <p:cNvSpPr>
                <a:spLocks noChangeShapeType="1"/>
              </p:cNvSpPr>
              <p:nvPr/>
            </p:nvSpPr>
            <p:spPr bwMode="auto">
              <a:xfrm>
                <a:off x="288" y="2880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Text Box 48"/>
              <p:cNvSpPr txBox="1">
                <a:spLocks noChangeArrowheads="1"/>
              </p:cNvSpPr>
              <p:nvPr/>
            </p:nvSpPr>
            <p:spPr bwMode="auto">
              <a:xfrm>
                <a:off x="288" y="2948"/>
                <a:ext cx="20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y</a:t>
                </a:r>
              </a:p>
            </p:txBody>
          </p:sp>
          <p:sp>
            <p:nvSpPr>
              <p:cNvPr id="17" name="Line 49"/>
              <p:cNvSpPr>
                <a:spLocks noChangeShapeType="1"/>
              </p:cNvSpPr>
              <p:nvPr/>
            </p:nvSpPr>
            <p:spPr bwMode="auto">
              <a:xfrm>
                <a:off x="1824" y="2496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Text Box 50"/>
              <p:cNvSpPr txBox="1">
                <a:spLocks noChangeArrowheads="1"/>
              </p:cNvSpPr>
              <p:nvPr/>
            </p:nvSpPr>
            <p:spPr bwMode="auto">
              <a:xfrm>
                <a:off x="1824" y="2708"/>
                <a:ext cx="2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B</a:t>
                </a:r>
              </a:p>
            </p:txBody>
          </p:sp>
          <p:sp>
            <p:nvSpPr>
              <p:cNvPr id="19" name="Text Box 55"/>
              <p:cNvSpPr txBox="1">
                <a:spLocks noChangeArrowheads="1"/>
              </p:cNvSpPr>
              <p:nvPr/>
            </p:nvSpPr>
            <p:spPr bwMode="auto">
              <a:xfrm>
                <a:off x="480" y="3264"/>
                <a:ext cx="27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A</a:t>
                </a:r>
                <a:r>
                  <a:rPr lang="en-US" altLang="en-US" baseline="-25000"/>
                  <a:t>1</a:t>
                </a:r>
              </a:p>
            </p:txBody>
          </p:sp>
          <p:sp>
            <p:nvSpPr>
              <p:cNvPr id="20" name="Text Box 56"/>
              <p:cNvSpPr txBox="1">
                <a:spLocks noChangeArrowheads="1"/>
              </p:cNvSpPr>
              <p:nvPr/>
            </p:nvSpPr>
            <p:spPr bwMode="auto">
              <a:xfrm>
                <a:off x="935" y="3264"/>
                <a:ext cx="27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A</a:t>
                </a:r>
                <a:r>
                  <a:rPr lang="en-US" altLang="en-US" baseline="-25000"/>
                  <a:t>2</a:t>
                </a:r>
              </a:p>
            </p:txBody>
          </p:sp>
          <p:sp>
            <p:nvSpPr>
              <p:cNvPr id="21" name="Line 58"/>
              <p:cNvSpPr>
                <a:spLocks noChangeShapeType="1"/>
              </p:cNvSpPr>
              <p:nvPr/>
            </p:nvSpPr>
            <p:spPr bwMode="auto">
              <a:xfrm>
                <a:off x="279" y="254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Text Box 59"/>
              <p:cNvSpPr txBox="1">
                <a:spLocks noChangeArrowheads="1"/>
              </p:cNvSpPr>
              <p:nvPr/>
            </p:nvSpPr>
            <p:spPr bwMode="auto">
              <a:xfrm>
                <a:off x="279" y="2564"/>
                <a:ext cx="20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x</a:t>
                </a: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746125" y="5181600"/>
              <a:ext cx="202491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                       Neither</a:t>
              </a:r>
            </a:p>
            <a:p>
              <a:endParaRPr lang="en-US" dirty="0"/>
            </a:p>
            <a:p>
              <a:r>
                <a:rPr lang="en-US" dirty="0" smtClean="0"/>
                <a:t>Balance allocation</a:t>
              </a:r>
              <a:endParaRPr lang="en-US" dirty="0"/>
            </a:p>
          </p:txBody>
        </p:sp>
      </p:grpSp>
      <p:grpSp>
        <p:nvGrpSpPr>
          <p:cNvPr id="23" name="Group 62"/>
          <p:cNvGrpSpPr>
            <a:grpSpLocks/>
          </p:cNvGrpSpPr>
          <p:nvPr/>
        </p:nvGrpSpPr>
        <p:grpSpPr bwMode="auto">
          <a:xfrm>
            <a:off x="685800" y="1600200"/>
            <a:ext cx="1789113" cy="1585913"/>
            <a:chOff x="432" y="1008"/>
            <a:chExt cx="1127" cy="999"/>
          </a:xfrm>
        </p:grpSpPr>
        <p:sp>
          <p:nvSpPr>
            <p:cNvPr id="24" name="Rectangle 3"/>
            <p:cNvSpPr>
              <a:spLocks noChangeArrowheads="1"/>
            </p:cNvSpPr>
            <p:nvPr/>
          </p:nvSpPr>
          <p:spPr bwMode="auto">
            <a:xfrm>
              <a:off x="432" y="1008"/>
              <a:ext cx="288" cy="768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4"/>
            <p:cNvSpPr>
              <a:spLocks noChangeArrowheads="1"/>
            </p:cNvSpPr>
            <p:nvPr/>
          </p:nvSpPr>
          <p:spPr bwMode="auto">
            <a:xfrm>
              <a:off x="912" y="1008"/>
              <a:ext cx="288" cy="768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Text Box 9"/>
            <p:cNvSpPr txBox="1">
              <a:spLocks noChangeArrowheads="1"/>
            </p:cNvSpPr>
            <p:nvPr/>
          </p:nvSpPr>
          <p:spPr bwMode="auto">
            <a:xfrm>
              <a:off x="470" y="1776"/>
              <a:ext cx="2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A</a:t>
              </a:r>
              <a:r>
                <a:rPr lang="en-US" altLang="en-US" baseline="-25000"/>
                <a:t>1</a:t>
              </a:r>
            </a:p>
          </p:txBody>
        </p:sp>
        <p:sp>
          <p:nvSpPr>
            <p:cNvPr id="27" name="Text Box 10"/>
            <p:cNvSpPr txBox="1">
              <a:spLocks noChangeArrowheads="1"/>
            </p:cNvSpPr>
            <p:nvPr/>
          </p:nvSpPr>
          <p:spPr bwMode="auto">
            <a:xfrm>
              <a:off x="925" y="1776"/>
              <a:ext cx="2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A</a:t>
              </a:r>
              <a:r>
                <a:rPr lang="en-US" altLang="en-US" baseline="-25000"/>
                <a:t>2</a:t>
              </a:r>
            </a:p>
          </p:txBody>
        </p:sp>
        <p:sp>
          <p:nvSpPr>
            <p:cNvPr id="28" name="Line 51"/>
            <p:cNvSpPr>
              <a:spLocks noChangeShapeType="1"/>
            </p:cNvSpPr>
            <p:nvPr/>
          </p:nvSpPr>
          <p:spPr bwMode="auto">
            <a:xfrm>
              <a:off x="1344" y="1008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Text Box 52"/>
            <p:cNvSpPr txBox="1">
              <a:spLocks noChangeArrowheads="1"/>
            </p:cNvSpPr>
            <p:nvPr/>
          </p:nvSpPr>
          <p:spPr bwMode="auto">
            <a:xfrm>
              <a:off x="1344" y="1220"/>
              <a:ext cx="2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1024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92D050"/>
                </a:solidFill>
              </a:rPr>
              <a:t>Example</a:t>
            </a:r>
            <a:r>
              <a:rPr lang="en-US" altLang="en-US" dirty="0"/>
              <a:t>: Bipartite </a:t>
            </a:r>
            <a:r>
              <a:rPr lang="en-US" altLang="en-US" dirty="0" smtClean="0"/>
              <a:t>Matching</a:t>
            </a:r>
            <a:endParaRPr lang="en-US" altLang="en-US" dirty="0"/>
          </a:p>
        </p:txBody>
      </p:sp>
      <p:sp>
        <p:nvSpPr>
          <p:cNvPr id="45060" name="Oval 4"/>
          <p:cNvSpPr>
            <a:spLocks noChangeArrowheads="1"/>
          </p:cNvSpPr>
          <p:nvPr/>
        </p:nvSpPr>
        <p:spPr bwMode="auto">
          <a:xfrm>
            <a:off x="1905000" y="182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Oval 5"/>
          <p:cNvSpPr>
            <a:spLocks noChangeArrowheads="1"/>
          </p:cNvSpPr>
          <p:nvPr/>
        </p:nvSpPr>
        <p:spPr bwMode="auto">
          <a:xfrm>
            <a:off x="19050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Oval 6"/>
          <p:cNvSpPr>
            <a:spLocks noChangeArrowheads="1"/>
          </p:cNvSpPr>
          <p:nvPr/>
        </p:nvSpPr>
        <p:spPr bwMode="auto">
          <a:xfrm>
            <a:off x="19050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19050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Oval 8"/>
          <p:cNvSpPr>
            <a:spLocks noChangeArrowheads="1"/>
          </p:cNvSpPr>
          <p:nvPr/>
        </p:nvSpPr>
        <p:spPr bwMode="auto">
          <a:xfrm>
            <a:off x="3352800" y="182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Oval 9"/>
          <p:cNvSpPr>
            <a:spLocks noChangeArrowheads="1"/>
          </p:cNvSpPr>
          <p:nvPr/>
        </p:nvSpPr>
        <p:spPr bwMode="auto">
          <a:xfrm>
            <a:off x="33528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Oval 10"/>
          <p:cNvSpPr>
            <a:spLocks noChangeArrowheads="1"/>
          </p:cNvSpPr>
          <p:nvPr/>
        </p:nvSpPr>
        <p:spPr bwMode="auto">
          <a:xfrm>
            <a:off x="33528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Oval 11"/>
          <p:cNvSpPr>
            <a:spLocks noChangeArrowheads="1"/>
          </p:cNvSpPr>
          <p:nvPr/>
        </p:nvSpPr>
        <p:spPr bwMode="auto">
          <a:xfrm>
            <a:off x="33528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>
            <a:off x="2057400" y="1905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2057400" y="1981200"/>
            <a:ext cx="1295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>
            <a:off x="2057400" y="2438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V="1">
            <a:off x="2057400" y="24384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>
            <a:off x="2057400" y="29718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V="1">
            <a:off x="2057400" y="1981200"/>
            <a:ext cx="1295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1574800" y="1676400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</a:t>
            </a:r>
          </a:p>
        </p:txBody>
      </p:sp>
      <p:sp>
        <p:nvSpPr>
          <p:cNvPr id="45076" name="Text Box 20"/>
          <p:cNvSpPr txBox="1">
            <a:spLocks noChangeArrowheads="1"/>
          </p:cNvSpPr>
          <p:nvPr/>
        </p:nvSpPr>
        <p:spPr bwMode="auto">
          <a:xfrm>
            <a:off x="1600200" y="2241550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</a:t>
            </a:r>
          </a:p>
        </p:txBody>
      </p:sp>
      <p:sp>
        <p:nvSpPr>
          <p:cNvPr id="45077" name="Text Box 21"/>
          <p:cNvSpPr txBox="1">
            <a:spLocks noChangeArrowheads="1"/>
          </p:cNvSpPr>
          <p:nvPr/>
        </p:nvSpPr>
        <p:spPr bwMode="auto">
          <a:xfrm>
            <a:off x="1574800" y="2774950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</a:t>
            </a:r>
          </a:p>
        </p:txBody>
      </p:sp>
      <p:sp>
        <p:nvSpPr>
          <p:cNvPr id="45078" name="Text Box 22"/>
          <p:cNvSpPr txBox="1">
            <a:spLocks noChangeArrowheads="1"/>
          </p:cNvSpPr>
          <p:nvPr/>
        </p:nvSpPr>
        <p:spPr bwMode="auto">
          <a:xfrm>
            <a:off x="1574800" y="3308350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</a:t>
            </a:r>
          </a:p>
        </p:txBody>
      </p:sp>
      <p:sp>
        <p:nvSpPr>
          <p:cNvPr id="45079" name="Text Box 23"/>
          <p:cNvSpPr txBox="1">
            <a:spLocks noChangeArrowheads="1"/>
          </p:cNvSpPr>
          <p:nvPr/>
        </p:nvSpPr>
        <p:spPr bwMode="auto">
          <a:xfrm>
            <a:off x="3489325" y="1631950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</a:t>
            </a:r>
          </a:p>
        </p:txBody>
      </p:sp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3489325" y="2241550"/>
            <a:ext cx="327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</a:t>
            </a:r>
          </a:p>
        </p:txBody>
      </p:sp>
      <p:sp>
        <p:nvSpPr>
          <p:cNvPr id="45081" name="Text Box 25"/>
          <p:cNvSpPr txBox="1">
            <a:spLocks noChangeArrowheads="1"/>
          </p:cNvSpPr>
          <p:nvPr/>
        </p:nvSpPr>
        <p:spPr bwMode="auto">
          <a:xfrm>
            <a:off x="3505200" y="2743200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</a:t>
            </a:r>
          </a:p>
        </p:txBody>
      </p:sp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3505200" y="3308350"/>
            <a:ext cx="327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</a:t>
            </a:r>
          </a:p>
        </p:txBody>
      </p:sp>
      <p:sp>
        <p:nvSpPr>
          <p:cNvPr id="45084" name="Oval 28"/>
          <p:cNvSpPr>
            <a:spLocks noChangeArrowheads="1"/>
          </p:cNvSpPr>
          <p:nvPr/>
        </p:nvSpPr>
        <p:spPr bwMode="auto">
          <a:xfrm>
            <a:off x="1371600" y="1524000"/>
            <a:ext cx="1143000" cy="2514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5" name="Oval 29"/>
          <p:cNvSpPr>
            <a:spLocks noChangeArrowheads="1"/>
          </p:cNvSpPr>
          <p:nvPr/>
        </p:nvSpPr>
        <p:spPr bwMode="auto">
          <a:xfrm>
            <a:off x="3048000" y="1524000"/>
            <a:ext cx="1066800" cy="2590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6" name="Text Box 30"/>
          <p:cNvSpPr txBox="1">
            <a:spLocks noChangeArrowheads="1"/>
          </p:cNvSpPr>
          <p:nvPr/>
        </p:nvSpPr>
        <p:spPr bwMode="auto">
          <a:xfrm>
            <a:off x="822325" y="3384550"/>
            <a:ext cx="6110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Men</a:t>
            </a:r>
            <a:endParaRPr lang="en-US" altLang="en-US" dirty="0"/>
          </a:p>
        </p:txBody>
      </p:sp>
      <p:sp>
        <p:nvSpPr>
          <p:cNvPr id="45088" name="Text Box 32"/>
          <p:cNvSpPr txBox="1">
            <a:spLocks noChangeArrowheads="1"/>
          </p:cNvSpPr>
          <p:nvPr/>
        </p:nvSpPr>
        <p:spPr bwMode="auto">
          <a:xfrm>
            <a:off x="4022725" y="3384550"/>
            <a:ext cx="9312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Women</a:t>
            </a:r>
            <a:endParaRPr lang="en-US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16062" y="4648200"/>
            <a:ext cx="762580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Two sets of nodes.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Some edges between them.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Maximize the number of nodes paired 1-1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   by edges.</a:t>
            </a:r>
          </a:p>
        </p:txBody>
      </p:sp>
    </p:spTree>
    <p:extLst>
      <p:ext uri="{BB962C8B-B14F-4D97-AF65-F5344CB8AC3E}">
        <p14:creationId xmlns:p14="http://schemas.microsoft.com/office/powerpoint/2010/main" val="64918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General Result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In the general case</a:t>
            </a:r>
            <a:r>
              <a:rPr lang="en-US" altLang="en-US" dirty="0" smtClean="0"/>
              <a:t>, </a:t>
            </a:r>
            <a:r>
              <a:rPr lang="en-US" altLang="en-US" dirty="0"/>
              <a:t>competitive ratio of </a:t>
            </a:r>
            <a:r>
              <a:rPr lang="en-US" altLang="en-US" dirty="0" smtClean="0"/>
              <a:t>Balance is </a:t>
            </a:r>
            <a:r>
              <a:rPr lang="en-US" altLang="en-US" dirty="0"/>
              <a:t>1–1/e = approx. </a:t>
            </a:r>
            <a:r>
              <a:rPr lang="en-US" altLang="en-US" dirty="0" smtClean="0"/>
              <a:t>0.63.</a:t>
            </a:r>
            <a:endParaRPr lang="en-US" altLang="en-US" dirty="0"/>
          </a:p>
          <a:p>
            <a:r>
              <a:rPr lang="en-US" altLang="en-US" dirty="0"/>
              <a:t>Interestingly, no online algorithm has a better competitive </a:t>
            </a:r>
            <a:r>
              <a:rPr lang="en-US" altLang="en-US" dirty="0" smtClean="0"/>
              <a:t>ratio.</a:t>
            </a:r>
            <a:endParaRPr lang="en-US" altLang="en-US" dirty="0"/>
          </a:p>
          <a:p>
            <a:r>
              <a:rPr lang="en-US" altLang="en-US" dirty="0"/>
              <a:t>Won’t go through the details here, but let’s see the worst case that gives this </a:t>
            </a:r>
            <a:r>
              <a:rPr lang="en-US" altLang="en-US" dirty="0" smtClean="0"/>
              <a:t>ratio.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1437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Worst </a:t>
            </a:r>
            <a:r>
              <a:rPr lang="en-US" altLang="en-US" dirty="0" smtClean="0"/>
              <a:t>Case </a:t>
            </a:r>
            <a:r>
              <a:rPr lang="en-US" altLang="en-US" dirty="0"/>
              <a:t>for </a:t>
            </a:r>
            <a:r>
              <a:rPr lang="en-US" altLang="en-US" dirty="0" smtClean="0"/>
              <a:t>Balance</a:t>
            </a:r>
            <a:endParaRPr lang="en-US" altLang="en-US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348662" cy="5638800"/>
          </a:xfrm>
        </p:spPr>
        <p:txBody>
          <a:bodyPr>
            <a:normAutofit/>
          </a:bodyPr>
          <a:lstStyle/>
          <a:p>
            <a:r>
              <a:rPr lang="en-US" altLang="en-US" dirty="0"/>
              <a:t>N advertisers, each with budget B </a:t>
            </a:r>
            <a:r>
              <a:rPr lang="en-US" altLang="en-US" dirty="0" smtClean="0">
                <a:latin typeface="cmsy10" pitchFamily="1" charset="0"/>
              </a:rPr>
              <a:t>&gt;&gt; </a:t>
            </a:r>
            <a:r>
              <a:rPr lang="en-US" altLang="en-US" dirty="0" smtClean="0"/>
              <a:t>N </a:t>
            </a:r>
            <a:r>
              <a:rPr lang="en-US" altLang="en-US" dirty="0" smtClean="0">
                <a:latin typeface="cmsy10" pitchFamily="1" charset="0"/>
              </a:rPr>
              <a:t>&gt;&gt;</a:t>
            </a:r>
            <a:r>
              <a:rPr lang="en-US" altLang="en-US" dirty="0" smtClean="0"/>
              <a:t> 1.</a:t>
            </a:r>
            <a:endParaRPr lang="en-US" altLang="en-US" dirty="0"/>
          </a:p>
          <a:p>
            <a:r>
              <a:rPr lang="en-US" altLang="en-US" dirty="0" smtClean="0"/>
              <a:t>N*B </a:t>
            </a:r>
            <a:r>
              <a:rPr lang="en-US" altLang="en-US" dirty="0"/>
              <a:t>queries appear in N </a:t>
            </a:r>
            <a:r>
              <a:rPr lang="en-US" altLang="en-US" dirty="0" smtClean="0"/>
              <a:t>rounds.</a:t>
            </a:r>
          </a:p>
          <a:p>
            <a:r>
              <a:rPr lang="en-US" altLang="en-US" dirty="0" smtClean="0"/>
              <a:t>Each round consists of a single query repeated B times.</a:t>
            </a:r>
            <a:endParaRPr lang="en-US" altLang="en-US" dirty="0"/>
          </a:p>
          <a:p>
            <a:r>
              <a:rPr lang="en-US" altLang="en-US" dirty="0" smtClean="0">
                <a:solidFill>
                  <a:srgbClr val="0070C0"/>
                </a:solidFill>
              </a:rPr>
              <a:t>Round </a:t>
            </a:r>
            <a:r>
              <a:rPr lang="en-US" altLang="en-US" dirty="0">
                <a:solidFill>
                  <a:srgbClr val="0070C0"/>
                </a:solidFill>
              </a:rPr>
              <a:t>1 queries</a:t>
            </a:r>
            <a:r>
              <a:rPr lang="en-US" altLang="en-US" dirty="0"/>
              <a:t>: bidders A</a:t>
            </a:r>
            <a:r>
              <a:rPr lang="en-US" altLang="en-US" baseline="-25000" dirty="0"/>
              <a:t>1</a:t>
            </a:r>
            <a:r>
              <a:rPr lang="en-US" altLang="en-US" dirty="0"/>
              <a:t>, A</a:t>
            </a:r>
            <a:r>
              <a:rPr lang="en-US" altLang="en-US" baseline="-25000" dirty="0"/>
              <a:t>2</a:t>
            </a:r>
            <a:r>
              <a:rPr lang="en-US" altLang="en-US" dirty="0" smtClean="0"/>
              <a:t>,…, A</a:t>
            </a:r>
            <a:r>
              <a:rPr lang="en-US" altLang="en-US" baseline="-25000" dirty="0" smtClean="0"/>
              <a:t>N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r>
              <a:rPr lang="en-US" altLang="en-US" dirty="0">
                <a:solidFill>
                  <a:srgbClr val="0070C0"/>
                </a:solidFill>
              </a:rPr>
              <a:t>Round 2 queries</a:t>
            </a:r>
            <a:r>
              <a:rPr lang="en-US" altLang="en-US" dirty="0"/>
              <a:t>: bidders A</a:t>
            </a:r>
            <a:r>
              <a:rPr lang="en-US" altLang="en-US" baseline="-25000" dirty="0"/>
              <a:t>2</a:t>
            </a:r>
            <a:r>
              <a:rPr lang="en-US" altLang="en-US" dirty="0"/>
              <a:t>, A</a:t>
            </a:r>
            <a:r>
              <a:rPr lang="en-US" altLang="en-US" baseline="-25000" dirty="0"/>
              <a:t>3</a:t>
            </a:r>
            <a:r>
              <a:rPr lang="en-US" altLang="en-US" dirty="0" smtClean="0"/>
              <a:t>,…, A</a:t>
            </a:r>
            <a:r>
              <a:rPr lang="en-US" altLang="en-US" baseline="-25000" dirty="0" smtClean="0"/>
              <a:t>N</a:t>
            </a:r>
            <a:r>
              <a:rPr lang="en-US" altLang="en-US" dirty="0" smtClean="0"/>
              <a:t>,…</a:t>
            </a:r>
            <a:endParaRPr lang="en-US" altLang="en-US" dirty="0"/>
          </a:p>
          <a:p>
            <a:r>
              <a:rPr lang="en-US" altLang="en-US" dirty="0">
                <a:solidFill>
                  <a:srgbClr val="0070C0"/>
                </a:solidFill>
              </a:rPr>
              <a:t>Round </a:t>
            </a:r>
            <a:r>
              <a:rPr lang="en-US" altLang="en-US" dirty="0" err="1">
                <a:solidFill>
                  <a:srgbClr val="0070C0"/>
                </a:solidFill>
              </a:rPr>
              <a:t>i</a:t>
            </a:r>
            <a:r>
              <a:rPr lang="en-US" altLang="en-US" dirty="0">
                <a:solidFill>
                  <a:srgbClr val="0070C0"/>
                </a:solidFill>
              </a:rPr>
              <a:t> queries</a:t>
            </a:r>
            <a:r>
              <a:rPr lang="en-US" altLang="en-US" dirty="0"/>
              <a:t>: bidders A</a:t>
            </a:r>
            <a:r>
              <a:rPr lang="en-US" altLang="en-US" baseline="-25000" dirty="0"/>
              <a:t>i</a:t>
            </a:r>
            <a:r>
              <a:rPr lang="en-US" altLang="en-US" dirty="0" smtClean="0"/>
              <a:t>,…, A</a:t>
            </a:r>
            <a:r>
              <a:rPr lang="en-US" altLang="en-US" baseline="-25000" dirty="0" smtClean="0"/>
              <a:t>N</a:t>
            </a:r>
            <a:r>
              <a:rPr lang="en-US" altLang="en-US" dirty="0" smtClean="0"/>
              <a:t>,…</a:t>
            </a:r>
          </a:p>
          <a:p>
            <a:r>
              <a:rPr lang="en-US" altLang="en-US" dirty="0">
                <a:solidFill>
                  <a:srgbClr val="0070C0"/>
                </a:solidFill>
              </a:rPr>
              <a:t>Round </a:t>
            </a:r>
            <a:r>
              <a:rPr lang="en-US" altLang="en-US" dirty="0" smtClean="0">
                <a:solidFill>
                  <a:srgbClr val="0070C0"/>
                </a:solidFill>
              </a:rPr>
              <a:t>N </a:t>
            </a:r>
            <a:r>
              <a:rPr lang="en-US" altLang="en-US" dirty="0">
                <a:solidFill>
                  <a:srgbClr val="0070C0"/>
                </a:solidFill>
              </a:rPr>
              <a:t>queries</a:t>
            </a:r>
            <a:r>
              <a:rPr lang="en-US" altLang="en-US" dirty="0"/>
              <a:t>: </a:t>
            </a:r>
            <a:r>
              <a:rPr lang="en-US" altLang="en-US" dirty="0" smtClean="0"/>
              <a:t>only A</a:t>
            </a:r>
            <a:r>
              <a:rPr lang="en-US" altLang="en-US" baseline="-25000" dirty="0" smtClean="0"/>
              <a:t>N</a:t>
            </a:r>
            <a:r>
              <a:rPr lang="en-US" altLang="en-US" dirty="0" smtClean="0"/>
              <a:t> bids.</a:t>
            </a:r>
            <a:endParaRPr lang="en-US" altLang="en-US" dirty="0"/>
          </a:p>
          <a:p>
            <a:r>
              <a:rPr lang="en-US" altLang="en-US" dirty="0">
                <a:solidFill>
                  <a:srgbClr val="00B050"/>
                </a:solidFill>
              </a:rPr>
              <a:t>Optimum allocation</a:t>
            </a:r>
            <a:r>
              <a:rPr lang="en-US" altLang="en-US" dirty="0" smtClean="0"/>
              <a:t>: </a:t>
            </a:r>
            <a:r>
              <a:rPr lang="en-US" altLang="en-US" dirty="0"/>
              <a:t>round </a:t>
            </a:r>
            <a:r>
              <a:rPr lang="en-US" altLang="en-US" dirty="0" err="1"/>
              <a:t>i</a:t>
            </a:r>
            <a:r>
              <a:rPr lang="en-US" altLang="en-US" dirty="0"/>
              <a:t> queries to </a:t>
            </a:r>
            <a:r>
              <a:rPr lang="en-US" altLang="en-US" dirty="0" smtClean="0"/>
              <a:t>A</a:t>
            </a:r>
            <a:r>
              <a:rPr lang="en-US" altLang="en-US" baseline="-25000" dirty="0" smtClean="0"/>
              <a:t>i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 lvl="1"/>
            <a:r>
              <a:rPr lang="en-US" altLang="en-US" sz="3200" dirty="0"/>
              <a:t>Optimum revenue </a:t>
            </a:r>
            <a:r>
              <a:rPr lang="en-US" altLang="en-US" sz="3200" dirty="0" smtClean="0"/>
              <a:t>N*B.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812518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</a:t>
            </a:r>
            <a:r>
              <a:rPr lang="en-US" dirty="0" err="1" smtClean="0"/>
              <a:t>i</a:t>
            </a:r>
            <a:r>
              <a:rPr lang="en-US" dirty="0" smtClean="0"/>
              <a:t> rounds, the first </a:t>
            </a:r>
            <a:r>
              <a:rPr lang="en-US" dirty="0" err="1" smtClean="0"/>
              <a:t>i</a:t>
            </a:r>
            <a:r>
              <a:rPr lang="en-US" dirty="0" smtClean="0"/>
              <a:t> advertisers have dropped out of the bidding.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Why</a:t>
            </a:r>
            <a:r>
              <a:rPr lang="en-US" dirty="0" smtClean="0"/>
              <a:t>? </a:t>
            </a:r>
            <a:r>
              <a:rPr lang="en-US" dirty="0"/>
              <a:t> </a:t>
            </a:r>
            <a:r>
              <a:rPr lang="en-US" dirty="0" smtClean="0"/>
              <a:t>All subsequent queries are ones they do not bid on.</a:t>
            </a:r>
          </a:p>
          <a:p>
            <a:r>
              <a:rPr lang="en-US" dirty="0" smtClean="0"/>
              <a:t>Thus, they never get any more queries, even though they have budget left.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11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Balance Allocation</a:t>
            </a:r>
            <a:endParaRPr lang="en-US" altLang="en-US" dirty="0"/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914400" y="1447800"/>
            <a:ext cx="5334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1676400" y="1447800"/>
            <a:ext cx="5334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2438400" y="1447800"/>
            <a:ext cx="5334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5410200" y="1447800"/>
            <a:ext cx="5334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6172200" y="1447800"/>
            <a:ext cx="5334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3810000" y="2514600"/>
            <a:ext cx="558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/>
              <a:t>…</a:t>
            </a:r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838200" y="3748088"/>
            <a:ext cx="4365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</a:t>
            </a:r>
            <a:r>
              <a:rPr lang="en-US" altLang="en-US" baseline="-25000"/>
              <a:t>1</a:t>
            </a: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1600200" y="3765550"/>
            <a:ext cx="436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</a:t>
            </a:r>
            <a:r>
              <a:rPr lang="en-US" altLang="en-US" baseline="-25000"/>
              <a:t>2</a:t>
            </a:r>
          </a:p>
        </p:txBody>
      </p:sp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2362200" y="3765550"/>
            <a:ext cx="436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</a:t>
            </a:r>
            <a:r>
              <a:rPr lang="en-US" altLang="en-US" baseline="-25000"/>
              <a:t>3</a:t>
            </a:r>
          </a:p>
        </p:txBody>
      </p: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5334000" y="3733800"/>
            <a:ext cx="620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</a:t>
            </a:r>
            <a:r>
              <a:rPr lang="en-US" altLang="en-US" baseline="-25000"/>
              <a:t>N-1</a:t>
            </a:r>
          </a:p>
        </p:txBody>
      </p:sp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6096000" y="3748088"/>
            <a:ext cx="454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</a:t>
            </a:r>
            <a:r>
              <a:rPr lang="en-US" altLang="en-US" baseline="-25000"/>
              <a:t>N</a:t>
            </a:r>
          </a:p>
        </p:txBody>
      </p:sp>
      <p:grpSp>
        <p:nvGrpSpPr>
          <p:cNvPr id="78862" name="Group 14"/>
          <p:cNvGrpSpPr>
            <a:grpSpLocks/>
          </p:cNvGrpSpPr>
          <p:nvPr/>
        </p:nvGrpSpPr>
        <p:grpSpPr bwMode="auto">
          <a:xfrm>
            <a:off x="914400" y="3443288"/>
            <a:ext cx="6407150" cy="366712"/>
            <a:chOff x="576" y="2169"/>
            <a:chExt cx="4036" cy="231"/>
          </a:xfrm>
        </p:grpSpPr>
        <p:sp>
          <p:nvSpPr>
            <p:cNvPr id="78863" name="Rectangle 15"/>
            <p:cNvSpPr>
              <a:spLocks noChangeArrowheads="1"/>
            </p:cNvSpPr>
            <p:nvPr/>
          </p:nvSpPr>
          <p:spPr bwMode="auto">
            <a:xfrm>
              <a:off x="576" y="2208"/>
              <a:ext cx="336" cy="144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4" name="Rectangle 16"/>
            <p:cNvSpPr>
              <a:spLocks noChangeArrowheads="1"/>
            </p:cNvSpPr>
            <p:nvPr/>
          </p:nvSpPr>
          <p:spPr bwMode="auto">
            <a:xfrm>
              <a:off x="1056" y="2208"/>
              <a:ext cx="336" cy="144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5" name="Rectangle 17"/>
            <p:cNvSpPr>
              <a:spLocks noChangeArrowheads="1"/>
            </p:cNvSpPr>
            <p:nvPr/>
          </p:nvSpPr>
          <p:spPr bwMode="auto">
            <a:xfrm>
              <a:off x="1536" y="2208"/>
              <a:ext cx="336" cy="144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6" name="Rectangle 18"/>
            <p:cNvSpPr>
              <a:spLocks noChangeArrowheads="1"/>
            </p:cNvSpPr>
            <p:nvPr/>
          </p:nvSpPr>
          <p:spPr bwMode="auto">
            <a:xfrm>
              <a:off x="3408" y="2208"/>
              <a:ext cx="336" cy="144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7" name="Rectangle 19"/>
            <p:cNvSpPr>
              <a:spLocks noChangeArrowheads="1"/>
            </p:cNvSpPr>
            <p:nvPr/>
          </p:nvSpPr>
          <p:spPr bwMode="auto">
            <a:xfrm>
              <a:off x="3888" y="2208"/>
              <a:ext cx="336" cy="144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8" name="Text Box 20"/>
            <p:cNvSpPr txBox="1">
              <a:spLocks noChangeArrowheads="1"/>
            </p:cNvSpPr>
            <p:nvPr/>
          </p:nvSpPr>
          <p:spPr bwMode="auto">
            <a:xfrm>
              <a:off x="4224" y="2169"/>
              <a:ext cx="3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B/N</a:t>
              </a:r>
            </a:p>
          </p:txBody>
        </p:sp>
      </p:grpSp>
      <p:grpSp>
        <p:nvGrpSpPr>
          <p:cNvPr id="78869" name="Group 21"/>
          <p:cNvGrpSpPr>
            <a:grpSpLocks/>
          </p:cNvGrpSpPr>
          <p:nvPr/>
        </p:nvGrpSpPr>
        <p:grpSpPr bwMode="auto">
          <a:xfrm>
            <a:off x="1676400" y="3124200"/>
            <a:ext cx="6102350" cy="381000"/>
            <a:chOff x="1056" y="1968"/>
            <a:chExt cx="3844" cy="240"/>
          </a:xfrm>
        </p:grpSpPr>
        <p:sp>
          <p:nvSpPr>
            <p:cNvPr id="78870" name="Rectangle 22"/>
            <p:cNvSpPr>
              <a:spLocks noChangeArrowheads="1"/>
            </p:cNvSpPr>
            <p:nvPr/>
          </p:nvSpPr>
          <p:spPr bwMode="auto">
            <a:xfrm>
              <a:off x="1056" y="2016"/>
              <a:ext cx="336" cy="19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1" name="Rectangle 23"/>
            <p:cNvSpPr>
              <a:spLocks noChangeArrowheads="1"/>
            </p:cNvSpPr>
            <p:nvPr/>
          </p:nvSpPr>
          <p:spPr bwMode="auto">
            <a:xfrm>
              <a:off x="1536" y="2016"/>
              <a:ext cx="336" cy="19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2" name="Rectangle 24"/>
            <p:cNvSpPr>
              <a:spLocks noChangeArrowheads="1"/>
            </p:cNvSpPr>
            <p:nvPr/>
          </p:nvSpPr>
          <p:spPr bwMode="auto">
            <a:xfrm>
              <a:off x="3408" y="2016"/>
              <a:ext cx="336" cy="19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3" name="Rectangle 25"/>
            <p:cNvSpPr>
              <a:spLocks noChangeArrowheads="1"/>
            </p:cNvSpPr>
            <p:nvPr/>
          </p:nvSpPr>
          <p:spPr bwMode="auto">
            <a:xfrm>
              <a:off x="3888" y="2016"/>
              <a:ext cx="336" cy="19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4" name="Text Box 26"/>
            <p:cNvSpPr txBox="1">
              <a:spLocks noChangeArrowheads="1"/>
            </p:cNvSpPr>
            <p:nvPr/>
          </p:nvSpPr>
          <p:spPr bwMode="auto">
            <a:xfrm>
              <a:off x="4224" y="1968"/>
              <a:ext cx="6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B/(N-1)</a:t>
              </a:r>
            </a:p>
          </p:txBody>
        </p:sp>
      </p:grpSp>
      <p:grpSp>
        <p:nvGrpSpPr>
          <p:cNvPr id="78875" name="Group 27"/>
          <p:cNvGrpSpPr>
            <a:grpSpLocks/>
          </p:cNvGrpSpPr>
          <p:nvPr/>
        </p:nvGrpSpPr>
        <p:grpSpPr bwMode="auto">
          <a:xfrm>
            <a:off x="2438400" y="2757488"/>
            <a:ext cx="5340350" cy="442912"/>
            <a:chOff x="1536" y="1737"/>
            <a:chExt cx="3364" cy="279"/>
          </a:xfrm>
        </p:grpSpPr>
        <p:sp>
          <p:nvSpPr>
            <p:cNvPr id="78876" name="Rectangle 28"/>
            <p:cNvSpPr>
              <a:spLocks noChangeArrowheads="1"/>
            </p:cNvSpPr>
            <p:nvPr/>
          </p:nvSpPr>
          <p:spPr bwMode="auto">
            <a:xfrm>
              <a:off x="1536" y="1776"/>
              <a:ext cx="33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7" name="Rectangle 29"/>
            <p:cNvSpPr>
              <a:spLocks noChangeArrowheads="1"/>
            </p:cNvSpPr>
            <p:nvPr/>
          </p:nvSpPr>
          <p:spPr bwMode="auto">
            <a:xfrm>
              <a:off x="3408" y="1776"/>
              <a:ext cx="33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8" name="Rectangle 30"/>
            <p:cNvSpPr>
              <a:spLocks noChangeArrowheads="1"/>
            </p:cNvSpPr>
            <p:nvPr/>
          </p:nvSpPr>
          <p:spPr bwMode="auto">
            <a:xfrm>
              <a:off x="3888" y="1776"/>
              <a:ext cx="33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9" name="Text Box 31"/>
            <p:cNvSpPr txBox="1">
              <a:spLocks noChangeArrowheads="1"/>
            </p:cNvSpPr>
            <p:nvPr/>
          </p:nvSpPr>
          <p:spPr bwMode="auto">
            <a:xfrm>
              <a:off x="4224" y="1737"/>
              <a:ext cx="6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B/(N-2)</a:t>
              </a:r>
            </a:p>
          </p:txBody>
        </p:sp>
      </p:grpSp>
      <p:sp>
        <p:nvSpPr>
          <p:cNvPr id="78880" name="Text Box 32"/>
          <p:cNvSpPr txBox="1">
            <a:spLocks noChangeArrowheads="1"/>
          </p:cNvSpPr>
          <p:nvPr/>
        </p:nvSpPr>
        <p:spPr bwMode="auto">
          <a:xfrm>
            <a:off x="609600" y="4494213"/>
            <a:ext cx="73782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After k rounds, sum of allocations to each </a:t>
            </a:r>
            <a:r>
              <a:rPr lang="en-US" altLang="en-US" sz="2400" dirty="0" smtClean="0"/>
              <a:t>of  </a:t>
            </a:r>
            <a:r>
              <a:rPr lang="en-US" altLang="en-US" sz="2400" dirty="0" err="1"/>
              <a:t>A</a:t>
            </a:r>
            <a:r>
              <a:rPr lang="en-US" altLang="en-US" sz="2400" baseline="-25000" dirty="0" err="1"/>
              <a:t>k</a:t>
            </a:r>
            <a:r>
              <a:rPr lang="en-US" altLang="en-US" sz="2400" dirty="0"/>
              <a:t>,…,A</a:t>
            </a:r>
            <a:r>
              <a:rPr lang="en-US" altLang="en-US" sz="2400" baseline="-25000" dirty="0"/>
              <a:t>N</a:t>
            </a:r>
            <a:r>
              <a:rPr lang="en-US" altLang="en-US" sz="2400" dirty="0"/>
              <a:t> is </a:t>
            </a:r>
          </a:p>
          <a:p>
            <a:r>
              <a:rPr lang="en-US" altLang="en-US" sz="2400" dirty="0" err="1"/>
              <a:t>S</a:t>
            </a:r>
            <a:r>
              <a:rPr lang="en-US" altLang="en-US" sz="2400" baseline="-25000" dirty="0" err="1"/>
              <a:t>k</a:t>
            </a:r>
            <a:r>
              <a:rPr lang="en-US" altLang="en-US" sz="2400" dirty="0"/>
              <a:t> = S</a:t>
            </a:r>
            <a:r>
              <a:rPr lang="en-US" altLang="en-US" sz="2400" baseline="-25000" dirty="0"/>
              <a:t>k+1</a:t>
            </a:r>
            <a:r>
              <a:rPr lang="en-US" altLang="en-US" sz="2400" dirty="0"/>
              <a:t> = … = S</a:t>
            </a:r>
            <a:r>
              <a:rPr lang="en-US" altLang="en-US" sz="2400" baseline="-25000" dirty="0"/>
              <a:t>N</a:t>
            </a:r>
            <a:r>
              <a:rPr lang="en-US" altLang="en-US" sz="2400" dirty="0"/>
              <a:t> = </a:t>
            </a:r>
            <a:r>
              <a:rPr lang="en-US" altLang="en-US" sz="2400" dirty="0">
                <a:latin typeface="Symbol" pitchFamily="1" charset="2"/>
                <a:sym typeface="Symbol" pitchFamily="1" charset="2"/>
              </a:rPr>
              <a:t></a:t>
            </a:r>
            <a:r>
              <a:rPr lang="en-US" altLang="en-US" sz="2400" baseline="-25000" dirty="0" smtClean="0"/>
              <a:t>1</a:t>
            </a:r>
            <a:r>
              <a:rPr lang="en-US" altLang="en-US" sz="2400" u="sng" baseline="-25000" dirty="0" smtClean="0"/>
              <a:t>&lt;</a:t>
            </a:r>
            <a:r>
              <a:rPr lang="en-US" altLang="en-US" sz="2400" baseline="-25000" dirty="0" err="1" smtClean="0"/>
              <a:t>i</a:t>
            </a:r>
            <a:r>
              <a:rPr lang="en-US" altLang="en-US" sz="2400" u="sng" baseline="-25000" dirty="0" smtClean="0"/>
              <a:t>&lt;</a:t>
            </a:r>
            <a:r>
              <a:rPr lang="en-US" altLang="en-US" sz="2400" baseline="-25000" dirty="0" smtClean="0"/>
              <a:t>k</a:t>
            </a:r>
            <a:r>
              <a:rPr lang="en-US" altLang="en-US" sz="2400" dirty="0" smtClean="0"/>
              <a:t>B</a:t>
            </a:r>
            <a:r>
              <a:rPr lang="en-US" altLang="en-US" sz="2400" dirty="0"/>
              <a:t>/(N-i+1</a:t>
            </a:r>
            <a:r>
              <a:rPr lang="en-US" altLang="en-US" sz="2400" dirty="0" smtClean="0"/>
              <a:t>).</a:t>
            </a:r>
            <a:endParaRPr lang="en-US" altLang="en-US" sz="2400" dirty="0"/>
          </a:p>
        </p:txBody>
      </p:sp>
      <p:sp>
        <p:nvSpPr>
          <p:cNvPr id="78882" name="Text Box 34"/>
          <p:cNvSpPr txBox="1">
            <a:spLocks noChangeArrowheads="1"/>
          </p:cNvSpPr>
          <p:nvPr/>
        </p:nvSpPr>
        <p:spPr bwMode="auto">
          <a:xfrm>
            <a:off x="609600" y="5638800"/>
            <a:ext cx="775776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If we find the smallest k such that </a:t>
            </a:r>
            <a:r>
              <a:rPr lang="en-US" altLang="en-US" sz="2400" dirty="0" err="1"/>
              <a:t>S</a:t>
            </a:r>
            <a:r>
              <a:rPr lang="en-US" altLang="en-US" sz="2400" baseline="-25000" dirty="0" err="1"/>
              <a:t>k</a:t>
            </a:r>
            <a:r>
              <a:rPr lang="en-US" altLang="en-US" sz="2400" dirty="0"/>
              <a:t> </a:t>
            </a:r>
            <a:r>
              <a:rPr lang="en-US" altLang="en-US" sz="2400" u="sng" dirty="0" smtClean="0">
                <a:latin typeface="cmsy10" pitchFamily="1" charset="0"/>
              </a:rPr>
              <a:t>&gt;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B, then after k rounds</a:t>
            </a:r>
          </a:p>
          <a:p>
            <a:r>
              <a:rPr lang="en-US" altLang="en-US" sz="2400" dirty="0"/>
              <a:t>we cannot allocate any queries to any </a:t>
            </a:r>
            <a:r>
              <a:rPr lang="en-US" altLang="en-US" sz="2400" dirty="0" smtClean="0"/>
              <a:t>advertiser.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0783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80" grpId="0" autoUpdateAnimBg="0"/>
      <p:bldP spid="7888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BALANCE </a:t>
            </a:r>
            <a:r>
              <a:rPr lang="en-US" altLang="en-US" dirty="0" smtClean="0"/>
              <a:t>Analysis</a:t>
            </a:r>
            <a:endParaRPr lang="en-US" altLang="en-US" dirty="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898525" y="1784350"/>
            <a:ext cx="74398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B/1 </a:t>
            </a:r>
            <a:r>
              <a:rPr lang="en-US" altLang="en-US" sz="2400" dirty="0" smtClean="0"/>
              <a:t>         </a:t>
            </a:r>
            <a:r>
              <a:rPr lang="en-US" altLang="en-US" sz="2400" dirty="0"/>
              <a:t>B/2 </a:t>
            </a:r>
            <a:r>
              <a:rPr lang="en-US" altLang="en-US" sz="2400" dirty="0" smtClean="0"/>
              <a:t>         </a:t>
            </a:r>
            <a:r>
              <a:rPr lang="en-US" altLang="en-US" sz="2400" dirty="0"/>
              <a:t>B/3  …  </a:t>
            </a:r>
            <a:r>
              <a:rPr lang="en-US" altLang="en-US" sz="2400" dirty="0" smtClean="0"/>
              <a:t>  B</a:t>
            </a:r>
            <a:r>
              <a:rPr lang="en-US" altLang="en-US" sz="2400" dirty="0"/>
              <a:t>/(N-k+1) … </a:t>
            </a:r>
            <a:r>
              <a:rPr lang="en-US" altLang="en-US" sz="2400" dirty="0" smtClean="0"/>
              <a:t>        B</a:t>
            </a:r>
            <a:r>
              <a:rPr lang="en-US" altLang="en-US" sz="2400" dirty="0"/>
              <a:t>/(N-1)  </a:t>
            </a:r>
            <a:r>
              <a:rPr lang="en-US" altLang="en-US" sz="2400" dirty="0" smtClean="0"/>
              <a:t>          </a:t>
            </a:r>
            <a:r>
              <a:rPr lang="en-US" altLang="en-US" sz="2400" dirty="0"/>
              <a:t>B/N</a:t>
            </a:r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>
            <a:off x="7620000" y="2356981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7640638" y="2393950"/>
            <a:ext cx="4365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</a:t>
            </a:r>
            <a:r>
              <a:rPr lang="en-US" altLang="en-US" baseline="-25000"/>
              <a:t>1</a:t>
            </a:r>
          </a:p>
        </p:txBody>
      </p:sp>
      <p:sp>
        <p:nvSpPr>
          <p:cNvPr id="73735" name="Line 7"/>
          <p:cNvSpPr>
            <a:spLocks noChangeShapeType="1"/>
          </p:cNvSpPr>
          <p:nvPr/>
        </p:nvSpPr>
        <p:spPr bwMode="auto">
          <a:xfrm>
            <a:off x="6248400" y="28194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7031038" y="2833688"/>
            <a:ext cx="4365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</a:t>
            </a:r>
            <a:r>
              <a:rPr lang="en-US" altLang="en-US" baseline="-25000"/>
              <a:t>2</a:t>
            </a:r>
          </a:p>
        </p:txBody>
      </p:sp>
      <p:sp>
        <p:nvSpPr>
          <p:cNvPr id="73739" name="Line 11"/>
          <p:cNvSpPr>
            <a:spLocks noChangeShapeType="1"/>
          </p:cNvSpPr>
          <p:nvPr/>
        </p:nvSpPr>
        <p:spPr bwMode="auto">
          <a:xfrm>
            <a:off x="4191000" y="335280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5715000" y="3443288"/>
            <a:ext cx="9890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</a:t>
            </a:r>
            <a:r>
              <a:rPr lang="en-US" altLang="en-US" baseline="-25000"/>
              <a:t>k</a:t>
            </a:r>
            <a:r>
              <a:rPr lang="en-US" altLang="en-US"/>
              <a:t> = B</a:t>
            </a:r>
            <a:r>
              <a:rPr lang="en-US" altLang="en-US" baseline="-25000"/>
              <a:t> </a:t>
            </a:r>
          </a:p>
        </p:txBody>
      </p:sp>
      <p:grpSp>
        <p:nvGrpSpPr>
          <p:cNvPr id="73750" name="Group 22"/>
          <p:cNvGrpSpPr>
            <a:grpSpLocks/>
          </p:cNvGrpSpPr>
          <p:nvPr/>
        </p:nvGrpSpPr>
        <p:grpSpPr bwMode="auto">
          <a:xfrm>
            <a:off x="928688" y="4070350"/>
            <a:ext cx="7413625" cy="2025650"/>
            <a:chOff x="585" y="2564"/>
            <a:chExt cx="4670" cy="1276"/>
          </a:xfrm>
        </p:grpSpPr>
        <p:sp>
          <p:nvSpPr>
            <p:cNvPr id="73743" name="Text Box 15"/>
            <p:cNvSpPr txBox="1">
              <a:spLocks noChangeArrowheads="1"/>
            </p:cNvSpPr>
            <p:nvPr/>
          </p:nvSpPr>
          <p:spPr bwMode="auto">
            <a:xfrm>
              <a:off x="585" y="2564"/>
              <a:ext cx="46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dirty="0"/>
                <a:t>1/1 </a:t>
              </a:r>
              <a:r>
                <a:rPr lang="en-US" altLang="en-US" sz="2400" dirty="0" smtClean="0"/>
                <a:t>          </a:t>
              </a:r>
              <a:r>
                <a:rPr lang="en-US" altLang="en-US" sz="2400" dirty="0"/>
                <a:t>1/2  </a:t>
              </a:r>
              <a:r>
                <a:rPr lang="en-US" altLang="en-US" sz="2400" dirty="0" smtClean="0"/>
                <a:t>          </a:t>
              </a:r>
              <a:r>
                <a:rPr lang="en-US" altLang="en-US" sz="2400" dirty="0"/>
                <a:t>1/3  …  1/(N-k+1) … </a:t>
              </a:r>
              <a:r>
                <a:rPr lang="en-US" altLang="en-US" sz="2400" dirty="0" smtClean="0"/>
                <a:t>          1</a:t>
              </a:r>
              <a:r>
                <a:rPr lang="en-US" altLang="en-US" sz="2400" dirty="0"/>
                <a:t>/(N-1)   </a:t>
              </a:r>
              <a:r>
                <a:rPr lang="en-US" altLang="en-US" sz="2400" dirty="0" smtClean="0"/>
                <a:t>         1/N</a:t>
              </a:r>
              <a:endParaRPr lang="en-US" altLang="en-US" sz="2400" dirty="0"/>
            </a:p>
          </p:txBody>
        </p:sp>
        <p:sp>
          <p:nvSpPr>
            <p:cNvPr id="73744" name="Line 16"/>
            <p:cNvSpPr>
              <a:spLocks noChangeShapeType="1"/>
            </p:cNvSpPr>
            <p:nvPr/>
          </p:nvSpPr>
          <p:spPr bwMode="auto">
            <a:xfrm>
              <a:off x="4813" y="2937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45" name="Text Box 17"/>
            <p:cNvSpPr txBox="1">
              <a:spLocks noChangeArrowheads="1"/>
            </p:cNvSpPr>
            <p:nvPr/>
          </p:nvSpPr>
          <p:spPr bwMode="auto">
            <a:xfrm>
              <a:off x="4832" y="2948"/>
              <a:ext cx="2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</a:t>
              </a:r>
              <a:r>
                <a:rPr lang="en-US" altLang="en-US" baseline="-25000"/>
                <a:t>1</a:t>
              </a:r>
            </a:p>
          </p:txBody>
        </p:sp>
        <p:sp>
          <p:nvSpPr>
            <p:cNvPr id="73746" name="Line 18"/>
            <p:cNvSpPr>
              <a:spLocks noChangeShapeType="1"/>
            </p:cNvSpPr>
            <p:nvPr/>
          </p:nvSpPr>
          <p:spPr bwMode="auto">
            <a:xfrm>
              <a:off x="3955" y="3216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47" name="Text Box 19"/>
            <p:cNvSpPr txBox="1">
              <a:spLocks noChangeArrowheads="1"/>
            </p:cNvSpPr>
            <p:nvPr/>
          </p:nvSpPr>
          <p:spPr bwMode="auto">
            <a:xfrm>
              <a:off x="4448" y="3225"/>
              <a:ext cx="2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</a:t>
              </a:r>
              <a:r>
                <a:rPr lang="en-US" altLang="en-US" baseline="-25000"/>
                <a:t>2</a:t>
              </a:r>
            </a:p>
          </p:txBody>
        </p:sp>
        <p:sp>
          <p:nvSpPr>
            <p:cNvPr id="73748" name="Line 20"/>
            <p:cNvSpPr>
              <a:spLocks noChangeShapeType="1"/>
            </p:cNvSpPr>
            <p:nvPr/>
          </p:nvSpPr>
          <p:spPr bwMode="auto">
            <a:xfrm>
              <a:off x="2659" y="3552"/>
              <a:ext cx="24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49" name="Text Box 21"/>
            <p:cNvSpPr txBox="1">
              <a:spLocks noChangeArrowheads="1"/>
            </p:cNvSpPr>
            <p:nvPr/>
          </p:nvSpPr>
          <p:spPr bwMode="auto">
            <a:xfrm>
              <a:off x="3619" y="3609"/>
              <a:ext cx="6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</a:t>
              </a:r>
              <a:r>
                <a:rPr lang="en-US" altLang="en-US" baseline="-25000"/>
                <a:t>k</a:t>
              </a:r>
              <a:r>
                <a:rPr lang="en-US" altLang="en-US"/>
                <a:t> = 1</a:t>
              </a:r>
              <a:r>
                <a:rPr lang="en-US" altLang="en-US" baseline="-25000"/>
                <a:t> 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81000" y="3496198"/>
            <a:ext cx="50645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Or in terms of fractions (dividing by B):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52" y="2295869"/>
            <a:ext cx="34884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Each width represents the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amount of budget spent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after k rounds.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907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BALANCE analysis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001000" cy="1524000"/>
          </a:xfrm>
        </p:spPr>
        <p:txBody>
          <a:bodyPr/>
          <a:lstStyle/>
          <a:p>
            <a:r>
              <a:rPr lang="en-US" altLang="en-US" dirty="0">
                <a:solidFill>
                  <a:srgbClr val="0070C0"/>
                </a:solidFill>
              </a:rPr>
              <a:t>Fact</a:t>
            </a:r>
            <a:r>
              <a:rPr lang="en-US" altLang="en-US" dirty="0"/>
              <a:t>: </a:t>
            </a:r>
            <a:r>
              <a:rPr lang="en-US" altLang="en-US" dirty="0" err="1"/>
              <a:t>H</a:t>
            </a:r>
            <a:r>
              <a:rPr lang="en-US" altLang="en-US" baseline="-25000" dirty="0" err="1"/>
              <a:t>n</a:t>
            </a:r>
            <a:r>
              <a:rPr lang="en-US" altLang="en-US" dirty="0"/>
              <a:t> = </a:t>
            </a:r>
            <a:r>
              <a:rPr lang="en-US" altLang="en-US" dirty="0">
                <a:latin typeface="Symbol" pitchFamily="1" charset="2"/>
                <a:sym typeface="Symbol" pitchFamily="1" charset="2"/>
              </a:rPr>
              <a:t></a:t>
            </a:r>
            <a:r>
              <a:rPr lang="en-US" altLang="en-US" baseline="-25000" dirty="0" smtClean="0">
                <a:sym typeface="Symbol" pitchFamily="1" charset="2"/>
              </a:rPr>
              <a:t>1</a:t>
            </a:r>
            <a:r>
              <a:rPr lang="en-US" altLang="en-US" u="sng" baseline="-25000" dirty="0" smtClean="0">
                <a:latin typeface="cmsy10" pitchFamily="1" charset="0"/>
                <a:sym typeface="Symbol" pitchFamily="1" charset="2"/>
              </a:rPr>
              <a:t>&lt;</a:t>
            </a:r>
            <a:r>
              <a:rPr lang="en-US" altLang="en-US" baseline="-25000" dirty="0" smtClean="0">
                <a:sym typeface="Symbol" pitchFamily="1" charset="2"/>
              </a:rPr>
              <a:t> </a:t>
            </a:r>
            <a:r>
              <a:rPr lang="en-US" altLang="en-US" baseline="-25000" dirty="0" err="1" smtClean="0">
                <a:sym typeface="Symbol" pitchFamily="1" charset="2"/>
              </a:rPr>
              <a:t>i</a:t>
            </a:r>
            <a:r>
              <a:rPr lang="en-US" altLang="en-US" u="sng" baseline="-25000" dirty="0" smtClean="0">
                <a:latin typeface="cmsy10" pitchFamily="1" charset="0"/>
                <a:sym typeface="Symbol" pitchFamily="1" charset="2"/>
              </a:rPr>
              <a:t>&lt;</a:t>
            </a:r>
            <a:r>
              <a:rPr lang="en-US" altLang="en-US" baseline="-25000" dirty="0" smtClean="0">
                <a:sym typeface="Symbol" pitchFamily="1" charset="2"/>
              </a:rPr>
              <a:t> </a:t>
            </a:r>
            <a:r>
              <a:rPr lang="en-US" altLang="en-US" baseline="-25000" dirty="0">
                <a:sym typeface="Symbol" pitchFamily="1" charset="2"/>
              </a:rPr>
              <a:t>n</a:t>
            </a:r>
            <a:r>
              <a:rPr lang="en-US" altLang="en-US" dirty="0"/>
              <a:t>1/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 smtClean="0"/>
              <a:t>~= log</a:t>
            </a:r>
            <a:r>
              <a:rPr lang="en-US" altLang="en-US" baseline="-25000" dirty="0" smtClean="0"/>
              <a:t>e</a:t>
            </a:r>
            <a:r>
              <a:rPr lang="en-US" altLang="en-US" dirty="0" smtClean="0"/>
              <a:t>(n</a:t>
            </a:r>
            <a:r>
              <a:rPr lang="en-US" altLang="en-US" dirty="0"/>
              <a:t>) for large </a:t>
            </a:r>
            <a:r>
              <a:rPr lang="en-US" altLang="en-US" dirty="0" smtClean="0"/>
              <a:t>n.</a:t>
            </a:r>
            <a:endParaRPr lang="en-US" altLang="en-US" dirty="0"/>
          </a:p>
          <a:p>
            <a:pPr lvl="1"/>
            <a:r>
              <a:rPr lang="en-US" altLang="en-US" dirty="0"/>
              <a:t>Result due to </a:t>
            </a:r>
            <a:r>
              <a:rPr lang="en-US" altLang="en-US" dirty="0" smtClean="0"/>
              <a:t>Euler.</a:t>
            </a:r>
            <a:endParaRPr lang="en-US" altLang="en-US" dirty="0"/>
          </a:p>
          <a:p>
            <a:endParaRPr lang="en-US" altLang="en-US" dirty="0"/>
          </a:p>
          <a:p>
            <a:pPr>
              <a:buFont typeface="Wingdings" pitchFamily="1" charset="2"/>
              <a:buNone/>
            </a:pPr>
            <a:endParaRPr lang="en-US" altLang="en-US" dirty="0"/>
          </a:p>
        </p:txBody>
      </p:sp>
      <p:sp>
        <p:nvSpPr>
          <p:cNvPr id="71693" name="Text Box 13"/>
          <p:cNvSpPr txBox="1">
            <a:spLocks noChangeArrowheads="1"/>
          </p:cNvSpPr>
          <p:nvPr/>
        </p:nvSpPr>
        <p:spPr bwMode="auto">
          <a:xfrm>
            <a:off x="838200" y="3352800"/>
            <a:ext cx="73532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1/1  </a:t>
            </a:r>
            <a:r>
              <a:rPr lang="en-US" altLang="en-US" sz="2400" dirty="0" smtClean="0"/>
              <a:t>    </a:t>
            </a:r>
            <a:r>
              <a:rPr lang="en-US" altLang="en-US" sz="2400" dirty="0"/>
              <a:t>1/2  </a:t>
            </a:r>
            <a:r>
              <a:rPr lang="en-US" altLang="en-US" sz="2400" dirty="0" smtClean="0"/>
              <a:t>      </a:t>
            </a:r>
            <a:r>
              <a:rPr lang="en-US" altLang="en-US" sz="2400" dirty="0"/>
              <a:t>1/3 </a:t>
            </a:r>
            <a:r>
              <a:rPr lang="en-US" altLang="en-US" sz="2400" dirty="0" smtClean="0"/>
              <a:t>     …     </a:t>
            </a:r>
            <a:r>
              <a:rPr lang="en-US" altLang="en-US" sz="2400" dirty="0"/>
              <a:t>1/(N-k+1</a:t>
            </a:r>
            <a:r>
              <a:rPr lang="en-US" altLang="en-US" sz="2400" dirty="0" smtClean="0"/>
              <a:t>)          …      </a:t>
            </a:r>
            <a:r>
              <a:rPr lang="en-US" altLang="en-US" sz="2400" dirty="0"/>
              <a:t>1/(N-1)  </a:t>
            </a:r>
            <a:r>
              <a:rPr lang="en-US" altLang="en-US" sz="2400" dirty="0" smtClean="0"/>
              <a:t>        </a:t>
            </a:r>
            <a:r>
              <a:rPr lang="en-US" altLang="en-US" sz="2400" dirty="0"/>
              <a:t>1/N</a:t>
            </a:r>
          </a:p>
        </p:txBody>
      </p:sp>
      <p:grpSp>
        <p:nvGrpSpPr>
          <p:cNvPr id="71705" name="Group 25"/>
          <p:cNvGrpSpPr>
            <a:grpSpLocks/>
          </p:cNvGrpSpPr>
          <p:nvPr/>
        </p:nvGrpSpPr>
        <p:grpSpPr bwMode="auto">
          <a:xfrm>
            <a:off x="4130675" y="4572000"/>
            <a:ext cx="3962400" cy="366713"/>
            <a:chOff x="2602" y="2880"/>
            <a:chExt cx="2496" cy="231"/>
          </a:xfrm>
        </p:grpSpPr>
        <p:sp>
          <p:nvSpPr>
            <p:cNvPr id="71698" name="Line 18"/>
            <p:cNvSpPr>
              <a:spLocks noChangeShapeType="1"/>
            </p:cNvSpPr>
            <p:nvPr/>
          </p:nvSpPr>
          <p:spPr bwMode="auto">
            <a:xfrm>
              <a:off x="2602" y="2880"/>
              <a:ext cx="24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699" name="Text Box 19"/>
            <p:cNvSpPr txBox="1">
              <a:spLocks noChangeArrowheads="1"/>
            </p:cNvSpPr>
            <p:nvPr/>
          </p:nvSpPr>
          <p:spPr bwMode="auto">
            <a:xfrm>
              <a:off x="3562" y="2880"/>
              <a:ext cx="6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</a:t>
              </a:r>
              <a:r>
                <a:rPr lang="en-US" altLang="en-US" baseline="-25000"/>
                <a:t>k</a:t>
              </a:r>
              <a:r>
                <a:rPr lang="en-US" altLang="en-US"/>
                <a:t> = 1</a:t>
              </a:r>
              <a:r>
                <a:rPr lang="en-US" altLang="en-US" baseline="-25000"/>
                <a:t> </a:t>
              </a:r>
            </a:p>
          </p:txBody>
        </p:sp>
      </p:grpSp>
      <p:sp>
        <p:nvSpPr>
          <p:cNvPr id="71700" name="Line 20"/>
          <p:cNvSpPr>
            <a:spLocks noChangeShapeType="1"/>
          </p:cNvSpPr>
          <p:nvPr/>
        </p:nvSpPr>
        <p:spPr bwMode="auto">
          <a:xfrm flipV="1">
            <a:off x="990600" y="4038600"/>
            <a:ext cx="7086600" cy="14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1" name="Text Box 21"/>
          <p:cNvSpPr txBox="1">
            <a:spLocks noChangeArrowheads="1"/>
          </p:cNvSpPr>
          <p:nvPr/>
        </p:nvSpPr>
        <p:spPr bwMode="auto">
          <a:xfrm>
            <a:off x="3565525" y="3976688"/>
            <a:ext cx="9064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log(N)</a:t>
            </a:r>
          </a:p>
        </p:txBody>
      </p:sp>
      <p:grpSp>
        <p:nvGrpSpPr>
          <p:cNvPr id="71706" name="Group 26"/>
          <p:cNvGrpSpPr>
            <a:grpSpLocks/>
          </p:cNvGrpSpPr>
          <p:nvPr/>
        </p:nvGrpSpPr>
        <p:grpSpPr bwMode="auto">
          <a:xfrm>
            <a:off x="990600" y="4572000"/>
            <a:ext cx="3048000" cy="384175"/>
            <a:chOff x="624" y="2880"/>
            <a:chExt cx="1920" cy="242"/>
          </a:xfrm>
        </p:grpSpPr>
        <p:sp>
          <p:nvSpPr>
            <p:cNvPr id="71702" name="Line 22"/>
            <p:cNvSpPr>
              <a:spLocks noChangeShapeType="1"/>
            </p:cNvSpPr>
            <p:nvPr/>
          </p:nvSpPr>
          <p:spPr bwMode="auto">
            <a:xfrm>
              <a:off x="624" y="2880"/>
              <a:ext cx="19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3" name="Text Box 23"/>
            <p:cNvSpPr txBox="1">
              <a:spLocks noChangeArrowheads="1"/>
            </p:cNvSpPr>
            <p:nvPr/>
          </p:nvSpPr>
          <p:spPr bwMode="auto">
            <a:xfrm>
              <a:off x="1344" y="2889"/>
              <a:ext cx="66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/>
                <a:t>log(N</a:t>
              </a:r>
              <a:r>
                <a:rPr lang="en-US" altLang="en-US" dirty="0" smtClean="0"/>
                <a:t>) - 1</a:t>
              </a:r>
              <a:endParaRPr lang="en-US" altLang="en-US" dirty="0"/>
            </a:p>
          </p:txBody>
        </p:sp>
      </p:grpSp>
      <p:sp>
        <p:nvSpPr>
          <p:cNvPr id="71704" name="Text Box 24"/>
          <p:cNvSpPr txBox="1">
            <a:spLocks noChangeArrowheads="1"/>
          </p:cNvSpPr>
          <p:nvPr/>
        </p:nvSpPr>
        <p:spPr bwMode="auto">
          <a:xfrm>
            <a:off x="974724" y="4984794"/>
            <a:ext cx="563885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 err="1"/>
              <a:t>S</a:t>
            </a:r>
            <a:r>
              <a:rPr lang="en-US" altLang="en-US" sz="2400" baseline="-25000" dirty="0" err="1"/>
              <a:t>k</a:t>
            </a:r>
            <a:r>
              <a:rPr lang="en-US" altLang="en-US" sz="2400" dirty="0"/>
              <a:t> = 1 implies H</a:t>
            </a:r>
            <a:r>
              <a:rPr lang="en-US" altLang="en-US" sz="2400" baseline="-25000" dirty="0"/>
              <a:t>N-k</a:t>
            </a:r>
            <a:r>
              <a:rPr lang="en-US" altLang="en-US" sz="2400" dirty="0"/>
              <a:t> = log(N</a:t>
            </a:r>
            <a:r>
              <a:rPr lang="en-US" altLang="en-US" sz="2400" dirty="0" smtClean="0"/>
              <a:t>) - 1 </a:t>
            </a:r>
            <a:r>
              <a:rPr lang="en-US" altLang="en-US" sz="2400" dirty="0"/>
              <a:t>= log(N/e</a:t>
            </a:r>
            <a:r>
              <a:rPr lang="en-US" altLang="en-US" sz="2400" dirty="0" smtClean="0"/>
              <a:t>).</a:t>
            </a:r>
            <a:endParaRPr lang="en-US" altLang="en-US" sz="2400" dirty="0"/>
          </a:p>
          <a:p>
            <a:r>
              <a:rPr lang="en-US" altLang="en-US" sz="2400" dirty="0"/>
              <a:t>N-k = </a:t>
            </a:r>
            <a:r>
              <a:rPr lang="en-US" altLang="en-US" sz="2400" dirty="0" smtClean="0"/>
              <a:t>N/e (</a:t>
            </a:r>
            <a:r>
              <a:rPr lang="en-US" altLang="en-US" sz="2400" dirty="0" smtClean="0">
                <a:solidFill>
                  <a:srgbClr val="00B050"/>
                </a:solidFill>
              </a:rPr>
              <a:t>Why</a:t>
            </a:r>
            <a:r>
              <a:rPr lang="en-US" altLang="en-US" sz="2400" dirty="0" smtClean="0"/>
              <a:t>? log(N-k) = </a:t>
            </a:r>
            <a:r>
              <a:rPr lang="en-US" altLang="en-US" sz="2400" dirty="0"/>
              <a:t>H</a:t>
            </a:r>
            <a:r>
              <a:rPr lang="en-US" altLang="en-US" sz="2400" baseline="-25000" dirty="0"/>
              <a:t>N-k</a:t>
            </a:r>
            <a:r>
              <a:rPr lang="en-US" altLang="en-US" sz="2400" dirty="0"/>
              <a:t> = log(N/e</a:t>
            </a:r>
            <a:r>
              <a:rPr lang="en-US" altLang="en-US" sz="2400" dirty="0" smtClean="0"/>
              <a:t>)).</a:t>
            </a:r>
          </a:p>
          <a:p>
            <a:r>
              <a:rPr lang="en-US" altLang="en-US" sz="2400" smtClean="0"/>
              <a:t>k </a:t>
            </a:r>
            <a:r>
              <a:rPr lang="en-US" altLang="en-US" sz="2400" dirty="0"/>
              <a:t>= N(1-1/e</a:t>
            </a:r>
            <a:r>
              <a:rPr lang="en-US" altLang="en-US" sz="2400" dirty="0" smtClean="0"/>
              <a:t>) ~= 0.63N.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92936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Balance </a:t>
            </a:r>
            <a:r>
              <a:rPr lang="en-US" altLang="en-US" dirty="0"/>
              <a:t>analysis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So after the first N(1-1/e) rounds, we cannot allocate a query to any </a:t>
            </a:r>
            <a:r>
              <a:rPr lang="en-US" altLang="en-US" dirty="0" smtClean="0"/>
              <a:t>advertiser.</a:t>
            </a:r>
            <a:endParaRPr lang="en-US" altLang="en-US" dirty="0"/>
          </a:p>
          <a:p>
            <a:r>
              <a:rPr lang="en-US" altLang="en-US" dirty="0"/>
              <a:t>Revenue = BN(1-1/e</a:t>
            </a:r>
            <a:r>
              <a:rPr lang="en-US" altLang="en-US" dirty="0" smtClean="0"/>
              <a:t>).</a:t>
            </a:r>
            <a:endParaRPr lang="en-US" altLang="en-US" dirty="0"/>
          </a:p>
          <a:p>
            <a:r>
              <a:rPr lang="en-US" altLang="en-US" dirty="0"/>
              <a:t>Competitive ratio = </a:t>
            </a:r>
            <a:r>
              <a:rPr lang="en-US" altLang="en-US" dirty="0" smtClean="0"/>
              <a:t>1-1/e.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1955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General </a:t>
            </a:r>
            <a:r>
              <a:rPr lang="en-US" altLang="en-US" dirty="0" smtClean="0"/>
              <a:t>Version </a:t>
            </a:r>
            <a:r>
              <a:rPr lang="en-US" altLang="en-US" dirty="0"/>
              <a:t>of </a:t>
            </a:r>
            <a:r>
              <a:rPr lang="en-US" altLang="en-US" dirty="0" smtClean="0"/>
              <a:t>Problem</a:t>
            </a:r>
            <a:endParaRPr lang="en-US" altLang="en-US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5562600"/>
          </a:xfrm>
        </p:spPr>
        <p:txBody>
          <a:bodyPr/>
          <a:lstStyle/>
          <a:p>
            <a:r>
              <a:rPr lang="en-US" altLang="en-US" dirty="0"/>
              <a:t>Arbitrary bids, </a:t>
            </a:r>
            <a:r>
              <a:rPr lang="en-US" altLang="en-US" dirty="0" smtClean="0"/>
              <a:t>budgets.</a:t>
            </a:r>
            <a:endParaRPr lang="en-US" altLang="en-US" dirty="0"/>
          </a:p>
          <a:p>
            <a:r>
              <a:rPr lang="en-US" altLang="en-US" dirty="0" smtClean="0"/>
              <a:t>Balance </a:t>
            </a:r>
            <a:r>
              <a:rPr lang="en-US" altLang="en-US" dirty="0"/>
              <a:t>can be </a:t>
            </a:r>
            <a:r>
              <a:rPr lang="en-US" altLang="en-US" dirty="0" smtClean="0"/>
              <a:t>terrible.</a:t>
            </a:r>
            <a:endParaRPr lang="en-US" altLang="en-US" dirty="0"/>
          </a:p>
          <a:p>
            <a:r>
              <a:rPr lang="en-US" altLang="en-US" dirty="0" smtClean="0">
                <a:solidFill>
                  <a:srgbClr val="00B050"/>
                </a:solidFill>
              </a:rPr>
              <a:t>Example</a:t>
            </a:r>
            <a:r>
              <a:rPr lang="en-US" altLang="en-US" dirty="0" smtClean="0"/>
              <a:t>: Consider </a:t>
            </a:r>
            <a:r>
              <a:rPr lang="en-US" altLang="en-US" dirty="0"/>
              <a:t>two advertisers A</a:t>
            </a:r>
            <a:r>
              <a:rPr lang="en-US" altLang="en-US" baseline="-25000" dirty="0"/>
              <a:t>1</a:t>
            </a:r>
            <a:r>
              <a:rPr lang="en-US" altLang="en-US" dirty="0"/>
              <a:t> and </a:t>
            </a:r>
            <a:r>
              <a:rPr lang="en-US" altLang="en-US" dirty="0" smtClean="0"/>
              <a:t>A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, each bidding on query q.</a:t>
            </a:r>
            <a:endParaRPr lang="en-US" altLang="en-US" dirty="0"/>
          </a:p>
          <a:p>
            <a:pPr lvl="1"/>
            <a:r>
              <a:rPr lang="en-US" altLang="en-US" dirty="0"/>
              <a:t>A</a:t>
            </a:r>
            <a:r>
              <a:rPr lang="en-US" altLang="en-US" baseline="-25000" dirty="0"/>
              <a:t>1</a:t>
            </a:r>
            <a:r>
              <a:rPr lang="en-US" altLang="en-US" dirty="0"/>
              <a:t>: x</a:t>
            </a:r>
            <a:r>
              <a:rPr lang="en-US" altLang="en-US" baseline="-25000" dirty="0"/>
              <a:t>1</a:t>
            </a:r>
            <a:r>
              <a:rPr lang="en-US" altLang="en-US" dirty="0"/>
              <a:t> = 1, b</a:t>
            </a:r>
            <a:r>
              <a:rPr lang="en-US" altLang="en-US" baseline="-25000" dirty="0"/>
              <a:t>1</a:t>
            </a:r>
            <a:r>
              <a:rPr lang="en-US" altLang="en-US" dirty="0"/>
              <a:t> = </a:t>
            </a:r>
            <a:r>
              <a:rPr lang="en-US" altLang="en-US" dirty="0" smtClean="0"/>
              <a:t>110.</a:t>
            </a:r>
            <a:endParaRPr lang="en-US" altLang="en-US" dirty="0"/>
          </a:p>
          <a:p>
            <a:pPr lvl="1"/>
            <a:r>
              <a:rPr lang="en-US" altLang="en-US" dirty="0"/>
              <a:t>A</a:t>
            </a:r>
            <a:r>
              <a:rPr lang="en-US" altLang="en-US" baseline="-25000" dirty="0"/>
              <a:t>2</a:t>
            </a:r>
            <a:r>
              <a:rPr lang="en-US" altLang="en-US" dirty="0"/>
              <a:t>: x</a:t>
            </a:r>
            <a:r>
              <a:rPr lang="en-US" altLang="en-US" baseline="-25000" dirty="0"/>
              <a:t>2</a:t>
            </a:r>
            <a:r>
              <a:rPr lang="en-US" altLang="en-US" dirty="0"/>
              <a:t> = 10, b</a:t>
            </a:r>
            <a:r>
              <a:rPr lang="en-US" altLang="en-US" baseline="-25000" dirty="0"/>
              <a:t>2</a:t>
            </a:r>
            <a:r>
              <a:rPr lang="en-US" altLang="en-US" dirty="0"/>
              <a:t> = </a:t>
            </a:r>
            <a:r>
              <a:rPr lang="en-US" altLang="en-US" dirty="0" smtClean="0"/>
              <a:t>100.</a:t>
            </a:r>
          </a:p>
          <a:p>
            <a:r>
              <a:rPr lang="en-US" altLang="en-US" dirty="0" smtClean="0"/>
              <a:t>First 10 occurrences of q all go to A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, and A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 then gets 10 q’s for every one that A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gets.</a:t>
            </a:r>
          </a:p>
          <a:p>
            <a:pPr lvl="1"/>
            <a:r>
              <a:rPr lang="en-US" altLang="en-US" dirty="0" smtClean="0"/>
              <a:t>What if there are only 10 occurrences of q?</a:t>
            </a:r>
          </a:p>
          <a:p>
            <a:pPr lvl="2"/>
            <a:r>
              <a:rPr lang="en-US" altLang="en-US" dirty="0" smtClean="0"/>
              <a:t>Opt yields $100; Balance yields $10.</a:t>
            </a:r>
            <a:endParaRPr lang="en-US" altLang="en-US" dirty="0"/>
          </a:p>
          <a:p>
            <a:pPr lvl="1">
              <a:buFont typeface="Wingdings" pitchFamily="1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4507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Generalized </a:t>
            </a:r>
            <a:r>
              <a:rPr lang="en-US" altLang="en-US" dirty="0" smtClean="0"/>
              <a:t>Balance</a:t>
            </a:r>
            <a:endParaRPr lang="en-US" altLang="en-US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Arbitrary bids; consider query q, bidder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Bid = </a:t>
            </a:r>
            <a:r>
              <a:rPr lang="en-US" altLang="en-US" dirty="0" smtClean="0"/>
              <a:t>x</a:t>
            </a:r>
            <a:r>
              <a:rPr lang="en-US" altLang="en-US" baseline="-25000" dirty="0" smtClean="0"/>
              <a:t>i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Budget = </a:t>
            </a:r>
            <a:r>
              <a:rPr lang="en-US" altLang="en-US" dirty="0" smtClean="0"/>
              <a:t>b</a:t>
            </a:r>
            <a:r>
              <a:rPr lang="en-US" altLang="en-US" baseline="-25000" dirty="0" smtClean="0"/>
              <a:t>i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Amount spent so far = </a:t>
            </a:r>
            <a:r>
              <a:rPr lang="en-US" altLang="en-US" dirty="0" smtClean="0"/>
              <a:t>m</a:t>
            </a:r>
            <a:r>
              <a:rPr lang="en-US" altLang="en-US" baseline="-25000" dirty="0" smtClean="0"/>
              <a:t>i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Fraction of </a:t>
            </a:r>
            <a:r>
              <a:rPr lang="en-US" altLang="en-US"/>
              <a:t>budget </a:t>
            </a:r>
            <a:r>
              <a:rPr lang="en-US" altLang="en-US" smtClean="0"/>
              <a:t>remaining f</a:t>
            </a:r>
            <a:r>
              <a:rPr lang="en-US" altLang="en-US" baseline="-25000" smtClean="0"/>
              <a:t>i</a:t>
            </a:r>
            <a:r>
              <a:rPr lang="en-US" altLang="en-US" smtClean="0"/>
              <a:t> </a:t>
            </a:r>
            <a:r>
              <a:rPr lang="en-US" altLang="en-US" dirty="0"/>
              <a:t>= </a:t>
            </a:r>
            <a:r>
              <a:rPr lang="en-US" altLang="en-US" dirty="0" smtClean="0"/>
              <a:t>1-m</a:t>
            </a:r>
            <a:r>
              <a:rPr lang="en-US" altLang="en-US" baseline="-25000" dirty="0" smtClean="0"/>
              <a:t>i</a:t>
            </a:r>
            <a:r>
              <a:rPr lang="en-US" altLang="en-US" dirty="0" smtClean="0"/>
              <a:t>/b</a:t>
            </a:r>
            <a:r>
              <a:rPr lang="en-US" altLang="en-US" baseline="-25000" dirty="0" smtClean="0"/>
              <a:t>i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Define </a:t>
            </a:r>
            <a:r>
              <a:rPr lang="en-US" altLang="en-US" dirty="0">
                <a:latin typeface="Symbol" pitchFamily="1" charset="2"/>
                <a:sym typeface="Symbol" pitchFamily="1" charset="2"/>
              </a:rPr>
              <a:t></a:t>
            </a:r>
            <a:r>
              <a:rPr lang="en-US" altLang="en-US" baseline="-25000" dirty="0" err="1">
                <a:sym typeface="Symbol" pitchFamily="1" charset="2"/>
              </a:rPr>
              <a:t>i</a:t>
            </a:r>
            <a:r>
              <a:rPr lang="en-US" altLang="en-US" dirty="0"/>
              <a:t>(q) = x</a:t>
            </a:r>
            <a:r>
              <a:rPr lang="en-US" altLang="en-US" baseline="-25000" dirty="0"/>
              <a:t>i</a:t>
            </a:r>
            <a:r>
              <a:rPr lang="en-US" altLang="en-US" dirty="0"/>
              <a:t>(1-e</a:t>
            </a:r>
            <a:r>
              <a:rPr lang="en-US" altLang="en-US" baseline="30000" dirty="0"/>
              <a:t>-f</a:t>
            </a:r>
            <a:r>
              <a:rPr lang="en-US" altLang="en-US" baseline="15000" dirty="0"/>
              <a:t>i</a:t>
            </a:r>
            <a:r>
              <a:rPr lang="en-US" altLang="en-US" dirty="0" smtClean="0"/>
              <a:t>).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Allocate query q to bidder </a:t>
            </a:r>
            <a:r>
              <a:rPr lang="en-US" altLang="en-US" dirty="0" err="1"/>
              <a:t>i</a:t>
            </a:r>
            <a:r>
              <a:rPr lang="en-US" altLang="en-US" dirty="0"/>
              <a:t> with largest value of </a:t>
            </a:r>
            <a:r>
              <a:rPr lang="en-US" altLang="en-US" dirty="0">
                <a:latin typeface="Symbol" pitchFamily="1" charset="2"/>
                <a:sym typeface="Symbol" pitchFamily="1" charset="2"/>
              </a:rPr>
              <a:t></a:t>
            </a:r>
            <a:r>
              <a:rPr lang="en-US" altLang="en-US" baseline="-25000" dirty="0" err="1">
                <a:sym typeface="Symbol" pitchFamily="1" charset="2"/>
              </a:rPr>
              <a:t>i</a:t>
            </a:r>
            <a:r>
              <a:rPr lang="en-US" altLang="en-US" dirty="0"/>
              <a:t>(q</a:t>
            </a:r>
            <a:r>
              <a:rPr lang="en-US" altLang="en-US" dirty="0" smtClean="0"/>
              <a:t>).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Same competitive ratio (1-1/e</a:t>
            </a:r>
            <a:r>
              <a:rPr lang="en-US" altLang="en-US" dirty="0" smtClean="0"/>
              <a:t>).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1303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Bipartite Matching – (2)</a:t>
            </a:r>
            <a:endParaRPr lang="en-US" altLang="en-US" dirty="0"/>
          </a:p>
        </p:txBody>
      </p:sp>
      <p:sp>
        <p:nvSpPr>
          <p:cNvPr id="66563" name="Oval 3"/>
          <p:cNvSpPr>
            <a:spLocks noChangeArrowheads="1"/>
          </p:cNvSpPr>
          <p:nvPr/>
        </p:nvSpPr>
        <p:spPr bwMode="auto">
          <a:xfrm>
            <a:off x="1905000" y="182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4" name="Oval 4"/>
          <p:cNvSpPr>
            <a:spLocks noChangeArrowheads="1"/>
          </p:cNvSpPr>
          <p:nvPr/>
        </p:nvSpPr>
        <p:spPr bwMode="auto">
          <a:xfrm>
            <a:off x="19050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5" name="Oval 5"/>
          <p:cNvSpPr>
            <a:spLocks noChangeArrowheads="1"/>
          </p:cNvSpPr>
          <p:nvPr/>
        </p:nvSpPr>
        <p:spPr bwMode="auto">
          <a:xfrm>
            <a:off x="19050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6" name="Oval 6"/>
          <p:cNvSpPr>
            <a:spLocks noChangeArrowheads="1"/>
          </p:cNvSpPr>
          <p:nvPr/>
        </p:nvSpPr>
        <p:spPr bwMode="auto">
          <a:xfrm>
            <a:off x="19050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7" name="Oval 7"/>
          <p:cNvSpPr>
            <a:spLocks noChangeArrowheads="1"/>
          </p:cNvSpPr>
          <p:nvPr/>
        </p:nvSpPr>
        <p:spPr bwMode="auto">
          <a:xfrm>
            <a:off x="3352800" y="182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8" name="Oval 8"/>
          <p:cNvSpPr>
            <a:spLocks noChangeArrowheads="1"/>
          </p:cNvSpPr>
          <p:nvPr/>
        </p:nvSpPr>
        <p:spPr bwMode="auto">
          <a:xfrm>
            <a:off x="33528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9" name="Oval 9"/>
          <p:cNvSpPr>
            <a:spLocks noChangeArrowheads="1"/>
          </p:cNvSpPr>
          <p:nvPr/>
        </p:nvSpPr>
        <p:spPr bwMode="auto">
          <a:xfrm>
            <a:off x="33528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0" name="Oval 10"/>
          <p:cNvSpPr>
            <a:spLocks noChangeArrowheads="1"/>
          </p:cNvSpPr>
          <p:nvPr/>
        </p:nvSpPr>
        <p:spPr bwMode="auto">
          <a:xfrm>
            <a:off x="33528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1" name="Line 11"/>
          <p:cNvSpPr>
            <a:spLocks noChangeShapeType="1"/>
          </p:cNvSpPr>
          <p:nvPr/>
        </p:nvSpPr>
        <p:spPr bwMode="auto">
          <a:xfrm>
            <a:off x="2057400" y="19050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2" name="Line 12"/>
          <p:cNvSpPr>
            <a:spLocks noChangeShapeType="1"/>
          </p:cNvSpPr>
          <p:nvPr/>
        </p:nvSpPr>
        <p:spPr bwMode="auto">
          <a:xfrm>
            <a:off x="2057400" y="1981200"/>
            <a:ext cx="1295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3" name="Line 13"/>
          <p:cNvSpPr>
            <a:spLocks noChangeShapeType="1"/>
          </p:cNvSpPr>
          <p:nvPr/>
        </p:nvSpPr>
        <p:spPr bwMode="auto">
          <a:xfrm>
            <a:off x="2057400" y="24384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4" name="Line 14"/>
          <p:cNvSpPr>
            <a:spLocks noChangeShapeType="1"/>
          </p:cNvSpPr>
          <p:nvPr/>
        </p:nvSpPr>
        <p:spPr bwMode="auto">
          <a:xfrm flipV="1">
            <a:off x="2057400" y="24384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>
            <a:off x="2057400" y="2971800"/>
            <a:ext cx="1295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6" name="Line 16"/>
          <p:cNvSpPr>
            <a:spLocks noChangeShapeType="1"/>
          </p:cNvSpPr>
          <p:nvPr/>
        </p:nvSpPr>
        <p:spPr bwMode="auto">
          <a:xfrm flipV="1">
            <a:off x="2057400" y="1981200"/>
            <a:ext cx="1295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1574800" y="1676400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</a:t>
            </a:r>
          </a:p>
        </p:txBody>
      </p:sp>
      <p:sp>
        <p:nvSpPr>
          <p:cNvPr id="66578" name="Text Box 18"/>
          <p:cNvSpPr txBox="1">
            <a:spLocks noChangeArrowheads="1"/>
          </p:cNvSpPr>
          <p:nvPr/>
        </p:nvSpPr>
        <p:spPr bwMode="auto">
          <a:xfrm>
            <a:off x="1600200" y="2241550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</a:t>
            </a:r>
          </a:p>
        </p:txBody>
      </p:sp>
      <p:sp>
        <p:nvSpPr>
          <p:cNvPr id="66579" name="Text Box 19"/>
          <p:cNvSpPr txBox="1">
            <a:spLocks noChangeArrowheads="1"/>
          </p:cNvSpPr>
          <p:nvPr/>
        </p:nvSpPr>
        <p:spPr bwMode="auto">
          <a:xfrm>
            <a:off x="1574800" y="2774950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</a:t>
            </a:r>
          </a:p>
        </p:txBody>
      </p:sp>
      <p:sp>
        <p:nvSpPr>
          <p:cNvPr id="66580" name="Text Box 20"/>
          <p:cNvSpPr txBox="1">
            <a:spLocks noChangeArrowheads="1"/>
          </p:cNvSpPr>
          <p:nvPr/>
        </p:nvSpPr>
        <p:spPr bwMode="auto">
          <a:xfrm>
            <a:off x="1574800" y="3308350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</a:t>
            </a:r>
          </a:p>
        </p:txBody>
      </p:sp>
      <p:sp>
        <p:nvSpPr>
          <p:cNvPr id="66581" name="Text Box 21"/>
          <p:cNvSpPr txBox="1">
            <a:spLocks noChangeArrowheads="1"/>
          </p:cNvSpPr>
          <p:nvPr/>
        </p:nvSpPr>
        <p:spPr bwMode="auto">
          <a:xfrm>
            <a:off x="3489325" y="1631950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</a:t>
            </a:r>
          </a:p>
        </p:txBody>
      </p:sp>
      <p:sp>
        <p:nvSpPr>
          <p:cNvPr id="66582" name="Text Box 22"/>
          <p:cNvSpPr txBox="1">
            <a:spLocks noChangeArrowheads="1"/>
          </p:cNvSpPr>
          <p:nvPr/>
        </p:nvSpPr>
        <p:spPr bwMode="auto">
          <a:xfrm>
            <a:off x="3489325" y="2241550"/>
            <a:ext cx="327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</a:t>
            </a:r>
          </a:p>
        </p:txBody>
      </p:sp>
      <p:sp>
        <p:nvSpPr>
          <p:cNvPr id="66583" name="Text Box 23"/>
          <p:cNvSpPr txBox="1">
            <a:spLocks noChangeArrowheads="1"/>
          </p:cNvSpPr>
          <p:nvPr/>
        </p:nvSpPr>
        <p:spPr bwMode="auto">
          <a:xfrm>
            <a:off x="3505200" y="2743200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</a:t>
            </a:r>
          </a:p>
        </p:txBody>
      </p:sp>
      <p:sp>
        <p:nvSpPr>
          <p:cNvPr id="66584" name="Text Box 24"/>
          <p:cNvSpPr txBox="1">
            <a:spLocks noChangeArrowheads="1"/>
          </p:cNvSpPr>
          <p:nvPr/>
        </p:nvSpPr>
        <p:spPr bwMode="auto">
          <a:xfrm>
            <a:off x="3505200" y="3308350"/>
            <a:ext cx="327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</a:t>
            </a:r>
          </a:p>
        </p:txBody>
      </p:sp>
      <p:sp>
        <p:nvSpPr>
          <p:cNvPr id="66585" name="Text Box 25"/>
          <p:cNvSpPr txBox="1">
            <a:spLocks noChangeArrowheads="1"/>
          </p:cNvSpPr>
          <p:nvPr/>
        </p:nvSpPr>
        <p:spPr bwMode="auto">
          <a:xfrm>
            <a:off x="1050925" y="4527550"/>
            <a:ext cx="590578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dirty="0"/>
              <a:t>M = {(1,a),(2,b),(3,d)} is a </a:t>
            </a:r>
            <a:r>
              <a:rPr lang="en-US" altLang="en-US" sz="3200" i="1" dirty="0">
                <a:solidFill>
                  <a:srgbClr val="FF0000"/>
                </a:solidFill>
              </a:rPr>
              <a:t>matching</a:t>
            </a:r>
          </a:p>
          <a:p>
            <a:r>
              <a:rPr lang="en-US" altLang="en-US" sz="3200" dirty="0" smtClean="0"/>
              <a:t>of cardinality  </a:t>
            </a:r>
            <a:r>
              <a:rPr lang="en-US" altLang="en-US" sz="3200" dirty="0"/>
              <a:t>|M| = </a:t>
            </a:r>
            <a:r>
              <a:rPr lang="en-US" altLang="en-US" sz="3200" dirty="0" smtClean="0"/>
              <a:t>3.</a:t>
            </a:r>
            <a:endParaRPr lang="en-US" altLang="en-US" sz="3200" dirty="0"/>
          </a:p>
        </p:txBody>
      </p:sp>
      <p:sp>
        <p:nvSpPr>
          <p:cNvPr id="66586" name="Oval 26"/>
          <p:cNvSpPr>
            <a:spLocks noChangeArrowheads="1"/>
          </p:cNvSpPr>
          <p:nvPr/>
        </p:nvSpPr>
        <p:spPr bwMode="auto">
          <a:xfrm>
            <a:off x="1371600" y="1524000"/>
            <a:ext cx="1143000" cy="2514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87" name="Oval 27"/>
          <p:cNvSpPr>
            <a:spLocks noChangeArrowheads="1"/>
          </p:cNvSpPr>
          <p:nvPr/>
        </p:nvSpPr>
        <p:spPr bwMode="auto">
          <a:xfrm>
            <a:off x="3048000" y="1524000"/>
            <a:ext cx="1066800" cy="2590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88" name="Text Box 28"/>
          <p:cNvSpPr txBox="1">
            <a:spLocks noChangeArrowheads="1"/>
          </p:cNvSpPr>
          <p:nvPr/>
        </p:nvSpPr>
        <p:spPr bwMode="auto">
          <a:xfrm>
            <a:off x="822325" y="3384550"/>
            <a:ext cx="6110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Men</a:t>
            </a:r>
            <a:endParaRPr lang="en-US" altLang="en-US" dirty="0"/>
          </a:p>
        </p:txBody>
      </p:sp>
      <p:sp>
        <p:nvSpPr>
          <p:cNvPr id="66589" name="Text Box 29"/>
          <p:cNvSpPr txBox="1">
            <a:spLocks noChangeArrowheads="1"/>
          </p:cNvSpPr>
          <p:nvPr/>
        </p:nvSpPr>
        <p:spPr bwMode="auto">
          <a:xfrm>
            <a:off x="4022725" y="3384550"/>
            <a:ext cx="9312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Women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995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Bipartite Matching – (3)</a:t>
            </a:r>
            <a:endParaRPr lang="en-US" altLang="en-US" dirty="0"/>
          </a:p>
        </p:txBody>
      </p:sp>
      <p:sp>
        <p:nvSpPr>
          <p:cNvPr id="68611" name="Oval 3"/>
          <p:cNvSpPr>
            <a:spLocks noChangeArrowheads="1"/>
          </p:cNvSpPr>
          <p:nvPr/>
        </p:nvSpPr>
        <p:spPr bwMode="auto">
          <a:xfrm>
            <a:off x="1905000" y="182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2" name="Oval 4"/>
          <p:cNvSpPr>
            <a:spLocks noChangeArrowheads="1"/>
          </p:cNvSpPr>
          <p:nvPr/>
        </p:nvSpPr>
        <p:spPr bwMode="auto">
          <a:xfrm>
            <a:off x="19050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3" name="Oval 5"/>
          <p:cNvSpPr>
            <a:spLocks noChangeArrowheads="1"/>
          </p:cNvSpPr>
          <p:nvPr/>
        </p:nvSpPr>
        <p:spPr bwMode="auto">
          <a:xfrm>
            <a:off x="19050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4" name="Oval 6"/>
          <p:cNvSpPr>
            <a:spLocks noChangeArrowheads="1"/>
          </p:cNvSpPr>
          <p:nvPr/>
        </p:nvSpPr>
        <p:spPr bwMode="auto">
          <a:xfrm>
            <a:off x="19050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5" name="Oval 7"/>
          <p:cNvSpPr>
            <a:spLocks noChangeArrowheads="1"/>
          </p:cNvSpPr>
          <p:nvPr/>
        </p:nvSpPr>
        <p:spPr bwMode="auto">
          <a:xfrm>
            <a:off x="3352800" y="182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6" name="Oval 8"/>
          <p:cNvSpPr>
            <a:spLocks noChangeArrowheads="1"/>
          </p:cNvSpPr>
          <p:nvPr/>
        </p:nvSpPr>
        <p:spPr bwMode="auto">
          <a:xfrm>
            <a:off x="33528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7" name="Oval 9"/>
          <p:cNvSpPr>
            <a:spLocks noChangeArrowheads="1"/>
          </p:cNvSpPr>
          <p:nvPr/>
        </p:nvSpPr>
        <p:spPr bwMode="auto">
          <a:xfrm>
            <a:off x="33528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8" name="Oval 10"/>
          <p:cNvSpPr>
            <a:spLocks noChangeArrowheads="1"/>
          </p:cNvSpPr>
          <p:nvPr/>
        </p:nvSpPr>
        <p:spPr bwMode="auto">
          <a:xfrm>
            <a:off x="33528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9" name="Line 11"/>
          <p:cNvSpPr>
            <a:spLocks noChangeShapeType="1"/>
          </p:cNvSpPr>
          <p:nvPr/>
        </p:nvSpPr>
        <p:spPr bwMode="auto">
          <a:xfrm>
            <a:off x="2057400" y="1905000"/>
            <a:ext cx="12954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0" name="Line 12"/>
          <p:cNvSpPr>
            <a:spLocks noChangeShapeType="1"/>
          </p:cNvSpPr>
          <p:nvPr/>
        </p:nvSpPr>
        <p:spPr bwMode="auto">
          <a:xfrm>
            <a:off x="2057400" y="1981200"/>
            <a:ext cx="12954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1" name="Line 13"/>
          <p:cNvSpPr>
            <a:spLocks noChangeShapeType="1"/>
          </p:cNvSpPr>
          <p:nvPr/>
        </p:nvSpPr>
        <p:spPr bwMode="auto">
          <a:xfrm>
            <a:off x="2057400" y="24384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2" name="Line 14"/>
          <p:cNvSpPr>
            <a:spLocks noChangeShapeType="1"/>
          </p:cNvSpPr>
          <p:nvPr/>
        </p:nvSpPr>
        <p:spPr bwMode="auto">
          <a:xfrm flipV="1">
            <a:off x="2057400" y="24384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3" name="Line 15"/>
          <p:cNvSpPr>
            <a:spLocks noChangeShapeType="1"/>
          </p:cNvSpPr>
          <p:nvPr/>
        </p:nvSpPr>
        <p:spPr bwMode="auto">
          <a:xfrm>
            <a:off x="2057400" y="2971800"/>
            <a:ext cx="1295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4" name="Line 16"/>
          <p:cNvSpPr>
            <a:spLocks noChangeShapeType="1"/>
          </p:cNvSpPr>
          <p:nvPr/>
        </p:nvSpPr>
        <p:spPr bwMode="auto">
          <a:xfrm flipV="1">
            <a:off x="2057400" y="1981200"/>
            <a:ext cx="12954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1574800" y="1676400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</a:t>
            </a:r>
          </a:p>
        </p:txBody>
      </p:sp>
      <p:sp>
        <p:nvSpPr>
          <p:cNvPr id="68626" name="Text Box 18"/>
          <p:cNvSpPr txBox="1">
            <a:spLocks noChangeArrowheads="1"/>
          </p:cNvSpPr>
          <p:nvPr/>
        </p:nvSpPr>
        <p:spPr bwMode="auto">
          <a:xfrm>
            <a:off x="1600200" y="2241550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</a:t>
            </a:r>
          </a:p>
        </p:txBody>
      </p:sp>
      <p:sp>
        <p:nvSpPr>
          <p:cNvPr id="68627" name="Text Box 19"/>
          <p:cNvSpPr txBox="1">
            <a:spLocks noChangeArrowheads="1"/>
          </p:cNvSpPr>
          <p:nvPr/>
        </p:nvSpPr>
        <p:spPr bwMode="auto">
          <a:xfrm>
            <a:off x="1574800" y="2774950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</a:t>
            </a:r>
          </a:p>
        </p:txBody>
      </p:sp>
      <p:sp>
        <p:nvSpPr>
          <p:cNvPr id="68628" name="Text Box 20"/>
          <p:cNvSpPr txBox="1">
            <a:spLocks noChangeArrowheads="1"/>
          </p:cNvSpPr>
          <p:nvPr/>
        </p:nvSpPr>
        <p:spPr bwMode="auto">
          <a:xfrm>
            <a:off x="1574800" y="3308350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</a:t>
            </a:r>
          </a:p>
        </p:txBody>
      </p:sp>
      <p:sp>
        <p:nvSpPr>
          <p:cNvPr id="68629" name="Text Box 21"/>
          <p:cNvSpPr txBox="1">
            <a:spLocks noChangeArrowheads="1"/>
          </p:cNvSpPr>
          <p:nvPr/>
        </p:nvSpPr>
        <p:spPr bwMode="auto">
          <a:xfrm>
            <a:off x="3489325" y="1631950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</a:t>
            </a:r>
          </a:p>
        </p:txBody>
      </p:sp>
      <p:sp>
        <p:nvSpPr>
          <p:cNvPr id="68630" name="Text Box 22"/>
          <p:cNvSpPr txBox="1">
            <a:spLocks noChangeArrowheads="1"/>
          </p:cNvSpPr>
          <p:nvPr/>
        </p:nvSpPr>
        <p:spPr bwMode="auto">
          <a:xfrm>
            <a:off x="3489325" y="2241550"/>
            <a:ext cx="327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</a:t>
            </a:r>
          </a:p>
        </p:txBody>
      </p:sp>
      <p:sp>
        <p:nvSpPr>
          <p:cNvPr id="68631" name="Text Box 23"/>
          <p:cNvSpPr txBox="1">
            <a:spLocks noChangeArrowheads="1"/>
          </p:cNvSpPr>
          <p:nvPr/>
        </p:nvSpPr>
        <p:spPr bwMode="auto">
          <a:xfrm>
            <a:off x="3505200" y="2743200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</a:t>
            </a:r>
          </a:p>
        </p:txBody>
      </p:sp>
      <p:sp>
        <p:nvSpPr>
          <p:cNvPr id="68632" name="Text Box 24"/>
          <p:cNvSpPr txBox="1">
            <a:spLocks noChangeArrowheads="1"/>
          </p:cNvSpPr>
          <p:nvPr/>
        </p:nvSpPr>
        <p:spPr bwMode="auto">
          <a:xfrm>
            <a:off x="3505200" y="3308350"/>
            <a:ext cx="327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</a:t>
            </a:r>
          </a:p>
        </p:txBody>
      </p:sp>
      <p:sp>
        <p:nvSpPr>
          <p:cNvPr id="68634" name="Oval 26"/>
          <p:cNvSpPr>
            <a:spLocks noChangeArrowheads="1"/>
          </p:cNvSpPr>
          <p:nvPr/>
        </p:nvSpPr>
        <p:spPr bwMode="auto">
          <a:xfrm>
            <a:off x="1371600" y="1524000"/>
            <a:ext cx="1143000" cy="2514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35" name="Oval 27"/>
          <p:cNvSpPr>
            <a:spLocks noChangeArrowheads="1"/>
          </p:cNvSpPr>
          <p:nvPr/>
        </p:nvSpPr>
        <p:spPr bwMode="auto">
          <a:xfrm>
            <a:off x="3048000" y="1524000"/>
            <a:ext cx="1066800" cy="2590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36" name="Text Box 28"/>
          <p:cNvSpPr txBox="1">
            <a:spLocks noChangeArrowheads="1"/>
          </p:cNvSpPr>
          <p:nvPr/>
        </p:nvSpPr>
        <p:spPr bwMode="auto">
          <a:xfrm>
            <a:off x="822325" y="3384550"/>
            <a:ext cx="6110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Men</a:t>
            </a:r>
            <a:endParaRPr lang="en-US" altLang="en-US" dirty="0"/>
          </a:p>
        </p:txBody>
      </p:sp>
      <p:sp>
        <p:nvSpPr>
          <p:cNvPr id="68637" name="Text Box 29"/>
          <p:cNvSpPr txBox="1">
            <a:spLocks noChangeArrowheads="1"/>
          </p:cNvSpPr>
          <p:nvPr/>
        </p:nvSpPr>
        <p:spPr bwMode="auto">
          <a:xfrm>
            <a:off x="4022725" y="3384550"/>
            <a:ext cx="9312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Women</a:t>
            </a:r>
            <a:endParaRPr lang="en-US" altLang="en-US" dirty="0"/>
          </a:p>
        </p:txBody>
      </p:sp>
      <p:sp>
        <p:nvSpPr>
          <p:cNvPr id="68638" name="Text Box 30"/>
          <p:cNvSpPr txBox="1">
            <a:spLocks noChangeArrowheads="1"/>
          </p:cNvSpPr>
          <p:nvPr/>
        </p:nvSpPr>
        <p:spPr bwMode="auto">
          <a:xfrm>
            <a:off x="762000" y="4419600"/>
            <a:ext cx="660469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dirty="0"/>
              <a:t>M = {(1,c),(2,b),(3,d),(4,a)} is a </a:t>
            </a:r>
          </a:p>
          <a:p>
            <a:r>
              <a:rPr lang="en-US" altLang="en-US" sz="3200" i="1" dirty="0">
                <a:solidFill>
                  <a:srgbClr val="FF0000"/>
                </a:solidFill>
              </a:rPr>
              <a:t>perfect </a:t>
            </a:r>
            <a:r>
              <a:rPr lang="en-US" altLang="en-US" sz="3200" i="1" dirty="0" smtClean="0">
                <a:solidFill>
                  <a:srgbClr val="FF0000"/>
                </a:solidFill>
              </a:rPr>
              <a:t>matching</a:t>
            </a:r>
            <a:r>
              <a:rPr lang="en-US" altLang="en-US" sz="3200" i="1" dirty="0" smtClean="0"/>
              <a:t> </a:t>
            </a:r>
            <a:r>
              <a:rPr lang="en-US" altLang="en-US" sz="3200" dirty="0" smtClean="0"/>
              <a:t>(all nodes matched).</a:t>
            </a:r>
            <a:endParaRPr lang="en-US" altLang="en-US" sz="3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926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Matching Algorithm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rgbClr val="0070C0"/>
                </a:solidFill>
              </a:rPr>
              <a:t>Problem</a:t>
            </a:r>
            <a:r>
              <a:rPr lang="en-US" altLang="en-US" dirty="0"/>
              <a:t>: Find a maximum-cardinality matching for a given bipartite </a:t>
            </a:r>
            <a:r>
              <a:rPr lang="en-US" altLang="en-US" dirty="0" smtClean="0"/>
              <a:t>graph.</a:t>
            </a:r>
            <a:endParaRPr lang="en-US" altLang="en-US" dirty="0"/>
          </a:p>
          <a:p>
            <a:pPr lvl="1"/>
            <a:r>
              <a:rPr lang="en-US" altLang="en-US" sz="3200" dirty="0"/>
              <a:t>A perfect one if it </a:t>
            </a:r>
            <a:r>
              <a:rPr lang="en-US" altLang="en-US" sz="3200" dirty="0" smtClean="0"/>
              <a:t>exists.</a:t>
            </a:r>
            <a:endParaRPr lang="en-US" altLang="en-US" sz="3200" dirty="0"/>
          </a:p>
          <a:p>
            <a:r>
              <a:rPr lang="en-US" altLang="en-US" dirty="0"/>
              <a:t>There is a polynomial-time offline algorithm (Hopcroft and Karp 1973</a:t>
            </a:r>
            <a:r>
              <a:rPr lang="en-US" altLang="en-US" dirty="0" smtClean="0"/>
              <a:t>).</a:t>
            </a:r>
            <a:endParaRPr lang="en-US" altLang="en-US" dirty="0"/>
          </a:p>
          <a:p>
            <a:r>
              <a:rPr lang="en-US" altLang="en-US" dirty="0"/>
              <a:t>But what if we don’t have the entire graph </a:t>
            </a:r>
            <a:r>
              <a:rPr lang="en-US" altLang="en-US" dirty="0" smtClean="0"/>
              <a:t>initially?</a:t>
            </a:r>
            <a:endParaRPr lang="en-US" altLang="en-US" dirty="0"/>
          </a:p>
          <a:p>
            <a:pPr lvl="1">
              <a:buFont typeface="Wingdings" pitchFamily="1" charset="2"/>
              <a:buNone/>
            </a:pP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505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Online </a:t>
            </a:r>
            <a:r>
              <a:rPr lang="en-US" altLang="en-US" dirty="0" smtClean="0"/>
              <a:t>Matching</a:t>
            </a:r>
            <a:endParaRPr lang="en-US" alt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Initially, we are given the set </a:t>
            </a:r>
            <a:r>
              <a:rPr lang="en-US" altLang="en-US" dirty="0" smtClean="0"/>
              <a:t>of men.</a:t>
            </a:r>
            <a:endParaRPr lang="en-US" altLang="en-US" dirty="0"/>
          </a:p>
          <a:p>
            <a:r>
              <a:rPr lang="en-US" altLang="en-US" dirty="0"/>
              <a:t>In each round, one </a:t>
            </a:r>
            <a:r>
              <a:rPr lang="en-US" altLang="en-US" dirty="0" smtClean="0"/>
              <a:t>woman’s set of choices is revealed.</a:t>
            </a:r>
            <a:endParaRPr lang="en-US" altLang="en-US" dirty="0"/>
          </a:p>
          <a:p>
            <a:r>
              <a:rPr lang="en-US" altLang="en-US" dirty="0"/>
              <a:t>At that time, we have to decide </a:t>
            </a:r>
            <a:r>
              <a:rPr lang="en-US" altLang="en-US" dirty="0" smtClean="0"/>
              <a:t>either to:</a:t>
            </a:r>
            <a:endParaRPr lang="en-US" altLang="en-US" dirty="0"/>
          </a:p>
          <a:p>
            <a:pPr lvl="1"/>
            <a:r>
              <a:rPr lang="en-US" altLang="en-US" sz="3200" dirty="0"/>
              <a:t>Pair the </a:t>
            </a:r>
            <a:r>
              <a:rPr lang="en-US" altLang="en-US" sz="3200" dirty="0" smtClean="0"/>
              <a:t>woman </a:t>
            </a:r>
            <a:r>
              <a:rPr lang="en-US" altLang="en-US" sz="3200" dirty="0"/>
              <a:t>with a </a:t>
            </a:r>
            <a:r>
              <a:rPr lang="en-US" altLang="en-US" sz="3200" dirty="0" smtClean="0"/>
              <a:t>man.</a:t>
            </a:r>
            <a:endParaRPr lang="en-US" altLang="en-US" sz="3200" dirty="0"/>
          </a:p>
          <a:p>
            <a:pPr lvl="1"/>
            <a:r>
              <a:rPr lang="en-US" altLang="en-US" sz="3200" dirty="0"/>
              <a:t>Don’t pair the </a:t>
            </a:r>
            <a:r>
              <a:rPr lang="en-US" altLang="en-US" sz="3200" dirty="0" smtClean="0"/>
              <a:t>woman </a:t>
            </a:r>
            <a:r>
              <a:rPr lang="en-US" altLang="en-US" sz="3200" dirty="0"/>
              <a:t>with any </a:t>
            </a:r>
            <a:r>
              <a:rPr lang="en-US" altLang="en-US" sz="3200" dirty="0" smtClean="0"/>
              <a:t>man.</a:t>
            </a:r>
            <a:endParaRPr lang="en-US" altLang="en-US" sz="3200" dirty="0"/>
          </a:p>
          <a:p>
            <a:r>
              <a:rPr lang="en-US" altLang="en-US" dirty="0">
                <a:solidFill>
                  <a:srgbClr val="0070C0"/>
                </a:solidFill>
              </a:rPr>
              <a:t>Example </a:t>
            </a:r>
            <a:r>
              <a:rPr lang="en-US" altLang="en-US" dirty="0" smtClean="0">
                <a:solidFill>
                  <a:srgbClr val="0070C0"/>
                </a:solidFill>
              </a:rPr>
              <a:t>applications</a:t>
            </a:r>
            <a:r>
              <a:rPr lang="en-US" altLang="en-US" dirty="0" smtClean="0"/>
              <a:t>: </a:t>
            </a:r>
            <a:r>
              <a:rPr lang="en-US" altLang="en-US" dirty="0"/>
              <a:t>assigning tasks to </a:t>
            </a:r>
            <a:r>
              <a:rPr lang="en-US" altLang="en-US" dirty="0" smtClean="0"/>
              <a:t>servers or Web requests to threads.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032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Online </a:t>
            </a:r>
            <a:r>
              <a:rPr lang="en-US" altLang="en-US" dirty="0" smtClean="0"/>
              <a:t>Matching – (2)</a:t>
            </a:r>
            <a:endParaRPr lang="en-US" altLang="en-US" dirty="0"/>
          </a:p>
        </p:txBody>
      </p:sp>
      <p:sp>
        <p:nvSpPr>
          <p:cNvPr id="49155" name="Oval 3"/>
          <p:cNvSpPr>
            <a:spLocks noChangeArrowheads="1"/>
          </p:cNvSpPr>
          <p:nvPr/>
        </p:nvSpPr>
        <p:spPr bwMode="auto">
          <a:xfrm>
            <a:off x="1905000" y="182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Oval 4"/>
          <p:cNvSpPr>
            <a:spLocks noChangeArrowheads="1"/>
          </p:cNvSpPr>
          <p:nvPr/>
        </p:nvSpPr>
        <p:spPr bwMode="auto">
          <a:xfrm>
            <a:off x="19050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Oval 5"/>
          <p:cNvSpPr>
            <a:spLocks noChangeArrowheads="1"/>
          </p:cNvSpPr>
          <p:nvPr/>
        </p:nvSpPr>
        <p:spPr bwMode="auto">
          <a:xfrm>
            <a:off x="19050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Oval 6"/>
          <p:cNvSpPr>
            <a:spLocks noChangeArrowheads="1"/>
          </p:cNvSpPr>
          <p:nvPr/>
        </p:nvSpPr>
        <p:spPr bwMode="auto">
          <a:xfrm>
            <a:off x="19050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1574800" y="1676400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</a:t>
            </a:r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1600200" y="2241550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</a:t>
            </a:r>
          </a:p>
        </p:txBody>
      </p:sp>
      <p:sp>
        <p:nvSpPr>
          <p:cNvPr id="49171" name="Text Box 19"/>
          <p:cNvSpPr txBox="1">
            <a:spLocks noChangeArrowheads="1"/>
          </p:cNvSpPr>
          <p:nvPr/>
        </p:nvSpPr>
        <p:spPr bwMode="auto">
          <a:xfrm>
            <a:off x="1574800" y="2774950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</a:t>
            </a:r>
          </a:p>
        </p:txBody>
      </p:sp>
      <p:sp>
        <p:nvSpPr>
          <p:cNvPr id="49172" name="Text Box 20"/>
          <p:cNvSpPr txBox="1">
            <a:spLocks noChangeArrowheads="1"/>
          </p:cNvSpPr>
          <p:nvPr/>
        </p:nvSpPr>
        <p:spPr bwMode="auto">
          <a:xfrm>
            <a:off x="1574800" y="3308350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</a:t>
            </a:r>
          </a:p>
        </p:txBody>
      </p:sp>
      <p:grpSp>
        <p:nvGrpSpPr>
          <p:cNvPr id="49181" name="Group 29"/>
          <p:cNvGrpSpPr>
            <a:grpSpLocks/>
          </p:cNvGrpSpPr>
          <p:nvPr/>
        </p:nvGrpSpPr>
        <p:grpSpPr bwMode="auto">
          <a:xfrm>
            <a:off x="2057400" y="1631950"/>
            <a:ext cx="1752600" cy="1873250"/>
            <a:chOff x="1296" y="1028"/>
            <a:chExt cx="1104" cy="1180"/>
          </a:xfrm>
        </p:grpSpPr>
        <p:grpSp>
          <p:nvGrpSpPr>
            <p:cNvPr id="49178" name="Group 26"/>
            <p:cNvGrpSpPr>
              <a:grpSpLocks/>
            </p:cNvGrpSpPr>
            <p:nvPr/>
          </p:nvGrpSpPr>
          <p:grpSpPr bwMode="auto">
            <a:xfrm>
              <a:off x="1296" y="1152"/>
              <a:ext cx="912" cy="1056"/>
              <a:chOff x="1296" y="1152"/>
              <a:chExt cx="912" cy="1056"/>
            </a:xfrm>
          </p:grpSpPr>
          <p:sp>
            <p:nvSpPr>
              <p:cNvPr id="49159" name="Oval 7"/>
              <p:cNvSpPr>
                <a:spLocks noChangeArrowheads="1"/>
              </p:cNvSpPr>
              <p:nvPr/>
            </p:nvSpPr>
            <p:spPr bwMode="auto">
              <a:xfrm>
                <a:off x="2112" y="115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163" name="Line 11"/>
              <p:cNvSpPr>
                <a:spLocks noChangeShapeType="1"/>
              </p:cNvSpPr>
              <p:nvPr/>
            </p:nvSpPr>
            <p:spPr bwMode="auto">
              <a:xfrm>
                <a:off x="1296" y="1200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8" name="Line 16"/>
              <p:cNvSpPr>
                <a:spLocks noChangeShapeType="1"/>
              </p:cNvSpPr>
              <p:nvPr/>
            </p:nvSpPr>
            <p:spPr bwMode="auto">
              <a:xfrm flipV="1">
                <a:off x="1296" y="1248"/>
                <a:ext cx="81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9173" name="Text Box 21"/>
            <p:cNvSpPr txBox="1">
              <a:spLocks noChangeArrowheads="1"/>
            </p:cNvSpPr>
            <p:nvPr/>
          </p:nvSpPr>
          <p:spPr bwMode="auto">
            <a:xfrm>
              <a:off x="2198" y="1028"/>
              <a:ext cx="20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a</a:t>
              </a:r>
            </a:p>
          </p:txBody>
        </p:sp>
      </p:grpSp>
      <p:grpSp>
        <p:nvGrpSpPr>
          <p:cNvPr id="49180" name="Group 28"/>
          <p:cNvGrpSpPr>
            <a:grpSpLocks/>
          </p:cNvGrpSpPr>
          <p:nvPr/>
        </p:nvGrpSpPr>
        <p:grpSpPr bwMode="auto">
          <a:xfrm>
            <a:off x="2057400" y="2241550"/>
            <a:ext cx="1758950" cy="730250"/>
            <a:chOff x="1296" y="1412"/>
            <a:chExt cx="1108" cy="460"/>
          </a:xfrm>
        </p:grpSpPr>
        <p:sp>
          <p:nvSpPr>
            <p:cNvPr id="49160" name="Oval 8"/>
            <p:cNvSpPr>
              <a:spLocks noChangeArrowheads="1"/>
            </p:cNvSpPr>
            <p:nvPr/>
          </p:nvSpPr>
          <p:spPr bwMode="auto">
            <a:xfrm>
              <a:off x="2112" y="148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5" name="Line 13"/>
            <p:cNvSpPr>
              <a:spLocks noChangeShapeType="1"/>
            </p:cNvSpPr>
            <p:nvPr/>
          </p:nvSpPr>
          <p:spPr bwMode="auto">
            <a:xfrm>
              <a:off x="1296" y="1536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6" name="Line 14"/>
            <p:cNvSpPr>
              <a:spLocks noChangeShapeType="1"/>
            </p:cNvSpPr>
            <p:nvPr/>
          </p:nvSpPr>
          <p:spPr bwMode="auto">
            <a:xfrm flipV="1">
              <a:off x="1296" y="1536"/>
              <a:ext cx="81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4" name="Text Box 22"/>
            <p:cNvSpPr txBox="1">
              <a:spLocks noChangeArrowheads="1"/>
            </p:cNvSpPr>
            <p:nvPr/>
          </p:nvSpPr>
          <p:spPr bwMode="auto">
            <a:xfrm>
              <a:off x="2198" y="1412"/>
              <a:ext cx="2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b</a:t>
              </a:r>
            </a:p>
          </p:txBody>
        </p:sp>
      </p:grpSp>
      <p:grpSp>
        <p:nvGrpSpPr>
          <p:cNvPr id="49182" name="Group 30"/>
          <p:cNvGrpSpPr>
            <a:grpSpLocks/>
          </p:cNvGrpSpPr>
          <p:nvPr/>
        </p:nvGrpSpPr>
        <p:grpSpPr bwMode="auto">
          <a:xfrm>
            <a:off x="2057400" y="1981200"/>
            <a:ext cx="1751013" cy="1128713"/>
            <a:chOff x="1296" y="1248"/>
            <a:chExt cx="1103" cy="711"/>
          </a:xfrm>
        </p:grpSpPr>
        <p:sp>
          <p:nvSpPr>
            <p:cNvPr id="49161" name="Oval 9"/>
            <p:cNvSpPr>
              <a:spLocks noChangeArrowheads="1"/>
            </p:cNvSpPr>
            <p:nvPr/>
          </p:nvSpPr>
          <p:spPr bwMode="auto">
            <a:xfrm>
              <a:off x="2064" y="177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4" name="Line 12"/>
            <p:cNvSpPr>
              <a:spLocks noChangeShapeType="1"/>
            </p:cNvSpPr>
            <p:nvPr/>
          </p:nvSpPr>
          <p:spPr bwMode="auto">
            <a:xfrm>
              <a:off x="1296" y="1248"/>
              <a:ext cx="81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5" name="Text Box 23"/>
            <p:cNvSpPr txBox="1">
              <a:spLocks noChangeArrowheads="1"/>
            </p:cNvSpPr>
            <p:nvPr/>
          </p:nvSpPr>
          <p:spPr bwMode="auto">
            <a:xfrm>
              <a:off x="2208" y="1728"/>
              <a:ext cx="1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c</a:t>
              </a:r>
            </a:p>
          </p:txBody>
        </p:sp>
      </p:grpSp>
      <p:grpSp>
        <p:nvGrpSpPr>
          <p:cNvPr id="49183" name="Group 31"/>
          <p:cNvGrpSpPr>
            <a:grpSpLocks/>
          </p:cNvGrpSpPr>
          <p:nvPr/>
        </p:nvGrpSpPr>
        <p:grpSpPr bwMode="auto">
          <a:xfrm>
            <a:off x="2057400" y="2971800"/>
            <a:ext cx="1774825" cy="703263"/>
            <a:chOff x="1296" y="1872"/>
            <a:chExt cx="1118" cy="443"/>
          </a:xfrm>
        </p:grpSpPr>
        <p:sp>
          <p:nvSpPr>
            <p:cNvPr id="49162" name="Oval 10"/>
            <p:cNvSpPr>
              <a:spLocks noChangeArrowheads="1"/>
            </p:cNvSpPr>
            <p:nvPr/>
          </p:nvSpPr>
          <p:spPr bwMode="auto">
            <a:xfrm>
              <a:off x="2112" y="216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7" name="Line 15"/>
            <p:cNvSpPr>
              <a:spLocks noChangeShapeType="1"/>
            </p:cNvSpPr>
            <p:nvPr/>
          </p:nvSpPr>
          <p:spPr bwMode="auto">
            <a:xfrm>
              <a:off x="1296" y="1872"/>
              <a:ext cx="81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6" name="Text Box 24"/>
            <p:cNvSpPr txBox="1">
              <a:spLocks noChangeArrowheads="1"/>
            </p:cNvSpPr>
            <p:nvPr/>
          </p:nvSpPr>
          <p:spPr bwMode="auto">
            <a:xfrm>
              <a:off x="2208" y="2084"/>
              <a:ext cx="2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d</a:t>
              </a:r>
            </a:p>
          </p:txBody>
        </p:sp>
      </p:grpSp>
      <p:sp>
        <p:nvSpPr>
          <p:cNvPr id="49179" name="Text Box 27"/>
          <p:cNvSpPr txBox="1">
            <a:spLocks noChangeArrowheads="1"/>
          </p:cNvSpPr>
          <p:nvPr/>
        </p:nvSpPr>
        <p:spPr bwMode="auto">
          <a:xfrm>
            <a:off x="5470525" y="1784350"/>
            <a:ext cx="757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(1,a)</a:t>
            </a:r>
          </a:p>
        </p:txBody>
      </p:sp>
      <p:sp>
        <p:nvSpPr>
          <p:cNvPr id="49184" name="Text Box 32"/>
          <p:cNvSpPr txBox="1">
            <a:spLocks noChangeArrowheads="1"/>
          </p:cNvSpPr>
          <p:nvPr/>
        </p:nvSpPr>
        <p:spPr bwMode="auto">
          <a:xfrm>
            <a:off x="5470525" y="21478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(2,b)</a:t>
            </a:r>
          </a:p>
        </p:txBody>
      </p:sp>
      <p:sp>
        <p:nvSpPr>
          <p:cNvPr id="49185" name="Text Box 33"/>
          <p:cNvSpPr txBox="1">
            <a:spLocks noChangeArrowheads="1"/>
          </p:cNvSpPr>
          <p:nvPr/>
        </p:nvSpPr>
        <p:spPr bwMode="auto">
          <a:xfrm>
            <a:off x="5470525" y="25288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(3,d)</a:t>
            </a:r>
          </a:p>
        </p:txBody>
      </p:sp>
      <p:sp>
        <p:nvSpPr>
          <p:cNvPr id="49187" name="Rectangle 35"/>
          <p:cNvSpPr>
            <a:spLocks noChangeArrowheads="1"/>
          </p:cNvSpPr>
          <p:nvPr/>
        </p:nvSpPr>
        <p:spPr bwMode="auto">
          <a:xfrm>
            <a:off x="3375025" y="20383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0573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79" grpId="0" autoUpdateAnimBg="0"/>
      <p:bldP spid="49184" grpId="0" autoUpdateAnimBg="0"/>
      <p:bldP spid="4918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Greedy </a:t>
            </a:r>
            <a:r>
              <a:rPr lang="en-US" altLang="en-US" dirty="0" smtClean="0"/>
              <a:t>Algorithm</a:t>
            </a:r>
            <a:endParaRPr lang="en-US" altLang="en-US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Pair the new </a:t>
            </a:r>
            <a:r>
              <a:rPr lang="en-US" altLang="en-US" dirty="0" smtClean="0"/>
              <a:t>woman </a:t>
            </a:r>
            <a:r>
              <a:rPr lang="en-US" altLang="en-US" dirty="0"/>
              <a:t>with any eligible </a:t>
            </a:r>
            <a:r>
              <a:rPr lang="en-US" altLang="en-US" dirty="0" smtClean="0"/>
              <a:t>man.</a:t>
            </a:r>
            <a:endParaRPr lang="en-US" altLang="en-US" dirty="0"/>
          </a:p>
          <a:p>
            <a:pPr lvl="1"/>
            <a:r>
              <a:rPr lang="en-US" altLang="en-US" sz="3200" dirty="0"/>
              <a:t>If there is none, don’t pair </a:t>
            </a:r>
            <a:r>
              <a:rPr lang="en-US" altLang="en-US" sz="3200" dirty="0" smtClean="0"/>
              <a:t>the woman.</a:t>
            </a:r>
            <a:endParaRPr lang="en-US" altLang="en-US" sz="3200" dirty="0"/>
          </a:p>
          <a:p>
            <a:r>
              <a:rPr lang="en-US" altLang="en-US" dirty="0"/>
              <a:t>How good is the algorithm?</a:t>
            </a:r>
          </a:p>
        </p:txBody>
      </p:sp>
    </p:spTree>
    <p:extLst>
      <p:ext uri="{BB962C8B-B14F-4D97-AF65-F5344CB8AC3E}">
        <p14:creationId xmlns:p14="http://schemas.microsoft.com/office/powerpoint/2010/main" val="3823182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Jure Color Schem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7030A0"/>
      </a:accent2>
      <a:accent3>
        <a:srgbClr val="00B0F0"/>
      </a:accent3>
      <a:accent4>
        <a:srgbClr val="D60093"/>
      </a:accent4>
      <a:accent5>
        <a:srgbClr val="008000"/>
      </a:accent5>
      <a:accent6>
        <a:srgbClr val="FF6600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ln cmpd="sng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 cmpd="sng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9404</TotalTime>
  <Words>2063</Words>
  <Application>Microsoft Office PowerPoint</Application>
  <PresentationFormat>On-screen Show (4:3)</PresentationFormat>
  <Paragraphs>395</Paragraphs>
  <Slides>38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Arial</vt:lpstr>
      <vt:lpstr>Calibri</vt:lpstr>
      <vt:lpstr>cmsy10</vt:lpstr>
      <vt:lpstr>Corbel</vt:lpstr>
      <vt:lpstr>Symbol</vt:lpstr>
      <vt:lpstr>Wingdings</vt:lpstr>
      <vt:lpstr>Wingdings 2</vt:lpstr>
      <vt:lpstr>Module</vt:lpstr>
      <vt:lpstr>Greedy Algorithms Competitive Algorithms Picking the Best Ad The Balance Algorithm</vt:lpstr>
      <vt:lpstr>Online Algorithms</vt:lpstr>
      <vt:lpstr>Example: Bipartite Matching</vt:lpstr>
      <vt:lpstr>Bipartite Matching – (2)</vt:lpstr>
      <vt:lpstr>Bipartite Matching – (3)</vt:lpstr>
      <vt:lpstr>Matching Algorithm</vt:lpstr>
      <vt:lpstr>Online Matching</vt:lpstr>
      <vt:lpstr>Online Matching – (2)</vt:lpstr>
      <vt:lpstr>Greedy Algorithm</vt:lpstr>
      <vt:lpstr>Competitive Ratio</vt:lpstr>
      <vt:lpstr>Greedy Has Competitive Ratio 1/2</vt:lpstr>
      <vt:lpstr>Proof of Competitive Ratio 1/2</vt:lpstr>
      <vt:lpstr>Worst-Case Scenario</vt:lpstr>
      <vt:lpstr>History of Web Advertising</vt:lpstr>
      <vt:lpstr>Performance-Based Advertising</vt:lpstr>
      <vt:lpstr>Web 2.0</vt:lpstr>
      <vt:lpstr>Adwords Problem</vt:lpstr>
      <vt:lpstr>Complications – (1)</vt:lpstr>
      <vt:lpstr>The Adwords Innovation</vt:lpstr>
      <vt:lpstr>The Adwords Innovation</vt:lpstr>
      <vt:lpstr>Complications – (2)</vt:lpstr>
      <vt:lpstr>Simplified Model (For Now)</vt:lpstr>
      <vt:lpstr>Bad Scenario For Greedy</vt:lpstr>
      <vt:lpstr>Balance Algorithm [MSVV]</vt:lpstr>
      <vt:lpstr>Example: Balance</vt:lpstr>
      <vt:lpstr>Analyzing Balance</vt:lpstr>
      <vt:lpstr>Analyzing  Balance</vt:lpstr>
      <vt:lpstr>Analyzing Balance: Two Cases</vt:lpstr>
      <vt:lpstr>Analyzing Balance – (3)</vt:lpstr>
      <vt:lpstr>General Result</vt:lpstr>
      <vt:lpstr>Worst Case for Balance</vt:lpstr>
      <vt:lpstr>Pattern to Remember</vt:lpstr>
      <vt:lpstr>Balance Allocation</vt:lpstr>
      <vt:lpstr>BALANCE Analysis</vt:lpstr>
      <vt:lpstr>BALANCE analysis</vt:lpstr>
      <vt:lpstr>Balance analysis</vt:lpstr>
      <vt:lpstr>General Version of Problem</vt:lpstr>
      <vt:lpstr>Generalized Balance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jure</dc:creator>
  <cp:lastModifiedBy>Arunkumar's</cp:lastModifiedBy>
  <cp:revision>562</cp:revision>
  <dcterms:created xsi:type="dcterms:W3CDTF">2009-06-12T17:14:38Z</dcterms:created>
  <dcterms:modified xsi:type="dcterms:W3CDTF">2016-08-19T02:52:05Z</dcterms:modified>
</cp:coreProperties>
</file>