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4"/>
  </p:notesMasterIdLst>
  <p:handoutMasterIdLst>
    <p:handoutMasterId r:id="rId45"/>
  </p:handoutMasterIdLst>
  <p:sldIdLst>
    <p:sldId id="256" r:id="rId2"/>
    <p:sldId id="339" r:id="rId3"/>
    <p:sldId id="307" r:id="rId4"/>
    <p:sldId id="308" r:id="rId5"/>
    <p:sldId id="309" r:id="rId6"/>
    <p:sldId id="310" r:id="rId7"/>
    <p:sldId id="311" r:id="rId8"/>
    <p:sldId id="351" r:id="rId9"/>
    <p:sldId id="312" r:id="rId10"/>
    <p:sldId id="313" r:id="rId11"/>
    <p:sldId id="314" r:id="rId12"/>
    <p:sldId id="349" r:id="rId13"/>
    <p:sldId id="345" r:id="rId14"/>
    <p:sldId id="346" r:id="rId15"/>
    <p:sldId id="347" r:id="rId16"/>
    <p:sldId id="350" r:id="rId17"/>
    <p:sldId id="340" r:id="rId18"/>
    <p:sldId id="334" r:id="rId19"/>
    <p:sldId id="325" r:id="rId20"/>
    <p:sldId id="326" r:id="rId21"/>
    <p:sldId id="327" r:id="rId22"/>
    <p:sldId id="328" r:id="rId23"/>
    <p:sldId id="329" r:id="rId24"/>
    <p:sldId id="330" r:id="rId25"/>
    <p:sldId id="352" r:id="rId26"/>
    <p:sldId id="331" r:id="rId27"/>
    <p:sldId id="332" r:id="rId28"/>
    <p:sldId id="333" r:id="rId29"/>
    <p:sldId id="336" r:id="rId30"/>
    <p:sldId id="341" r:id="rId31"/>
    <p:sldId id="357" r:id="rId32"/>
    <p:sldId id="353" r:id="rId33"/>
    <p:sldId id="342" r:id="rId34"/>
    <p:sldId id="343" r:id="rId35"/>
    <p:sldId id="344" r:id="rId36"/>
    <p:sldId id="354" r:id="rId37"/>
    <p:sldId id="358" r:id="rId38"/>
    <p:sldId id="355" r:id="rId39"/>
    <p:sldId id="356" r:id="rId40"/>
    <p:sldId id="359" r:id="rId41"/>
    <p:sldId id="360" r:id="rId42"/>
    <p:sldId id="361" r:id="rId4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89" autoAdjust="0"/>
    <p:restoredTop sz="93281" autoAdjust="0"/>
  </p:normalViewPr>
  <p:slideViewPr>
    <p:cSldViewPr>
      <p:cViewPr varScale="1">
        <p:scale>
          <a:sx n="85" d="100"/>
          <a:sy n="85" d="100"/>
        </p:scale>
        <p:origin x="954" y="60"/>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8/18/2016</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8/18/2016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901248" y="1143000"/>
            <a:ext cx="7937952"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More About PageRank</a:t>
            </a:r>
            <a:endParaRPr lang="en-US" dirty="0">
              <a:solidFill>
                <a:srgbClr val="CC0000"/>
              </a:solidFill>
            </a:endParaRPr>
          </a:p>
        </p:txBody>
      </p:sp>
      <p:sp>
        <p:nvSpPr>
          <p:cNvPr id="9" name="Rectangle 3"/>
          <p:cNvSpPr>
            <a:spLocks noGrp="1" noChangeArrowheads="1"/>
          </p:cNvSpPr>
          <p:nvPr>
            <p:ph type="ctrTitle"/>
          </p:nvPr>
        </p:nvSpPr>
        <p:spPr>
          <a:xfrm>
            <a:off x="1066800" y="2590800"/>
            <a:ext cx="7924800" cy="2286000"/>
          </a:xfrm>
        </p:spPr>
        <p:txBody>
          <a:bodyPr>
            <a:noAutofit/>
          </a:bodyPr>
          <a:lstStyle/>
          <a:p>
            <a:r>
              <a:rPr lang="en-US" sz="3600" dirty="0" smtClean="0">
                <a:solidFill>
                  <a:srgbClr val="FF9900"/>
                </a:solidFill>
              </a:rPr>
              <a:t>Hubs and Authorities (HITS)</a:t>
            </a:r>
            <a:br>
              <a:rPr lang="en-US" sz="3600" dirty="0" smtClean="0">
                <a:solidFill>
                  <a:srgbClr val="FF9900"/>
                </a:solidFill>
              </a:rPr>
            </a:br>
            <a:r>
              <a:rPr lang="en-US" sz="3600" dirty="0" smtClean="0">
                <a:solidFill>
                  <a:srgbClr val="FF9900"/>
                </a:solidFill>
              </a:rPr>
              <a:t>Combatting Web Spam</a:t>
            </a:r>
            <a:br>
              <a:rPr lang="en-US" sz="3600" dirty="0" smtClean="0">
                <a:solidFill>
                  <a:srgbClr val="FF9900"/>
                </a:solidFill>
              </a:rPr>
            </a:br>
            <a:r>
              <a:rPr lang="en-US" sz="3600" dirty="0" smtClean="0">
                <a:solidFill>
                  <a:srgbClr val="FF9900"/>
                </a:solidFill>
              </a:rPr>
              <a:t>Dealing with Non-Main-Memory Web 	Graphs</a:t>
            </a:r>
            <a:br>
              <a:rPr lang="en-US" sz="3600" dirty="0" smtClean="0">
                <a:solidFill>
                  <a:srgbClr val="FF9900"/>
                </a:solidFill>
              </a:rPr>
            </a:br>
            <a:endParaRPr lang="en-US" sz="3600" dirty="0">
              <a:solidFill>
                <a:srgbClr val="FF9900"/>
              </a:solidFill>
            </a:endParaRPr>
          </a:p>
        </p:txBody>
      </p:sp>
      <p:pic>
        <p:nvPicPr>
          <p:cNvPr id="4"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5" name="TextBox 4"/>
          <p:cNvSpPr txBox="1"/>
          <p:nvPr/>
        </p:nvSpPr>
        <p:spPr>
          <a:xfrm>
            <a:off x="228600" y="5135017"/>
            <a:ext cx="6690360" cy="1200329"/>
          </a:xfrm>
          <a:prstGeom prst="rect">
            <a:avLst/>
          </a:prstGeom>
          <a:noFill/>
        </p:spPr>
        <p:txBody>
          <a:bodyPr wrap="square" rtlCol="0">
            <a:spAutoFit/>
          </a:bodyPr>
          <a:lstStyle/>
          <a:p>
            <a:r>
              <a:rPr lang="en-US" sz="3600" b="1" dirty="0" smtClean="0">
                <a:latin typeface="+mj-lt"/>
                <a:cs typeface="Calibri" pitchFamily="34" charset="0"/>
              </a:rPr>
              <a:t>Jeffrey D. Ullman</a:t>
            </a:r>
          </a:p>
          <a:p>
            <a:r>
              <a:rPr lang="en-US" sz="3600" b="1" dirty="0" smtClean="0">
                <a:latin typeface="+mj-lt"/>
                <a:cs typeface="Calibri" pitchFamily="34" charset="0"/>
              </a:rPr>
              <a:t>Stanford University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99DD717-EF09-43A6-9F4E-AA6FB212FF29}" type="slidenum">
              <a:rPr lang="en-US" altLang="en-US"/>
              <a:pPr/>
              <a:t>10</a:t>
            </a:fld>
            <a:endParaRPr lang="en-US" altLang="en-US"/>
          </a:p>
        </p:txBody>
      </p:sp>
      <p:sp>
        <p:nvSpPr>
          <p:cNvPr id="57346" name="Rectangle 2"/>
          <p:cNvSpPr>
            <a:spLocks noGrp="1" noChangeArrowheads="1"/>
          </p:cNvSpPr>
          <p:nvPr>
            <p:ph type="title"/>
          </p:nvPr>
        </p:nvSpPr>
        <p:spPr>
          <a:xfrm>
            <a:off x="533400" y="0"/>
            <a:ext cx="7772400" cy="1143000"/>
          </a:xfrm>
        </p:spPr>
        <p:txBody>
          <a:bodyPr/>
          <a:lstStyle/>
          <a:p>
            <a:r>
              <a:rPr lang="en-US" altLang="en-US" dirty="0"/>
              <a:t>Solving </a:t>
            </a:r>
            <a:r>
              <a:rPr lang="en-US" altLang="en-US" dirty="0" smtClean="0"/>
              <a:t>HITS </a:t>
            </a:r>
            <a:r>
              <a:rPr lang="en-US" altLang="en-US" dirty="0"/>
              <a:t>in Practice</a:t>
            </a:r>
          </a:p>
        </p:txBody>
      </p:sp>
      <p:sp>
        <p:nvSpPr>
          <p:cNvPr id="57347" name="Rectangle 3"/>
          <p:cNvSpPr>
            <a:spLocks noGrp="1" noChangeArrowheads="1"/>
          </p:cNvSpPr>
          <p:nvPr>
            <p:ph type="body" idx="1"/>
          </p:nvPr>
        </p:nvSpPr>
        <p:spPr>
          <a:xfrm>
            <a:off x="533400" y="1371600"/>
            <a:ext cx="8305800" cy="5181600"/>
          </a:xfrm>
        </p:spPr>
        <p:txBody>
          <a:bodyPr/>
          <a:lstStyle/>
          <a:p>
            <a:r>
              <a:rPr lang="en-US" altLang="en-US" dirty="0"/>
              <a:t>Iterate as for PageRank; don’t try to solve equations.</a:t>
            </a:r>
          </a:p>
          <a:p>
            <a:r>
              <a:rPr lang="en-US" altLang="en-US" dirty="0"/>
              <a:t>But keep components within bounds.</a:t>
            </a:r>
          </a:p>
          <a:p>
            <a:pPr lvl="1"/>
            <a:r>
              <a:rPr lang="en-US" altLang="en-US" dirty="0">
                <a:solidFill>
                  <a:srgbClr val="00B050"/>
                </a:solidFill>
              </a:rPr>
              <a:t>Example</a:t>
            </a:r>
            <a:r>
              <a:rPr lang="en-US" altLang="en-US" dirty="0"/>
              <a:t>: scale to keep the largest component of the vector at 1.</a:t>
            </a:r>
          </a:p>
          <a:p>
            <a:pPr lvl="1"/>
            <a:r>
              <a:rPr lang="en-US" altLang="en-US" dirty="0" smtClean="0"/>
              <a:t>Consequence is that </a:t>
            </a:r>
            <a:r>
              <a:rPr lang="en-US" altLang="en-US" dirty="0" smtClean="0">
                <a:latin typeface="Lucida Sans Unicode" pitchFamily="34" charset="0"/>
              </a:rPr>
              <a:t>λ and μ actually vary as time goes on.</a:t>
            </a:r>
            <a:endParaRPr lang="en-US" altLang="en-US" dirty="0"/>
          </a:p>
        </p:txBody>
      </p:sp>
    </p:spTree>
    <p:extLst>
      <p:ext uri="{BB962C8B-B14F-4D97-AF65-F5344CB8AC3E}">
        <p14:creationId xmlns:p14="http://schemas.microsoft.com/office/powerpoint/2010/main" val="197128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36053A3-E4AC-45FD-9165-FCD525B96000}" type="slidenum">
              <a:rPr lang="en-US" altLang="en-US"/>
              <a:pPr/>
              <a:t>11</a:t>
            </a:fld>
            <a:endParaRPr lang="en-US" altLang="en-US"/>
          </a:p>
        </p:txBody>
      </p:sp>
      <p:sp>
        <p:nvSpPr>
          <p:cNvPr id="86018" name="Rectangle 2"/>
          <p:cNvSpPr>
            <a:spLocks noGrp="1" noChangeArrowheads="1"/>
          </p:cNvSpPr>
          <p:nvPr>
            <p:ph type="title"/>
          </p:nvPr>
        </p:nvSpPr>
        <p:spPr/>
        <p:txBody>
          <a:bodyPr/>
          <a:lstStyle/>
          <a:p>
            <a:r>
              <a:rPr lang="en-US" altLang="en-US" dirty="0"/>
              <a:t>Solving </a:t>
            </a:r>
            <a:r>
              <a:rPr lang="en-US" altLang="en-US" dirty="0" smtClean="0"/>
              <a:t>HITS </a:t>
            </a:r>
            <a:r>
              <a:rPr lang="en-US" altLang="en-US" dirty="0"/>
              <a:t>– (2)</a:t>
            </a:r>
          </a:p>
        </p:txBody>
      </p:sp>
      <p:sp>
        <p:nvSpPr>
          <p:cNvPr id="86019" name="Rectangle 3"/>
          <p:cNvSpPr>
            <a:spLocks noGrp="1" noChangeArrowheads="1"/>
          </p:cNvSpPr>
          <p:nvPr>
            <p:ph type="body" idx="1"/>
          </p:nvPr>
        </p:nvSpPr>
        <p:spPr/>
        <p:txBody>
          <a:bodyPr/>
          <a:lstStyle/>
          <a:p>
            <a:r>
              <a:rPr lang="en-US" altLang="en-US" dirty="0" smtClean="0">
                <a:solidFill>
                  <a:srgbClr val="0070C0"/>
                </a:solidFill>
              </a:rPr>
              <a:t>Correct approach</a:t>
            </a:r>
            <a:r>
              <a:rPr lang="en-US" altLang="en-US" dirty="0" smtClean="0"/>
              <a:t>: </a:t>
            </a:r>
            <a:r>
              <a:rPr lang="en-US" altLang="en-US" dirty="0"/>
              <a:t>start </a:t>
            </a:r>
            <a:r>
              <a:rPr lang="en-US" altLang="en-US" dirty="0" smtClean="0"/>
              <a:t>with </a:t>
            </a:r>
            <a:r>
              <a:rPr lang="en-US" altLang="en-US" b="1" dirty="0"/>
              <a:t>h</a:t>
            </a:r>
            <a:r>
              <a:rPr lang="en-US" altLang="en-US" dirty="0"/>
              <a:t> = [1,1,…,1]; multiply by </a:t>
            </a:r>
            <a:r>
              <a:rPr lang="en-US" altLang="en-US" i="1" dirty="0"/>
              <a:t>A</a:t>
            </a:r>
            <a:r>
              <a:rPr lang="en-US" altLang="en-US" i="1" baseline="30000" dirty="0"/>
              <a:t>T</a:t>
            </a:r>
            <a:r>
              <a:rPr lang="en-US" altLang="en-US" baseline="30000" dirty="0"/>
              <a:t>  </a:t>
            </a:r>
            <a:r>
              <a:rPr lang="en-US" altLang="en-US" dirty="0"/>
              <a:t>to get first </a:t>
            </a:r>
            <a:r>
              <a:rPr lang="en-US" altLang="en-US" b="1" dirty="0"/>
              <a:t>a</a:t>
            </a:r>
            <a:r>
              <a:rPr lang="en-US" altLang="en-US" dirty="0"/>
              <a:t>; scale, then multiply by </a:t>
            </a:r>
            <a:r>
              <a:rPr lang="en-US" altLang="en-US" i="1" dirty="0"/>
              <a:t>A</a:t>
            </a:r>
            <a:r>
              <a:rPr lang="en-US" altLang="en-US" dirty="0"/>
              <a:t> to get next </a:t>
            </a:r>
            <a:r>
              <a:rPr lang="en-US" altLang="en-US" b="1" dirty="0" smtClean="0"/>
              <a:t>h</a:t>
            </a:r>
            <a:r>
              <a:rPr lang="en-US" altLang="en-US" dirty="0" smtClean="0"/>
              <a:t>, and repeat until approximate convergence.</a:t>
            </a:r>
            <a:endParaRPr lang="en-US" altLang="en-US" dirty="0"/>
          </a:p>
          <a:p>
            <a:r>
              <a:rPr lang="en-US" altLang="en-US" dirty="0" smtClean="0"/>
              <a:t>You </a:t>
            </a:r>
            <a:r>
              <a:rPr lang="en-US" altLang="en-US" dirty="0"/>
              <a:t>may be tempted to compute </a:t>
            </a:r>
            <a:r>
              <a:rPr lang="en-US" altLang="en-US" i="1" dirty="0"/>
              <a:t>AA</a:t>
            </a:r>
            <a:r>
              <a:rPr lang="en-US" altLang="en-US" i="1" baseline="30000" dirty="0"/>
              <a:t>T</a:t>
            </a:r>
            <a:r>
              <a:rPr lang="en-US" altLang="en-US" dirty="0"/>
              <a:t> and </a:t>
            </a:r>
            <a:r>
              <a:rPr lang="en-US" altLang="en-US" i="1" dirty="0"/>
              <a:t>A</a:t>
            </a:r>
            <a:r>
              <a:rPr lang="en-US" altLang="en-US" i="1" baseline="30000" dirty="0"/>
              <a:t>T</a:t>
            </a:r>
            <a:r>
              <a:rPr lang="en-US" altLang="en-US" i="1" dirty="0"/>
              <a:t>A</a:t>
            </a:r>
            <a:r>
              <a:rPr lang="en-US" altLang="en-US" dirty="0"/>
              <a:t> first, then iterate </a:t>
            </a:r>
            <a:r>
              <a:rPr lang="en-US" altLang="en-US" dirty="0" smtClean="0"/>
              <a:t>multiplication by these matrices, </a:t>
            </a:r>
            <a:r>
              <a:rPr lang="en-US" altLang="en-US" dirty="0"/>
              <a:t>as for PageRank.</a:t>
            </a:r>
          </a:p>
          <a:p>
            <a:r>
              <a:rPr lang="en-US" altLang="en-US" dirty="0">
                <a:solidFill>
                  <a:srgbClr val="00B050"/>
                </a:solidFill>
              </a:rPr>
              <a:t>Bad</a:t>
            </a:r>
            <a:r>
              <a:rPr lang="en-US" altLang="en-US" dirty="0"/>
              <a:t>, because these matrices are not nearly as sparse as </a:t>
            </a:r>
            <a:r>
              <a:rPr lang="en-US" altLang="en-US" i="1" dirty="0"/>
              <a:t>A</a:t>
            </a:r>
            <a:r>
              <a:rPr lang="en-US" altLang="en-US" dirty="0"/>
              <a:t> and </a:t>
            </a:r>
            <a:r>
              <a:rPr lang="en-US" altLang="en-US" i="1" dirty="0"/>
              <a:t>A</a:t>
            </a:r>
            <a:r>
              <a:rPr lang="en-US" altLang="en-US" i="1" baseline="30000" dirty="0"/>
              <a:t>T</a:t>
            </a:r>
            <a:r>
              <a:rPr lang="en-US" altLang="en-US" dirty="0"/>
              <a:t>.</a:t>
            </a:r>
          </a:p>
        </p:txBody>
      </p:sp>
    </p:spTree>
    <p:extLst>
      <p:ext uri="{BB962C8B-B14F-4D97-AF65-F5344CB8AC3E}">
        <p14:creationId xmlns:p14="http://schemas.microsoft.com/office/powerpoint/2010/main" val="55449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0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Web Spam</a:t>
            </a:r>
            <a:endParaRPr lang="en-US" dirty="0">
              <a:solidFill>
                <a:srgbClr val="CC0000"/>
              </a:solidFill>
            </a:endParaRPr>
          </a:p>
        </p:txBody>
      </p:sp>
      <p:sp>
        <p:nvSpPr>
          <p:cNvPr id="9" name="Rectangle 3"/>
          <p:cNvSpPr>
            <a:spLocks noGrp="1" noChangeArrowheads="1"/>
          </p:cNvSpPr>
          <p:nvPr>
            <p:ph type="ctrTitle"/>
          </p:nvPr>
        </p:nvSpPr>
        <p:spPr>
          <a:xfrm>
            <a:off x="1143000" y="2895600"/>
            <a:ext cx="7467600" cy="1981200"/>
          </a:xfrm>
        </p:spPr>
        <p:txBody>
          <a:bodyPr>
            <a:noAutofit/>
          </a:bodyPr>
          <a:lstStyle/>
          <a:p>
            <a:pPr lvl="0">
              <a:spcBef>
                <a:spcPts val="0"/>
              </a:spcBef>
            </a:pPr>
            <a:r>
              <a:rPr lang="en-US" sz="3600" dirty="0" smtClean="0">
                <a:solidFill>
                  <a:srgbClr val="FF9900"/>
                </a:solidFill>
              </a:rPr>
              <a:t>Term Spamming</a:t>
            </a:r>
            <a:br>
              <a:rPr lang="en-US" sz="3600" dirty="0" smtClean="0">
                <a:solidFill>
                  <a:srgbClr val="FF9900"/>
                </a:solidFill>
              </a:rPr>
            </a:br>
            <a:r>
              <a:rPr lang="en-US" sz="3600" dirty="0" smtClean="0">
                <a:solidFill>
                  <a:srgbClr val="FF9900"/>
                </a:solidFill>
              </a:rPr>
              <a:t>Link Spamming</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361413223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dirty="0"/>
              <a:t>What </a:t>
            </a:r>
            <a:r>
              <a:rPr lang="en-US" altLang="en-US" dirty="0" smtClean="0"/>
              <a:t>Is Web Spam</a:t>
            </a:r>
            <a:r>
              <a:rPr lang="en-US" altLang="en-US" dirty="0"/>
              <a:t>?</a:t>
            </a:r>
          </a:p>
        </p:txBody>
      </p:sp>
      <p:sp>
        <p:nvSpPr>
          <p:cNvPr id="10243" name="Rectangle 3"/>
          <p:cNvSpPr>
            <a:spLocks noGrp="1" noChangeArrowheads="1"/>
          </p:cNvSpPr>
          <p:nvPr>
            <p:ph type="body" idx="1"/>
          </p:nvPr>
        </p:nvSpPr>
        <p:spPr/>
        <p:txBody>
          <a:bodyPr/>
          <a:lstStyle/>
          <a:p>
            <a:pPr>
              <a:lnSpc>
                <a:spcPct val="90000"/>
              </a:lnSpc>
            </a:pPr>
            <a:r>
              <a:rPr lang="en-US" altLang="en-US" i="1" dirty="0">
                <a:solidFill>
                  <a:srgbClr val="FF0000"/>
                </a:solidFill>
              </a:rPr>
              <a:t>Spamming</a:t>
            </a:r>
            <a:r>
              <a:rPr lang="en-US" altLang="en-US" dirty="0"/>
              <a:t> = any deliberate action solely in order to boost a </a:t>
            </a:r>
            <a:r>
              <a:rPr lang="en-US" altLang="en-US" dirty="0" smtClean="0"/>
              <a:t>Web </a:t>
            </a:r>
            <a:r>
              <a:rPr lang="en-US" altLang="en-US" dirty="0"/>
              <a:t>page’s position in </a:t>
            </a:r>
            <a:r>
              <a:rPr lang="en-US" altLang="en-US" dirty="0" smtClean="0"/>
              <a:t>search-engine results.</a:t>
            </a:r>
            <a:endParaRPr lang="en-US" altLang="en-US" dirty="0"/>
          </a:p>
          <a:p>
            <a:pPr>
              <a:lnSpc>
                <a:spcPct val="90000"/>
              </a:lnSpc>
            </a:pPr>
            <a:r>
              <a:rPr lang="en-US" altLang="en-US" i="1" dirty="0">
                <a:solidFill>
                  <a:srgbClr val="FF0000"/>
                </a:solidFill>
              </a:rPr>
              <a:t>Spam</a:t>
            </a:r>
            <a:r>
              <a:rPr lang="en-US" altLang="en-US" dirty="0"/>
              <a:t> = </a:t>
            </a:r>
            <a:r>
              <a:rPr lang="en-US" altLang="en-US" dirty="0" smtClean="0"/>
              <a:t>Web </a:t>
            </a:r>
            <a:r>
              <a:rPr lang="en-US" altLang="en-US" dirty="0"/>
              <a:t>pages that are the result of </a:t>
            </a:r>
            <a:r>
              <a:rPr lang="en-US" altLang="en-US" dirty="0" smtClean="0"/>
              <a:t>spamming.</a:t>
            </a:r>
            <a:endParaRPr lang="en-US" altLang="en-US" dirty="0"/>
          </a:p>
          <a:p>
            <a:pPr>
              <a:lnSpc>
                <a:spcPct val="90000"/>
              </a:lnSpc>
            </a:pPr>
            <a:r>
              <a:rPr lang="en-US" altLang="en-US" dirty="0" smtClean="0"/>
              <a:t>SEO </a:t>
            </a:r>
            <a:r>
              <a:rPr lang="en-US" altLang="en-US" dirty="0"/>
              <a:t>industry might disagree!</a:t>
            </a:r>
          </a:p>
          <a:p>
            <a:pPr lvl="1">
              <a:lnSpc>
                <a:spcPct val="90000"/>
              </a:lnSpc>
            </a:pPr>
            <a:r>
              <a:rPr lang="en-US" altLang="en-US" i="1" dirty="0">
                <a:solidFill>
                  <a:srgbClr val="FF0000"/>
                </a:solidFill>
              </a:rPr>
              <a:t>SEO</a:t>
            </a:r>
            <a:r>
              <a:rPr lang="en-US" altLang="en-US" dirty="0"/>
              <a:t> = search engine </a:t>
            </a:r>
            <a:r>
              <a:rPr lang="en-US" altLang="en-US" dirty="0" smtClean="0"/>
              <a:t>optimization</a:t>
            </a:r>
            <a:endParaRPr lang="en-US" altLang="en-US" dirty="0"/>
          </a:p>
        </p:txBody>
      </p:sp>
    </p:spTree>
    <p:extLst>
      <p:ext uri="{BB962C8B-B14F-4D97-AF65-F5344CB8AC3E}">
        <p14:creationId xmlns:p14="http://schemas.microsoft.com/office/powerpoint/2010/main" val="3001609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a:t>Web Spam Taxonomy</a:t>
            </a:r>
          </a:p>
        </p:txBody>
      </p:sp>
      <p:sp>
        <p:nvSpPr>
          <p:cNvPr id="11267" name="Rectangle 3"/>
          <p:cNvSpPr>
            <a:spLocks noGrp="1" noChangeArrowheads="1"/>
          </p:cNvSpPr>
          <p:nvPr>
            <p:ph type="body" idx="1"/>
          </p:nvPr>
        </p:nvSpPr>
        <p:spPr/>
        <p:txBody>
          <a:bodyPr/>
          <a:lstStyle/>
          <a:p>
            <a:r>
              <a:rPr lang="en-US" altLang="en-US" i="1" dirty="0" smtClean="0">
                <a:solidFill>
                  <a:srgbClr val="FF0000"/>
                </a:solidFill>
              </a:rPr>
              <a:t>Boosting</a:t>
            </a:r>
            <a:r>
              <a:rPr lang="en-US" altLang="en-US" dirty="0" smtClean="0"/>
              <a:t> techniques.</a:t>
            </a:r>
            <a:endParaRPr lang="en-US" altLang="en-US" dirty="0"/>
          </a:p>
          <a:p>
            <a:pPr lvl="1"/>
            <a:r>
              <a:rPr lang="en-US" altLang="en-US" dirty="0"/>
              <a:t>Techniques for achieving high relevance/importance for a </a:t>
            </a:r>
            <a:r>
              <a:rPr lang="en-US" altLang="en-US" dirty="0" smtClean="0"/>
              <a:t>Web page.</a:t>
            </a:r>
            <a:endParaRPr lang="en-US" altLang="en-US" dirty="0"/>
          </a:p>
          <a:p>
            <a:r>
              <a:rPr lang="en-US" altLang="en-US" i="1" dirty="0">
                <a:solidFill>
                  <a:srgbClr val="FF0000"/>
                </a:solidFill>
              </a:rPr>
              <a:t>Hiding</a:t>
            </a:r>
            <a:r>
              <a:rPr lang="en-US" altLang="en-US" dirty="0"/>
              <a:t> </a:t>
            </a:r>
            <a:r>
              <a:rPr lang="en-US" altLang="en-US" dirty="0" smtClean="0"/>
              <a:t>techniques.</a:t>
            </a:r>
            <a:endParaRPr lang="en-US" altLang="en-US" dirty="0"/>
          </a:p>
          <a:p>
            <a:pPr lvl="1"/>
            <a:r>
              <a:rPr lang="en-US" altLang="en-US" dirty="0"/>
              <a:t>Techniques to hide the use of boosting </a:t>
            </a:r>
            <a:r>
              <a:rPr lang="en-US" altLang="en-US" dirty="0" smtClean="0"/>
              <a:t>from </a:t>
            </a:r>
            <a:r>
              <a:rPr lang="en-US" altLang="en-US" dirty="0"/>
              <a:t>humans and </a:t>
            </a:r>
            <a:r>
              <a:rPr lang="en-US" altLang="en-US" dirty="0" smtClean="0"/>
              <a:t>Web crawlers.</a:t>
            </a:r>
            <a:endParaRPr lang="en-US" altLang="en-US" dirty="0"/>
          </a:p>
        </p:txBody>
      </p:sp>
    </p:spTree>
    <p:extLst>
      <p:ext uri="{BB962C8B-B14F-4D97-AF65-F5344CB8AC3E}">
        <p14:creationId xmlns:p14="http://schemas.microsoft.com/office/powerpoint/2010/main" val="265525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smtClean="0"/>
              <a:t>Boosting</a:t>
            </a:r>
            <a:endParaRPr lang="en-US" altLang="en-US" dirty="0"/>
          </a:p>
        </p:txBody>
      </p:sp>
      <p:sp>
        <p:nvSpPr>
          <p:cNvPr id="12291" name="Rectangle 3"/>
          <p:cNvSpPr>
            <a:spLocks noGrp="1" noChangeArrowheads="1"/>
          </p:cNvSpPr>
          <p:nvPr>
            <p:ph type="body" idx="1"/>
          </p:nvPr>
        </p:nvSpPr>
        <p:spPr/>
        <p:txBody>
          <a:bodyPr/>
          <a:lstStyle/>
          <a:p>
            <a:r>
              <a:rPr lang="en-US" altLang="en-US" i="1" dirty="0">
                <a:solidFill>
                  <a:srgbClr val="FF0000"/>
                </a:solidFill>
              </a:rPr>
              <a:t>Term </a:t>
            </a:r>
            <a:r>
              <a:rPr lang="en-US" altLang="en-US" i="1" dirty="0" smtClean="0">
                <a:solidFill>
                  <a:srgbClr val="FF0000"/>
                </a:solidFill>
              </a:rPr>
              <a:t>spamming</a:t>
            </a:r>
            <a:r>
              <a:rPr lang="en-US" altLang="en-US" i="1" dirty="0" smtClean="0"/>
              <a:t>.</a:t>
            </a:r>
            <a:endParaRPr lang="en-US" altLang="en-US" i="1" dirty="0"/>
          </a:p>
          <a:p>
            <a:pPr lvl="1"/>
            <a:r>
              <a:rPr lang="en-US" altLang="en-US" dirty="0"/>
              <a:t>Manipulating the text of web pages in order to appear relevant to </a:t>
            </a:r>
            <a:r>
              <a:rPr lang="en-US" altLang="en-US" dirty="0" smtClean="0"/>
              <a:t>queries.</a:t>
            </a:r>
            <a:endParaRPr lang="en-US" altLang="en-US" dirty="0"/>
          </a:p>
          <a:p>
            <a:r>
              <a:rPr lang="en-US" altLang="en-US" i="1" dirty="0">
                <a:solidFill>
                  <a:srgbClr val="FF0000"/>
                </a:solidFill>
              </a:rPr>
              <a:t>Link </a:t>
            </a:r>
            <a:r>
              <a:rPr lang="en-US" altLang="en-US" i="1" dirty="0" smtClean="0">
                <a:solidFill>
                  <a:srgbClr val="FF0000"/>
                </a:solidFill>
              </a:rPr>
              <a:t>spamming</a:t>
            </a:r>
            <a:r>
              <a:rPr lang="en-US" altLang="en-US" dirty="0" smtClean="0"/>
              <a:t>.</a:t>
            </a:r>
            <a:endParaRPr lang="en-US" altLang="en-US" dirty="0"/>
          </a:p>
          <a:p>
            <a:pPr lvl="1"/>
            <a:r>
              <a:rPr lang="en-US" altLang="en-US" dirty="0"/>
              <a:t>Creating link structures that boost </a:t>
            </a:r>
            <a:r>
              <a:rPr lang="en-US" altLang="en-US" dirty="0" smtClean="0"/>
              <a:t>PageRank.</a:t>
            </a:r>
            <a:endParaRPr lang="en-US" altLang="en-US" dirty="0"/>
          </a:p>
        </p:txBody>
      </p:sp>
    </p:spTree>
    <p:extLst>
      <p:ext uri="{BB962C8B-B14F-4D97-AF65-F5344CB8AC3E}">
        <p14:creationId xmlns:p14="http://schemas.microsoft.com/office/powerpoint/2010/main" val="23020129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Term-Spamming Techniques</a:t>
            </a:r>
            <a:endParaRPr lang="en-US" dirty="0"/>
          </a:p>
        </p:txBody>
      </p:sp>
      <p:sp>
        <p:nvSpPr>
          <p:cNvPr id="3" name="Content Placeholder 2"/>
          <p:cNvSpPr>
            <a:spLocks noGrp="1"/>
          </p:cNvSpPr>
          <p:nvPr>
            <p:ph idx="1"/>
          </p:nvPr>
        </p:nvSpPr>
        <p:spPr/>
        <p:txBody>
          <a:bodyPr/>
          <a:lstStyle/>
          <a:p>
            <a:r>
              <a:rPr lang="en-US" i="1" dirty="0" smtClean="0">
                <a:solidFill>
                  <a:srgbClr val="FF0000"/>
                </a:solidFill>
              </a:rPr>
              <a:t>Repetition</a:t>
            </a:r>
            <a:r>
              <a:rPr lang="en-US" dirty="0" smtClean="0"/>
              <a:t> of terms, e.g., “Viagra,” in order to subvert TF.IDF-based rankings.</a:t>
            </a:r>
          </a:p>
          <a:p>
            <a:r>
              <a:rPr lang="en-US" i="1" dirty="0" smtClean="0">
                <a:solidFill>
                  <a:srgbClr val="FF0000"/>
                </a:solidFill>
              </a:rPr>
              <a:t>Dumping</a:t>
            </a:r>
            <a:r>
              <a:rPr lang="en-US" dirty="0" smtClean="0"/>
              <a:t> = adding large numbers of words to your page.</a:t>
            </a:r>
          </a:p>
          <a:p>
            <a:pPr lvl="1"/>
            <a:r>
              <a:rPr lang="en-US" dirty="0" smtClean="0">
                <a:solidFill>
                  <a:srgbClr val="00B050"/>
                </a:solidFill>
              </a:rPr>
              <a:t>Example</a:t>
            </a:r>
            <a:r>
              <a:rPr lang="en-US" dirty="0" smtClean="0"/>
              <a:t>: run the search query you would like your page to match, and add copies of the top 10 pages.</a:t>
            </a:r>
          </a:p>
          <a:p>
            <a:pPr lvl="1"/>
            <a:r>
              <a:rPr lang="en-US" dirty="0" smtClean="0">
                <a:solidFill>
                  <a:srgbClr val="00B050"/>
                </a:solidFill>
              </a:rPr>
              <a:t>Example</a:t>
            </a:r>
            <a:r>
              <a:rPr lang="en-US" dirty="0" smtClean="0"/>
              <a:t>: add a dictionary, so you match every search query.</a:t>
            </a:r>
          </a:p>
          <a:p>
            <a:pPr lvl="1"/>
            <a:r>
              <a:rPr lang="en-US" dirty="0" smtClean="0">
                <a:solidFill>
                  <a:srgbClr val="0070C0"/>
                </a:solidFill>
              </a:rPr>
              <a:t>Key hiding technique</a:t>
            </a:r>
            <a:r>
              <a:rPr lang="en-US" dirty="0" smtClean="0"/>
              <a:t>: words are hidden by giving them the same color as the background.</a:t>
            </a:r>
          </a:p>
          <a:p>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16</a:t>
            </a:fld>
            <a:endParaRPr lang="en-US" dirty="0"/>
          </a:p>
        </p:txBody>
      </p:sp>
    </p:spTree>
    <p:extLst>
      <p:ext uri="{BB962C8B-B14F-4D97-AF65-F5344CB8AC3E}">
        <p14:creationId xmlns:p14="http://schemas.microsoft.com/office/powerpoint/2010/main" val="44192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Link Spam</a:t>
            </a:r>
            <a:endParaRPr lang="en-US" dirty="0">
              <a:solidFill>
                <a:srgbClr val="CC0000"/>
              </a:solidFill>
            </a:endParaRPr>
          </a:p>
        </p:txBody>
      </p:sp>
      <p:sp>
        <p:nvSpPr>
          <p:cNvPr id="9" name="Rectangle 3"/>
          <p:cNvSpPr>
            <a:spLocks noGrp="1" noChangeArrowheads="1"/>
          </p:cNvSpPr>
          <p:nvPr>
            <p:ph type="ctrTitle"/>
          </p:nvPr>
        </p:nvSpPr>
        <p:spPr>
          <a:xfrm>
            <a:off x="1143000" y="2895600"/>
            <a:ext cx="7467600" cy="1981200"/>
          </a:xfrm>
        </p:spPr>
        <p:txBody>
          <a:bodyPr>
            <a:noAutofit/>
          </a:bodyPr>
          <a:lstStyle/>
          <a:p>
            <a:pPr lvl="0">
              <a:spcBef>
                <a:spcPts val="0"/>
              </a:spcBef>
            </a:pPr>
            <a:r>
              <a:rPr lang="en-US" sz="3600" dirty="0" smtClean="0">
                <a:solidFill>
                  <a:srgbClr val="FF9900"/>
                </a:solidFill>
              </a:rPr>
              <a:t>Design of a Spam Farm</a:t>
            </a:r>
            <a:br>
              <a:rPr lang="en-US" sz="3600" dirty="0" smtClean="0">
                <a:solidFill>
                  <a:srgbClr val="FF9900"/>
                </a:solidFill>
              </a:rPr>
            </a:br>
            <a:r>
              <a:rPr lang="en-US" sz="3600" dirty="0" err="1" smtClean="0">
                <a:solidFill>
                  <a:srgbClr val="FF9900"/>
                </a:solidFill>
              </a:rPr>
              <a:t>TrustRank</a:t>
            </a:r>
            <a:r>
              <a:rPr lang="en-US" sz="3600" dirty="0" smtClean="0">
                <a:solidFill>
                  <a:srgbClr val="FF9900"/>
                </a:solidFill>
              </a:rPr>
              <a:t/>
            </a:r>
            <a:br>
              <a:rPr lang="en-US" sz="3600" dirty="0" smtClean="0">
                <a:solidFill>
                  <a:srgbClr val="FF9900"/>
                </a:solidFill>
              </a:rPr>
            </a:br>
            <a:r>
              <a:rPr lang="en-US" sz="3600" dirty="0" smtClean="0">
                <a:solidFill>
                  <a:srgbClr val="FF9900"/>
                </a:solidFill>
              </a:rPr>
              <a:t>Spam Mass</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4358251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Spam</a:t>
            </a:r>
            <a:endParaRPr lang="en-US" dirty="0"/>
          </a:p>
        </p:txBody>
      </p:sp>
      <p:sp>
        <p:nvSpPr>
          <p:cNvPr id="3" name="Content Placeholder 2"/>
          <p:cNvSpPr>
            <a:spLocks noGrp="1"/>
          </p:cNvSpPr>
          <p:nvPr>
            <p:ph idx="1"/>
          </p:nvPr>
        </p:nvSpPr>
        <p:spPr/>
        <p:txBody>
          <a:bodyPr/>
          <a:lstStyle/>
          <a:p>
            <a:r>
              <a:rPr lang="en-US" dirty="0" smtClean="0"/>
              <a:t>PageRank prevents spammers from using term spam to fool a search engine.</a:t>
            </a:r>
          </a:p>
          <a:p>
            <a:pPr lvl="1"/>
            <a:r>
              <a:rPr lang="en-US" dirty="0" smtClean="0"/>
              <a:t>While spammers can still use the techniques, they cannot get a high-enough PageRank to be in the top 10.</a:t>
            </a:r>
          </a:p>
          <a:p>
            <a:r>
              <a:rPr lang="en-US" dirty="0" smtClean="0"/>
              <a:t>Spammers now attempt to fool PageRank by </a:t>
            </a:r>
            <a:r>
              <a:rPr lang="en-US" i="1" dirty="0" smtClean="0">
                <a:solidFill>
                  <a:srgbClr val="FF0000"/>
                </a:solidFill>
              </a:rPr>
              <a:t>link spam </a:t>
            </a:r>
            <a:r>
              <a:rPr lang="en-US" dirty="0" smtClean="0"/>
              <a:t>by creating structures on the Web, called </a:t>
            </a:r>
            <a:r>
              <a:rPr lang="en-US" i="1" dirty="0" smtClean="0">
                <a:solidFill>
                  <a:srgbClr val="FF0000"/>
                </a:solidFill>
              </a:rPr>
              <a:t>spam farms</a:t>
            </a:r>
            <a:r>
              <a:rPr lang="en-US" dirty="0" smtClean="0"/>
              <a:t>,  that increase the PageRank of undeserving pages.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18</a:t>
            </a:fld>
            <a:endParaRPr lang="en-US" dirty="0"/>
          </a:p>
        </p:txBody>
      </p:sp>
    </p:spTree>
    <p:extLst>
      <p:ext uri="{BB962C8B-B14F-4D97-AF65-F5344CB8AC3E}">
        <p14:creationId xmlns:p14="http://schemas.microsoft.com/office/powerpoint/2010/main" val="345359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79738A5-CE41-4607-9276-D4F2FCEA96DB}" type="slidenum">
              <a:rPr lang="en-US" altLang="en-US"/>
              <a:pPr/>
              <a:t>19</a:t>
            </a:fld>
            <a:endParaRPr lang="en-US" altLang="en-US"/>
          </a:p>
        </p:txBody>
      </p:sp>
      <p:sp>
        <p:nvSpPr>
          <p:cNvPr id="93186" name="Rectangle 2"/>
          <p:cNvSpPr>
            <a:spLocks noGrp="1" noChangeArrowheads="1"/>
          </p:cNvSpPr>
          <p:nvPr>
            <p:ph type="title"/>
          </p:nvPr>
        </p:nvSpPr>
        <p:spPr/>
        <p:txBody>
          <a:bodyPr/>
          <a:lstStyle/>
          <a:p>
            <a:r>
              <a:rPr lang="en-US" altLang="en-US" dirty="0" smtClean="0"/>
              <a:t>Building a Spam Farm</a:t>
            </a:r>
            <a:endParaRPr lang="en-US" altLang="en-US" dirty="0"/>
          </a:p>
        </p:txBody>
      </p:sp>
      <p:sp>
        <p:nvSpPr>
          <p:cNvPr id="93187" name="Rectangle 3"/>
          <p:cNvSpPr>
            <a:spLocks noGrp="1" noChangeArrowheads="1"/>
          </p:cNvSpPr>
          <p:nvPr>
            <p:ph type="body" idx="1"/>
          </p:nvPr>
        </p:nvSpPr>
        <p:spPr/>
        <p:txBody>
          <a:bodyPr/>
          <a:lstStyle/>
          <a:p>
            <a:pPr marL="609600" indent="-609600"/>
            <a:r>
              <a:rPr lang="en-US" altLang="en-US" dirty="0"/>
              <a:t>Three kinds of Web pages from a spammer’s point of view:</a:t>
            </a:r>
          </a:p>
          <a:p>
            <a:pPr marL="990600" lvl="1" indent="-533400">
              <a:buFont typeface="Monotype Sorts" pitchFamily="2" charset="2"/>
              <a:buAutoNum type="arabicPeriod"/>
            </a:pPr>
            <a:r>
              <a:rPr lang="en-US" altLang="en-US" i="1" dirty="0">
                <a:solidFill>
                  <a:srgbClr val="00B050"/>
                </a:solidFill>
              </a:rPr>
              <a:t>Own pages</a:t>
            </a:r>
            <a:r>
              <a:rPr lang="en-US" altLang="en-US" dirty="0"/>
              <a:t>.</a:t>
            </a:r>
          </a:p>
          <a:p>
            <a:pPr marL="1371600" lvl="2" indent="-457200"/>
            <a:r>
              <a:rPr lang="en-US" altLang="en-US" dirty="0"/>
              <a:t>Completely controlled by spammer.</a:t>
            </a:r>
          </a:p>
          <a:p>
            <a:pPr marL="990600" lvl="1" indent="-533400">
              <a:buFont typeface="Monotype Sorts" pitchFamily="2" charset="2"/>
              <a:buAutoNum type="arabicPeriod"/>
            </a:pPr>
            <a:r>
              <a:rPr lang="en-US" altLang="en-US" i="1" dirty="0">
                <a:solidFill>
                  <a:srgbClr val="00B050"/>
                </a:solidFill>
              </a:rPr>
              <a:t>Accessible pages</a:t>
            </a:r>
            <a:r>
              <a:rPr lang="en-US" altLang="en-US" dirty="0"/>
              <a:t>.</a:t>
            </a:r>
          </a:p>
          <a:p>
            <a:pPr marL="1371600" lvl="2" indent="-457200"/>
            <a:r>
              <a:rPr lang="en-US" altLang="en-US" dirty="0"/>
              <a:t>E.g., Web-log comment pages: spammer can post links to his pages.</a:t>
            </a:r>
          </a:p>
          <a:p>
            <a:pPr marL="990600" lvl="1" indent="-533400">
              <a:buFontTx/>
              <a:buAutoNum type="arabicPeriod"/>
            </a:pPr>
            <a:r>
              <a:rPr lang="en-US" altLang="en-US" i="1" dirty="0">
                <a:solidFill>
                  <a:srgbClr val="00B050"/>
                </a:solidFill>
              </a:rPr>
              <a:t>Inaccessible pages</a:t>
            </a:r>
            <a:r>
              <a:rPr lang="en-US" altLang="en-US" dirty="0" smtClean="0"/>
              <a:t>.</a:t>
            </a:r>
          </a:p>
          <a:p>
            <a:pPr marL="1255776" lvl="2" indent="-533400"/>
            <a:r>
              <a:rPr lang="en-US" altLang="en-US" dirty="0" smtClean="0"/>
              <a:t>Everything else.</a:t>
            </a:r>
            <a:endParaRPr lang="en-US" altLang="en-US" dirty="0"/>
          </a:p>
        </p:txBody>
      </p:sp>
    </p:spTree>
    <p:extLst>
      <p:ext uri="{BB962C8B-B14F-4D97-AF65-F5344CB8AC3E}">
        <p14:creationId xmlns:p14="http://schemas.microsoft.com/office/powerpoint/2010/main" val="161115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8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31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318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31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1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HITS</a:t>
            </a:r>
            <a:endParaRPr lang="en-US" dirty="0">
              <a:solidFill>
                <a:srgbClr val="CC0000"/>
              </a:solidFill>
            </a:endParaRPr>
          </a:p>
        </p:txBody>
      </p:sp>
      <p:sp>
        <p:nvSpPr>
          <p:cNvPr id="9" name="Rectangle 3"/>
          <p:cNvSpPr>
            <a:spLocks noGrp="1" noChangeArrowheads="1"/>
          </p:cNvSpPr>
          <p:nvPr>
            <p:ph type="ctrTitle"/>
          </p:nvPr>
        </p:nvSpPr>
        <p:spPr>
          <a:xfrm>
            <a:off x="1143000" y="2895600"/>
            <a:ext cx="7467600" cy="1981200"/>
          </a:xfrm>
        </p:spPr>
        <p:txBody>
          <a:bodyPr>
            <a:noAutofit/>
          </a:bodyPr>
          <a:lstStyle/>
          <a:p>
            <a:pPr lvl="0">
              <a:spcBef>
                <a:spcPts val="0"/>
              </a:spcBef>
            </a:pPr>
            <a:r>
              <a:rPr lang="en-US" sz="3600" dirty="0" smtClean="0">
                <a:solidFill>
                  <a:srgbClr val="FF9900"/>
                </a:solidFill>
              </a:rPr>
              <a:t>Hubs</a:t>
            </a:r>
            <a:br>
              <a:rPr lang="en-US" sz="3600" dirty="0" smtClean="0">
                <a:solidFill>
                  <a:srgbClr val="FF9900"/>
                </a:solidFill>
              </a:rPr>
            </a:br>
            <a:r>
              <a:rPr lang="en-US" sz="3600" dirty="0" smtClean="0">
                <a:solidFill>
                  <a:srgbClr val="FF9900"/>
                </a:solidFill>
              </a:rPr>
              <a:t>Authorities</a:t>
            </a:r>
            <a:br>
              <a:rPr lang="en-US" sz="3600" dirty="0" smtClean="0">
                <a:solidFill>
                  <a:srgbClr val="FF9900"/>
                </a:solidFill>
              </a:rPr>
            </a:br>
            <a:r>
              <a:rPr lang="en-US" sz="3600" dirty="0" smtClean="0">
                <a:solidFill>
                  <a:srgbClr val="FF9900"/>
                </a:solidFill>
              </a:rPr>
              <a:t>Solving the Implied Recursion</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4358251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A567896-1E2F-4F4B-A3A8-96206ADBC678}" type="slidenum">
              <a:rPr lang="en-US" altLang="en-US"/>
              <a:pPr/>
              <a:t>20</a:t>
            </a:fld>
            <a:endParaRPr lang="en-US" altLang="en-US"/>
          </a:p>
        </p:txBody>
      </p:sp>
      <p:sp>
        <p:nvSpPr>
          <p:cNvPr id="94210" name="Rectangle 2"/>
          <p:cNvSpPr>
            <a:spLocks noGrp="1" noChangeArrowheads="1"/>
          </p:cNvSpPr>
          <p:nvPr>
            <p:ph type="title"/>
          </p:nvPr>
        </p:nvSpPr>
        <p:spPr/>
        <p:txBody>
          <a:bodyPr/>
          <a:lstStyle/>
          <a:p>
            <a:r>
              <a:rPr lang="en-US" altLang="en-US" dirty="0"/>
              <a:t>Spam Farms – </a:t>
            </a:r>
            <a:r>
              <a:rPr lang="en-US" altLang="en-US" dirty="0" smtClean="0"/>
              <a:t>(2)</a:t>
            </a:r>
            <a:endParaRPr lang="en-US" altLang="en-US" dirty="0"/>
          </a:p>
        </p:txBody>
      </p:sp>
      <p:sp>
        <p:nvSpPr>
          <p:cNvPr id="94211" name="Rectangle 3"/>
          <p:cNvSpPr>
            <a:spLocks noGrp="1" noChangeArrowheads="1"/>
          </p:cNvSpPr>
          <p:nvPr>
            <p:ph type="body" idx="1"/>
          </p:nvPr>
        </p:nvSpPr>
        <p:spPr/>
        <p:txBody>
          <a:bodyPr/>
          <a:lstStyle/>
          <a:p>
            <a:pPr marL="609600" indent="-609600"/>
            <a:r>
              <a:rPr lang="en-US" altLang="en-US" dirty="0">
                <a:solidFill>
                  <a:srgbClr val="00B0F0"/>
                </a:solidFill>
              </a:rPr>
              <a:t>Spammer’s goal</a:t>
            </a:r>
            <a:r>
              <a:rPr lang="en-US" altLang="en-US" dirty="0"/>
              <a:t>:</a:t>
            </a:r>
          </a:p>
          <a:p>
            <a:pPr marL="990600" lvl="1" indent="-533400"/>
            <a:r>
              <a:rPr lang="en-US" altLang="en-US" dirty="0"/>
              <a:t>Maximize the PageRank of target page </a:t>
            </a:r>
            <a:r>
              <a:rPr lang="en-US" altLang="en-US" i="1" dirty="0"/>
              <a:t>t</a:t>
            </a:r>
            <a:r>
              <a:rPr lang="en-US" altLang="en-US" dirty="0"/>
              <a:t>.</a:t>
            </a:r>
          </a:p>
          <a:p>
            <a:pPr marL="609600" indent="-609600"/>
            <a:r>
              <a:rPr lang="en-US" altLang="en-US" dirty="0">
                <a:solidFill>
                  <a:srgbClr val="00B0F0"/>
                </a:solidFill>
              </a:rPr>
              <a:t>Technique</a:t>
            </a:r>
            <a:r>
              <a:rPr lang="en-US" altLang="en-US" dirty="0"/>
              <a:t>:</a:t>
            </a:r>
          </a:p>
          <a:p>
            <a:pPr marL="990600" lvl="1" indent="-533400">
              <a:buFont typeface="Monotype Sorts" pitchFamily="2" charset="2"/>
              <a:buAutoNum type="arabicPeriod"/>
            </a:pPr>
            <a:r>
              <a:rPr lang="en-US" altLang="en-US" dirty="0"/>
              <a:t>Get as many </a:t>
            </a:r>
            <a:r>
              <a:rPr lang="en-US" altLang="en-US" dirty="0" smtClean="0"/>
              <a:t>links as possible </a:t>
            </a:r>
            <a:r>
              <a:rPr lang="en-US" altLang="en-US" dirty="0"/>
              <a:t>from accessible pages </a:t>
            </a:r>
            <a:r>
              <a:rPr lang="en-US" altLang="en-US" dirty="0" smtClean="0"/>
              <a:t> </a:t>
            </a:r>
            <a:r>
              <a:rPr lang="en-US" altLang="en-US" dirty="0"/>
              <a:t>to target page </a:t>
            </a:r>
            <a:r>
              <a:rPr lang="en-US" altLang="en-US" i="1" dirty="0"/>
              <a:t>t</a:t>
            </a:r>
            <a:r>
              <a:rPr lang="en-US" altLang="en-US" dirty="0"/>
              <a:t>.</a:t>
            </a:r>
          </a:p>
          <a:p>
            <a:pPr marL="990600" lvl="1" indent="-533400">
              <a:buFont typeface="Monotype Sorts" pitchFamily="2" charset="2"/>
              <a:buAutoNum type="arabicPeriod"/>
            </a:pPr>
            <a:r>
              <a:rPr lang="en-US" altLang="en-US" dirty="0"/>
              <a:t>Construct </a:t>
            </a:r>
            <a:r>
              <a:rPr lang="en-US" altLang="en-US" dirty="0" smtClean="0"/>
              <a:t>a spam farm </a:t>
            </a:r>
            <a:r>
              <a:rPr lang="en-US" altLang="en-US" dirty="0"/>
              <a:t>to get </a:t>
            </a:r>
            <a:r>
              <a:rPr lang="en-US" altLang="en-US" dirty="0" smtClean="0"/>
              <a:t>a PageRank-multiplier </a:t>
            </a:r>
            <a:r>
              <a:rPr lang="en-US" altLang="en-US" dirty="0"/>
              <a:t>effect</a:t>
            </a:r>
            <a:r>
              <a:rPr lang="en-US" altLang="en-US" dirty="0" smtClean="0"/>
              <a:t>.</a:t>
            </a:r>
            <a:endParaRPr lang="en-US" altLang="en-US" dirty="0"/>
          </a:p>
        </p:txBody>
      </p:sp>
    </p:spTree>
    <p:extLst>
      <p:ext uri="{BB962C8B-B14F-4D97-AF65-F5344CB8AC3E}">
        <p14:creationId xmlns:p14="http://schemas.microsoft.com/office/powerpoint/2010/main" val="175429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5"/>
          <p:cNvSpPr>
            <a:spLocks noGrp="1"/>
          </p:cNvSpPr>
          <p:nvPr>
            <p:ph type="sldNum" sz="quarter" idx="12"/>
          </p:nvPr>
        </p:nvSpPr>
        <p:spPr/>
        <p:txBody>
          <a:bodyPr/>
          <a:lstStyle/>
          <a:p>
            <a:fld id="{E740DC33-5FFD-432F-A0F6-C69FD5B0437B}" type="slidenum">
              <a:rPr lang="en-US" altLang="en-US"/>
              <a:pPr/>
              <a:t>21</a:t>
            </a:fld>
            <a:endParaRPr lang="en-US" altLang="en-US"/>
          </a:p>
        </p:txBody>
      </p:sp>
      <p:sp>
        <p:nvSpPr>
          <p:cNvPr id="95234" name="Rectangle 2"/>
          <p:cNvSpPr>
            <a:spLocks noGrp="1" noChangeArrowheads="1"/>
          </p:cNvSpPr>
          <p:nvPr>
            <p:ph type="title"/>
          </p:nvPr>
        </p:nvSpPr>
        <p:spPr>
          <a:xfrm>
            <a:off x="665956" y="-36447"/>
            <a:ext cx="7772400" cy="1143000"/>
          </a:xfrm>
        </p:spPr>
        <p:txBody>
          <a:bodyPr/>
          <a:lstStyle/>
          <a:p>
            <a:r>
              <a:rPr lang="en-US" altLang="en-US" dirty="0"/>
              <a:t>Spam Farms – </a:t>
            </a:r>
            <a:r>
              <a:rPr lang="en-US" altLang="en-US" dirty="0" smtClean="0"/>
              <a:t>(3)</a:t>
            </a:r>
            <a:endParaRPr lang="en-US" altLang="en-US" dirty="0"/>
          </a:p>
        </p:txBody>
      </p:sp>
      <p:sp>
        <p:nvSpPr>
          <p:cNvPr id="95236" name="Cloud"/>
          <p:cNvSpPr>
            <a:spLocks noChangeAspect="1" noEditPoints="1" noChangeArrowheads="1"/>
          </p:cNvSpPr>
          <p:nvPr/>
        </p:nvSpPr>
        <p:spPr bwMode="auto">
          <a:xfrm>
            <a:off x="990600" y="1905000"/>
            <a:ext cx="2438400" cy="12763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solidFill>
          <a:ln w="9525">
            <a:solidFill>
              <a:srgbClr val="000000"/>
            </a:solidFill>
            <a:miter lim="800000"/>
            <a:headEnd/>
            <a:tailEnd/>
          </a:ln>
          <a:effectLst>
            <a:outerShdw dist="107763" dir="2700000" algn="ctr" rotWithShape="0">
              <a:srgbClr val="808080"/>
            </a:outerShdw>
          </a:effectLst>
        </p:spPr>
        <p:txBody>
          <a:bodyPr/>
          <a:lstStyle/>
          <a:p>
            <a:endParaRPr lang="en-US" altLang="en-US" sz="1800">
              <a:latin typeface="Verdana" pitchFamily="34" charset="0"/>
            </a:endParaRPr>
          </a:p>
          <a:p>
            <a:r>
              <a:rPr lang="en-US" altLang="en-US" sz="1800">
                <a:latin typeface="Verdana" pitchFamily="34" charset="0"/>
              </a:rPr>
              <a:t>Inaccessible</a:t>
            </a:r>
          </a:p>
        </p:txBody>
      </p:sp>
      <p:sp>
        <p:nvSpPr>
          <p:cNvPr id="95237" name="Oval 5"/>
          <p:cNvSpPr>
            <a:spLocks noChangeArrowheads="1"/>
          </p:cNvSpPr>
          <p:nvPr/>
        </p:nvSpPr>
        <p:spPr bwMode="auto">
          <a:xfrm>
            <a:off x="3962400" y="1828800"/>
            <a:ext cx="1143000" cy="3200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38" name="Oval 6"/>
          <p:cNvSpPr>
            <a:spLocks noChangeArrowheads="1"/>
          </p:cNvSpPr>
          <p:nvPr/>
        </p:nvSpPr>
        <p:spPr bwMode="auto">
          <a:xfrm>
            <a:off x="4495800" y="2133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39" name="Oval 7"/>
          <p:cNvSpPr>
            <a:spLocks noChangeArrowheads="1"/>
          </p:cNvSpPr>
          <p:nvPr/>
        </p:nvSpPr>
        <p:spPr bwMode="auto">
          <a:xfrm>
            <a:off x="4495800" y="2743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0" name="Oval 8"/>
          <p:cNvSpPr>
            <a:spLocks noChangeArrowheads="1"/>
          </p:cNvSpPr>
          <p:nvPr/>
        </p:nvSpPr>
        <p:spPr bwMode="auto">
          <a:xfrm>
            <a:off x="4495800" y="3429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1" name="Oval 9"/>
          <p:cNvSpPr>
            <a:spLocks noChangeArrowheads="1"/>
          </p:cNvSpPr>
          <p:nvPr/>
        </p:nvSpPr>
        <p:spPr bwMode="auto">
          <a:xfrm>
            <a:off x="4495800" y="3886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2" name="Oval 10"/>
          <p:cNvSpPr>
            <a:spLocks noChangeArrowheads="1"/>
          </p:cNvSpPr>
          <p:nvPr/>
        </p:nvSpPr>
        <p:spPr bwMode="auto">
          <a:xfrm>
            <a:off x="4495800" y="4419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3" name="Oval 11"/>
          <p:cNvSpPr>
            <a:spLocks noChangeArrowheads="1"/>
          </p:cNvSpPr>
          <p:nvPr/>
        </p:nvSpPr>
        <p:spPr bwMode="auto">
          <a:xfrm>
            <a:off x="5715000" y="32766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4" name="Oval 12"/>
          <p:cNvSpPr>
            <a:spLocks noChangeArrowheads="1"/>
          </p:cNvSpPr>
          <p:nvPr/>
        </p:nvSpPr>
        <p:spPr bwMode="auto">
          <a:xfrm>
            <a:off x="6553200" y="2362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5" name="Oval 13"/>
          <p:cNvSpPr>
            <a:spLocks noChangeArrowheads="1"/>
          </p:cNvSpPr>
          <p:nvPr/>
        </p:nvSpPr>
        <p:spPr bwMode="auto">
          <a:xfrm>
            <a:off x="6553200" y="2895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6" name="Oval 14"/>
          <p:cNvSpPr>
            <a:spLocks noChangeArrowheads="1"/>
          </p:cNvSpPr>
          <p:nvPr/>
        </p:nvSpPr>
        <p:spPr bwMode="auto">
          <a:xfrm>
            <a:off x="6553200" y="3429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7" name="Oval 15"/>
          <p:cNvSpPr>
            <a:spLocks noChangeArrowheads="1"/>
          </p:cNvSpPr>
          <p:nvPr/>
        </p:nvSpPr>
        <p:spPr bwMode="auto">
          <a:xfrm>
            <a:off x="6553200" y="3810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8" name="Oval 16"/>
          <p:cNvSpPr>
            <a:spLocks noChangeArrowheads="1"/>
          </p:cNvSpPr>
          <p:nvPr/>
        </p:nvSpPr>
        <p:spPr bwMode="auto">
          <a:xfrm>
            <a:off x="6553200" y="4343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9" name="Oval 17"/>
          <p:cNvSpPr>
            <a:spLocks noChangeArrowheads="1"/>
          </p:cNvSpPr>
          <p:nvPr/>
        </p:nvSpPr>
        <p:spPr bwMode="auto">
          <a:xfrm>
            <a:off x="5486400" y="1981200"/>
            <a:ext cx="2209800" cy="2895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50" name="Line 18"/>
          <p:cNvSpPr>
            <a:spLocks noChangeShapeType="1"/>
          </p:cNvSpPr>
          <p:nvPr/>
        </p:nvSpPr>
        <p:spPr bwMode="auto">
          <a:xfrm>
            <a:off x="4572000" y="2133600"/>
            <a:ext cx="11430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1" name="Line 19"/>
          <p:cNvSpPr>
            <a:spLocks noChangeShapeType="1"/>
          </p:cNvSpPr>
          <p:nvPr/>
        </p:nvSpPr>
        <p:spPr bwMode="auto">
          <a:xfrm>
            <a:off x="4572000" y="2819400"/>
            <a:ext cx="1066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2" name="Line 20"/>
          <p:cNvSpPr>
            <a:spLocks noChangeShapeType="1"/>
          </p:cNvSpPr>
          <p:nvPr/>
        </p:nvSpPr>
        <p:spPr bwMode="auto">
          <a:xfrm flipV="1">
            <a:off x="4572000" y="3505200"/>
            <a:ext cx="1143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3" name="Line 21"/>
          <p:cNvSpPr>
            <a:spLocks noChangeShapeType="1"/>
          </p:cNvSpPr>
          <p:nvPr/>
        </p:nvSpPr>
        <p:spPr bwMode="auto">
          <a:xfrm flipV="1">
            <a:off x="4572000" y="3581400"/>
            <a:ext cx="12192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4" name="Line 22"/>
          <p:cNvSpPr>
            <a:spLocks noChangeShapeType="1"/>
          </p:cNvSpPr>
          <p:nvPr/>
        </p:nvSpPr>
        <p:spPr bwMode="auto">
          <a:xfrm flipV="1">
            <a:off x="4572000" y="3429000"/>
            <a:ext cx="10668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5" name="Line 23"/>
          <p:cNvSpPr>
            <a:spLocks noChangeShapeType="1"/>
          </p:cNvSpPr>
          <p:nvPr/>
        </p:nvSpPr>
        <p:spPr bwMode="auto">
          <a:xfrm flipV="1">
            <a:off x="5791200" y="2438400"/>
            <a:ext cx="762000" cy="8382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6" name="Line 24"/>
          <p:cNvSpPr>
            <a:spLocks noChangeShapeType="1"/>
          </p:cNvSpPr>
          <p:nvPr/>
        </p:nvSpPr>
        <p:spPr bwMode="auto">
          <a:xfrm>
            <a:off x="5867400" y="3352800"/>
            <a:ext cx="685800" cy="762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7" name="Line 25"/>
          <p:cNvSpPr>
            <a:spLocks noChangeShapeType="1"/>
          </p:cNvSpPr>
          <p:nvPr/>
        </p:nvSpPr>
        <p:spPr bwMode="auto">
          <a:xfrm flipV="1">
            <a:off x="5867400" y="2895600"/>
            <a:ext cx="685800" cy="3810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8" name="Line 26"/>
          <p:cNvSpPr>
            <a:spLocks noChangeShapeType="1"/>
          </p:cNvSpPr>
          <p:nvPr/>
        </p:nvSpPr>
        <p:spPr bwMode="auto">
          <a:xfrm>
            <a:off x="5867400" y="3429000"/>
            <a:ext cx="685800" cy="3810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9" name="Line 27"/>
          <p:cNvSpPr>
            <a:spLocks noChangeShapeType="1"/>
          </p:cNvSpPr>
          <p:nvPr/>
        </p:nvSpPr>
        <p:spPr bwMode="auto">
          <a:xfrm>
            <a:off x="5791200" y="3429000"/>
            <a:ext cx="762000" cy="9144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60" name="Text Box 28"/>
          <p:cNvSpPr txBox="1">
            <a:spLocks noChangeArrowheads="1"/>
          </p:cNvSpPr>
          <p:nvPr/>
        </p:nvSpPr>
        <p:spPr bwMode="auto">
          <a:xfrm>
            <a:off x="5622925" y="2749550"/>
            <a:ext cx="28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t</a:t>
            </a:r>
          </a:p>
        </p:txBody>
      </p:sp>
      <p:sp>
        <p:nvSpPr>
          <p:cNvPr id="95261" name="Line 29"/>
          <p:cNvSpPr>
            <a:spLocks noChangeShapeType="1"/>
          </p:cNvSpPr>
          <p:nvPr/>
        </p:nvSpPr>
        <p:spPr bwMode="auto">
          <a:xfrm>
            <a:off x="3124200" y="2286000"/>
            <a:ext cx="914400" cy="3048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62" name="Text Box 30"/>
          <p:cNvSpPr txBox="1">
            <a:spLocks noChangeArrowheads="1"/>
          </p:cNvSpPr>
          <p:nvPr/>
        </p:nvSpPr>
        <p:spPr bwMode="auto">
          <a:xfrm>
            <a:off x="3810000" y="1454150"/>
            <a:ext cx="14843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Accessible</a:t>
            </a:r>
          </a:p>
        </p:txBody>
      </p:sp>
      <p:sp>
        <p:nvSpPr>
          <p:cNvPr id="95263" name="Text Box 31"/>
          <p:cNvSpPr txBox="1">
            <a:spLocks noChangeArrowheads="1"/>
          </p:cNvSpPr>
          <p:nvPr/>
        </p:nvSpPr>
        <p:spPr bwMode="auto">
          <a:xfrm>
            <a:off x="6096000" y="1454150"/>
            <a:ext cx="75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Own</a:t>
            </a:r>
          </a:p>
        </p:txBody>
      </p:sp>
      <p:sp>
        <p:nvSpPr>
          <p:cNvPr id="95264" name="Text Box 32"/>
          <p:cNvSpPr txBox="1">
            <a:spLocks noChangeArrowheads="1"/>
          </p:cNvSpPr>
          <p:nvPr/>
        </p:nvSpPr>
        <p:spPr bwMode="auto">
          <a:xfrm>
            <a:off x="6765925" y="2139950"/>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1</a:t>
            </a:r>
          </a:p>
        </p:txBody>
      </p:sp>
      <p:sp>
        <p:nvSpPr>
          <p:cNvPr id="95265" name="Text Box 33"/>
          <p:cNvSpPr txBox="1">
            <a:spLocks noChangeArrowheads="1"/>
          </p:cNvSpPr>
          <p:nvPr/>
        </p:nvSpPr>
        <p:spPr bwMode="auto">
          <a:xfrm>
            <a:off x="6765925" y="2597150"/>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2</a:t>
            </a:r>
          </a:p>
        </p:txBody>
      </p:sp>
      <p:sp>
        <p:nvSpPr>
          <p:cNvPr id="95266" name="Text Box 34"/>
          <p:cNvSpPr txBox="1">
            <a:spLocks noChangeArrowheads="1"/>
          </p:cNvSpPr>
          <p:nvPr/>
        </p:nvSpPr>
        <p:spPr bwMode="auto">
          <a:xfrm>
            <a:off x="6689725" y="4197350"/>
            <a:ext cx="398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M</a:t>
            </a:r>
          </a:p>
        </p:txBody>
      </p:sp>
      <p:sp>
        <p:nvSpPr>
          <p:cNvPr id="95267" name="Text Box 35"/>
          <p:cNvSpPr txBox="1">
            <a:spLocks noChangeArrowheads="1"/>
          </p:cNvSpPr>
          <p:nvPr/>
        </p:nvSpPr>
        <p:spPr bwMode="auto">
          <a:xfrm>
            <a:off x="1524000" y="5334000"/>
            <a:ext cx="624132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solidFill>
                  <a:srgbClr val="0070C0"/>
                </a:solidFill>
                <a:latin typeface="Verdana" pitchFamily="34" charset="0"/>
              </a:rPr>
              <a:t>Goal</a:t>
            </a:r>
            <a:r>
              <a:rPr lang="en-US" altLang="en-US" sz="2400" dirty="0">
                <a:latin typeface="Verdana" pitchFamily="34" charset="0"/>
              </a:rPr>
              <a:t>: boost PageRank of page </a:t>
            </a:r>
            <a:r>
              <a:rPr lang="en-US" altLang="en-US" sz="2400" i="1" dirty="0">
                <a:latin typeface="Verdana" pitchFamily="34" charset="0"/>
              </a:rPr>
              <a:t>t</a:t>
            </a:r>
            <a:r>
              <a:rPr lang="en-US" altLang="en-US" sz="2400" dirty="0">
                <a:latin typeface="Verdana" pitchFamily="34" charset="0"/>
              </a:rPr>
              <a:t>.</a:t>
            </a:r>
          </a:p>
          <a:p>
            <a:r>
              <a:rPr lang="en-US" altLang="en-US" sz="2400" dirty="0">
                <a:latin typeface="Verdana" pitchFamily="34" charset="0"/>
              </a:rPr>
              <a:t>One of the most common and effective</a:t>
            </a:r>
          </a:p>
          <a:p>
            <a:r>
              <a:rPr lang="en-US" altLang="en-US" sz="2400" dirty="0">
                <a:latin typeface="Verdana" pitchFamily="34" charset="0"/>
              </a:rPr>
              <a:t>organizations for a spam farm.</a:t>
            </a:r>
          </a:p>
        </p:txBody>
      </p:sp>
      <p:grpSp>
        <p:nvGrpSpPr>
          <p:cNvPr id="5" name="Group 4"/>
          <p:cNvGrpSpPr/>
          <p:nvPr/>
        </p:nvGrpSpPr>
        <p:grpSpPr>
          <a:xfrm>
            <a:off x="6888956" y="3429000"/>
            <a:ext cx="2263395" cy="2365554"/>
            <a:chOff x="6888956" y="3429000"/>
            <a:chExt cx="2263395" cy="2365554"/>
          </a:xfrm>
        </p:grpSpPr>
        <p:sp>
          <p:nvSpPr>
            <p:cNvPr id="2" name="TextBox 1"/>
            <p:cNvSpPr txBox="1"/>
            <p:nvPr/>
          </p:nvSpPr>
          <p:spPr>
            <a:xfrm>
              <a:off x="6975217" y="4594225"/>
              <a:ext cx="2177134" cy="1200329"/>
            </a:xfrm>
            <a:prstGeom prst="rect">
              <a:avLst/>
            </a:prstGeom>
            <a:noFill/>
          </p:spPr>
          <p:txBody>
            <a:bodyPr wrap="none" rtlCol="0">
              <a:spAutoFit/>
            </a:bodyPr>
            <a:lstStyle/>
            <a:p>
              <a:r>
                <a:rPr lang="en-US" dirty="0" smtClean="0"/>
                <a:t>Note links are 2-way.</a:t>
              </a:r>
            </a:p>
            <a:p>
              <a:r>
                <a:rPr lang="en-US" dirty="0" smtClean="0"/>
                <a:t>Page t links to all M</a:t>
              </a:r>
            </a:p>
            <a:p>
              <a:r>
                <a:rPr lang="en-US" dirty="0" smtClean="0"/>
                <a:t>pages and they link</a:t>
              </a:r>
            </a:p>
            <a:p>
              <a:r>
                <a:rPr lang="en-US" dirty="0" smtClean="0"/>
                <a:t>back.</a:t>
              </a:r>
              <a:endParaRPr lang="en-US" dirty="0"/>
            </a:p>
          </p:txBody>
        </p:sp>
        <p:cxnSp>
          <p:nvCxnSpPr>
            <p:cNvPr id="4" name="Straight Arrow Connector 3"/>
            <p:cNvCxnSpPr>
              <a:stCxn id="2" idx="0"/>
            </p:cNvCxnSpPr>
            <p:nvPr/>
          </p:nvCxnSpPr>
          <p:spPr>
            <a:xfrm flipH="1" flipV="1">
              <a:off x="6888956" y="3429000"/>
              <a:ext cx="1174828" cy="1165225"/>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34399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 name="Slide Number Placeholder 5"/>
          <p:cNvSpPr>
            <a:spLocks noGrp="1"/>
          </p:cNvSpPr>
          <p:nvPr>
            <p:ph type="sldNum" sz="quarter" idx="12"/>
          </p:nvPr>
        </p:nvSpPr>
        <p:spPr/>
        <p:txBody>
          <a:bodyPr/>
          <a:lstStyle/>
          <a:p>
            <a:fld id="{A082D49C-6905-491E-9EA1-1BB9D33C1FEF}" type="slidenum">
              <a:rPr lang="en-US" altLang="en-US"/>
              <a:pPr/>
              <a:t>22</a:t>
            </a:fld>
            <a:endParaRPr lang="en-US" altLang="en-US"/>
          </a:p>
        </p:txBody>
      </p:sp>
      <p:sp>
        <p:nvSpPr>
          <p:cNvPr id="96258" name="Rectangle 2"/>
          <p:cNvSpPr>
            <a:spLocks noGrp="1" noChangeArrowheads="1"/>
          </p:cNvSpPr>
          <p:nvPr>
            <p:ph type="title"/>
          </p:nvPr>
        </p:nvSpPr>
        <p:spPr>
          <a:xfrm>
            <a:off x="658019" y="-152400"/>
            <a:ext cx="7772400" cy="1143000"/>
          </a:xfrm>
        </p:spPr>
        <p:txBody>
          <a:bodyPr/>
          <a:lstStyle/>
          <a:p>
            <a:r>
              <a:rPr lang="en-US" altLang="en-US" dirty="0" smtClean="0"/>
              <a:t>Analysis</a:t>
            </a:r>
            <a:endParaRPr lang="en-US" altLang="en-US" dirty="0"/>
          </a:p>
        </p:txBody>
      </p:sp>
      <p:sp>
        <p:nvSpPr>
          <p:cNvPr id="96259" name="Rectangle 3"/>
          <p:cNvSpPr>
            <a:spLocks noGrp="1" noChangeArrowheads="1"/>
          </p:cNvSpPr>
          <p:nvPr>
            <p:ph type="body" idx="1"/>
          </p:nvPr>
        </p:nvSpPr>
        <p:spPr>
          <a:xfrm>
            <a:off x="566738" y="3581400"/>
            <a:ext cx="8348662" cy="2819400"/>
          </a:xfrm>
        </p:spPr>
        <p:txBody>
          <a:bodyPr/>
          <a:lstStyle/>
          <a:p>
            <a:pPr marL="469900" indent="-469900">
              <a:buFont typeface="Monotype Sorts" pitchFamily="2" charset="2"/>
              <a:buNone/>
            </a:pPr>
            <a:r>
              <a:rPr lang="en-US" altLang="en-US"/>
              <a:t>Suppose rank from accessible pages = </a:t>
            </a:r>
            <a:r>
              <a:rPr lang="en-US" altLang="en-US" i="1"/>
              <a:t>x</a:t>
            </a:r>
            <a:r>
              <a:rPr lang="en-US" altLang="en-US"/>
              <a:t>.</a:t>
            </a:r>
          </a:p>
          <a:p>
            <a:pPr marL="469900" indent="-469900">
              <a:buFont typeface="Monotype Sorts" pitchFamily="2" charset="2"/>
              <a:buNone/>
            </a:pPr>
            <a:r>
              <a:rPr lang="en-US" altLang="en-US"/>
              <a:t>PageRank of target page = </a:t>
            </a:r>
            <a:r>
              <a:rPr lang="en-US" altLang="en-US" i="1"/>
              <a:t>y</a:t>
            </a:r>
            <a:r>
              <a:rPr lang="en-US" altLang="en-US"/>
              <a:t>.</a:t>
            </a:r>
          </a:p>
          <a:p>
            <a:pPr marL="469900" indent="-469900">
              <a:buFont typeface="Monotype Sorts" pitchFamily="2" charset="2"/>
              <a:buNone/>
            </a:pPr>
            <a:r>
              <a:rPr lang="en-US" altLang="en-US"/>
              <a:t>Taxation rate = 1-</a:t>
            </a:r>
            <a:r>
              <a:rPr lang="en-US" altLang="en-US">
                <a:latin typeface="Symbol" pitchFamily="18" charset="2"/>
              </a:rPr>
              <a:t>b.</a:t>
            </a:r>
            <a:endParaRPr lang="en-US" altLang="en-US"/>
          </a:p>
          <a:p>
            <a:pPr marL="469900" indent="-469900">
              <a:buFont typeface="Monotype Sorts" pitchFamily="2" charset="2"/>
              <a:buNone/>
            </a:pPr>
            <a:r>
              <a:rPr lang="en-US" altLang="en-US"/>
              <a:t>Rank of each “farm” page = </a:t>
            </a:r>
            <a:r>
              <a:rPr lang="en-US" altLang="en-US">
                <a:latin typeface="Symbol" pitchFamily="18" charset="2"/>
              </a:rPr>
              <a:t>b</a:t>
            </a:r>
            <a:r>
              <a:rPr lang="en-US" altLang="en-US"/>
              <a:t>y/M + (1-</a:t>
            </a:r>
            <a:r>
              <a:rPr lang="en-US" altLang="en-US">
                <a:latin typeface="Symbol" pitchFamily="18" charset="2"/>
              </a:rPr>
              <a:t>b</a:t>
            </a:r>
            <a:r>
              <a:rPr lang="en-US" altLang="en-US"/>
              <a:t>)/N.</a:t>
            </a:r>
          </a:p>
        </p:txBody>
      </p:sp>
      <p:sp>
        <p:nvSpPr>
          <p:cNvPr id="96261" name="Cloud"/>
          <p:cNvSpPr>
            <a:spLocks noChangeAspect="1" noEditPoints="1" noChangeArrowheads="1"/>
          </p:cNvSpPr>
          <p:nvPr/>
        </p:nvSpPr>
        <p:spPr bwMode="auto">
          <a:xfrm>
            <a:off x="762000" y="1731962"/>
            <a:ext cx="2335213" cy="89217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solidFill>
          <a:ln w="9525">
            <a:solidFill>
              <a:srgbClr val="000000"/>
            </a:solidFill>
            <a:miter lim="800000"/>
            <a:headEnd/>
            <a:tailEnd/>
          </a:ln>
          <a:effectLst>
            <a:outerShdw dist="107763" dir="2700000" algn="ctr" rotWithShape="0">
              <a:srgbClr val="808080"/>
            </a:outerShdw>
          </a:effectLst>
        </p:spPr>
        <p:txBody>
          <a:bodyPr/>
          <a:lstStyle/>
          <a:p>
            <a:endParaRPr lang="en-US" altLang="en-US" dirty="0">
              <a:latin typeface="Verdana" pitchFamily="34" charset="0"/>
            </a:endParaRPr>
          </a:p>
          <a:p>
            <a:r>
              <a:rPr lang="en-US" altLang="en-US" sz="1600" dirty="0" smtClean="0">
                <a:latin typeface="Verdana" pitchFamily="34" charset="0"/>
              </a:rPr>
              <a:t>Inaccessible</a:t>
            </a:r>
            <a:endParaRPr lang="en-US" altLang="en-US" sz="1600" dirty="0">
              <a:latin typeface="Verdana" pitchFamily="34" charset="0"/>
            </a:endParaRPr>
          </a:p>
        </p:txBody>
      </p:sp>
      <p:sp>
        <p:nvSpPr>
          <p:cNvPr id="96262" name="Oval 6"/>
          <p:cNvSpPr>
            <a:spLocks noChangeArrowheads="1"/>
          </p:cNvSpPr>
          <p:nvPr/>
        </p:nvSpPr>
        <p:spPr bwMode="auto">
          <a:xfrm>
            <a:off x="3557588" y="1684338"/>
            <a:ext cx="987425" cy="19732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3" name="Oval 7"/>
          <p:cNvSpPr>
            <a:spLocks noChangeArrowheads="1"/>
          </p:cNvSpPr>
          <p:nvPr/>
        </p:nvSpPr>
        <p:spPr bwMode="auto">
          <a:xfrm>
            <a:off x="4017963" y="1873250"/>
            <a:ext cx="65087"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4" name="Oval 8"/>
          <p:cNvSpPr>
            <a:spLocks noChangeArrowheads="1"/>
          </p:cNvSpPr>
          <p:nvPr/>
        </p:nvSpPr>
        <p:spPr bwMode="auto">
          <a:xfrm>
            <a:off x="4017963" y="224790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5" name="Oval 9"/>
          <p:cNvSpPr>
            <a:spLocks noChangeArrowheads="1"/>
          </p:cNvSpPr>
          <p:nvPr/>
        </p:nvSpPr>
        <p:spPr bwMode="auto">
          <a:xfrm>
            <a:off x="4017963" y="2671763"/>
            <a:ext cx="65087"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6" name="Oval 10"/>
          <p:cNvSpPr>
            <a:spLocks noChangeArrowheads="1"/>
          </p:cNvSpPr>
          <p:nvPr/>
        </p:nvSpPr>
        <p:spPr bwMode="auto">
          <a:xfrm>
            <a:off x="4017963" y="295275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7" name="Oval 11"/>
          <p:cNvSpPr>
            <a:spLocks noChangeArrowheads="1"/>
          </p:cNvSpPr>
          <p:nvPr/>
        </p:nvSpPr>
        <p:spPr bwMode="auto">
          <a:xfrm>
            <a:off x="4017963" y="3281363"/>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8" name="Oval 12"/>
          <p:cNvSpPr>
            <a:spLocks noChangeArrowheads="1"/>
          </p:cNvSpPr>
          <p:nvPr/>
        </p:nvSpPr>
        <p:spPr bwMode="auto">
          <a:xfrm>
            <a:off x="5070475" y="2578100"/>
            <a:ext cx="131763" cy="936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9" name="Oval 13"/>
          <p:cNvSpPr>
            <a:spLocks noChangeArrowheads="1"/>
          </p:cNvSpPr>
          <p:nvPr/>
        </p:nvSpPr>
        <p:spPr bwMode="auto">
          <a:xfrm>
            <a:off x="5794375" y="2014538"/>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0" name="Oval 14"/>
          <p:cNvSpPr>
            <a:spLocks noChangeArrowheads="1"/>
          </p:cNvSpPr>
          <p:nvPr/>
        </p:nvSpPr>
        <p:spPr bwMode="auto">
          <a:xfrm>
            <a:off x="5794375" y="2343150"/>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1" name="Oval 15"/>
          <p:cNvSpPr>
            <a:spLocks noChangeArrowheads="1"/>
          </p:cNvSpPr>
          <p:nvPr/>
        </p:nvSpPr>
        <p:spPr bwMode="auto">
          <a:xfrm>
            <a:off x="5794375" y="267176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2" name="Oval 16"/>
          <p:cNvSpPr>
            <a:spLocks noChangeArrowheads="1"/>
          </p:cNvSpPr>
          <p:nvPr/>
        </p:nvSpPr>
        <p:spPr bwMode="auto">
          <a:xfrm>
            <a:off x="5794375" y="290671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3" name="Oval 17"/>
          <p:cNvSpPr>
            <a:spLocks noChangeArrowheads="1"/>
          </p:cNvSpPr>
          <p:nvPr/>
        </p:nvSpPr>
        <p:spPr bwMode="auto">
          <a:xfrm>
            <a:off x="5794375" y="3235325"/>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4" name="Oval 18"/>
          <p:cNvSpPr>
            <a:spLocks noChangeArrowheads="1"/>
          </p:cNvSpPr>
          <p:nvPr/>
        </p:nvSpPr>
        <p:spPr bwMode="auto">
          <a:xfrm>
            <a:off x="4873625" y="1779588"/>
            <a:ext cx="1908175" cy="17843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5" name="Line 19"/>
          <p:cNvSpPr>
            <a:spLocks noChangeShapeType="1"/>
          </p:cNvSpPr>
          <p:nvPr/>
        </p:nvSpPr>
        <p:spPr bwMode="auto">
          <a:xfrm>
            <a:off x="4083050" y="1873250"/>
            <a:ext cx="987425" cy="7048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76" name="Line 20"/>
          <p:cNvSpPr>
            <a:spLocks noChangeShapeType="1"/>
          </p:cNvSpPr>
          <p:nvPr/>
        </p:nvSpPr>
        <p:spPr bwMode="auto">
          <a:xfrm>
            <a:off x="4083050" y="2295525"/>
            <a:ext cx="922338" cy="3286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77" name="Line 21"/>
          <p:cNvSpPr>
            <a:spLocks noChangeShapeType="1"/>
          </p:cNvSpPr>
          <p:nvPr/>
        </p:nvSpPr>
        <p:spPr bwMode="auto">
          <a:xfrm flipV="1">
            <a:off x="4083050" y="2717800"/>
            <a:ext cx="987425" cy="2825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78" name="Line 22"/>
          <p:cNvSpPr>
            <a:spLocks noChangeShapeType="1"/>
          </p:cNvSpPr>
          <p:nvPr/>
        </p:nvSpPr>
        <p:spPr bwMode="auto">
          <a:xfrm flipV="1">
            <a:off x="4083050" y="2765425"/>
            <a:ext cx="1054100" cy="5635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79" name="Line 23"/>
          <p:cNvSpPr>
            <a:spLocks noChangeShapeType="1"/>
          </p:cNvSpPr>
          <p:nvPr/>
        </p:nvSpPr>
        <p:spPr bwMode="auto">
          <a:xfrm flipV="1">
            <a:off x="4083050" y="2671763"/>
            <a:ext cx="922338" cy="46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0" name="Line 24"/>
          <p:cNvSpPr>
            <a:spLocks noChangeShapeType="1"/>
          </p:cNvSpPr>
          <p:nvPr/>
        </p:nvSpPr>
        <p:spPr bwMode="auto">
          <a:xfrm flipV="1">
            <a:off x="5137150" y="2060575"/>
            <a:ext cx="657225" cy="5175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1" name="Line 25"/>
          <p:cNvSpPr>
            <a:spLocks noChangeShapeType="1"/>
          </p:cNvSpPr>
          <p:nvPr/>
        </p:nvSpPr>
        <p:spPr bwMode="auto">
          <a:xfrm>
            <a:off x="5202238" y="2624138"/>
            <a:ext cx="592137" cy="476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2" name="Line 26"/>
          <p:cNvSpPr>
            <a:spLocks noChangeShapeType="1"/>
          </p:cNvSpPr>
          <p:nvPr/>
        </p:nvSpPr>
        <p:spPr bwMode="auto">
          <a:xfrm flipV="1">
            <a:off x="5202238" y="2362200"/>
            <a:ext cx="588962"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3" name="Line 27"/>
          <p:cNvSpPr>
            <a:spLocks noChangeShapeType="1"/>
          </p:cNvSpPr>
          <p:nvPr/>
        </p:nvSpPr>
        <p:spPr bwMode="auto">
          <a:xfrm>
            <a:off x="5202238" y="2671763"/>
            <a:ext cx="592137" cy="2349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4" name="Line 28"/>
          <p:cNvSpPr>
            <a:spLocks noChangeShapeType="1"/>
          </p:cNvSpPr>
          <p:nvPr/>
        </p:nvSpPr>
        <p:spPr bwMode="auto">
          <a:xfrm>
            <a:off x="5137150" y="2671763"/>
            <a:ext cx="657225" cy="56356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5" name="Text Box 29"/>
          <p:cNvSpPr txBox="1">
            <a:spLocks noChangeArrowheads="1"/>
          </p:cNvSpPr>
          <p:nvPr/>
        </p:nvSpPr>
        <p:spPr bwMode="auto">
          <a:xfrm>
            <a:off x="4991100" y="2252663"/>
            <a:ext cx="28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t</a:t>
            </a:r>
          </a:p>
        </p:txBody>
      </p:sp>
      <p:sp>
        <p:nvSpPr>
          <p:cNvPr id="96286" name="Line 30"/>
          <p:cNvSpPr>
            <a:spLocks noChangeShapeType="1"/>
          </p:cNvSpPr>
          <p:nvPr/>
        </p:nvSpPr>
        <p:spPr bwMode="auto">
          <a:xfrm>
            <a:off x="2833688" y="1966913"/>
            <a:ext cx="788987" cy="1873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7" name="Text Box 31"/>
          <p:cNvSpPr txBox="1">
            <a:spLocks noChangeArrowheads="1"/>
          </p:cNvSpPr>
          <p:nvPr/>
        </p:nvSpPr>
        <p:spPr bwMode="auto">
          <a:xfrm>
            <a:off x="3425825" y="1270793"/>
            <a:ext cx="1358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dirty="0">
                <a:latin typeface="Verdana" pitchFamily="34" charset="0"/>
              </a:rPr>
              <a:t>Accessible</a:t>
            </a:r>
          </a:p>
        </p:txBody>
      </p:sp>
      <p:sp>
        <p:nvSpPr>
          <p:cNvPr id="96288" name="Text Box 32"/>
          <p:cNvSpPr txBox="1">
            <a:spLocks noChangeArrowheads="1"/>
          </p:cNvSpPr>
          <p:nvPr/>
        </p:nvSpPr>
        <p:spPr bwMode="auto">
          <a:xfrm>
            <a:off x="5399088" y="1255711"/>
            <a:ext cx="75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latin typeface="Verdana" pitchFamily="34" charset="0"/>
              </a:rPr>
              <a:t>Own</a:t>
            </a:r>
          </a:p>
        </p:txBody>
      </p:sp>
      <p:sp>
        <p:nvSpPr>
          <p:cNvPr id="96289" name="Text Box 33"/>
          <p:cNvSpPr txBox="1">
            <a:spLocks noChangeArrowheads="1"/>
          </p:cNvSpPr>
          <p:nvPr/>
        </p:nvSpPr>
        <p:spPr bwMode="auto">
          <a:xfrm>
            <a:off x="5978525" y="1876425"/>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1</a:t>
            </a:r>
          </a:p>
        </p:txBody>
      </p:sp>
      <p:sp>
        <p:nvSpPr>
          <p:cNvPr id="96290" name="Text Box 34"/>
          <p:cNvSpPr txBox="1">
            <a:spLocks noChangeArrowheads="1"/>
          </p:cNvSpPr>
          <p:nvPr/>
        </p:nvSpPr>
        <p:spPr bwMode="auto">
          <a:xfrm>
            <a:off x="5978525" y="2159000"/>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2</a:t>
            </a:r>
          </a:p>
        </p:txBody>
      </p:sp>
      <p:sp>
        <p:nvSpPr>
          <p:cNvPr id="96291" name="Text Box 35"/>
          <p:cNvSpPr txBox="1">
            <a:spLocks noChangeArrowheads="1"/>
          </p:cNvSpPr>
          <p:nvPr/>
        </p:nvSpPr>
        <p:spPr bwMode="auto">
          <a:xfrm>
            <a:off x="5911850" y="3144838"/>
            <a:ext cx="398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M</a:t>
            </a:r>
          </a:p>
        </p:txBody>
      </p:sp>
      <p:grpSp>
        <p:nvGrpSpPr>
          <p:cNvPr id="96299" name="Group 43"/>
          <p:cNvGrpSpPr>
            <a:grpSpLocks/>
          </p:cNvGrpSpPr>
          <p:nvPr/>
        </p:nvGrpSpPr>
        <p:grpSpPr bwMode="auto">
          <a:xfrm>
            <a:off x="3425825" y="5029992"/>
            <a:ext cx="2759075" cy="1441450"/>
            <a:chOff x="2534" y="3312"/>
            <a:chExt cx="1738" cy="908"/>
          </a:xfrm>
        </p:grpSpPr>
        <p:sp>
          <p:nvSpPr>
            <p:cNvPr id="96295" name="Rectangle 39"/>
            <p:cNvSpPr>
              <a:spLocks noChangeArrowheads="1"/>
            </p:cNvSpPr>
            <p:nvPr/>
          </p:nvSpPr>
          <p:spPr bwMode="auto">
            <a:xfrm>
              <a:off x="3648" y="3312"/>
              <a:ext cx="624" cy="4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97" name="Text Box 41"/>
            <p:cNvSpPr txBox="1">
              <a:spLocks noChangeArrowheads="1"/>
            </p:cNvSpPr>
            <p:nvPr/>
          </p:nvSpPr>
          <p:spPr bwMode="auto">
            <a:xfrm>
              <a:off x="2534" y="3813"/>
              <a:ext cx="1307"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From </a:t>
              </a:r>
              <a:r>
                <a:rPr lang="en-US" altLang="en-US" i="1" dirty="0" smtClean="0"/>
                <a:t>t</a:t>
              </a:r>
              <a:r>
                <a:rPr lang="en-US" altLang="en-US" dirty="0" smtClean="0"/>
                <a:t>; M = number</a:t>
              </a:r>
              <a:endParaRPr lang="en-US" altLang="en-US" dirty="0"/>
            </a:p>
            <a:p>
              <a:r>
                <a:rPr lang="en-US" altLang="en-US" dirty="0" smtClean="0"/>
                <a:t>of farm pages</a:t>
              </a:r>
            </a:p>
          </p:txBody>
        </p:sp>
        <p:sp>
          <p:nvSpPr>
            <p:cNvPr id="96298" name="Line 42"/>
            <p:cNvSpPr>
              <a:spLocks noChangeShapeType="1"/>
            </p:cNvSpPr>
            <p:nvPr/>
          </p:nvSpPr>
          <p:spPr bwMode="auto">
            <a:xfrm flipV="1">
              <a:off x="3264" y="3648"/>
              <a:ext cx="384"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6302" name="Group 46"/>
          <p:cNvGrpSpPr>
            <a:grpSpLocks/>
          </p:cNvGrpSpPr>
          <p:nvPr/>
        </p:nvGrpSpPr>
        <p:grpSpPr bwMode="auto">
          <a:xfrm>
            <a:off x="6477005" y="4071134"/>
            <a:ext cx="2271714" cy="1719262"/>
            <a:chOff x="4560" y="2709"/>
            <a:chExt cx="1431" cy="1083"/>
          </a:xfrm>
        </p:grpSpPr>
        <p:sp>
          <p:nvSpPr>
            <p:cNvPr id="96296" name="Rectangle 40"/>
            <p:cNvSpPr>
              <a:spLocks noChangeArrowheads="1"/>
            </p:cNvSpPr>
            <p:nvPr/>
          </p:nvSpPr>
          <p:spPr bwMode="auto">
            <a:xfrm>
              <a:off x="4560" y="3312"/>
              <a:ext cx="816" cy="4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300" name="Text Box 44"/>
            <p:cNvSpPr txBox="1">
              <a:spLocks noChangeArrowheads="1"/>
            </p:cNvSpPr>
            <p:nvPr/>
          </p:nvSpPr>
          <p:spPr bwMode="auto">
            <a:xfrm>
              <a:off x="4694" y="2709"/>
              <a:ext cx="1297" cy="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Share </a:t>
              </a:r>
              <a:r>
                <a:rPr lang="en-US" altLang="en-US" dirty="0" smtClean="0"/>
                <a:t>of “tax”;</a:t>
              </a:r>
            </a:p>
            <a:p>
              <a:r>
                <a:rPr lang="en-US" altLang="en-US" dirty="0" smtClean="0"/>
                <a:t>N = size of the Web.</a:t>
              </a:r>
            </a:p>
            <a:p>
              <a:r>
                <a:rPr lang="en-US" altLang="en-US" dirty="0" smtClean="0"/>
                <a:t>Total PageRank = 1.</a:t>
              </a:r>
              <a:endParaRPr lang="en-US" altLang="en-US" dirty="0"/>
            </a:p>
          </p:txBody>
        </p:sp>
        <p:sp>
          <p:nvSpPr>
            <p:cNvPr id="96301" name="Line 45"/>
            <p:cNvSpPr>
              <a:spLocks noChangeShapeType="1"/>
            </p:cNvSpPr>
            <p:nvPr/>
          </p:nvSpPr>
          <p:spPr bwMode="auto">
            <a:xfrm>
              <a:off x="5145" y="3116"/>
              <a:ext cx="39" cy="1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9714166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62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963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9C285BDF-8D91-49FC-9092-870E0D373F3E}" type="slidenum">
              <a:rPr lang="en-US" altLang="en-US"/>
              <a:pPr/>
              <a:t>23</a:t>
            </a:fld>
            <a:endParaRPr lang="en-US" altLang="en-US"/>
          </a:p>
        </p:txBody>
      </p:sp>
      <p:sp>
        <p:nvSpPr>
          <p:cNvPr id="109570" name="Rectangle 2"/>
          <p:cNvSpPr>
            <a:spLocks noGrp="1" noChangeArrowheads="1"/>
          </p:cNvSpPr>
          <p:nvPr>
            <p:ph type="title"/>
          </p:nvPr>
        </p:nvSpPr>
        <p:spPr>
          <a:xfrm>
            <a:off x="658813" y="-76200"/>
            <a:ext cx="7772400" cy="1143000"/>
          </a:xfrm>
        </p:spPr>
        <p:txBody>
          <a:bodyPr/>
          <a:lstStyle/>
          <a:p>
            <a:r>
              <a:rPr lang="en-US" altLang="en-US" dirty="0"/>
              <a:t>Analysis – (2)</a:t>
            </a:r>
          </a:p>
        </p:txBody>
      </p:sp>
      <p:sp>
        <p:nvSpPr>
          <p:cNvPr id="109571" name="Rectangle 3"/>
          <p:cNvSpPr>
            <a:spLocks noGrp="1" noChangeArrowheads="1"/>
          </p:cNvSpPr>
          <p:nvPr>
            <p:ph type="body" idx="1"/>
          </p:nvPr>
        </p:nvSpPr>
        <p:spPr>
          <a:xfrm>
            <a:off x="610394" y="3601516"/>
            <a:ext cx="8348662" cy="2819400"/>
          </a:xfrm>
        </p:spPr>
        <p:txBody>
          <a:bodyPr/>
          <a:lstStyle/>
          <a:p>
            <a:pPr marL="469900" indent="-469900">
              <a:buFont typeface="Monotype Sorts" pitchFamily="2" charset="2"/>
              <a:buNone/>
            </a:pPr>
            <a:r>
              <a:rPr lang="en-US" altLang="en-US" dirty="0"/>
              <a:t>y = x + </a:t>
            </a:r>
            <a:r>
              <a:rPr lang="en-US" altLang="en-US" dirty="0">
                <a:latin typeface="Symbol" pitchFamily="18" charset="2"/>
                <a:sym typeface="Symbol" pitchFamily="18" charset="2"/>
              </a:rPr>
              <a:t></a:t>
            </a:r>
            <a:r>
              <a:rPr lang="en-US" altLang="en-US" dirty="0"/>
              <a:t>M[</a:t>
            </a:r>
            <a:r>
              <a:rPr lang="en-US" altLang="en-US" dirty="0">
                <a:latin typeface="Symbol" pitchFamily="18" charset="2"/>
              </a:rPr>
              <a:t>b</a:t>
            </a:r>
            <a:r>
              <a:rPr lang="en-US" altLang="en-US" dirty="0"/>
              <a:t>y/M + (1-</a:t>
            </a:r>
            <a:r>
              <a:rPr lang="en-US" altLang="en-US" dirty="0">
                <a:latin typeface="Symbol" pitchFamily="18" charset="2"/>
              </a:rPr>
              <a:t>b</a:t>
            </a:r>
            <a:r>
              <a:rPr lang="en-US" altLang="en-US" dirty="0"/>
              <a:t>)/N] + (1-</a:t>
            </a:r>
            <a:r>
              <a:rPr lang="en-US" altLang="en-US" dirty="0">
                <a:latin typeface="Symbol" pitchFamily="18" charset="2"/>
              </a:rPr>
              <a:t>b</a:t>
            </a:r>
            <a:r>
              <a:rPr lang="en-US" altLang="en-US" dirty="0"/>
              <a:t>)/N</a:t>
            </a:r>
          </a:p>
          <a:p>
            <a:pPr marL="469900" indent="-469900">
              <a:buFont typeface="Monotype Sorts" pitchFamily="2" charset="2"/>
              <a:buNone/>
            </a:pPr>
            <a:r>
              <a:rPr lang="en-US" altLang="en-US" dirty="0"/>
              <a:t>y = x + </a:t>
            </a:r>
            <a:r>
              <a:rPr lang="en-US" altLang="en-US" dirty="0">
                <a:latin typeface="Symbol" pitchFamily="18" charset="2"/>
              </a:rPr>
              <a:t>b</a:t>
            </a:r>
            <a:r>
              <a:rPr lang="en-US" altLang="en-US" baseline="30000" dirty="0"/>
              <a:t>2</a:t>
            </a:r>
            <a:r>
              <a:rPr lang="en-US" altLang="en-US" dirty="0"/>
              <a:t>y + </a:t>
            </a:r>
            <a:r>
              <a:rPr lang="en-US" altLang="en-US" dirty="0">
                <a:latin typeface="Symbol" pitchFamily="18" charset="2"/>
              </a:rPr>
              <a:t>b</a:t>
            </a:r>
            <a:r>
              <a:rPr lang="en-US" altLang="en-US" dirty="0"/>
              <a:t>(1-</a:t>
            </a:r>
            <a:r>
              <a:rPr lang="en-US" altLang="en-US" dirty="0">
                <a:latin typeface="Symbol" pitchFamily="18" charset="2"/>
              </a:rPr>
              <a:t>b</a:t>
            </a:r>
            <a:r>
              <a:rPr lang="en-US" altLang="en-US" dirty="0"/>
              <a:t>)M/N</a:t>
            </a:r>
          </a:p>
          <a:p>
            <a:pPr marL="469900" indent="-469900">
              <a:buFont typeface="Monotype Sorts" pitchFamily="2" charset="2"/>
              <a:buNone/>
            </a:pPr>
            <a:r>
              <a:rPr lang="en-US" altLang="en-US" dirty="0"/>
              <a:t>y = x/(1-</a:t>
            </a:r>
            <a:r>
              <a:rPr lang="en-US" altLang="en-US" dirty="0">
                <a:latin typeface="Symbol" pitchFamily="18" charset="2"/>
              </a:rPr>
              <a:t>b</a:t>
            </a:r>
            <a:r>
              <a:rPr lang="en-US" altLang="en-US" baseline="30000" dirty="0"/>
              <a:t>2</a:t>
            </a:r>
            <a:r>
              <a:rPr lang="en-US" altLang="en-US" dirty="0"/>
              <a:t>) + </a:t>
            </a:r>
            <a:r>
              <a:rPr lang="en-US" altLang="en-US" dirty="0" err="1"/>
              <a:t>cM</a:t>
            </a:r>
            <a:r>
              <a:rPr lang="en-US" altLang="en-US" dirty="0"/>
              <a:t>/N where c = </a:t>
            </a:r>
            <a:r>
              <a:rPr lang="en-US" altLang="en-US" dirty="0">
                <a:latin typeface="Symbol" pitchFamily="18" charset="2"/>
                <a:sym typeface="Symbol" pitchFamily="18" charset="2"/>
              </a:rPr>
              <a:t></a:t>
            </a:r>
            <a:r>
              <a:rPr lang="en-US" altLang="en-US" dirty="0"/>
              <a:t>/(1+</a:t>
            </a:r>
            <a:r>
              <a:rPr lang="en-US" altLang="en-US" dirty="0">
                <a:latin typeface="Symbol" pitchFamily="18" charset="2"/>
                <a:sym typeface="Symbol" pitchFamily="18" charset="2"/>
              </a:rPr>
              <a:t></a:t>
            </a:r>
            <a:r>
              <a:rPr lang="en-US" altLang="en-US" dirty="0"/>
              <a:t>)</a:t>
            </a:r>
          </a:p>
        </p:txBody>
      </p:sp>
      <p:sp>
        <p:nvSpPr>
          <p:cNvPr id="109572" name="Cloud"/>
          <p:cNvSpPr>
            <a:spLocks noChangeAspect="1" noEditPoints="1" noChangeArrowheads="1"/>
          </p:cNvSpPr>
          <p:nvPr/>
        </p:nvSpPr>
        <p:spPr bwMode="auto">
          <a:xfrm>
            <a:off x="838200" y="1731962"/>
            <a:ext cx="2259013" cy="10112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solidFill>
          <a:ln w="9525">
            <a:solidFill>
              <a:srgbClr val="000000"/>
            </a:solidFill>
            <a:miter lim="800000"/>
            <a:headEnd/>
            <a:tailEnd/>
          </a:ln>
          <a:effectLst>
            <a:outerShdw dist="107763" dir="2700000" algn="ctr" rotWithShape="0">
              <a:srgbClr val="808080"/>
            </a:outerShdw>
          </a:effectLst>
        </p:spPr>
        <p:txBody>
          <a:bodyPr/>
          <a:lstStyle/>
          <a:p>
            <a:endParaRPr lang="en-US" altLang="en-US" sz="1800" dirty="0">
              <a:latin typeface="Verdana" pitchFamily="34" charset="0"/>
            </a:endParaRPr>
          </a:p>
          <a:p>
            <a:r>
              <a:rPr lang="en-US" altLang="en-US" sz="1600" dirty="0">
                <a:latin typeface="Verdana" pitchFamily="34" charset="0"/>
              </a:rPr>
              <a:t>Inaccessible</a:t>
            </a:r>
          </a:p>
        </p:txBody>
      </p:sp>
      <p:sp>
        <p:nvSpPr>
          <p:cNvPr id="109573" name="Oval 5"/>
          <p:cNvSpPr>
            <a:spLocks noChangeArrowheads="1"/>
          </p:cNvSpPr>
          <p:nvPr/>
        </p:nvSpPr>
        <p:spPr bwMode="auto">
          <a:xfrm>
            <a:off x="3557588" y="1684338"/>
            <a:ext cx="987425" cy="19732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4" name="Oval 6"/>
          <p:cNvSpPr>
            <a:spLocks noChangeArrowheads="1"/>
          </p:cNvSpPr>
          <p:nvPr/>
        </p:nvSpPr>
        <p:spPr bwMode="auto">
          <a:xfrm>
            <a:off x="4017963" y="1873250"/>
            <a:ext cx="65087"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5" name="Oval 7"/>
          <p:cNvSpPr>
            <a:spLocks noChangeArrowheads="1"/>
          </p:cNvSpPr>
          <p:nvPr/>
        </p:nvSpPr>
        <p:spPr bwMode="auto">
          <a:xfrm>
            <a:off x="4017963" y="224790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6" name="Oval 8"/>
          <p:cNvSpPr>
            <a:spLocks noChangeArrowheads="1"/>
          </p:cNvSpPr>
          <p:nvPr/>
        </p:nvSpPr>
        <p:spPr bwMode="auto">
          <a:xfrm>
            <a:off x="4017963" y="2671763"/>
            <a:ext cx="65087"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7" name="Oval 9"/>
          <p:cNvSpPr>
            <a:spLocks noChangeArrowheads="1"/>
          </p:cNvSpPr>
          <p:nvPr/>
        </p:nvSpPr>
        <p:spPr bwMode="auto">
          <a:xfrm>
            <a:off x="4017963" y="295275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8" name="Oval 10"/>
          <p:cNvSpPr>
            <a:spLocks noChangeArrowheads="1"/>
          </p:cNvSpPr>
          <p:nvPr/>
        </p:nvSpPr>
        <p:spPr bwMode="auto">
          <a:xfrm>
            <a:off x="4017963" y="3281363"/>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9" name="Oval 11"/>
          <p:cNvSpPr>
            <a:spLocks noChangeArrowheads="1"/>
          </p:cNvSpPr>
          <p:nvPr/>
        </p:nvSpPr>
        <p:spPr bwMode="auto">
          <a:xfrm>
            <a:off x="5070475" y="2578100"/>
            <a:ext cx="131763" cy="936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0" name="Oval 12"/>
          <p:cNvSpPr>
            <a:spLocks noChangeArrowheads="1"/>
          </p:cNvSpPr>
          <p:nvPr/>
        </p:nvSpPr>
        <p:spPr bwMode="auto">
          <a:xfrm>
            <a:off x="5794375" y="2014538"/>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1" name="Oval 13"/>
          <p:cNvSpPr>
            <a:spLocks noChangeArrowheads="1"/>
          </p:cNvSpPr>
          <p:nvPr/>
        </p:nvSpPr>
        <p:spPr bwMode="auto">
          <a:xfrm>
            <a:off x="5794375" y="2343150"/>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2" name="Oval 14"/>
          <p:cNvSpPr>
            <a:spLocks noChangeArrowheads="1"/>
          </p:cNvSpPr>
          <p:nvPr/>
        </p:nvSpPr>
        <p:spPr bwMode="auto">
          <a:xfrm>
            <a:off x="5794375" y="267176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3" name="Oval 15"/>
          <p:cNvSpPr>
            <a:spLocks noChangeArrowheads="1"/>
          </p:cNvSpPr>
          <p:nvPr/>
        </p:nvSpPr>
        <p:spPr bwMode="auto">
          <a:xfrm>
            <a:off x="5794375" y="290671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4" name="Oval 16"/>
          <p:cNvSpPr>
            <a:spLocks noChangeArrowheads="1"/>
          </p:cNvSpPr>
          <p:nvPr/>
        </p:nvSpPr>
        <p:spPr bwMode="auto">
          <a:xfrm>
            <a:off x="5794375" y="3235325"/>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5" name="Oval 17"/>
          <p:cNvSpPr>
            <a:spLocks noChangeArrowheads="1"/>
          </p:cNvSpPr>
          <p:nvPr/>
        </p:nvSpPr>
        <p:spPr bwMode="auto">
          <a:xfrm>
            <a:off x="4873625" y="1779588"/>
            <a:ext cx="1908175" cy="17843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6" name="Line 18"/>
          <p:cNvSpPr>
            <a:spLocks noChangeShapeType="1"/>
          </p:cNvSpPr>
          <p:nvPr/>
        </p:nvSpPr>
        <p:spPr bwMode="auto">
          <a:xfrm>
            <a:off x="4083050" y="1873250"/>
            <a:ext cx="987425" cy="7048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87" name="Line 19"/>
          <p:cNvSpPr>
            <a:spLocks noChangeShapeType="1"/>
          </p:cNvSpPr>
          <p:nvPr/>
        </p:nvSpPr>
        <p:spPr bwMode="auto">
          <a:xfrm>
            <a:off x="4083050" y="2295525"/>
            <a:ext cx="922338" cy="3286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88" name="Line 20"/>
          <p:cNvSpPr>
            <a:spLocks noChangeShapeType="1"/>
          </p:cNvSpPr>
          <p:nvPr/>
        </p:nvSpPr>
        <p:spPr bwMode="auto">
          <a:xfrm flipV="1">
            <a:off x="4083050" y="2717800"/>
            <a:ext cx="987425" cy="2825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89" name="Line 21"/>
          <p:cNvSpPr>
            <a:spLocks noChangeShapeType="1"/>
          </p:cNvSpPr>
          <p:nvPr/>
        </p:nvSpPr>
        <p:spPr bwMode="auto">
          <a:xfrm flipV="1">
            <a:off x="4083050" y="2765425"/>
            <a:ext cx="1054100" cy="5635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0" name="Line 22"/>
          <p:cNvSpPr>
            <a:spLocks noChangeShapeType="1"/>
          </p:cNvSpPr>
          <p:nvPr/>
        </p:nvSpPr>
        <p:spPr bwMode="auto">
          <a:xfrm flipV="1">
            <a:off x="4083050" y="2671763"/>
            <a:ext cx="922338" cy="46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1" name="Line 23"/>
          <p:cNvSpPr>
            <a:spLocks noChangeShapeType="1"/>
          </p:cNvSpPr>
          <p:nvPr/>
        </p:nvSpPr>
        <p:spPr bwMode="auto">
          <a:xfrm flipV="1">
            <a:off x="5137150" y="2060575"/>
            <a:ext cx="657225" cy="5175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2" name="Line 24"/>
          <p:cNvSpPr>
            <a:spLocks noChangeShapeType="1"/>
          </p:cNvSpPr>
          <p:nvPr/>
        </p:nvSpPr>
        <p:spPr bwMode="auto">
          <a:xfrm>
            <a:off x="5202238" y="2624138"/>
            <a:ext cx="592137" cy="476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3" name="Line 25"/>
          <p:cNvSpPr>
            <a:spLocks noChangeShapeType="1"/>
          </p:cNvSpPr>
          <p:nvPr/>
        </p:nvSpPr>
        <p:spPr bwMode="auto">
          <a:xfrm flipV="1">
            <a:off x="5202238" y="2362200"/>
            <a:ext cx="588962"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4" name="Line 26"/>
          <p:cNvSpPr>
            <a:spLocks noChangeShapeType="1"/>
          </p:cNvSpPr>
          <p:nvPr/>
        </p:nvSpPr>
        <p:spPr bwMode="auto">
          <a:xfrm>
            <a:off x="5202238" y="2671763"/>
            <a:ext cx="592137" cy="2349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5" name="Line 27"/>
          <p:cNvSpPr>
            <a:spLocks noChangeShapeType="1"/>
          </p:cNvSpPr>
          <p:nvPr/>
        </p:nvSpPr>
        <p:spPr bwMode="auto">
          <a:xfrm>
            <a:off x="5137150" y="2671763"/>
            <a:ext cx="657225" cy="56356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6" name="Text Box 28"/>
          <p:cNvSpPr txBox="1">
            <a:spLocks noChangeArrowheads="1"/>
          </p:cNvSpPr>
          <p:nvPr/>
        </p:nvSpPr>
        <p:spPr bwMode="auto">
          <a:xfrm>
            <a:off x="4991100" y="2252663"/>
            <a:ext cx="28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t</a:t>
            </a:r>
          </a:p>
        </p:txBody>
      </p:sp>
      <p:sp>
        <p:nvSpPr>
          <p:cNvPr id="109597" name="Line 29"/>
          <p:cNvSpPr>
            <a:spLocks noChangeShapeType="1"/>
          </p:cNvSpPr>
          <p:nvPr/>
        </p:nvSpPr>
        <p:spPr bwMode="auto">
          <a:xfrm>
            <a:off x="2833688" y="1966913"/>
            <a:ext cx="788987" cy="1873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8" name="Text Box 30"/>
          <p:cNvSpPr txBox="1">
            <a:spLocks noChangeArrowheads="1"/>
          </p:cNvSpPr>
          <p:nvPr/>
        </p:nvSpPr>
        <p:spPr bwMode="auto">
          <a:xfrm>
            <a:off x="3425825" y="1479550"/>
            <a:ext cx="1358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latin typeface="Verdana" pitchFamily="34" charset="0"/>
              </a:rPr>
              <a:t>Accessible</a:t>
            </a:r>
          </a:p>
        </p:txBody>
      </p:sp>
      <p:sp>
        <p:nvSpPr>
          <p:cNvPr id="109599" name="Text Box 31"/>
          <p:cNvSpPr txBox="1">
            <a:spLocks noChangeArrowheads="1"/>
          </p:cNvSpPr>
          <p:nvPr/>
        </p:nvSpPr>
        <p:spPr bwMode="auto">
          <a:xfrm>
            <a:off x="5399088" y="1454150"/>
            <a:ext cx="75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Own</a:t>
            </a:r>
          </a:p>
        </p:txBody>
      </p:sp>
      <p:sp>
        <p:nvSpPr>
          <p:cNvPr id="109600" name="Text Box 32"/>
          <p:cNvSpPr txBox="1">
            <a:spLocks noChangeArrowheads="1"/>
          </p:cNvSpPr>
          <p:nvPr/>
        </p:nvSpPr>
        <p:spPr bwMode="auto">
          <a:xfrm>
            <a:off x="5978525" y="1876425"/>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1</a:t>
            </a:r>
          </a:p>
        </p:txBody>
      </p:sp>
      <p:sp>
        <p:nvSpPr>
          <p:cNvPr id="109601" name="Text Box 33"/>
          <p:cNvSpPr txBox="1">
            <a:spLocks noChangeArrowheads="1"/>
          </p:cNvSpPr>
          <p:nvPr/>
        </p:nvSpPr>
        <p:spPr bwMode="auto">
          <a:xfrm>
            <a:off x="5978525" y="2159000"/>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2</a:t>
            </a:r>
          </a:p>
        </p:txBody>
      </p:sp>
      <p:sp>
        <p:nvSpPr>
          <p:cNvPr id="109602" name="Text Box 34"/>
          <p:cNvSpPr txBox="1">
            <a:spLocks noChangeArrowheads="1"/>
          </p:cNvSpPr>
          <p:nvPr/>
        </p:nvSpPr>
        <p:spPr bwMode="auto">
          <a:xfrm>
            <a:off x="5911850" y="3144838"/>
            <a:ext cx="398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M</a:t>
            </a:r>
          </a:p>
        </p:txBody>
      </p:sp>
      <p:grpSp>
        <p:nvGrpSpPr>
          <p:cNvPr id="109612" name="Group 44"/>
          <p:cNvGrpSpPr>
            <a:grpSpLocks/>
          </p:cNvGrpSpPr>
          <p:nvPr/>
        </p:nvGrpSpPr>
        <p:grpSpPr bwMode="auto">
          <a:xfrm>
            <a:off x="5486400" y="1447800"/>
            <a:ext cx="3319463" cy="2743200"/>
            <a:chOff x="3456" y="912"/>
            <a:chExt cx="2091" cy="1728"/>
          </a:xfrm>
        </p:grpSpPr>
        <p:sp>
          <p:nvSpPr>
            <p:cNvPr id="109604" name="Rectangle 36"/>
            <p:cNvSpPr>
              <a:spLocks noChangeArrowheads="1"/>
            </p:cNvSpPr>
            <p:nvPr/>
          </p:nvSpPr>
          <p:spPr bwMode="auto">
            <a:xfrm>
              <a:off x="3456" y="2304"/>
              <a:ext cx="816" cy="3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05" name="Text Box 37"/>
            <p:cNvSpPr txBox="1">
              <a:spLocks noChangeArrowheads="1"/>
            </p:cNvSpPr>
            <p:nvPr/>
          </p:nvSpPr>
          <p:spPr bwMode="auto">
            <a:xfrm>
              <a:off x="4512" y="912"/>
              <a:ext cx="1035"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Tax share</a:t>
              </a:r>
            </a:p>
            <a:p>
              <a:r>
                <a:rPr lang="en-US" altLang="en-US" sz="2000">
                  <a:latin typeface="Verdana" pitchFamily="34" charset="0"/>
                </a:rPr>
                <a:t>for </a:t>
              </a:r>
              <a:r>
                <a:rPr lang="en-US" altLang="en-US" sz="2000" i="1">
                  <a:latin typeface="Verdana" pitchFamily="34" charset="0"/>
                </a:rPr>
                <a:t>t</a:t>
              </a:r>
              <a:r>
                <a:rPr lang="en-US" altLang="en-US" sz="2000">
                  <a:latin typeface="Verdana" pitchFamily="34" charset="0"/>
                </a:rPr>
                <a:t>.</a:t>
              </a:r>
            </a:p>
            <a:p>
              <a:r>
                <a:rPr lang="en-US" altLang="en-US" sz="2000">
                  <a:latin typeface="Verdana" pitchFamily="34" charset="0"/>
                </a:rPr>
                <a:t>Very small;</a:t>
              </a:r>
            </a:p>
            <a:p>
              <a:r>
                <a:rPr lang="en-US" altLang="en-US" sz="2000">
                  <a:latin typeface="Verdana" pitchFamily="34" charset="0"/>
                </a:rPr>
                <a:t>ignore.</a:t>
              </a:r>
            </a:p>
          </p:txBody>
        </p:sp>
        <p:sp>
          <p:nvSpPr>
            <p:cNvPr id="109606" name="Line 38"/>
            <p:cNvSpPr>
              <a:spLocks noChangeShapeType="1"/>
            </p:cNvSpPr>
            <p:nvPr/>
          </p:nvSpPr>
          <p:spPr bwMode="auto">
            <a:xfrm flipH="1">
              <a:off x="4272" y="1728"/>
              <a:ext cx="48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9611" name="Group 43"/>
          <p:cNvGrpSpPr>
            <a:grpSpLocks/>
          </p:cNvGrpSpPr>
          <p:nvPr/>
        </p:nvGrpSpPr>
        <p:grpSpPr bwMode="auto">
          <a:xfrm>
            <a:off x="2159348" y="3657602"/>
            <a:ext cx="2846388" cy="2736851"/>
            <a:chOff x="2067" y="2304"/>
            <a:chExt cx="1793" cy="1724"/>
          </a:xfrm>
        </p:grpSpPr>
        <p:sp>
          <p:nvSpPr>
            <p:cNvPr id="109608" name="Rectangle 40"/>
            <p:cNvSpPr>
              <a:spLocks noChangeArrowheads="1"/>
            </p:cNvSpPr>
            <p:nvPr/>
          </p:nvSpPr>
          <p:spPr bwMode="auto">
            <a:xfrm>
              <a:off x="2243" y="2304"/>
              <a:ext cx="1617" cy="3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09" name="Text Box 41"/>
            <p:cNvSpPr txBox="1">
              <a:spLocks noChangeArrowheads="1"/>
            </p:cNvSpPr>
            <p:nvPr/>
          </p:nvSpPr>
          <p:spPr bwMode="auto">
            <a:xfrm>
              <a:off x="2067" y="3505"/>
              <a:ext cx="1506"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PageRank of</a:t>
              </a:r>
            </a:p>
            <a:p>
              <a:r>
                <a:rPr lang="en-US" altLang="en-US" sz="2400" dirty="0"/>
                <a:t>each “farm” page</a:t>
              </a:r>
            </a:p>
          </p:txBody>
        </p:sp>
        <p:sp>
          <p:nvSpPr>
            <p:cNvPr id="109610" name="Line 42"/>
            <p:cNvSpPr>
              <a:spLocks noChangeShapeType="1"/>
            </p:cNvSpPr>
            <p:nvPr/>
          </p:nvSpPr>
          <p:spPr bwMode="auto">
            <a:xfrm flipV="1">
              <a:off x="2740" y="2640"/>
              <a:ext cx="0" cy="86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162718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096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096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957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95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5"/>
          <p:cNvSpPr>
            <a:spLocks noGrp="1"/>
          </p:cNvSpPr>
          <p:nvPr>
            <p:ph type="sldNum" sz="quarter" idx="12"/>
          </p:nvPr>
        </p:nvSpPr>
        <p:spPr/>
        <p:txBody>
          <a:bodyPr/>
          <a:lstStyle/>
          <a:p>
            <a:fld id="{4278661E-78A5-4F71-BB82-4A72A9FFCFDB}" type="slidenum">
              <a:rPr lang="en-US" altLang="en-US"/>
              <a:pPr/>
              <a:t>24</a:t>
            </a:fld>
            <a:endParaRPr lang="en-US" altLang="en-US"/>
          </a:p>
        </p:txBody>
      </p:sp>
      <p:sp>
        <p:nvSpPr>
          <p:cNvPr id="97282" name="Rectangle 2"/>
          <p:cNvSpPr>
            <a:spLocks noGrp="1" noChangeArrowheads="1"/>
          </p:cNvSpPr>
          <p:nvPr>
            <p:ph type="title"/>
          </p:nvPr>
        </p:nvSpPr>
        <p:spPr>
          <a:xfrm>
            <a:off x="533400" y="-11395"/>
            <a:ext cx="7772400" cy="1143000"/>
          </a:xfrm>
        </p:spPr>
        <p:txBody>
          <a:bodyPr/>
          <a:lstStyle/>
          <a:p>
            <a:r>
              <a:rPr lang="en-US" altLang="en-US" dirty="0"/>
              <a:t>Analysis – (3)</a:t>
            </a:r>
          </a:p>
        </p:txBody>
      </p:sp>
      <p:sp>
        <p:nvSpPr>
          <p:cNvPr id="97283" name="Rectangle 3"/>
          <p:cNvSpPr>
            <a:spLocks noGrp="1" noChangeArrowheads="1"/>
          </p:cNvSpPr>
          <p:nvPr>
            <p:ph type="body" idx="1"/>
          </p:nvPr>
        </p:nvSpPr>
        <p:spPr>
          <a:xfrm>
            <a:off x="533400" y="3810000"/>
            <a:ext cx="8001000" cy="2743200"/>
          </a:xfrm>
        </p:spPr>
        <p:txBody>
          <a:bodyPr/>
          <a:lstStyle/>
          <a:p>
            <a:r>
              <a:rPr lang="en-US" altLang="en-US" sz="2800" dirty="0"/>
              <a:t>y = x/(1-</a:t>
            </a:r>
            <a:r>
              <a:rPr lang="en-US" altLang="en-US" sz="2800" dirty="0">
                <a:latin typeface="Symbol" pitchFamily="18" charset="2"/>
              </a:rPr>
              <a:t>b</a:t>
            </a:r>
            <a:r>
              <a:rPr lang="en-US" altLang="en-US" sz="2800" baseline="30000" dirty="0"/>
              <a:t>2</a:t>
            </a:r>
            <a:r>
              <a:rPr lang="en-US" altLang="en-US" sz="2800" dirty="0"/>
              <a:t>) + </a:t>
            </a:r>
            <a:r>
              <a:rPr lang="en-US" altLang="en-US" sz="2800" dirty="0" err="1"/>
              <a:t>cM</a:t>
            </a:r>
            <a:r>
              <a:rPr lang="en-US" altLang="en-US" sz="2800" dirty="0"/>
              <a:t>/N where c = </a:t>
            </a:r>
            <a:r>
              <a:rPr lang="en-US" altLang="en-US" sz="2800" dirty="0">
                <a:latin typeface="Symbol" pitchFamily="18" charset="2"/>
                <a:sym typeface="Symbol" pitchFamily="18" charset="2"/>
              </a:rPr>
              <a:t></a:t>
            </a:r>
            <a:r>
              <a:rPr lang="en-US" altLang="en-US" sz="2800" dirty="0"/>
              <a:t>/(1+</a:t>
            </a:r>
            <a:r>
              <a:rPr lang="en-US" altLang="en-US" sz="2800" dirty="0">
                <a:latin typeface="Symbol" pitchFamily="18" charset="2"/>
                <a:sym typeface="Symbol" pitchFamily="18" charset="2"/>
              </a:rPr>
              <a:t></a:t>
            </a:r>
            <a:r>
              <a:rPr lang="en-US" altLang="en-US" sz="2800" dirty="0"/>
              <a:t>).</a:t>
            </a:r>
            <a:endParaRPr lang="en-US" altLang="en-US" dirty="0"/>
          </a:p>
          <a:p>
            <a:r>
              <a:rPr lang="en-US" altLang="en-US" sz="2800" dirty="0"/>
              <a:t>For </a:t>
            </a:r>
            <a:r>
              <a:rPr lang="en-US" altLang="en-US" sz="2800" dirty="0">
                <a:latin typeface="Symbol" pitchFamily="18" charset="2"/>
              </a:rPr>
              <a:t>b</a:t>
            </a:r>
            <a:r>
              <a:rPr lang="en-US" altLang="en-US" sz="2800" dirty="0"/>
              <a:t> = 0.85, 1/(1-</a:t>
            </a:r>
            <a:r>
              <a:rPr lang="en-US" altLang="en-US" sz="2800" dirty="0">
                <a:latin typeface="Symbol" pitchFamily="18" charset="2"/>
              </a:rPr>
              <a:t>b</a:t>
            </a:r>
            <a:r>
              <a:rPr lang="en-US" altLang="en-US" sz="2800" baseline="30000" dirty="0"/>
              <a:t>2</a:t>
            </a:r>
            <a:r>
              <a:rPr lang="en-US" altLang="en-US" sz="2800" dirty="0"/>
              <a:t>)= 3.6.</a:t>
            </a:r>
          </a:p>
          <a:p>
            <a:pPr lvl="1"/>
            <a:r>
              <a:rPr lang="en-US" altLang="en-US" dirty="0"/>
              <a:t>Multiplier effect for “acquired” page rank.</a:t>
            </a:r>
          </a:p>
          <a:p>
            <a:r>
              <a:rPr lang="en-US" altLang="en-US" dirty="0"/>
              <a:t>By making M large, we can make </a:t>
            </a:r>
            <a:r>
              <a:rPr lang="en-US" altLang="en-US" i="1" dirty="0"/>
              <a:t>y</a:t>
            </a:r>
            <a:r>
              <a:rPr lang="en-US" altLang="en-US" dirty="0"/>
              <a:t> </a:t>
            </a:r>
            <a:r>
              <a:rPr lang="en-US" altLang="en-US" dirty="0" smtClean="0"/>
              <a:t>almost as </a:t>
            </a:r>
            <a:r>
              <a:rPr lang="en-US" altLang="en-US" dirty="0"/>
              <a:t>large as we want.</a:t>
            </a:r>
            <a:endParaRPr lang="en-US" altLang="en-US" sz="2800" dirty="0"/>
          </a:p>
        </p:txBody>
      </p:sp>
      <p:sp>
        <p:nvSpPr>
          <p:cNvPr id="97285" name="Cloud"/>
          <p:cNvSpPr>
            <a:spLocks noChangeAspect="1" noEditPoints="1" noChangeArrowheads="1"/>
          </p:cNvSpPr>
          <p:nvPr/>
        </p:nvSpPr>
        <p:spPr bwMode="auto">
          <a:xfrm>
            <a:off x="762000" y="1731962"/>
            <a:ext cx="2335213" cy="9858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solidFill>
          <a:ln w="9525">
            <a:solidFill>
              <a:srgbClr val="000000"/>
            </a:solidFill>
            <a:miter lim="800000"/>
            <a:headEnd/>
            <a:tailEnd/>
          </a:ln>
          <a:effectLst>
            <a:outerShdw dist="107763" dir="2700000" algn="ctr" rotWithShape="0">
              <a:srgbClr val="808080"/>
            </a:outerShdw>
          </a:effectLst>
        </p:spPr>
        <p:txBody>
          <a:bodyPr/>
          <a:lstStyle/>
          <a:p>
            <a:endParaRPr lang="en-US" altLang="en-US" sz="1800" dirty="0">
              <a:latin typeface="Verdana" pitchFamily="34" charset="0"/>
            </a:endParaRPr>
          </a:p>
          <a:p>
            <a:r>
              <a:rPr lang="en-US" altLang="en-US" sz="1600" dirty="0">
                <a:latin typeface="Verdana" pitchFamily="34" charset="0"/>
              </a:rPr>
              <a:t>Inaccessible</a:t>
            </a:r>
          </a:p>
        </p:txBody>
      </p:sp>
      <p:sp>
        <p:nvSpPr>
          <p:cNvPr id="97286" name="Oval 6"/>
          <p:cNvSpPr>
            <a:spLocks noChangeArrowheads="1"/>
          </p:cNvSpPr>
          <p:nvPr/>
        </p:nvSpPr>
        <p:spPr bwMode="auto">
          <a:xfrm>
            <a:off x="3557588" y="1684338"/>
            <a:ext cx="987425" cy="19732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7" name="Oval 7"/>
          <p:cNvSpPr>
            <a:spLocks noChangeArrowheads="1"/>
          </p:cNvSpPr>
          <p:nvPr/>
        </p:nvSpPr>
        <p:spPr bwMode="auto">
          <a:xfrm>
            <a:off x="4017963" y="1873250"/>
            <a:ext cx="65087"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8" name="Oval 8"/>
          <p:cNvSpPr>
            <a:spLocks noChangeArrowheads="1"/>
          </p:cNvSpPr>
          <p:nvPr/>
        </p:nvSpPr>
        <p:spPr bwMode="auto">
          <a:xfrm>
            <a:off x="4017963" y="224790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9" name="Oval 9"/>
          <p:cNvSpPr>
            <a:spLocks noChangeArrowheads="1"/>
          </p:cNvSpPr>
          <p:nvPr/>
        </p:nvSpPr>
        <p:spPr bwMode="auto">
          <a:xfrm>
            <a:off x="4017963" y="2671763"/>
            <a:ext cx="65087"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0" name="Oval 10"/>
          <p:cNvSpPr>
            <a:spLocks noChangeArrowheads="1"/>
          </p:cNvSpPr>
          <p:nvPr/>
        </p:nvSpPr>
        <p:spPr bwMode="auto">
          <a:xfrm>
            <a:off x="4017963" y="295275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1" name="Oval 11"/>
          <p:cNvSpPr>
            <a:spLocks noChangeArrowheads="1"/>
          </p:cNvSpPr>
          <p:nvPr/>
        </p:nvSpPr>
        <p:spPr bwMode="auto">
          <a:xfrm>
            <a:off x="4017963" y="3281363"/>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2" name="Oval 12"/>
          <p:cNvSpPr>
            <a:spLocks noChangeArrowheads="1"/>
          </p:cNvSpPr>
          <p:nvPr/>
        </p:nvSpPr>
        <p:spPr bwMode="auto">
          <a:xfrm>
            <a:off x="5070475" y="2578100"/>
            <a:ext cx="131763" cy="936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3" name="Oval 13"/>
          <p:cNvSpPr>
            <a:spLocks noChangeArrowheads="1"/>
          </p:cNvSpPr>
          <p:nvPr/>
        </p:nvSpPr>
        <p:spPr bwMode="auto">
          <a:xfrm>
            <a:off x="5794375" y="2014538"/>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4" name="Oval 14"/>
          <p:cNvSpPr>
            <a:spLocks noChangeArrowheads="1"/>
          </p:cNvSpPr>
          <p:nvPr/>
        </p:nvSpPr>
        <p:spPr bwMode="auto">
          <a:xfrm>
            <a:off x="5794375" y="2343150"/>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5" name="Oval 15"/>
          <p:cNvSpPr>
            <a:spLocks noChangeArrowheads="1"/>
          </p:cNvSpPr>
          <p:nvPr/>
        </p:nvSpPr>
        <p:spPr bwMode="auto">
          <a:xfrm>
            <a:off x="5794375" y="267176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6" name="Oval 16"/>
          <p:cNvSpPr>
            <a:spLocks noChangeArrowheads="1"/>
          </p:cNvSpPr>
          <p:nvPr/>
        </p:nvSpPr>
        <p:spPr bwMode="auto">
          <a:xfrm>
            <a:off x="5794375" y="290671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7" name="Oval 17"/>
          <p:cNvSpPr>
            <a:spLocks noChangeArrowheads="1"/>
          </p:cNvSpPr>
          <p:nvPr/>
        </p:nvSpPr>
        <p:spPr bwMode="auto">
          <a:xfrm>
            <a:off x="5794375" y="3235325"/>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8" name="Oval 18"/>
          <p:cNvSpPr>
            <a:spLocks noChangeArrowheads="1"/>
          </p:cNvSpPr>
          <p:nvPr/>
        </p:nvSpPr>
        <p:spPr bwMode="auto">
          <a:xfrm>
            <a:off x="4873625" y="1779588"/>
            <a:ext cx="1908175" cy="17843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9" name="Line 19"/>
          <p:cNvSpPr>
            <a:spLocks noChangeShapeType="1"/>
          </p:cNvSpPr>
          <p:nvPr/>
        </p:nvSpPr>
        <p:spPr bwMode="auto">
          <a:xfrm>
            <a:off x="4083050" y="1873250"/>
            <a:ext cx="987425" cy="7048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0" name="Line 20"/>
          <p:cNvSpPr>
            <a:spLocks noChangeShapeType="1"/>
          </p:cNvSpPr>
          <p:nvPr/>
        </p:nvSpPr>
        <p:spPr bwMode="auto">
          <a:xfrm>
            <a:off x="4083050" y="2295525"/>
            <a:ext cx="922338" cy="3286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1" name="Line 21"/>
          <p:cNvSpPr>
            <a:spLocks noChangeShapeType="1"/>
          </p:cNvSpPr>
          <p:nvPr/>
        </p:nvSpPr>
        <p:spPr bwMode="auto">
          <a:xfrm flipV="1">
            <a:off x="4083050" y="2717800"/>
            <a:ext cx="987425" cy="2825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2" name="Line 22"/>
          <p:cNvSpPr>
            <a:spLocks noChangeShapeType="1"/>
          </p:cNvSpPr>
          <p:nvPr/>
        </p:nvSpPr>
        <p:spPr bwMode="auto">
          <a:xfrm flipV="1">
            <a:off x="4083050" y="2765425"/>
            <a:ext cx="1054100" cy="5635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3" name="Line 23"/>
          <p:cNvSpPr>
            <a:spLocks noChangeShapeType="1"/>
          </p:cNvSpPr>
          <p:nvPr/>
        </p:nvSpPr>
        <p:spPr bwMode="auto">
          <a:xfrm flipV="1">
            <a:off x="4083050" y="2671763"/>
            <a:ext cx="922338" cy="46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4" name="Line 24"/>
          <p:cNvSpPr>
            <a:spLocks noChangeShapeType="1"/>
          </p:cNvSpPr>
          <p:nvPr/>
        </p:nvSpPr>
        <p:spPr bwMode="auto">
          <a:xfrm flipV="1">
            <a:off x="5137150" y="2060575"/>
            <a:ext cx="657225" cy="5175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5" name="Line 25"/>
          <p:cNvSpPr>
            <a:spLocks noChangeShapeType="1"/>
          </p:cNvSpPr>
          <p:nvPr/>
        </p:nvSpPr>
        <p:spPr bwMode="auto">
          <a:xfrm>
            <a:off x="5202238" y="2624138"/>
            <a:ext cx="592137" cy="476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6" name="Line 26"/>
          <p:cNvSpPr>
            <a:spLocks noChangeShapeType="1"/>
          </p:cNvSpPr>
          <p:nvPr/>
        </p:nvSpPr>
        <p:spPr bwMode="auto">
          <a:xfrm flipV="1">
            <a:off x="5202238" y="2362200"/>
            <a:ext cx="588962"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7" name="Line 27"/>
          <p:cNvSpPr>
            <a:spLocks noChangeShapeType="1"/>
          </p:cNvSpPr>
          <p:nvPr/>
        </p:nvSpPr>
        <p:spPr bwMode="auto">
          <a:xfrm>
            <a:off x="5202238" y="2671763"/>
            <a:ext cx="592137" cy="2349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8" name="Line 28"/>
          <p:cNvSpPr>
            <a:spLocks noChangeShapeType="1"/>
          </p:cNvSpPr>
          <p:nvPr/>
        </p:nvSpPr>
        <p:spPr bwMode="auto">
          <a:xfrm>
            <a:off x="5137150" y="2671763"/>
            <a:ext cx="657225" cy="56356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9" name="Text Box 29"/>
          <p:cNvSpPr txBox="1">
            <a:spLocks noChangeArrowheads="1"/>
          </p:cNvSpPr>
          <p:nvPr/>
        </p:nvSpPr>
        <p:spPr bwMode="auto">
          <a:xfrm>
            <a:off x="4991100" y="2252663"/>
            <a:ext cx="28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t</a:t>
            </a:r>
          </a:p>
        </p:txBody>
      </p:sp>
      <p:sp>
        <p:nvSpPr>
          <p:cNvPr id="97310" name="Line 30"/>
          <p:cNvSpPr>
            <a:spLocks noChangeShapeType="1"/>
          </p:cNvSpPr>
          <p:nvPr/>
        </p:nvSpPr>
        <p:spPr bwMode="auto">
          <a:xfrm>
            <a:off x="2833688" y="1966913"/>
            <a:ext cx="788987" cy="1873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11" name="Text Box 31"/>
          <p:cNvSpPr txBox="1">
            <a:spLocks noChangeArrowheads="1"/>
          </p:cNvSpPr>
          <p:nvPr/>
        </p:nvSpPr>
        <p:spPr bwMode="auto">
          <a:xfrm>
            <a:off x="3425825" y="1479550"/>
            <a:ext cx="1358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latin typeface="Verdana" pitchFamily="34" charset="0"/>
              </a:rPr>
              <a:t>Accessible</a:t>
            </a:r>
          </a:p>
        </p:txBody>
      </p:sp>
      <p:sp>
        <p:nvSpPr>
          <p:cNvPr id="97312" name="Text Box 32"/>
          <p:cNvSpPr txBox="1">
            <a:spLocks noChangeArrowheads="1"/>
          </p:cNvSpPr>
          <p:nvPr/>
        </p:nvSpPr>
        <p:spPr bwMode="auto">
          <a:xfrm>
            <a:off x="5399088" y="1454150"/>
            <a:ext cx="75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Own</a:t>
            </a:r>
          </a:p>
        </p:txBody>
      </p:sp>
      <p:sp>
        <p:nvSpPr>
          <p:cNvPr id="97313" name="Text Box 33"/>
          <p:cNvSpPr txBox="1">
            <a:spLocks noChangeArrowheads="1"/>
          </p:cNvSpPr>
          <p:nvPr/>
        </p:nvSpPr>
        <p:spPr bwMode="auto">
          <a:xfrm>
            <a:off x="5978525" y="1876425"/>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1</a:t>
            </a:r>
          </a:p>
        </p:txBody>
      </p:sp>
      <p:sp>
        <p:nvSpPr>
          <p:cNvPr id="97314" name="Text Box 34"/>
          <p:cNvSpPr txBox="1">
            <a:spLocks noChangeArrowheads="1"/>
          </p:cNvSpPr>
          <p:nvPr/>
        </p:nvSpPr>
        <p:spPr bwMode="auto">
          <a:xfrm>
            <a:off x="5978525" y="2159000"/>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2</a:t>
            </a:r>
          </a:p>
        </p:txBody>
      </p:sp>
      <p:sp>
        <p:nvSpPr>
          <p:cNvPr id="97315" name="Text Box 35"/>
          <p:cNvSpPr txBox="1">
            <a:spLocks noChangeArrowheads="1"/>
          </p:cNvSpPr>
          <p:nvPr/>
        </p:nvSpPr>
        <p:spPr bwMode="auto">
          <a:xfrm>
            <a:off x="5911850" y="3144838"/>
            <a:ext cx="398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M</a:t>
            </a:r>
          </a:p>
        </p:txBody>
      </p:sp>
    </p:spTree>
    <p:extLst>
      <p:ext uri="{BB962C8B-B14F-4D97-AF65-F5344CB8AC3E}">
        <p14:creationId xmlns:p14="http://schemas.microsoft.com/office/powerpoint/2010/main" val="227187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728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72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82"/>
            <a:ext cx="8686800" cy="987552"/>
          </a:xfrm>
        </p:spPr>
        <p:txBody>
          <a:bodyPr/>
          <a:lstStyle/>
          <a:p>
            <a:r>
              <a:rPr lang="en-US" sz="4000" dirty="0" smtClean="0"/>
              <a:t>War Between Spammers and Search Engines</a:t>
            </a:r>
            <a:endParaRPr lang="en-US" sz="4000" dirty="0"/>
          </a:p>
        </p:txBody>
      </p:sp>
      <p:sp>
        <p:nvSpPr>
          <p:cNvPr id="3" name="Content Placeholder 2"/>
          <p:cNvSpPr>
            <a:spLocks noGrp="1"/>
          </p:cNvSpPr>
          <p:nvPr>
            <p:ph idx="1"/>
          </p:nvPr>
        </p:nvSpPr>
        <p:spPr/>
        <p:txBody>
          <a:bodyPr/>
          <a:lstStyle/>
          <a:p>
            <a:r>
              <a:rPr lang="en-US" dirty="0" smtClean="0"/>
              <a:t>If you design your spam farm just as was described, Google will notice it and drop it from the Web.</a:t>
            </a:r>
          </a:p>
          <a:p>
            <a:r>
              <a:rPr lang="en-US" dirty="0" smtClean="0"/>
              <a:t>More complex designs might be undetected, but SEO innovations can be tracked by Google et al.</a:t>
            </a:r>
          </a:p>
          <a:p>
            <a:r>
              <a:rPr lang="en-US" dirty="0" smtClean="0"/>
              <a:t>Fortunately, there are other techniques that do not rely on direct detection of spam farms.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25</a:t>
            </a:fld>
            <a:endParaRPr lang="en-US" dirty="0"/>
          </a:p>
        </p:txBody>
      </p:sp>
    </p:spTree>
    <p:extLst>
      <p:ext uri="{BB962C8B-B14F-4D97-AF65-F5344CB8AC3E}">
        <p14:creationId xmlns:p14="http://schemas.microsoft.com/office/powerpoint/2010/main" val="30491950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808A33B-4050-4F0A-A785-42C2FB0E5406}" type="slidenum">
              <a:rPr lang="en-US" altLang="en-US"/>
              <a:pPr/>
              <a:t>26</a:t>
            </a:fld>
            <a:endParaRPr lang="en-US" altLang="en-US"/>
          </a:p>
        </p:txBody>
      </p:sp>
      <p:sp>
        <p:nvSpPr>
          <p:cNvPr id="99330" name="Rectangle 2"/>
          <p:cNvSpPr>
            <a:spLocks noGrp="1" noChangeArrowheads="1"/>
          </p:cNvSpPr>
          <p:nvPr>
            <p:ph type="title"/>
          </p:nvPr>
        </p:nvSpPr>
        <p:spPr/>
        <p:txBody>
          <a:bodyPr/>
          <a:lstStyle/>
          <a:p>
            <a:r>
              <a:rPr lang="en-US" altLang="en-US" dirty="0"/>
              <a:t>Detecting </a:t>
            </a:r>
            <a:r>
              <a:rPr lang="en-US" altLang="en-US" dirty="0" smtClean="0"/>
              <a:t>Link Spam</a:t>
            </a:r>
            <a:endParaRPr lang="en-US" altLang="en-US" dirty="0"/>
          </a:p>
        </p:txBody>
      </p:sp>
      <p:sp>
        <p:nvSpPr>
          <p:cNvPr id="99331" name="Rectangle 3"/>
          <p:cNvSpPr>
            <a:spLocks noGrp="1" noChangeArrowheads="1"/>
          </p:cNvSpPr>
          <p:nvPr>
            <p:ph type="body" idx="1"/>
          </p:nvPr>
        </p:nvSpPr>
        <p:spPr/>
        <p:txBody>
          <a:bodyPr/>
          <a:lstStyle/>
          <a:p>
            <a:r>
              <a:rPr lang="en-US" altLang="en-US" dirty="0"/>
              <a:t>Topic-specific PageRank, with a set of “trusted” pages as the teleport set is called </a:t>
            </a:r>
            <a:r>
              <a:rPr lang="en-US" altLang="en-US" i="1" dirty="0" err="1">
                <a:solidFill>
                  <a:srgbClr val="FF0066"/>
                </a:solidFill>
              </a:rPr>
              <a:t>TrustRank</a:t>
            </a:r>
            <a:r>
              <a:rPr lang="en-US" altLang="en-US" dirty="0"/>
              <a:t>.</a:t>
            </a:r>
          </a:p>
          <a:p>
            <a:r>
              <a:rPr lang="en-US" altLang="en-US" i="1" dirty="0">
                <a:solidFill>
                  <a:srgbClr val="FF0066"/>
                </a:solidFill>
              </a:rPr>
              <a:t>Spam Mass</a:t>
            </a:r>
            <a:r>
              <a:rPr lang="en-US" altLang="en-US" dirty="0"/>
              <a:t> </a:t>
            </a:r>
            <a:r>
              <a:rPr lang="en-US" altLang="en-US" dirty="0" smtClean="0"/>
              <a:t>=                                            (</a:t>
            </a:r>
            <a:r>
              <a:rPr lang="en-US" altLang="en-US" dirty="0"/>
              <a:t>PageRank – </a:t>
            </a:r>
            <a:r>
              <a:rPr lang="en-US" altLang="en-US" dirty="0" err="1"/>
              <a:t>TrustRank</a:t>
            </a:r>
            <a:r>
              <a:rPr lang="en-US" altLang="en-US" dirty="0" smtClean="0"/>
              <a:t>)/PageRank</a:t>
            </a:r>
            <a:r>
              <a:rPr lang="en-US" altLang="en-US" dirty="0"/>
              <a:t>.</a:t>
            </a:r>
          </a:p>
          <a:p>
            <a:pPr lvl="1"/>
            <a:r>
              <a:rPr lang="en-US" altLang="en-US" dirty="0"/>
              <a:t>High spam mass means most of your PageRank comes from untrusted sources – you may be link-spam.</a:t>
            </a:r>
          </a:p>
        </p:txBody>
      </p:sp>
    </p:spTree>
    <p:extLst>
      <p:ext uri="{BB962C8B-B14F-4D97-AF65-F5344CB8AC3E}">
        <p14:creationId xmlns:p14="http://schemas.microsoft.com/office/powerpoint/2010/main" val="107534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331">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93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38F66C6-BDCC-41B5-BBA3-8554D688200C}" type="slidenum">
              <a:rPr lang="en-US" altLang="en-US"/>
              <a:pPr/>
              <a:t>27</a:t>
            </a:fld>
            <a:endParaRPr lang="en-US" altLang="en-US"/>
          </a:p>
        </p:txBody>
      </p:sp>
      <p:sp>
        <p:nvSpPr>
          <p:cNvPr id="105474" name="Rectangle 2"/>
          <p:cNvSpPr>
            <a:spLocks noGrp="1" noChangeArrowheads="1"/>
          </p:cNvSpPr>
          <p:nvPr>
            <p:ph type="title"/>
          </p:nvPr>
        </p:nvSpPr>
        <p:spPr/>
        <p:txBody>
          <a:bodyPr/>
          <a:lstStyle/>
          <a:p>
            <a:r>
              <a:rPr lang="en-US" altLang="en-US"/>
              <a:t>Picking the Trusted Set</a:t>
            </a:r>
          </a:p>
        </p:txBody>
      </p:sp>
      <p:sp>
        <p:nvSpPr>
          <p:cNvPr id="105475" name="Rectangle 3"/>
          <p:cNvSpPr>
            <a:spLocks noGrp="1" noChangeArrowheads="1"/>
          </p:cNvSpPr>
          <p:nvPr>
            <p:ph type="body" idx="1"/>
          </p:nvPr>
        </p:nvSpPr>
        <p:spPr/>
        <p:txBody>
          <a:bodyPr/>
          <a:lstStyle/>
          <a:p>
            <a:r>
              <a:rPr lang="en-US" altLang="en-US" dirty="0"/>
              <a:t>Two conflicting considerations:</a:t>
            </a:r>
          </a:p>
          <a:p>
            <a:pPr lvl="1"/>
            <a:r>
              <a:rPr lang="en-US" altLang="en-US" dirty="0"/>
              <a:t>Human </a:t>
            </a:r>
            <a:r>
              <a:rPr lang="en-US" altLang="en-US" dirty="0" smtClean="0"/>
              <a:t>may have </a:t>
            </a:r>
            <a:r>
              <a:rPr lang="en-US" altLang="en-US" dirty="0"/>
              <a:t>to inspect each </a:t>
            </a:r>
            <a:r>
              <a:rPr lang="en-US" altLang="en-US" dirty="0" smtClean="0"/>
              <a:t>trusted </a:t>
            </a:r>
            <a:r>
              <a:rPr lang="en-US" altLang="en-US" dirty="0"/>
              <a:t>page, so </a:t>
            </a:r>
            <a:r>
              <a:rPr lang="en-US" altLang="en-US" dirty="0" smtClean="0"/>
              <a:t>this </a:t>
            </a:r>
            <a:r>
              <a:rPr lang="en-US" altLang="en-US" dirty="0"/>
              <a:t>set </a:t>
            </a:r>
            <a:r>
              <a:rPr lang="en-US" altLang="en-US" dirty="0" smtClean="0"/>
              <a:t>should </a:t>
            </a:r>
            <a:r>
              <a:rPr lang="en-US" altLang="en-US" dirty="0"/>
              <a:t>be as small as possible.</a:t>
            </a:r>
          </a:p>
          <a:p>
            <a:pPr lvl="1"/>
            <a:r>
              <a:rPr lang="en-US" altLang="en-US" dirty="0"/>
              <a:t>Must ensure every “good page” gets adequate </a:t>
            </a:r>
            <a:r>
              <a:rPr lang="en-US" altLang="en-US" dirty="0" err="1"/>
              <a:t>TrustRank</a:t>
            </a:r>
            <a:r>
              <a:rPr lang="en-US" altLang="en-US" dirty="0"/>
              <a:t>, so all good pages should be reachable from the trusted set by short paths</a:t>
            </a:r>
            <a:r>
              <a:rPr lang="en-US" altLang="en-US" dirty="0" smtClean="0"/>
              <a:t>.</a:t>
            </a:r>
          </a:p>
          <a:p>
            <a:pPr lvl="2"/>
            <a:r>
              <a:rPr lang="en-US" altLang="en-US" dirty="0" smtClean="0"/>
              <a:t>Implies that the trusted set must be geographically diverse, hence large.</a:t>
            </a:r>
            <a:endParaRPr lang="en-US" altLang="en-US" dirty="0"/>
          </a:p>
        </p:txBody>
      </p:sp>
    </p:spTree>
    <p:extLst>
      <p:ext uri="{BB962C8B-B14F-4D97-AF65-F5344CB8AC3E}">
        <p14:creationId xmlns:p14="http://schemas.microsoft.com/office/powerpoint/2010/main" val="23650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4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54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220ACA5-FCFB-40FA-A280-CE90778171BC}" type="slidenum">
              <a:rPr lang="en-US" altLang="en-US"/>
              <a:pPr/>
              <a:t>28</a:t>
            </a:fld>
            <a:endParaRPr lang="en-US" altLang="en-US"/>
          </a:p>
        </p:txBody>
      </p:sp>
      <p:sp>
        <p:nvSpPr>
          <p:cNvPr id="106498" name="Rectangle 2"/>
          <p:cNvSpPr>
            <a:spLocks noGrp="1" noChangeArrowheads="1"/>
          </p:cNvSpPr>
          <p:nvPr>
            <p:ph type="title"/>
          </p:nvPr>
        </p:nvSpPr>
        <p:spPr>
          <a:xfrm>
            <a:off x="381000" y="0"/>
            <a:ext cx="8763000" cy="1143000"/>
          </a:xfrm>
        </p:spPr>
        <p:txBody>
          <a:bodyPr/>
          <a:lstStyle/>
          <a:p>
            <a:r>
              <a:rPr lang="en-US" altLang="en-US" sz="4000" dirty="0"/>
              <a:t>Approaches to Picking the Trusted Set</a:t>
            </a:r>
          </a:p>
        </p:txBody>
      </p:sp>
      <p:sp>
        <p:nvSpPr>
          <p:cNvPr id="106499" name="Rectangle 3"/>
          <p:cNvSpPr>
            <a:spLocks noGrp="1" noChangeArrowheads="1"/>
          </p:cNvSpPr>
          <p:nvPr>
            <p:ph type="body" idx="1"/>
          </p:nvPr>
        </p:nvSpPr>
        <p:spPr>
          <a:xfrm>
            <a:off x="457200" y="1295400"/>
            <a:ext cx="8458200" cy="5029200"/>
          </a:xfrm>
        </p:spPr>
        <p:txBody>
          <a:bodyPr/>
          <a:lstStyle/>
          <a:p>
            <a:pPr marL="609600" indent="-609600">
              <a:buFont typeface="Monotype Sorts" pitchFamily="2" charset="2"/>
              <a:buAutoNum type="arabicPeriod"/>
            </a:pPr>
            <a:r>
              <a:rPr lang="en-US" altLang="en-US" dirty="0"/>
              <a:t>Pick the top </a:t>
            </a:r>
            <a:r>
              <a:rPr lang="en-US" altLang="en-US" i="1" dirty="0" smtClean="0"/>
              <a:t>k</a:t>
            </a:r>
            <a:r>
              <a:rPr lang="en-US" altLang="en-US" dirty="0" smtClean="0"/>
              <a:t> </a:t>
            </a:r>
            <a:r>
              <a:rPr lang="en-US" altLang="en-US" dirty="0"/>
              <a:t>pages by PageRank.</a:t>
            </a:r>
          </a:p>
          <a:p>
            <a:pPr marL="990600" lvl="1" indent="-533400"/>
            <a:r>
              <a:rPr lang="en-US" altLang="en-US" dirty="0"/>
              <a:t>It is almost impossible to get a spam page to the very top of the PageRank order.</a:t>
            </a:r>
          </a:p>
          <a:p>
            <a:pPr marL="609600" indent="-609600">
              <a:buFont typeface="Monotype Sorts" pitchFamily="2" charset="2"/>
              <a:buAutoNum type="arabicPeriod"/>
            </a:pPr>
            <a:r>
              <a:rPr lang="en-US" altLang="en-US" dirty="0"/>
              <a:t>Pick the home pages of universities.</a:t>
            </a:r>
          </a:p>
          <a:p>
            <a:pPr marL="990600" lvl="1" indent="-533400"/>
            <a:r>
              <a:rPr lang="en-US" altLang="en-US" dirty="0"/>
              <a:t>Domains like .</a:t>
            </a:r>
            <a:r>
              <a:rPr lang="en-US" altLang="en-US" dirty="0" err="1"/>
              <a:t>edu</a:t>
            </a:r>
            <a:r>
              <a:rPr lang="en-US" altLang="en-US" dirty="0"/>
              <a:t> are controlled</a:t>
            </a:r>
            <a:r>
              <a:rPr lang="en-US" altLang="en-US" dirty="0" smtClean="0"/>
              <a:t>.</a:t>
            </a:r>
          </a:p>
          <a:p>
            <a:pPr marL="697992" indent="-533400"/>
            <a:r>
              <a:rPr lang="en-US" altLang="en-US" dirty="0" smtClean="0"/>
              <a:t>Notice that both these approaches avoid the requirement for human intervention.</a:t>
            </a:r>
            <a:endParaRPr lang="en-US" altLang="en-US" dirty="0"/>
          </a:p>
        </p:txBody>
      </p:sp>
    </p:spTree>
    <p:extLst>
      <p:ext uri="{BB962C8B-B14F-4D97-AF65-F5344CB8AC3E}">
        <p14:creationId xmlns:p14="http://schemas.microsoft.com/office/powerpoint/2010/main" val="236164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64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64923" y="381000"/>
            <a:ext cx="7772400" cy="1600200"/>
          </a:xfrm>
          <a:prstGeom prst="rect">
            <a:avLst/>
          </a:prstGeom>
        </p:spPr>
        <p:txBody>
          <a:bodyPr vert="horz" lIns="91440" tIns="0" rIns="45720" bIns="0" rtlCol="0" anchor="t">
            <a:normAutofit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Efficiency Considerations for PageRank</a:t>
            </a:r>
            <a:endParaRPr lang="en-US" dirty="0">
              <a:solidFill>
                <a:srgbClr val="CC0000"/>
              </a:solidFill>
            </a:endParaRPr>
          </a:p>
        </p:txBody>
      </p:sp>
      <p:sp>
        <p:nvSpPr>
          <p:cNvPr id="9" name="Rectangle 3"/>
          <p:cNvSpPr>
            <a:spLocks noGrp="1" noChangeArrowheads="1"/>
          </p:cNvSpPr>
          <p:nvPr>
            <p:ph type="ctrTitle"/>
          </p:nvPr>
        </p:nvSpPr>
        <p:spPr>
          <a:xfrm>
            <a:off x="990600" y="2438400"/>
            <a:ext cx="7620000" cy="2438400"/>
          </a:xfrm>
        </p:spPr>
        <p:txBody>
          <a:bodyPr>
            <a:noAutofit/>
          </a:bodyPr>
          <a:lstStyle/>
          <a:p>
            <a:pPr lvl="0">
              <a:spcBef>
                <a:spcPts val="0"/>
              </a:spcBef>
            </a:pPr>
            <a:r>
              <a:rPr lang="en-US" sz="3600" dirty="0" smtClean="0">
                <a:solidFill>
                  <a:srgbClr val="FF9900"/>
                </a:solidFill>
              </a:rPr>
              <a:t>Multiplication of Huge Vector and 	Matrix</a:t>
            </a:r>
            <a:br>
              <a:rPr lang="en-US" sz="3600" dirty="0" smtClean="0">
                <a:solidFill>
                  <a:srgbClr val="FF9900"/>
                </a:solidFill>
              </a:rPr>
            </a:br>
            <a:r>
              <a:rPr lang="en-US" sz="3600" dirty="0" smtClean="0">
                <a:solidFill>
                  <a:srgbClr val="FF9900"/>
                </a:solidFill>
              </a:rPr>
              <a:t>Representing Blocks of a Stochastic 	Matrix</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4358251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56C9F4E-17E1-4A3A-90AD-2475EC970213}" type="slidenum">
              <a:rPr lang="en-US" altLang="en-US"/>
              <a:pPr/>
              <a:t>3</a:t>
            </a:fld>
            <a:endParaRPr lang="en-US" altLang="en-US"/>
          </a:p>
        </p:txBody>
      </p:sp>
      <p:sp>
        <p:nvSpPr>
          <p:cNvPr id="29698" name="Rectangle 2"/>
          <p:cNvSpPr>
            <a:spLocks noGrp="1" noChangeArrowheads="1"/>
          </p:cNvSpPr>
          <p:nvPr>
            <p:ph type="title"/>
          </p:nvPr>
        </p:nvSpPr>
        <p:spPr/>
        <p:txBody>
          <a:bodyPr/>
          <a:lstStyle/>
          <a:p>
            <a:r>
              <a:rPr lang="en-US" altLang="en-US" dirty="0"/>
              <a:t>Hubs and </a:t>
            </a:r>
            <a:r>
              <a:rPr lang="en-US" altLang="en-US" dirty="0" smtClean="0"/>
              <a:t>Authorities (“HITS”)</a:t>
            </a:r>
            <a:endParaRPr lang="en-US" altLang="en-US" dirty="0"/>
          </a:p>
        </p:txBody>
      </p:sp>
      <p:sp>
        <p:nvSpPr>
          <p:cNvPr id="29699" name="Rectangle 3"/>
          <p:cNvSpPr>
            <a:spLocks noGrp="1" noChangeArrowheads="1"/>
          </p:cNvSpPr>
          <p:nvPr>
            <p:ph type="body" idx="1"/>
          </p:nvPr>
        </p:nvSpPr>
        <p:spPr>
          <a:xfrm>
            <a:off x="457200" y="1295400"/>
            <a:ext cx="8305800" cy="4419600"/>
          </a:xfrm>
        </p:spPr>
        <p:txBody>
          <a:bodyPr/>
          <a:lstStyle/>
          <a:p>
            <a:r>
              <a:rPr lang="en-US" altLang="en-US" dirty="0"/>
              <a:t>Mutually recursive definition:</a:t>
            </a:r>
          </a:p>
          <a:p>
            <a:pPr lvl="1"/>
            <a:r>
              <a:rPr lang="en-US" altLang="en-US" dirty="0"/>
              <a:t>A </a:t>
            </a:r>
            <a:r>
              <a:rPr lang="en-US" altLang="en-US" i="1" dirty="0" smtClean="0">
                <a:solidFill>
                  <a:srgbClr val="FF0066"/>
                </a:solidFill>
              </a:rPr>
              <a:t>hub</a:t>
            </a:r>
            <a:r>
              <a:rPr lang="en-US" altLang="en-US" dirty="0" smtClean="0"/>
              <a:t> </a:t>
            </a:r>
            <a:r>
              <a:rPr lang="en-US" altLang="en-US" dirty="0"/>
              <a:t>links to many authorities;</a:t>
            </a:r>
          </a:p>
          <a:p>
            <a:pPr lvl="1"/>
            <a:r>
              <a:rPr lang="en-US" altLang="en-US" dirty="0"/>
              <a:t>An </a:t>
            </a:r>
            <a:r>
              <a:rPr lang="en-US" altLang="en-US" i="1" dirty="0" smtClean="0">
                <a:solidFill>
                  <a:srgbClr val="FF0066"/>
                </a:solidFill>
              </a:rPr>
              <a:t>authority</a:t>
            </a:r>
            <a:r>
              <a:rPr lang="en-US" altLang="en-US" dirty="0" smtClean="0"/>
              <a:t> </a:t>
            </a:r>
            <a:r>
              <a:rPr lang="en-US" altLang="en-US" dirty="0"/>
              <a:t>is linked to by many hubs.</a:t>
            </a:r>
          </a:p>
          <a:p>
            <a:r>
              <a:rPr lang="en-US" altLang="en-US" dirty="0"/>
              <a:t>Authorities turn out to be places where information can be found.</a:t>
            </a:r>
          </a:p>
          <a:p>
            <a:pPr lvl="1"/>
            <a:r>
              <a:rPr lang="en-US" altLang="en-US" dirty="0">
                <a:solidFill>
                  <a:srgbClr val="00B050"/>
                </a:solidFill>
              </a:rPr>
              <a:t>Example</a:t>
            </a:r>
            <a:r>
              <a:rPr lang="en-US" altLang="en-US" dirty="0"/>
              <a:t>: course home pages.</a:t>
            </a:r>
          </a:p>
          <a:p>
            <a:r>
              <a:rPr lang="en-US" altLang="en-US" dirty="0"/>
              <a:t>Hubs tell where the authorities are.</a:t>
            </a:r>
          </a:p>
          <a:p>
            <a:pPr lvl="1"/>
            <a:r>
              <a:rPr lang="en-US" altLang="en-US" dirty="0">
                <a:solidFill>
                  <a:srgbClr val="00B050"/>
                </a:solidFill>
              </a:rPr>
              <a:t>Example</a:t>
            </a:r>
            <a:r>
              <a:rPr lang="en-US" altLang="en-US" dirty="0"/>
              <a:t>: </a:t>
            </a:r>
            <a:r>
              <a:rPr lang="en-US" altLang="en-US" dirty="0" smtClean="0"/>
              <a:t>departmental course-listing </a:t>
            </a:r>
            <a:r>
              <a:rPr lang="en-US" altLang="en-US" dirty="0"/>
              <a:t>page.</a:t>
            </a:r>
          </a:p>
        </p:txBody>
      </p:sp>
    </p:spTree>
    <p:extLst>
      <p:ext uri="{BB962C8B-B14F-4D97-AF65-F5344CB8AC3E}">
        <p14:creationId xmlns:p14="http://schemas.microsoft.com/office/powerpoint/2010/main" val="307751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699">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Google computes the PageRank of a trillion pages (</a:t>
            </a:r>
            <a:r>
              <a:rPr lang="en-US" dirty="0" smtClean="0">
                <a:solidFill>
                  <a:srgbClr val="00B050"/>
                </a:solidFill>
              </a:rPr>
              <a:t>at least</a:t>
            </a:r>
            <a:r>
              <a:rPr lang="en-US" dirty="0" smtClean="0"/>
              <a:t>!).</a:t>
            </a:r>
          </a:p>
          <a:p>
            <a:r>
              <a:rPr lang="en-US" dirty="0" smtClean="0"/>
              <a:t>The PageRank vector of double-precision reals requires 8 terabytes.</a:t>
            </a:r>
          </a:p>
          <a:p>
            <a:pPr lvl="1"/>
            <a:r>
              <a:rPr lang="en-US" dirty="0" smtClean="0"/>
              <a:t>And another 8 terabytes for the next estimate of PageRank.</a:t>
            </a:r>
          </a:p>
        </p:txBody>
      </p:sp>
      <p:sp>
        <p:nvSpPr>
          <p:cNvPr id="4" name="Slide Number Placeholder 3"/>
          <p:cNvSpPr>
            <a:spLocks noGrp="1"/>
          </p:cNvSpPr>
          <p:nvPr>
            <p:ph type="sldNum" sz="quarter" idx="12"/>
          </p:nvPr>
        </p:nvSpPr>
        <p:spPr/>
        <p:txBody>
          <a:bodyPr/>
          <a:lstStyle/>
          <a:p>
            <a:fld id="{19B12225-5612-419B-A8D5-4B8EEE4C217E}" type="slidenum">
              <a:rPr lang="en-US" smtClean="0"/>
              <a:pPr/>
              <a:t>30</a:t>
            </a:fld>
            <a:endParaRPr lang="en-US" dirty="0"/>
          </a:p>
        </p:txBody>
      </p:sp>
    </p:spTree>
    <p:extLst>
      <p:ext uri="{BB962C8B-B14F-4D97-AF65-F5344CB8AC3E}">
        <p14:creationId xmlns:p14="http://schemas.microsoft.com/office/powerpoint/2010/main" val="325016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 (2)</a:t>
            </a:r>
            <a:endParaRPr lang="en-US" dirty="0"/>
          </a:p>
        </p:txBody>
      </p:sp>
      <p:sp>
        <p:nvSpPr>
          <p:cNvPr id="3" name="Content Placeholder 2"/>
          <p:cNvSpPr>
            <a:spLocks noGrp="1"/>
          </p:cNvSpPr>
          <p:nvPr>
            <p:ph idx="1"/>
          </p:nvPr>
        </p:nvSpPr>
        <p:spPr/>
        <p:txBody>
          <a:bodyPr/>
          <a:lstStyle/>
          <a:p>
            <a:r>
              <a:rPr lang="en-US" dirty="0" smtClean="0"/>
              <a:t>The matrix of the Web has two special properties:</a:t>
            </a:r>
          </a:p>
          <a:p>
            <a:pPr marL="971550" lvl="1" indent="-514350">
              <a:buFont typeface="+mj-lt"/>
              <a:buAutoNum type="arabicPeriod"/>
            </a:pPr>
            <a:r>
              <a:rPr lang="en-US" dirty="0" smtClean="0"/>
              <a:t>It is very sparse: the average Web page has about 10 out-links.</a:t>
            </a:r>
          </a:p>
          <a:p>
            <a:pPr marL="971550" lvl="1" indent="-514350">
              <a:buFont typeface="+mj-lt"/>
              <a:buAutoNum type="arabicPeriod"/>
            </a:pPr>
            <a:r>
              <a:rPr lang="en-US" dirty="0" smtClean="0"/>
              <a:t>Each column has a single value – 1 divided by the number of out-links – that appears wherever that column is not 0.</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31</a:t>
            </a:fld>
            <a:endParaRPr lang="en-US" dirty="0"/>
          </a:p>
        </p:txBody>
      </p:sp>
    </p:spTree>
    <p:extLst>
      <p:ext uri="{BB962C8B-B14F-4D97-AF65-F5344CB8AC3E}">
        <p14:creationId xmlns:p14="http://schemas.microsoft.com/office/powerpoint/2010/main" val="299079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 (3)</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a:solidFill>
                  <a:srgbClr val="0070C0"/>
                </a:solidFill>
              </a:rPr>
              <a:t>Trick</a:t>
            </a:r>
            <a:r>
              <a:rPr lang="en-US" dirty="0"/>
              <a:t>: for each column, store n = the number of out-links and a list of the rows with nonzero values (1/n).</a:t>
            </a:r>
          </a:p>
          <a:p>
            <a:r>
              <a:rPr lang="en-US" dirty="0" smtClean="0"/>
              <a:t>Thus, the matrix of the Web requires at least (4*1+8*10)*10</a:t>
            </a:r>
            <a:r>
              <a:rPr lang="en-US" baseline="30000" dirty="0" smtClean="0"/>
              <a:t>12</a:t>
            </a:r>
            <a:r>
              <a:rPr lang="en-US" dirty="0" smtClean="0"/>
              <a:t> = 84 terabytes.</a:t>
            </a:r>
          </a:p>
        </p:txBody>
      </p:sp>
      <p:sp>
        <p:nvSpPr>
          <p:cNvPr id="4" name="Slide Number Placeholder 3"/>
          <p:cNvSpPr>
            <a:spLocks noGrp="1"/>
          </p:cNvSpPr>
          <p:nvPr>
            <p:ph type="sldNum" sz="quarter" idx="12"/>
          </p:nvPr>
        </p:nvSpPr>
        <p:spPr/>
        <p:txBody>
          <a:bodyPr/>
          <a:lstStyle/>
          <a:p>
            <a:fld id="{19B12225-5612-419B-A8D5-4B8EEE4C217E}" type="slidenum">
              <a:rPr lang="en-US" smtClean="0"/>
              <a:pPr/>
              <a:t>32</a:t>
            </a:fld>
            <a:endParaRPr lang="en-US" dirty="0"/>
          </a:p>
        </p:txBody>
      </p:sp>
      <p:grpSp>
        <p:nvGrpSpPr>
          <p:cNvPr id="11" name="Group 10"/>
          <p:cNvGrpSpPr/>
          <p:nvPr/>
        </p:nvGrpSpPr>
        <p:grpSpPr>
          <a:xfrm>
            <a:off x="851265" y="3352800"/>
            <a:ext cx="1040670" cy="1664732"/>
            <a:chOff x="851265" y="3352800"/>
            <a:chExt cx="1040670" cy="1664732"/>
          </a:xfrm>
        </p:grpSpPr>
        <p:sp>
          <p:nvSpPr>
            <p:cNvPr id="6" name="Rectangle 5"/>
            <p:cNvSpPr/>
            <p:nvPr/>
          </p:nvSpPr>
          <p:spPr>
            <a:xfrm>
              <a:off x="914400" y="3352800"/>
              <a:ext cx="914400" cy="587679"/>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51265" y="4648200"/>
              <a:ext cx="1040670" cy="369332"/>
            </a:xfrm>
            <a:prstGeom prst="rect">
              <a:avLst/>
            </a:prstGeom>
            <a:noFill/>
          </p:spPr>
          <p:txBody>
            <a:bodyPr wrap="none" rtlCol="0">
              <a:spAutoFit/>
            </a:bodyPr>
            <a:lstStyle/>
            <a:p>
              <a:r>
                <a:rPr lang="en-US" dirty="0" smtClean="0"/>
                <a:t>Integer n</a:t>
              </a:r>
              <a:endParaRPr lang="en-US" dirty="0"/>
            </a:p>
          </p:txBody>
        </p:sp>
        <p:cxnSp>
          <p:nvCxnSpPr>
            <p:cNvPr id="9" name="Straight Arrow Connector 8"/>
            <p:cNvCxnSpPr>
              <a:stCxn id="7" idx="0"/>
              <a:endCxn id="6" idx="2"/>
            </p:cNvCxnSpPr>
            <p:nvPr/>
          </p:nvCxnSpPr>
          <p:spPr>
            <a:xfrm flipV="1">
              <a:off x="1371600" y="3940479"/>
              <a:ext cx="0" cy="70772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15" name="Group 14"/>
          <p:cNvGrpSpPr/>
          <p:nvPr/>
        </p:nvGrpSpPr>
        <p:grpSpPr>
          <a:xfrm>
            <a:off x="1891935" y="3345493"/>
            <a:ext cx="3640502" cy="1949038"/>
            <a:chOff x="1891935" y="3345493"/>
            <a:chExt cx="3640502" cy="1949038"/>
          </a:xfrm>
        </p:grpSpPr>
        <p:sp>
          <p:nvSpPr>
            <p:cNvPr id="5" name="Rectangle 4"/>
            <p:cNvSpPr/>
            <p:nvPr/>
          </p:nvSpPr>
          <p:spPr>
            <a:xfrm>
              <a:off x="1891935" y="3345493"/>
              <a:ext cx="914400" cy="609600"/>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971800" y="4648200"/>
              <a:ext cx="2560637" cy="646331"/>
            </a:xfrm>
            <a:prstGeom prst="rect">
              <a:avLst/>
            </a:prstGeom>
            <a:noFill/>
          </p:spPr>
          <p:txBody>
            <a:bodyPr wrap="none" rtlCol="0">
              <a:spAutoFit/>
            </a:bodyPr>
            <a:lstStyle/>
            <a:p>
              <a:r>
                <a:rPr lang="en-US" dirty="0" smtClean="0"/>
                <a:t>Average 10 links/column,</a:t>
              </a:r>
            </a:p>
            <a:p>
              <a:r>
                <a:rPr lang="en-US" dirty="0" smtClean="0"/>
                <a:t>8 bytes per row number. </a:t>
              </a:r>
              <a:endParaRPr lang="en-US" dirty="0"/>
            </a:p>
          </p:txBody>
        </p:sp>
        <p:cxnSp>
          <p:nvCxnSpPr>
            <p:cNvPr id="14" name="Straight Arrow Connector 13"/>
            <p:cNvCxnSpPr>
              <a:endCxn id="5" idx="2"/>
            </p:cNvCxnSpPr>
            <p:nvPr/>
          </p:nvCxnSpPr>
          <p:spPr>
            <a:xfrm flipH="1" flipV="1">
              <a:off x="2349135" y="3955093"/>
              <a:ext cx="622665" cy="693107"/>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415370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The Solution</a:t>
            </a:r>
            <a:r>
              <a:rPr lang="en-US" dirty="0" smtClean="0"/>
              <a:t>: Striping</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Divide the current and next PageRank vectors into k </a:t>
            </a:r>
            <a:r>
              <a:rPr lang="en-US" i="1" dirty="0" smtClean="0">
                <a:solidFill>
                  <a:srgbClr val="FF0000"/>
                </a:solidFill>
              </a:rPr>
              <a:t>stripes</a:t>
            </a:r>
            <a:r>
              <a:rPr lang="en-US" dirty="0"/>
              <a:t> </a:t>
            </a:r>
            <a:r>
              <a:rPr lang="en-US" dirty="0" smtClean="0"/>
              <a:t>of equal size.</a:t>
            </a:r>
          </a:p>
          <a:p>
            <a:pPr lvl="1"/>
            <a:r>
              <a:rPr lang="en-US" dirty="0" smtClean="0"/>
              <a:t>Each stripe is the components in some consecutive rows.</a:t>
            </a:r>
          </a:p>
          <a:p>
            <a:r>
              <a:rPr lang="en-US" dirty="0" smtClean="0"/>
              <a:t>Divide the matrix into squares whose sides are the same length as one of the stripes.</a:t>
            </a:r>
          </a:p>
          <a:p>
            <a:r>
              <a:rPr lang="en-US" dirty="0" smtClean="0"/>
              <a:t>Pick k large enough that we can fit a stripe of each vector and a block of the matrix in main memory at the same time.</a:t>
            </a:r>
          </a:p>
          <a:p>
            <a:pPr lvl="1"/>
            <a:r>
              <a:rPr lang="en-US" dirty="0" smtClean="0">
                <a:solidFill>
                  <a:srgbClr val="0070C0"/>
                </a:solidFill>
              </a:rPr>
              <a:t>Note</a:t>
            </a:r>
            <a:r>
              <a:rPr lang="en-US" dirty="0" smtClean="0"/>
              <a:t>: the multiplication may actually be done at many machines in parallel.</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33</a:t>
            </a:fld>
            <a:endParaRPr lang="en-US" dirty="0"/>
          </a:p>
        </p:txBody>
      </p:sp>
    </p:spTree>
    <p:extLst>
      <p:ext uri="{BB962C8B-B14F-4D97-AF65-F5344CB8AC3E}">
        <p14:creationId xmlns:p14="http://schemas.microsoft.com/office/powerpoint/2010/main" val="353723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k = 3</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34</a:t>
            </a:fld>
            <a:endParaRPr lang="en-US"/>
          </a:p>
        </p:txBody>
      </p:sp>
      <p:grpSp>
        <p:nvGrpSpPr>
          <p:cNvPr id="8" name="Group 7"/>
          <p:cNvGrpSpPr/>
          <p:nvPr/>
        </p:nvGrpSpPr>
        <p:grpSpPr>
          <a:xfrm>
            <a:off x="1211894" y="1676400"/>
            <a:ext cx="943627" cy="2819400"/>
            <a:chOff x="1676400" y="1676400"/>
            <a:chExt cx="943627" cy="2819400"/>
          </a:xfrm>
        </p:grpSpPr>
        <p:sp>
          <p:nvSpPr>
            <p:cNvPr id="4" name="Rectangle 3"/>
            <p:cNvSpPr/>
            <p:nvPr/>
          </p:nvSpPr>
          <p:spPr>
            <a:xfrm>
              <a:off x="1705627" y="1676400"/>
              <a:ext cx="914400" cy="2819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w1</a:t>
              </a:r>
            </a:p>
            <a:p>
              <a:pPr algn="ctr"/>
              <a:endParaRPr lang="en-US" sz="3200" dirty="0">
                <a:solidFill>
                  <a:schemeClr val="tx1"/>
                </a:solidFill>
              </a:endParaRPr>
            </a:p>
            <a:p>
              <a:pPr algn="ctr"/>
              <a:r>
                <a:rPr lang="en-US" sz="3200" dirty="0" smtClean="0">
                  <a:solidFill>
                    <a:schemeClr val="tx1"/>
                  </a:solidFill>
                </a:rPr>
                <a:t>w2</a:t>
              </a:r>
            </a:p>
            <a:p>
              <a:pPr algn="ctr"/>
              <a:endParaRPr lang="en-US" sz="3200" dirty="0">
                <a:solidFill>
                  <a:schemeClr val="tx1"/>
                </a:solidFill>
              </a:endParaRPr>
            </a:p>
            <a:p>
              <a:pPr algn="ctr"/>
              <a:r>
                <a:rPr lang="en-US" sz="3200" dirty="0" smtClean="0">
                  <a:solidFill>
                    <a:schemeClr val="tx1"/>
                  </a:solidFill>
                </a:rPr>
                <a:t>w3</a:t>
              </a:r>
              <a:endParaRPr lang="en-US" sz="3200" dirty="0">
                <a:solidFill>
                  <a:schemeClr val="tx1"/>
                </a:solidFill>
              </a:endParaRPr>
            </a:p>
          </p:txBody>
        </p:sp>
        <p:cxnSp>
          <p:nvCxnSpPr>
            <p:cNvPr id="6" name="Straight Connector 5"/>
            <p:cNvCxnSpPr/>
            <p:nvPr/>
          </p:nvCxnSpPr>
          <p:spPr>
            <a:xfrm>
              <a:off x="1705627" y="2590800"/>
              <a:ext cx="9144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676400" y="3505200"/>
              <a:ext cx="914400" cy="0"/>
            </a:xfrm>
            <a:prstGeom prst="line">
              <a:avLst/>
            </a:prstGeom>
            <a:ln w="28575" cmpd="sng"/>
          </p:spPr>
          <p:style>
            <a:lnRef idx="1">
              <a:schemeClr val="dk1"/>
            </a:lnRef>
            <a:fillRef idx="0">
              <a:schemeClr val="dk1"/>
            </a:fillRef>
            <a:effectRef idx="0">
              <a:schemeClr val="dk1"/>
            </a:effectRef>
            <a:fontRef idx="minor">
              <a:schemeClr val="tx1"/>
            </a:fontRef>
          </p:style>
        </p:cxnSp>
      </p:grpSp>
      <p:grpSp>
        <p:nvGrpSpPr>
          <p:cNvPr id="9" name="Group 8"/>
          <p:cNvGrpSpPr/>
          <p:nvPr/>
        </p:nvGrpSpPr>
        <p:grpSpPr>
          <a:xfrm>
            <a:off x="6248400" y="1676400"/>
            <a:ext cx="943627" cy="2819400"/>
            <a:chOff x="1676400" y="1676400"/>
            <a:chExt cx="943627" cy="2819400"/>
          </a:xfrm>
          <a:solidFill>
            <a:schemeClr val="accent3">
              <a:lumMod val="20000"/>
              <a:lumOff val="80000"/>
            </a:schemeClr>
          </a:solidFill>
        </p:grpSpPr>
        <p:sp>
          <p:nvSpPr>
            <p:cNvPr id="10" name="Rectangle 9"/>
            <p:cNvSpPr/>
            <p:nvPr/>
          </p:nvSpPr>
          <p:spPr>
            <a:xfrm>
              <a:off x="1705627" y="1676400"/>
              <a:ext cx="914400" cy="2819400"/>
            </a:xfrm>
            <a:prstGeom prst="rect">
              <a:avLst/>
            </a:prstGeom>
            <a:grp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v1</a:t>
              </a:r>
            </a:p>
            <a:p>
              <a:pPr algn="ctr"/>
              <a:endParaRPr lang="en-US" sz="3200" dirty="0">
                <a:solidFill>
                  <a:schemeClr val="tx1"/>
                </a:solidFill>
              </a:endParaRPr>
            </a:p>
            <a:p>
              <a:pPr algn="ctr"/>
              <a:r>
                <a:rPr lang="en-US" sz="3200" dirty="0" smtClean="0">
                  <a:solidFill>
                    <a:schemeClr val="tx1"/>
                  </a:solidFill>
                </a:rPr>
                <a:t>v2</a:t>
              </a:r>
            </a:p>
            <a:p>
              <a:pPr algn="ctr"/>
              <a:endParaRPr lang="en-US" sz="3200" dirty="0">
                <a:solidFill>
                  <a:schemeClr val="tx1"/>
                </a:solidFill>
              </a:endParaRPr>
            </a:p>
            <a:p>
              <a:pPr algn="ctr"/>
              <a:r>
                <a:rPr lang="en-US" sz="3200" dirty="0" smtClean="0">
                  <a:solidFill>
                    <a:schemeClr val="tx1"/>
                  </a:solidFill>
                </a:rPr>
                <a:t>v3</a:t>
              </a:r>
              <a:endParaRPr lang="en-US" sz="3200" dirty="0">
                <a:solidFill>
                  <a:schemeClr val="tx1"/>
                </a:solidFill>
              </a:endParaRPr>
            </a:p>
          </p:txBody>
        </p:sp>
        <p:cxnSp>
          <p:nvCxnSpPr>
            <p:cNvPr id="11" name="Straight Connector 10"/>
            <p:cNvCxnSpPr/>
            <p:nvPr/>
          </p:nvCxnSpPr>
          <p:spPr>
            <a:xfrm>
              <a:off x="1705627" y="2590800"/>
              <a:ext cx="914400" cy="0"/>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1676400" y="3505200"/>
              <a:ext cx="914400" cy="0"/>
            </a:xfrm>
            <a:prstGeom prst="line">
              <a:avLst/>
            </a:prstGeom>
            <a:grpFill/>
            <a:ln w="28575" cmpd="sng"/>
          </p:spPr>
          <p:style>
            <a:lnRef idx="1">
              <a:schemeClr val="dk1"/>
            </a:lnRef>
            <a:fillRef idx="0">
              <a:schemeClr val="dk1"/>
            </a:fillRef>
            <a:effectRef idx="0">
              <a:schemeClr val="dk1"/>
            </a:effectRef>
            <a:fontRef idx="minor">
              <a:schemeClr val="tx1"/>
            </a:fontRef>
          </p:style>
        </p:cxnSp>
      </p:grpSp>
      <p:sp>
        <p:nvSpPr>
          <p:cNvPr id="13" name="Rectangle 12"/>
          <p:cNvSpPr/>
          <p:nvPr/>
        </p:nvSpPr>
        <p:spPr>
          <a:xfrm>
            <a:off x="3124200" y="1676400"/>
            <a:ext cx="2590800" cy="28194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M11 M12 M13</a:t>
            </a:r>
          </a:p>
          <a:p>
            <a:pPr algn="ctr"/>
            <a:endParaRPr lang="en-US" sz="3200" dirty="0">
              <a:solidFill>
                <a:schemeClr val="tx1"/>
              </a:solidFill>
            </a:endParaRPr>
          </a:p>
          <a:p>
            <a:pPr algn="ctr"/>
            <a:r>
              <a:rPr lang="en-US" sz="3200" dirty="0" smtClean="0">
                <a:solidFill>
                  <a:schemeClr val="tx1"/>
                </a:solidFill>
              </a:rPr>
              <a:t>M21 M22 M23</a:t>
            </a:r>
          </a:p>
          <a:p>
            <a:pPr algn="ctr"/>
            <a:endParaRPr lang="en-US" sz="3200" dirty="0">
              <a:solidFill>
                <a:schemeClr val="tx1"/>
              </a:solidFill>
            </a:endParaRPr>
          </a:p>
          <a:p>
            <a:pPr algn="ctr"/>
            <a:r>
              <a:rPr lang="en-US" sz="3200" dirty="0" smtClean="0">
                <a:solidFill>
                  <a:schemeClr val="tx1"/>
                </a:solidFill>
              </a:rPr>
              <a:t>M31 M32 M33</a:t>
            </a:r>
            <a:endParaRPr lang="en-US" sz="3200" dirty="0">
              <a:solidFill>
                <a:schemeClr val="tx1"/>
              </a:solidFill>
            </a:endParaRPr>
          </a:p>
        </p:txBody>
      </p:sp>
      <p:sp>
        <p:nvSpPr>
          <p:cNvPr id="14" name="TextBox 13"/>
          <p:cNvSpPr txBox="1"/>
          <p:nvPr/>
        </p:nvSpPr>
        <p:spPr>
          <a:xfrm>
            <a:off x="2353804" y="2793712"/>
            <a:ext cx="394660" cy="584775"/>
          </a:xfrm>
          <a:prstGeom prst="rect">
            <a:avLst/>
          </a:prstGeom>
          <a:noFill/>
        </p:spPr>
        <p:txBody>
          <a:bodyPr wrap="none" rtlCol="0">
            <a:spAutoFit/>
          </a:bodyPr>
          <a:lstStyle/>
          <a:p>
            <a:r>
              <a:rPr lang="en-US" sz="3200" dirty="0" smtClean="0"/>
              <a:t>=</a:t>
            </a:r>
            <a:endParaRPr lang="en-US" sz="3200" dirty="0"/>
          </a:p>
        </p:txBody>
      </p:sp>
      <p:cxnSp>
        <p:nvCxnSpPr>
          <p:cNvPr id="16" name="Straight Connector 15"/>
          <p:cNvCxnSpPr/>
          <p:nvPr/>
        </p:nvCxnSpPr>
        <p:spPr>
          <a:xfrm>
            <a:off x="3962400" y="1676400"/>
            <a:ext cx="0" cy="28194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800600" y="1676399"/>
            <a:ext cx="0" cy="28194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3124200" y="2590800"/>
            <a:ext cx="25908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3124200" y="3517726"/>
            <a:ext cx="2590800" cy="0"/>
          </a:xfrm>
          <a:prstGeom prst="line">
            <a:avLst/>
          </a:prstGeom>
          <a:ln w="28575" cmpd="sng"/>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1211894" y="4855634"/>
            <a:ext cx="6180923" cy="461665"/>
          </a:xfrm>
          <a:prstGeom prst="rect">
            <a:avLst/>
          </a:prstGeom>
          <a:noFill/>
        </p:spPr>
        <p:txBody>
          <a:bodyPr wrap="none" rtlCol="0">
            <a:spAutoFit/>
          </a:bodyPr>
          <a:lstStyle/>
          <a:p>
            <a:r>
              <a:rPr lang="en-US" sz="2400" dirty="0" smtClean="0"/>
              <a:t>At one time, we need </a:t>
            </a:r>
            <a:r>
              <a:rPr lang="en-US" sz="2400" dirty="0" err="1" smtClean="0"/>
              <a:t>wi</a:t>
            </a:r>
            <a:r>
              <a:rPr lang="en-US" sz="2400" dirty="0" smtClean="0"/>
              <a:t>, </a:t>
            </a:r>
            <a:r>
              <a:rPr lang="en-US" sz="2400" dirty="0" err="1" smtClean="0"/>
              <a:t>vj</a:t>
            </a:r>
            <a:r>
              <a:rPr lang="en-US" sz="2400" dirty="0" smtClean="0"/>
              <a:t>, and </a:t>
            </a:r>
            <a:r>
              <a:rPr lang="en-US" sz="2400" dirty="0" err="1" smtClean="0"/>
              <a:t>Mij</a:t>
            </a:r>
            <a:r>
              <a:rPr lang="en-US" sz="2400" dirty="0" smtClean="0"/>
              <a:t> in memory.</a:t>
            </a:r>
            <a:endParaRPr lang="en-US" sz="2400" dirty="0"/>
          </a:p>
        </p:txBody>
      </p:sp>
      <p:sp>
        <p:nvSpPr>
          <p:cNvPr id="22" name="TextBox 21"/>
          <p:cNvSpPr txBox="1"/>
          <p:nvPr/>
        </p:nvSpPr>
        <p:spPr>
          <a:xfrm>
            <a:off x="495300" y="5486400"/>
            <a:ext cx="7848600" cy="707886"/>
          </a:xfrm>
          <a:prstGeom prst="rect">
            <a:avLst/>
          </a:prstGeom>
          <a:noFill/>
        </p:spPr>
        <p:txBody>
          <a:bodyPr wrap="square" rtlCol="0">
            <a:spAutoFit/>
          </a:bodyPr>
          <a:lstStyle/>
          <a:p>
            <a:r>
              <a:rPr lang="en-US" sz="2000" dirty="0" smtClean="0"/>
              <a:t>Vary v slowest: w1 = M11 v1; w2 = M21 v1; w3 = M31 v1; w1 += M12 v2;</a:t>
            </a:r>
          </a:p>
          <a:p>
            <a:r>
              <a:rPr lang="en-US" sz="2000" dirty="0" smtClean="0"/>
              <a:t>w2 += M22 v2; w3 += M32 v2; w1 += M13 v3; w2 += M23 v3; w3 += M33 v3</a:t>
            </a:r>
            <a:endParaRPr lang="en-US" sz="2000" dirty="0"/>
          </a:p>
        </p:txBody>
      </p:sp>
    </p:spTree>
    <p:extLst>
      <p:ext uri="{BB962C8B-B14F-4D97-AF65-F5344CB8AC3E}">
        <p14:creationId xmlns:p14="http://schemas.microsoft.com/office/powerpoint/2010/main" val="367957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a Matrix Block</a:t>
            </a:r>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Each column of a block is represented by:</a:t>
            </a:r>
          </a:p>
          <a:p>
            <a:pPr marL="971550" lvl="1" indent="-514350">
              <a:buFont typeface="+mj-lt"/>
              <a:buAutoNum type="arabicPeriod"/>
            </a:pPr>
            <a:r>
              <a:rPr lang="en-US" dirty="0" smtClean="0"/>
              <a:t>The number n of nonzero elements in the </a:t>
            </a:r>
            <a:r>
              <a:rPr lang="en-US" dirty="0" smtClean="0">
                <a:solidFill>
                  <a:srgbClr val="00B050"/>
                </a:solidFill>
              </a:rPr>
              <a:t>entire</a:t>
            </a:r>
            <a:r>
              <a:rPr lang="en-US" dirty="0" smtClean="0"/>
              <a:t> column of the matrix (i.e., the total number of out-links for the corresponding Web page).</a:t>
            </a:r>
          </a:p>
          <a:p>
            <a:pPr marL="971550" lvl="1" indent="-514350">
              <a:buFont typeface="+mj-lt"/>
              <a:buAutoNum type="arabicPeriod"/>
            </a:pPr>
            <a:r>
              <a:rPr lang="en-US" dirty="0" smtClean="0"/>
              <a:t>The list of rows </a:t>
            </a:r>
            <a:r>
              <a:rPr lang="en-US" dirty="0" smtClean="0">
                <a:solidFill>
                  <a:srgbClr val="00B050"/>
                </a:solidFill>
              </a:rPr>
              <a:t>of that block only </a:t>
            </a:r>
            <a:r>
              <a:rPr lang="en-US" dirty="0" smtClean="0"/>
              <a:t>that have nonzero values (which must be 1/n).</a:t>
            </a:r>
          </a:p>
          <a:p>
            <a:pPr marL="678942" indent="-514350"/>
            <a:r>
              <a:rPr lang="en-US" dirty="0" smtClean="0"/>
              <a:t>I.e., for each column, we store n with each of the k blocks and the out-link with whatever block has the row to which the link goes.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35</a:t>
            </a:fld>
            <a:endParaRPr lang="en-US" dirty="0"/>
          </a:p>
        </p:txBody>
      </p:sp>
    </p:spTree>
    <p:extLst>
      <p:ext uri="{BB962C8B-B14F-4D97-AF65-F5344CB8AC3E}">
        <p14:creationId xmlns:p14="http://schemas.microsoft.com/office/powerpoint/2010/main" val="330543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a </a:t>
            </a:r>
            <a:r>
              <a:rPr lang="en-US" dirty="0" smtClean="0"/>
              <a:t>Block – (2)</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pPr marL="678942" indent="-514350"/>
            <a:r>
              <a:rPr lang="en-US" dirty="0" smtClean="0"/>
              <a:t>Total space to represent the matrix = (4*k+8*10)*10</a:t>
            </a:r>
            <a:r>
              <a:rPr lang="en-US" baseline="30000" dirty="0" smtClean="0"/>
              <a:t>12</a:t>
            </a:r>
            <a:r>
              <a:rPr lang="en-US" dirty="0" smtClean="0"/>
              <a:t> = 4k+80 terabytes.</a:t>
            </a:r>
          </a:p>
        </p:txBody>
      </p:sp>
      <p:sp>
        <p:nvSpPr>
          <p:cNvPr id="4" name="Slide Number Placeholder 3"/>
          <p:cNvSpPr>
            <a:spLocks noGrp="1"/>
          </p:cNvSpPr>
          <p:nvPr>
            <p:ph type="sldNum" sz="quarter" idx="12"/>
          </p:nvPr>
        </p:nvSpPr>
        <p:spPr/>
        <p:txBody>
          <a:bodyPr/>
          <a:lstStyle/>
          <a:p>
            <a:fld id="{19B12225-5612-419B-A8D5-4B8EEE4C217E}" type="slidenum">
              <a:rPr lang="en-US" smtClean="0"/>
              <a:pPr/>
              <a:t>36</a:t>
            </a:fld>
            <a:endParaRPr lang="en-US" dirty="0"/>
          </a:p>
        </p:txBody>
      </p:sp>
      <p:grpSp>
        <p:nvGrpSpPr>
          <p:cNvPr id="5" name="Group 4"/>
          <p:cNvGrpSpPr/>
          <p:nvPr/>
        </p:nvGrpSpPr>
        <p:grpSpPr>
          <a:xfrm>
            <a:off x="442430" y="1905000"/>
            <a:ext cx="2289409" cy="2218730"/>
            <a:chOff x="226895" y="3352800"/>
            <a:chExt cx="2289409" cy="2218730"/>
          </a:xfrm>
        </p:grpSpPr>
        <p:sp>
          <p:nvSpPr>
            <p:cNvPr id="6" name="Rectangle 5"/>
            <p:cNvSpPr/>
            <p:nvPr/>
          </p:nvSpPr>
          <p:spPr>
            <a:xfrm>
              <a:off x="914400" y="3352800"/>
              <a:ext cx="914400" cy="587679"/>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6895" y="4648200"/>
              <a:ext cx="2289409" cy="923330"/>
            </a:xfrm>
            <a:prstGeom prst="rect">
              <a:avLst/>
            </a:prstGeom>
            <a:noFill/>
          </p:spPr>
          <p:txBody>
            <a:bodyPr wrap="none" rtlCol="0">
              <a:spAutoFit/>
            </a:bodyPr>
            <a:lstStyle/>
            <a:p>
              <a:r>
                <a:rPr lang="en-US" dirty="0" smtClean="0"/>
                <a:t>Integer n for a</a:t>
              </a:r>
            </a:p>
            <a:p>
              <a:r>
                <a:rPr lang="en-US" dirty="0" smtClean="0"/>
                <a:t>column is represented</a:t>
              </a:r>
            </a:p>
            <a:p>
              <a:r>
                <a:rPr lang="en-US" dirty="0" smtClean="0"/>
                <a:t>in each of k blocks.</a:t>
              </a:r>
              <a:endParaRPr lang="en-US" dirty="0"/>
            </a:p>
          </p:txBody>
        </p:sp>
        <p:cxnSp>
          <p:nvCxnSpPr>
            <p:cNvPr id="8" name="Straight Arrow Connector 7"/>
            <p:cNvCxnSpPr>
              <a:stCxn id="7" idx="0"/>
              <a:endCxn id="6" idx="2"/>
            </p:cNvCxnSpPr>
            <p:nvPr/>
          </p:nvCxnSpPr>
          <p:spPr>
            <a:xfrm flipV="1">
              <a:off x="1371600" y="3940479"/>
              <a:ext cx="0" cy="70772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10" name="Group 9"/>
          <p:cNvGrpSpPr/>
          <p:nvPr/>
        </p:nvGrpSpPr>
        <p:grpSpPr>
          <a:xfrm>
            <a:off x="2124440" y="1905000"/>
            <a:ext cx="3640502" cy="2226037"/>
            <a:chOff x="1891935" y="3345493"/>
            <a:chExt cx="3640502" cy="2226037"/>
          </a:xfrm>
        </p:grpSpPr>
        <p:sp>
          <p:nvSpPr>
            <p:cNvPr id="11" name="Rectangle 10"/>
            <p:cNvSpPr/>
            <p:nvPr/>
          </p:nvSpPr>
          <p:spPr>
            <a:xfrm>
              <a:off x="1891935" y="3345493"/>
              <a:ext cx="914400" cy="609600"/>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971800" y="4648200"/>
              <a:ext cx="2560637" cy="923330"/>
            </a:xfrm>
            <a:prstGeom prst="rect">
              <a:avLst/>
            </a:prstGeom>
            <a:noFill/>
          </p:spPr>
          <p:txBody>
            <a:bodyPr wrap="none" rtlCol="0">
              <a:spAutoFit/>
            </a:bodyPr>
            <a:lstStyle/>
            <a:p>
              <a:r>
                <a:rPr lang="en-US" dirty="0" smtClean="0"/>
                <a:t>Average 10 links/column,</a:t>
              </a:r>
            </a:p>
            <a:p>
              <a:r>
                <a:rPr lang="en-US" dirty="0" smtClean="0"/>
                <a:t>8 bytes per row number,</a:t>
              </a:r>
            </a:p>
            <a:p>
              <a:r>
                <a:rPr lang="en-US" dirty="0" smtClean="0"/>
                <a:t>spread over k blocks. </a:t>
              </a:r>
              <a:endParaRPr lang="en-US" dirty="0"/>
            </a:p>
          </p:txBody>
        </p:sp>
        <p:cxnSp>
          <p:nvCxnSpPr>
            <p:cNvPr id="13" name="Straight Arrow Connector 12"/>
            <p:cNvCxnSpPr>
              <a:endCxn id="11" idx="2"/>
            </p:cNvCxnSpPr>
            <p:nvPr/>
          </p:nvCxnSpPr>
          <p:spPr>
            <a:xfrm flipH="1" flipV="1">
              <a:off x="2349135" y="3955093"/>
              <a:ext cx="622665" cy="693107"/>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82245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Needed Modifications</a:t>
            </a:r>
            <a:endParaRPr lang="en-US" dirty="0"/>
          </a:p>
        </p:txBody>
      </p:sp>
      <p:sp>
        <p:nvSpPr>
          <p:cNvPr id="3" name="Content Placeholder 2"/>
          <p:cNvSpPr>
            <a:spLocks noGrp="1"/>
          </p:cNvSpPr>
          <p:nvPr>
            <p:ph idx="1"/>
          </p:nvPr>
        </p:nvSpPr>
        <p:spPr/>
        <p:txBody>
          <a:bodyPr/>
          <a:lstStyle/>
          <a:p>
            <a:r>
              <a:rPr lang="en-US" dirty="0" smtClean="0"/>
              <a:t>We are not just multiplying a matrix and a vector.</a:t>
            </a:r>
          </a:p>
          <a:p>
            <a:r>
              <a:rPr lang="en-US" dirty="0" smtClean="0"/>
              <a:t>We need to multiply the result by a constant to reflect the “taxation.”</a:t>
            </a:r>
          </a:p>
          <a:p>
            <a:r>
              <a:rPr lang="en-US" dirty="0" smtClean="0"/>
              <a:t>We need to add a constant to each component of the result </a:t>
            </a:r>
            <a:r>
              <a:rPr lang="en-US" b="1" dirty="0" smtClean="0"/>
              <a:t>w</a:t>
            </a:r>
            <a:r>
              <a:rPr lang="en-US" dirty="0" smtClean="0"/>
              <a:t>.</a:t>
            </a:r>
          </a:p>
          <a:p>
            <a:r>
              <a:rPr lang="en-US" dirty="0" smtClean="0"/>
              <a:t>Neither of these changes are hard to do.</a:t>
            </a:r>
          </a:p>
          <a:p>
            <a:pPr lvl="1"/>
            <a:r>
              <a:rPr lang="en-US" dirty="0" smtClean="0"/>
              <a:t>After computing each component </a:t>
            </a:r>
            <a:r>
              <a:rPr lang="en-US" dirty="0" err="1" smtClean="0"/>
              <a:t>w</a:t>
            </a:r>
            <a:r>
              <a:rPr lang="en-US" baseline="-25000" dirty="0" err="1" smtClean="0"/>
              <a:t>i</a:t>
            </a:r>
            <a:r>
              <a:rPr lang="en-US" dirty="0" smtClean="0"/>
              <a:t> of </a:t>
            </a:r>
            <a:r>
              <a:rPr lang="en-US" b="1" dirty="0" smtClean="0"/>
              <a:t>w</a:t>
            </a:r>
            <a:r>
              <a:rPr lang="en-US" dirty="0" smtClean="0"/>
              <a:t>, multiply by </a:t>
            </a:r>
            <a:r>
              <a:rPr lang="en-US" dirty="0" smtClean="0">
                <a:sym typeface="Symbol"/>
              </a:rPr>
              <a:t></a:t>
            </a:r>
            <a:r>
              <a:rPr lang="en-US" dirty="0" smtClean="0"/>
              <a:t> and then add (1-</a:t>
            </a:r>
            <a:r>
              <a:rPr lang="en-US" dirty="0" smtClean="0">
                <a:sym typeface="Symbol"/>
              </a:rPr>
              <a:t>)</a:t>
            </a:r>
            <a:r>
              <a:rPr lang="en-US" dirty="0" smtClean="0"/>
              <a:t>/N.</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37</a:t>
            </a:fld>
            <a:endParaRPr lang="en-US" dirty="0"/>
          </a:p>
        </p:txBody>
      </p:sp>
    </p:spTree>
    <p:extLst>
      <p:ext uri="{BB962C8B-B14F-4D97-AF65-F5344CB8AC3E}">
        <p14:creationId xmlns:p14="http://schemas.microsoft.com/office/powerpoint/2010/main" val="236410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Parallelization</a:t>
            </a:r>
            <a:endParaRPr lang="en-US" dirty="0"/>
          </a:p>
        </p:txBody>
      </p:sp>
      <p:sp>
        <p:nvSpPr>
          <p:cNvPr id="3" name="Content Placeholder 2"/>
          <p:cNvSpPr>
            <a:spLocks noGrp="1"/>
          </p:cNvSpPr>
          <p:nvPr>
            <p:ph idx="1"/>
          </p:nvPr>
        </p:nvSpPr>
        <p:spPr/>
        <p:txBody>
          <a:bodyPr>
            <a:normAutofit/>
          </a:bodyPr>
          <a:lstStyle/>
          <a:p>
            <a:r>
              <a:rPr lang="en-US" dirty="0" smtClean="0"/>
              <a:t>The strategy described can be executed on a single machine.</a:t>
            </a:r>
          </a:p>
          <a:p>
            <a:r>
              <a:rPr lang="en-US" dirty="0" smtClean="0"/>
              <a:t>But who would want to?</a:t>
            </a:r>
          </a:p>
          <a:p>
            <a:r>
              <a:rPr lang="en-US" dirty="0" smtClean="0"/>
              <a:t>There is a simple MapReduce algorithm to perform matrix-vector multiplication.</a:t>
            </a:r>
          </a:p>
          <a:p>
            <a:pPr lvl="1"/>
            <a:r>
              <a:rPr lang="en-US" dirty="0" smtClean="0"/>
              <a:t>But since the matrix is sparse, better to treat it as a relational join.</a:t>
            </a:r>
          </a:p>
        </p:txBody>
      </p:sp>
      <p:sp>
        <p:nvSpPr>
          <p:cNvPr id="4" name="Slide Number Placeholder 3"/>
          <p:cNvSpPr>
            <a:spLocks noGrp="1"/>
          </p:cNvSpPr>
          <p:nvPr>
            <p:ph type="sldNum" sz="quarter" idx="12"/>
          </p:nvPr>
        </p:nvSpPr>
        <p:spPr/>
        <p:txBody>
          <a:bodyPr/>
          <a:lstStyle/>
          <a:p>
            <a:fld id="{19B12225-5612-419B-A8D5-4B8EEE4C217E}" type="slidenum">
              <a:rPr lang="en-US" smtClean="0"/>
              <a:pPr/>
              <a:t>38</a:t>
            </a:fld>
            <a:endParaRPr lang="en-US" dirty="0"/>
          </a:p>
        </p:txBody>
      </p:sp>
    </p:spTree>
    <p:extLst>
      <p:ext uri="{BB962C8B-B14F-4D97-AF65-F5344CB8AC3E}">
        <p14:creationId xmlns:p14="http://schemas.microsoft.com/office/powerpoint/2010/main" val="29284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Parallelization – (2)</a:t>
            </a:r>
            <a:endParaRPr lang="en-US" dirty="0"/>
          </a:p>
        </p:txBody>
      </p:sp>
      <p:sp>
        <p:nvSpPr>
          <p:cNvPr id="3" name="Content Placeholder 2"/>
          <p:cNvSpPr>
            <a:spLocks noGrp="1"/>
          </p:cNvSpPr>
          <p:nvPr>
            <p:ph idx="1"/>
          </p:nvPr>
        </p:nvSpPr>
        <p:spPr>
          <a:xfrm>
            <a:off x="228600" y="1295400"/>
            <a:ext cx="8763000" cy="5562600"/>
          </a:xfrm>
        </p:spPr>
        <p:txBody>
          <a:bodyPr>
            <a:normAutofit/>
          </a:bodyPr>
          <a:lstStyle/>
          <a:p>
            <a:r>
              <a:rPr lang="en-US" dirty="0" smtClean="0"/>
              <a:t>Another approach is to use many jobs, each to multiply a row of matrix blocks by the entire </a:t>
            </a:r>
            <a:r>
              <a:rPr lang="en-US" b="1" dirty="0" smtClean="0"/>
              <a:t>v</a:t>
            </a:r>
            <a:r>
              <a:rPr lang="en-US" dirty="0" smtClean="0"/>
              <a:t>.</a:t>
            </a:r>
          </a:p>
          <a:p>
            <a:r>
              <a:rPr lang="en-US" dirty="0" smtClean="0"/>
              <a:t>Use main memory to hold the one stripe of </a:t>
            </a:r>
            <a:r>
              <a:rPr lang="en-US" b="1" dirty="0" smtClean="0"/>
              <a:t>w</a:t>
            </a:r>
            <a:r>
              <a:rPr lang="en-US" dirty="0" smtClean="0"/>
              <a:t> that will be produced.</a:t>
            </a:r>
          </a:p>
          <a:p>
            <a:r>
              <a:rPr lang="en-US" dirty="0"/>
              <a:t>Read one stripe of </a:t>
            </a:r>
            <a:r>
              <a:rPr lang="en-US" b="1" dirty="0"/>
              <a:t>v</a:t>
            </a:r>
            <a:r>
              <a:rPr lang="en-US" dirty="0"/>
              <a:t> into main memory at a time</a:t>
            </a:r>
            <a:r>
              <a:rPr lang="en-US" dirty="0" smtClean="0"/>
              <a:t>.</a:t>
            </a:r>
          </a:p>
          <a:p>
            <a:r>
              <a:rPr lang="en-US" dirty="0" smtClean="0"/>
              <a:t>Read the block of M that needs to multiply the current stripe of </a:t>
            </a:r>
            <a:r>
              <a:rPr lang="en-US" b="1" dirty="0" smtClean="0"/>
              <a:t>v</a:t>
            </a:r>
            <a:r>
              <a:rPr lang="en-US" dirty="0" smtClean="0"/>
              <a:t>, a tiny bit at a time.</a:t>
            </a:r>
          </a:p>
          <a:p>
            <a:r>
              <a:rPr lang="en-US" dirty="0" smtClean="0"/>
              <a:t>Works as long as k is large enough that stripes fit in memory.</a:t>
            </a:r>
          </a:p>
          <a:p>
            <a:r>
              <a:rPr lang="en-US" dirty="0" smtClean="0"/>
              <a:t>M read once; </a:t>
            </a:r>
            <a:r>
              <a:rPr lang="en-US" b="1" dirty="0" smtClean="0"/>
              <a:t>v</a:t>
            </a:r>
            <a:r>
              <a:rPr lang="en-US" dirty="0" smtClean="0"/>
              <a:t> read k times, among all the jobs.</a:t>
            </a:r>
          </a:p>
          <a:p>
            <a:pPr lvl="1"/>
            <a:r>
              <a:rPr lang="en-US" dirty="0" smtClean="0"/>
              <a:t>OK, because M is much larger than </a:t>
            </a:r>
            <a:r>
              <a:rPr lang="en-US" b="1" dirty="0" smtClean="0"/>
              <a:t>v</a:t>
            </a:r>
            <a:r>
              <a:rPr lang="en-US" dirty="0" smtClean="0"/>
              <a: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39</a:t>
            </a:fld>
            <a:endParaRPr lang="en-US" dirty="0"/>
          </a:p>
        </p:txBody>
      </p:sp>
    </p:spTree>
    <p:extLst>
      <p:ext uri="{BB962C8B-B14F-4D97-AF65-F5344CB8AC3E}">
        <p14:creationId xmlns:p14="http://schemas.microsoft.com/office/powerpoint/2010/main" val="200607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4143225-A98D-43F9-A826-D31EEC36D345}" type="slidenum">
              <a:rPr lang="en-US" altLang="en-US"/>
              <a:pPr/>
              <a:t>4</a:t>
            </a:fld>
            <a:endParaRPr lang="en-US" altLang="en-US"/>
          </a:p>
        </p:txBody>
      </p:sp>
      <p:sp>
        <p:nvSpPr>
          <p:cNvPr id="30722" name="Rectangle 2"/>
          <p:cNvSpPr>
            <a:spLocks noGrp="1" noChangeArrowheads="1"/>
          </p:cNvSpPr>
          <p:nvPr>
            <p:ph type="title"/>
          </p:nvPr>
        </p:nvSpPr>
        <p:spPr/>
        <p:txBody>
          <a:bodyPr/>
          <a:lstStyle/>
          <a:p>
            <a:r>
              <a:rPr lang="en-US" altLang="en-US"/>
              <a:t>Transition Matrix </a:t>
            </a:r>
            <a:r>
              <a:rPr lang="en-US" altLang="en-US" i="1"/>
              <a:t>A</a:t>
            </a:r>
            <a:endParaRPr lang="en-US" altLang="en-US"/>
          </a:p>
        </p:txBody>
      </p:sp>
      <p:sp>
        <p:nvSpPr>
          <p:cNvPr id="30723" name="Rectangle 3"/>
          <p:cNvSpPr>
            <a:spLocks noGrp="1" noChangeArrowheads="1"/>
          </p:cNvSpPr>
          <p:nvPr>
            <p:ph type="body" idx="1"/>
          </p:nvPr>
        </p:nvSpPr>
        <p:spPr/>
        <p:txBody>
          <a:bodyPr/>
          <a:lstStyle/>
          <a:p>
            <a:r>
              <a:rPr lang="en-US" altLang="en-US" dirty="0" smtClean="0"/>
              <a:t>HITS </a:t>
            </a:r>
            <a:r>
              <a:rPr lang="en-US" altLang="en-US" dirty="0"/>
              <a:t>uses a matrix </a:t>
            </a:r>
            <a:r>
              <a:rPr lang="en-US" altLang="en-US" i="1" dirty="0" smtClean="0"/>
              <a:t>A</a:t>
            </a:r>
            <a:r>
              <a:rPr lang="en-US" altLang="en-US" dirty="0" smtClean="0"/>
              <a:t>[</a:t>
            </a:r>
            <a:r>
              <a:rPr lang="en-US" altLang="en-US" i="1" dirty="0" err="1" smtClean="0"/>
              <a:t>i</a:t>
            </a:r>
            <a:r>
              <a:rPr lang="en-US" altLang="en-US" dirty="0"/>
              <a:t>, </a:t>
            </a:r>
            <a:r>
              <a:rPr lang="en-US" altLang="en-US" i="1" dirty="0" smtClean="0"/>
              <a:t>j</a:t>
            </a:r>
            <a:r>
              <a:rPr lang="en-US" altLang="en-US" dirty="0" smtClean="0"/>
              <a:t>] </a:t>
            </a:r>
            <a:r>
              <a:rPr lang="en-US" altLang="en-US" dirty="0"/>
              <a:t>= 1 if page </a:t>
            </a:r>
            <a:r>
              <a:rPr lang="en-US" altLang="en-US" i="1" dirty="0" err="1"/>
              <a:t>i</a:t>
            </a:r>
            <a:r>
              <a:rPr lang="en-US" altLang="en-US" dirty="0"/>
              <a:t> links to page </a:t>
            </a:r>
            <a:r>
              <a:rPr lang="en-US" altLang="en-US" i="1" dirty="0"/>
              <a:t>j</a:t>
            </a:r>
            <a:r>
              <a:rPr lang="en-US" altLang="en-US" dirty="0"/>
              <a:t>, 0 if not.</a:t>
            </a:r>
          </a:p>
          <a:p>
            <a:r>
              <a:rPr lang="en-US" altLang="en-US" i="1" dirty="0"/>
              <a:t>A</a:t>
            </a:r>
            <a:r>
              <a:rPr lang="en-US" altLang="en-US" i="1" baseline="30000" dirty="0"/>
              <a:t>T</a:t>
            </a:r>
            <a:r>
              <a:rPr lang="en-US" altLang="en-US" i="1" dirty="0"/>
              <a:t>, </a:t>
            </a:r>
            <a:r>
              <a:rPr lang="en-US" altLang="en-US" dirty="0"/>
              <a:t>the transpose of </a:t>
            </a:r>
            <a:r>
              <a:rPr lang="en-US" altLang="en-US" i="1" dirty="0"/>
              <a:t>A</a:t>
            </a:r>
            <a:r>
              <a:rPr lang="en-US" altLang="en-US" dirty="0"/>
              <a:t>, is similar to the PageRank matrix </a:t>
            </a:r>
            <a:r>
              <a:rPr lang="en-US" altLang="en-US" i="1" dirty="0"/>
              <a:t>M</a:t>
            </a:r>
            <a:r>
              <a:rPr lang="en-US" altLang="en-US" dirty="0"/>
              <a:t>, but </a:t>
            </a:r>
            <a:r>
              <a:rPr lang="en-US" altLang="en-US" i="1" dirty="0"/>
              <a:t>A</a:t>
            </a:r>
            <a:r>
              <a:rPr lang="en-US" altLang="en-US" i="1" baseline="30000" dirty="0"/>
              <a:t>T</a:t>
            </a:r>
            <a:r>
              <a:rPr lang="en-US" altLang="en-US" dirty="0"/>
              <a:t> has 1’s where </a:t>
            </a:r>
            <a:r>
              <a:rPr lang="en-US" altLang="en-US" i="1" dirty="0"/>
              <a:t>M</a:t>
            </a:r>
            <a:r>
              <a:rPr lang="en-US" altLang="en-US" dirty="0"/>
              <a:t> </a:t>
            </a:r>
            <a:r>
              <a:rPr lang="en-US" altLang="en-US" dirty="0" smtClean="0"/>
              <a:t>has </a:t>
            </a:r>
            <a:r>
              <a:rPr lang="en-US" altLang="en-US" dirty="0"/>
              <a:t>fractions</a:t>
            </a:r>
            <a:r>
              <a:rPr lang="en-US" altLang="en-US" dirty="0" smtClean="0"/>
              <a:t>.</a:t>
            </a:r>
          </a:p>
          <a:p>
            <a:r>
              <a:rPr lang="en-US" altLang="en-US" smtClean="0"/>
              <a:t>Also, HITS </a:t>
            </a:r>
            <a:r>
              <a:rPr lang="en-US" altLang="en-US" dirty="0" smtClean="0"/>
              <a:t>uses column vectors </a:t>
            </a:r>
            <a:r>
              <a:rPr lang="en-US" altLang="en-US" b="1" dirty="0" smtClean="0"/>
              <a:t>h</a:t>
            </a:r>
            <a:r>
              <a:rPr lang="en-US" altLang="en-US" dirty="0" smtClean="0"/>
              <a:t> and </a:t>
            </a:r>
            <a:r>
              <a:rPr lang="en-US" altLang="en-US" b="1" dirty="0" smtClean="0"/>
              <a:t>a</a:t>
            </a:r>
            <a:r>
              <a:rPr lang="en-US" altLang="en-US" dirty="0" smtClean="0"/>
              <a:t> representing the degrees to which each page is a hub or authority, respectively.</a:t>
            </a:r>
          </a:p>
          <a:p>
            <a:r>
              <a:rPr lang="en-US" altLang="en-US" dirty="0" smtClean="0"/>
              <a:t>Computation of </a:t>
            </a:r>
            <a:r>
              <a:rPr lang="en-US" altLang="en-US" b="1" dirty="0" smtClean="0"/>
              <a:t>h</a:t>
            </a:r>
            <a:r>
              <a:rPr lang="en-US" altLang="en-US" dirty="0" smtClean="0"/>
              <a:t> and </a:t>
            </a:r>
            <a:r>
              <a:rPr lang="en-US" altLang="en-US" b="1" dirty="0" smtClean="0"/>
              <a:t>a</a:t>
            </a:r>
            <a:r>
              <a:rPr lang="en-US" altLang="en-US" dirty="0" smtClean="0"/>
              <a:t> is similar to the iterative way we compute PageRank.</a:t>
            </a:r>
            <a:endParaRPr lang="en-US" altLang="en-US" dirty="0"/>
          </a:p>
        </p:txBody>
      </p:sp>
    </p:spTree>
    <p:extLst>
      <p:ext uri="{BB962C8B-B14F-4D97-AF65-F5344CB8AC3E}">
        <p14:creationId xmlns:p14="http://schemas.microsoft.com/office/powerpoint/2010/main" val="170569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40</a:t>
            </a:fld>
            <a:endParaRPr lang="en-US"/>
          </a:p>
        </p:txBody>
      </p:sp>
      <p:sp>
        <p:nvSpPr>
          <p:cNvPr id="4" name="Rectangle 3"/>
          <p:cNvSpPr/>
          <p:nvPr/>
        </p:nvSpPr>
        <p:spPr>
          <a:xfrm>
            <a:off x="2590800" y="2057400"/>
            <a:ext cx="3429000" cy="3124200"/>
          </a:xfrm>
          <a:prstGeom prst="rect">
            <a:avLst/>
          </a:prstGeom>
          <a:solidFill>
            <a:schemeClr val="accent3">
              <a:lumMod val="20000"/>
              <a:lumOff val="80000"/>
            </a:schemeClr>
          </a:solid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779882" y="5486400"/>
            <a:ext cx="2980303" cy="461665"/>
          </a:xfrm>
          <a:prstGeom prst="rect">
            <a:avLst/>
          </a:prstGeom>
          <a:noFill/>
        </p:spPr>
        <p:txBody>
          <a:bodyPr wrap="none" rtlCol="0">
            <a:spAutoFit/>
          </a:bodyPr>
          <a:lstStyle/>
          <a:p>
            <a:r>
              <a:rPr lang="en-US" sz="2400" dirty="0" smtClean="0"/>
              <a:t>Main Memory for job </a:t>
            </a:r>
            <a:r>
              <a:rPr lang="en-US" sz="2400" dirty="0" err="1" smtClean="0"/>
              <a:t>i</a:t>
            </a:r>
            <a:endParaRPr lang="en-US" sz="2400" dirty="0"/>
          </a:p>
        </p:txBody>
      </p:sp>
      <p:sp>
        <p:nvSpPr>
          <p:cNvPr id="6" name="Rectangle 5"/>
          <p:cNvSpPr/>
          <p:nvPr/>
        </p:nvSpPr>
        <p:spPr>
          <a:xfrm>
            <a:off x="2971800" y="2324100"/>
            <a:ext cx="762000"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w</a:t>
            </a:r>
            <a:r>
              <a:rPr lang="en-US" sz="3200" baseline="-25000" dirty="0" err="1" smtClean="0">
                <a:solidFill>
                  <a:schemeClr val="tx1"/>
                </a:solidFill>
              </a:rPr>
              <a:t>i</a:t>
            </a:r>
            <a:endParaRPr lang="en-US" sz="3200" baseline="-25000" dirty="0">
              <a:solidFill>
                <a:schemeClr val="tx1"/>
              </a:solidFill>
            </a:endParaRPr>
          </a:p>
        </p:txBody>
      </p:sp>
      <p:sp>
        <p:nvSpPr>
          <p:cNvPr id="7" name="Rectangle 6"/>
          <p:cNvSpPr/>
          <p:nvPr/>
        </p:nvSpPr>
        <p:spPr>
          <a:xfrm>
            <a:off x="5007027" y="2301136"/>
            <a:ext cx="753158"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v</a:t>
            </a:r>
            <a:r>
              <a:rPr lang="en-US" sz="3200" baseline="-25000" dirty="0" smtClean="0">
                <a:solidFill>
                  <a:schemeClr val="tx1"/>
                </a:solidFill>
              </a:rPr>
              <a:t>1</a:t>
            </a:r>
            <a:endParaRPr lang="en-US" sz="3200" baseline="-25000" dirty="0">
              <a:solidFill>
                <a:schemeClr val="tx1"/>
              </a:solidFill>
            </a:endParaRPr>
          </a:p>
        </p:txBody>
      </p:sp>
      <p:sp>
        <p:nvSpPr>
          <p:cNvPr id="8" name="TextBox 7"/>
          <p:cNvSpPr txBox="1"/>
          <p:nvPr/>
        </p:nvSpPr>
        <p:spPr>
          <a:xfrm>
            <a:off x="4016599" y="1348633"/>
            <a:ext cx="625492" cy="461665"/>
          </a:xfrm>
          <a:prstGeom prst="rect">
            <a:avLst/>
          </a:prstGeom>
          <a:noFill/>
        </p:spPr>
        <p:txBody>
          <a:bodyPr wrap="none" rtlCol="0">
            <a:spAutoFit/>
          </a:bodyPr>
          <a:lstStyle/>
          <a:p>
            <a:r>
              <a:rPr lang="en-US" sz="2400" dirty="0" smtClean="0"/>
              <a:t>M</a:t>
            </a:r>
            <a:r>
              <a:rPr lang="en-US" sz="3200" baseline="-25000" dirty="0" smtClean="0"/>
              <a:t>i1</a:t>
            </a:r>
            <a:endParaRPr lang="en-US" sz="3200" baseline="-25000" dirty="0"/>
          </a:p>
        </p:txBody>
      </p:sp>
      <p:cxnSp>
        <p:nvCxnSpPr>
          <p:cNvPr id="10" name="Straight Arrow Connector 9"/>
          <p:cNvCxnSpPr>
            <a:stCxn id="8" idx="2"/>
          </p:cNvCxnSpPr>
          <p:nvPr/>
        </p:nvCxnSpPr>
        <p:spPr>
          <a:xfrm>
            <a:off x="4329345" y="1810298"/>
            <a:ext cx="11222" cy="1470476"/>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852576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41</a:t>
            </a:fld>
            <a:endParaRPr lang="en-US"/>
          </a:p>
        </p:txBody>
      </p:sp>
      <p:sp>
        <p:nvSpPr>
          <p:cNvPr id="4" name="Rectangle 3"/>
          <p:cNvSpPr/>
          <p:nvPr/>
        </p:nvSpPr>
        <p:spPr>
          <a:xfrm>
            <a:off x="2590800" y="2057400"/>
            <a:ext cx="3429000" cy="3124200"/>
          </a:xfrm>
          <a:prstGeom prst="rect">
            <a:avLst/>
          </a:prstGeom>
          <a:solidFill>
            <a:schemeClr val="accent3">
              <a:lumMod val="20000"/>
              <a:lumOff val="80000"/>
            </a:schemeClr>
          </a:solid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779882" y="5486400"/>
            <a:ext cx="2980303" cy="461665"/>
          </a:xfrm>
          <a:prstGeom prst="rect">
            <a:avLst/>
          </a:prstGeom>
          <a:noFill/>
        </p:spPr>
        <p:txBody>
          <a:bodyPr wrap="none" rtlCol="0">
            <a:spAutoFit/>
          </a:bodyPr>
          <a:lstStyle/>
          <a:p>
            <a:r>
              <a:rPr lang="en-US" sz="2400" dirty="0" smtClean="0"/>
              <a:t>Main Memory for job </a:t>
            </a:r>
            <a:r>
              <a:rPr lang="en-US" sz="2400" dirty="0" err="1" smtClean="0"/>
              <a:t>i</a:t>
            </a:r>
            <a:endParaRPr lang="en-US" sz="2400" dirty="0"/>
          </a:p>
        </p:txBody>
      </p:sp>
      <p:sp>
        <p:nvSpPr>
          <p:cNvPr id="6" name="Rectangle 5"/>
          <p:cNvSpPr/>
          <p:nvPr/>
        </p:nvSpPr>
        <p:spPr>
          <a:xfrm>
            <a:off x="2971800" y="2324100"/>
            <a:ext cx="762000"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w</a:t>
            </a:r>
            <a:r>
              <a:rPr lang="en-US" sz="3200" baseline="-25000" dirty="0" err="1" smtClean="0">
                <a:solidFill>
                  <a:schemeClr val="tx1"/>
                </a:solidFill>
              </a:rPr>
              <a:t>i</a:t>
            </a:r>
            <a:endParaRPr lang="en-US" sz="3200" baseline="-25000" dirty="0">
              <a:solidFill>
                <a:schemeClr val="tx1"/>
              </a:solidFill>
            </a:endParaRPr>
          </a:p>
        </p:txBody>
      </p:sp>
      <p:sp>
        <p:nvSpPr>
          <p:cNvPr id="7" name="Rectangle 6"/>
          <p:cNvSpPr/>
          <p:nvPr/>
        </p:nvSpPr>
        <p:spPr>
          <a:xfrm>
            <a:off x="5007027" y="2301136"/>
            <a:ext cx="753158"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v</a:t>
            </a:r>
            <a:r>
              <a:rPr lang="en-US" sz="3200" baseline="-25000" dirty="0">
                <a:solidFill>
                  <a:schemeClr val="tx1"/>
                </a:solidFill>
              </a:rPr>
              <a:t>2</a:t>
            </a:r>
          </a:p>
        </p:txBody>
      </p:sp>
      <p:sp>
        <p:nvSpPr>
          <p:cNvPr id="8" name="TextBox 7"/>
          <p:cNvSpPr txBox="1"/>
          <p:nvPr/>
        </p:nvSpPr>
        <p:spPr>
          <a:xfrm>
            <a:off x="4016599" y="1348633"/>
            <a:ext cx="641522" cy="461665"/>
          </a:xfrm>
          <a:prstGeom prst="rect">
            <a:avLst/>
          </a:prstGeom>
          <a:noFill/>
        </p:spPr>
        <p:txBody>
          <a:bodyPr wrap="none" rtlCol="0">
            <a:spAutoFit/>
          </a:bodyPr>
          <a:lstStyle/>
          <a:p>
            <a:r>
              <a:rPr lang="en-US" sz="2400" dirty="0" smtClean="0"/>
              <a:t>M</a:t>
            </a:r>
            <a:r>
              <a:rPr lang="en-US" sz="3200" baseline="-25000" dirty="0" smtClean="0"/>
              <a:t>i2</a:t>
            </a:r>
            <a:endParaRPr lang="en-US" sz="3200" baseline="-25000" dirty="0"/>
          </a:p>
        </p:txBody>
      </p:sp>
      <p:cxnSp>
        <p:nvCxnSpPr>
          <p:cNvPr id="10" name="Straight Arrow Connector 9"/>
          <p:cNvCxnSpPr>
            <a:stCxn id="8" idx="2"/>
          </p:cNvCxnSpPr>
          <p:nvPr/>
        </p:nvCxnSpPr>
        <p:spPr>
          <a:xfrm>
            <a:off x="4337360" y="1810298"/>
            <a:ext cx="3207" cy="1470476"/>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641261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 . . .</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42</a:t>
            </a:fld>
            <a:endParaRPr lang="en-US"/>
          </a:p>
        </p:txBody>
      </p:sp>
      <p:sp>
        <p:nvSpPr>
          <p:cNvPr id="4" name="Rectangle 3"/>
          <p:cNvSpPr/>
          <p:nvPr/>
        </p:nvSpPr>
        <p:spPr>
          <a:xfrm>
            <a:off x="2590800" y="2057400"/>
            <a:ext cx="3429000" cy="3124200"/>
          </a:xfrm>
          <a:prstGeom prst="rect">
            <a:avLst/>
          </a:prstGeom>
          <a:solidFill>
            <a:schemeClr val="accent3">
              <a:lumMod val="20000"/>
              <a:lumOff val="80000"/>
            </a:schemeClr>
          </a:solid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779882" y="5486400"/>
            <a:ext cx="2980303" cy="461665"/>
          </a:xfrm>
          <a:prstGeom prst="rect">
            <a:avLst/>
          </a:prstGeom>
          <a:noFill/>
        </p:spPr>
        <p:txBody>
          <a:bodyPr wrap="none" rtlCol="0">
            <a:spAutoFit/>
          </a:bodyPr>
          <a:lstStyle/>
          <a:p>
            <a:r>
              <a:rPr lang="en-US" sz="2400" dirty="0" smtClean="0"/>
              <a:t>Main Memory for job </a:t>
            </a:r>
            <a:r>
              <a:rPr lang="en-US" sz="2400" dirty="0" err="1" smtClean="0"/>
              <a:t>i</a:t>
            </a:r>
            <a:endParaRPr lang="en-US" sz="2400" dirty="0"/>
          </a:p>
        </p:txBody>
      </p:sp>
      <p:sp>
        <p:nvSpPr>
          <p:cNvPr id="6" name="Rectangle 5"/>
          <p:cNvSpPr/>
          <p:nvPr/>
        </p:nvSpPr>
        <p:spPr>
          <a:xfrm>
            <a:off x="2971800" y="2324100"/>
            <a:ext cx="762000"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w</a:t>
            </a:r>
            <a:r>
              <a:rPr lang="en-US" sz="3200" baseline="-25000" dirty="0" err="1" smtClean="0">
                <a:solidFill>
                  <a:schemeClr val="tx1"/>
                </a:solidFill>
              </a:rPr>
              <a:t>i</a:t>
            </a:r>
            <a:endParaRPr lang="en-US" sz="3200" baseline="-25000" dirty="0">
              <a:solidFill>
                <a:schemeClr val="tx1"/>
              </a:solidFill>
            </a:endParaRPr>
          </a:p>
        </p:txBody>
      </p:sp>
      <p:sp>
        <p:nvSpPr>
          <p:cNvPr id="7" name="Rectangle 6"/>
          <p:cNvSpPr/>
          <p:nvPr/>
        </p:nvSpPr>
        <p:spPr>
          <a:xfrm>
            <a:off x="5007027" y="2301136"/>
            <a:ext cx="753158"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v</a:t>
            </a:r>
            <a:r>
              <a:rPr lang="en-US" sz="3200" baseline="-25000" dirty="0" err="1" smtClean="0">
                <a:solidFill>
                  <a:schemeClr val="tx1"/>
                </a:solidFill>
              </a:rPr>
              <a:t>j</a:t>
            </a:r>
            <a:endParaRPr lang="en-US" sz="3200" baseline="-25000" dirty="0">
              <a:solidFill>
                <a:schemeClr val="tx1"/>
              </a:solidFill>
            </a:endParaRPr>
          </a:p>
        </p:txBody>
      </p:sp>
      <p:sp>
        <p:nvSpPr>
          <p:cNvPr id="8" name="TextBox 7"/>
          <p:cNvSpPr txBox="1"/>
          <p:nvPr/>
        </p:nvSpPr>
        <p:spPr>
          <a:xfrm>
            <a:off x="4016599" y="1348633"/>
            <a:ext cx="567784" cy="461665"/>
          </a:xfrm>
          <a:prstGeom prst="rect">
            <a:avLst/>
          </a:prstGeom>
          <a:noFill/>
        </p:spPr>
        <p:txBody>
          <a:bodyPr wrap="none" rtlCol="0">
            <a:spAutoFit/>
          </a:bodyPr>
          <a:lstStyle/>
          <a:p>
            <a:r>
              <a:rPr lang="en-US" sz="2400" dirty="0" err="1" smtClean="0"/>
              <a:t>M</a:t>
            </a:r>
            <a:r>
              <a:rPr lang="en-US" sz="3200" baseline="-25000" dirty="0" err="1" smtClean="0"/>
              <a:t>ij</a:t>
            </a:r>
            <a:endParaRPr lang="en-US" sz="3200" baseline="-25000" dirty="0"/>
          </a:p>
        </p:txBody>
      </p:sp>
      <p:cxnSp>
        <p:nvCxnSpPr>
          <p:cNvPr id="10" name="Straight Arrow Connector 9"/>
          <p:cNvCxnSpPr>
            <a:stCxn id="8" idx="2"/>
          </p:cNvCxnSpPr>
          <p:nvPr/>
        </p:nvCxnSpPr>
        <p:spPr>
          <a:xfrm>
            <a:off x="4300491" y="1810298"/>
            <a:ext cx="40076" cy="1470476"/>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23565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fld id="{5F594B09-CA5F-4079-82B1-0FEA072AF12A}" type="slidenum">
              <a:rPr lang="en-US" altLang="en-US"/>
              <a:pPr/>
              <a:t>5</a:t>
            </a:fld>
            <a:endParaRPr lang="en-US" altLang="en-US"/>
          </a:p>
        </p:txBody>
      </p:sp>
      <p:sp>
        <p:nvSpPr>
          <p:cNvPr id="31746" name="Rectangle 2"/>
          <p:cNvSpPr>
            <a:spLocks noGrp="1" noChangeArrowheads="1"/>
          </p:cNvSpPr>
          <p:nvPr>
            <p:ph type="title"/>
          </p:nvPr>
        </p:nvSpPr>
        <p:spPr>
          <a:xfrm>
            <a:off x="15658" y="0"/>
            <a:ext cx="9144000" cy="1143000"/>
          </a:xfrm>
        </p:spPr>
        <p:txBody>
          <a:bodyPr/>
          <a:lstStyle/>
          <a:p>
            <a:r>
              <a:rPr lang="en-US" altLang="en-US" dirty="0">
                <a:solidFill>
                  <a:srgbClr val="92D050"/>
                </a:solidFill>
              </a:rPr>
              <a:t>Example</a:t>
            </a:r>
            <a:r>
              <a:rPr lang="en-US" altLang="en-US" dirty="0"/>
              <a:t>: H&amp;A Transition Matrix</a:t>
            </a:r>
          </a:p>
        </p:txBody>
      </p:sp>
      <p:sp>
        <p:nvSpPr>
          <p:cNvPr id="3174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Yahoo</a:t>
            </a:r>
          </a:p>
        </p:txBody>
      </p:sp>
      <p:sp>
        <p:nvSpPr>
          <p:cNvPr id="3174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M’soft</a:t>
            </a:r>
          </a:p>
        </p:txBody>
      </p:sp>
      <p:sp>
        <p:nvSpPr>
          <p:cNvPr id="3174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Amazon</a:t>
            </a:r>
          </a:p>
        </p:txBody>
      </p:sp>
      <p:sp>
        <p:nvSpPr>
          <p:cNvPr id="3175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2"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3"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31754" name="AutoShape 10"/>
          <p:cNvCxnSpPr>
            <a:cxnSpLocks noChangeShapeType="1"/>
            <a:stCxn id="31747" idx="6"/>
            <a:endCxn id="3174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758" name="Line 14"/>
          <p:cNvSpPr>
            <a:spLocks noChangeShapeType="1"/>
          </p:cNvSpPr>
          <p:nvPr/>
        </p:nvSpPr>
        <p:spPr bwMode="auto">
          <a:xfrm>
            <a:off x="5029200" y="2667000"/>
            <a:ext cx="8382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9" name="Text Box 15"/>
          <p:cNvSpPr txBox="1">
            <a:spLocks noChangeArrowheads="1"/>
          </p:cNvSpPr>
          <p:nvPr/>
        </p:nvSpPr>
        <p:spPr bwMode="auto">
          <a:xfrm>
            <a:off x="6160841" y="2608059"/>
            <a:ext cx="59824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A =</a:t>
            </a:r>
          </a:p>
        </p:txBody>
      </p:sp>
      <p:grpSp>
        <p:nvGrpSpPr>
          <p:cNvPr id="17" name="Group 16"/>
          <p:cNvGrpSpPr/>
          <p:nvPr/>
        </p:nvGrpSpPr>
        <p:grpSpPr>
          <a:xfrm>
            <a:off x="6842125" y="1789254"/>
            <a:ext cx="1994986" cy="1762669"/>
            <a:chOff x="6842125" y="1789254"/>
            <a:chExt cx="1994986" cy="1762669"/>
          </a:xfrm>
        </p:grpSpPr>
        <p:sp>
          <p:nvSpPr>
            <p:cNvPr id="18" name="Rectangle 16"/>
            <p:cNvSpPr>
              <a:spLocks noChangeArrowheads="1"/>
            </p:cNvSpPr>
            <p:nvPr/>
          </p:nvSpPr>
          <p:spPr bwMode="auto">
            <a:xfrm>
              <a:off x="7315200" y="2332723"/>
              <a:ext cx="1293312"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Text Box 17"/>
            <p:cNvSpPr txBox="1">
              <a:spLocks noChangeArrowheads="1"/>
            </p:cNvSpPr>
            <p:nvPr/>
          </p:nvSpPr>
          <p:spPr bwMode="auto">
            <a:xfrm>
              <a:off x="6932112" y="2269790"/>
              <a:ext cx="1904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y   </a:t>
              </a:r>
              <a:r>
                <a:rPr lang="en-US" altLang="en-US" sz="2400" dirty="0" smtClean="0"/>
                <a:t>  1    1   </a:t>
              </a:r>
              <a:r>
                <a:rPr lang="en-US" altLang="en-US" sz="2400" dirty="0"/>
                <a:t> </a:t>
              </a:r>
              <a:r>
                <a:rPr lang="en-US" altLang="en-US" sz="2400" dirty="0" smtClean="0"/>
                <a:t>1</a:t>
              </a:r>
              <a:endParaRPr lang="en-US" altLang="en-US" sz="2400" dirty="0"/>
            </a:p>
            <a:p>
              <a:r>
                <a:rPr lang="en-US" altLang="en-US" sz="2400" dirty="0"/>
                <a:t>a   </a:t>
              </a:r>
              <a:r>
                <a:rPr lang="en-US" altLang="en-US" sz="2400" dirty="0" smtClean="0"/>
                <a:t>  1    0    1</a:t>
              </a:r>
              <a:endParaRPr lang="en-US" altLang="en-US" sz="2400" dirty="0"/>
            </a:p>
            <a:p>
              <a:r>
                <a:rPr lang="en-US" altLang="en-US" sz="2400" dirty="0"/>
                <a:t>m   </a:t>
              </a:r>
              <a:r>
                <a:rPr lang="en-US" altLang="en-US" sz="2400" dirty="0" smtClean="0"/>
                <a:t>0    1    0</a:t>
              </a:r>
              <a:endParaRPr lang="en-US" altLang="en-US" sz="2400" dirty="0"/>
            </a:p>
          </p:txBody>
        </p:sp>
        <p:sp>
          <p:nvSpPr>
            <p:cNvPr id="20" name="Text Box 18"/>
            <p:cNvSpPr txBox="1">
              <a:spLocks noChangeArrowheads="1"/>
            </p:cNvSpPr>
            <p:nvPr/>
          </p:nvSpPr>
          <p:spPr bwMode="auto">
            <a:xfrm>
              <a:off x="6842125" y="1789254"/>
              <a:ext cx="1712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smtClean="0"/>
                <a:t>         y    </a:t>
              </a:r>
              <a:r>
                <a:rPr lang="en-US" altLang="en-US" sz="2400" dirty="0"/>
                <a:t>a   m</a:t>
              </a:r>
            </a:p>
          </p:txBody>
        </p:sp>
      </p:grpSp>
    </p:spTree>
    <p:extLst>
      <p:ext uri="{BB962C8B-B14F-4D97-AF65-F5344CB8AC3E}">
        <p14:creationId xmlns:p14="http://schemas.microsoft.com/office/powerpoint/2010/main" val="1594231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69F8303-08C4-464D-8E18-8DA975CBE65B}" type="slidenum">
              <a:rPr lang="en-US" altLang="en-US"/>
              <a:pPr/>
              <a:t>6</a:t>
            </a:fld>
            <a:endParaRPr lang="en-US" altLang="en-US"/>
          </a:p>
        </p:txBody>
      </p:sp>
      <p:sp>
        <p:nvSpPr>
          <p:cNvPr id="32770" name="Rectangle 2"/>
          <p:cNvSpPr>
            <a:spLocks noGrp="1" noChangeArrowheads="1"/>
          </p:cNvSpPr>
          <p:nvPr>
            <p:ph type="title"/>
          </p:nvPr>
        </p:nvSpPr>
        <p:spPr>
          <a:xfrm>
            <a:off x="533400" y="0"/>
            <a:ext cx="7772400" cy="1143000"/>
          </a:xfrm>
        </p:spPr>
        <p:txBody>
          <a:bodyPr/>
          <a:lstStyle/>
          <a:p>
            <a:r>
              <a:rPr lang="en-US" altLang="en-US" dirty="0"/>
              <a:t>Using Matrix </a:t>
            </a:r>
            <a:r>
              <a:rPr lang="en-US" altLang="en-US" i="1" dirty="0"/>
              <a:t>A</a:t>
            </a:r>
            <a:r>
              <a:rPr lang="en-US" altLang="en-US" dirty="0"/>
              <a:t>  for </a:t>
            </a:r>
            <a:r>
              <a:rPr lang="en-US" altLang="en-US" dirty="0" smtClean="0"/>
              <a:t>HITS</a:t>
            </a:r>
            <a:endParaRPr lang="en-US" altLang="en-US" dirty="0"/>
          </a:p>
        </p:txBody>
      </p:sp>
      <p:sp>
        <p:nvSpPr>
          <p:cNvPr id="32771" name="Rectangle 3"/>
          <p:cNvSpPr>
            <a:spLocks noGrp="1" noChangeArrowheads="1"/>
          </p:cNvSpPr>
          <p:nvPr>
            <p:ph type="body" idx="1"/>
          </p:nvPr>
        </p:nvSpPr>
        <p:spPr>
          <a:xfrm>
            <a:off x="533400" y="1371600"/>
            <a:ext cx="8305800" cy="5181600"/>
          </a:xfrm>
        </p:spPr>
        <p:txBody>
          <a:bodyPr>
            <a:normAutofit/>
          </a:bodyPr>
          <a:lstStyle/>
          <a:p>
            <a:r>
              <a:rPr lang="en-US" altLang="en-US" dirty="0"/>
              <a:t>Powers of </a:t>
            </a:r>
            <a:r>
              <a:rPr lang="en-US" altLang="en-US" i="1" dirty="0"/>
              <a:t>A</a:t>
            </a:r>
            <a:r>
              <a:rPr lang="en-US" altLang="en-US" dirty="0"/>
              <a:t> and </a:t>
            </a:r>
            <a:r>
              <a:rPr lang="en-US" altLang="en-US" i="1" dirty="0"/>
              <a:t>A</a:t>
            </a:r>
            <a:r>
              <a:rPr lang="en-US" altLang="en-US" i="1" baseline="30000" dirty="0"/>
              <a:t>T</a:t>
            </a:r>
            <a:r>
              <a:rPr lang="en-US" altLang="en-US" i="1" dirty="0"/>
              <a:t> </a:t>
            </a:r>
            <a:r>
              <a:rPr lang="en-US" altLang="en-US" dirty="0"/>
              <a:t>have elements </a:t>
            </a:r>
            <a:r>
              <a:rPr lang="en-US" altLang="en-US" dirty="0" smtClean="0"/>
              <a:t>whose values grow exponentially with the exponent, </a:t>
            </a:r>
            <a:r>
              <a:rPr lang="en-US" altLang="en-US" dirty="0"/>
              <a:t>so we need scale </a:t>
            </a:r>
            <a:r>
              <a:rPr lang="en-US" altLang="en-US" dirty="0" smtClean="0"/>
              <a:t>factors </a:t>
            </a:r>
            <a:r>
              <a:rPr lang="en-US" altLang="en-US" dirty="0" smtClean="0">
                <a:latin typeface="Lucida Sans Unicode" pitchFamily="34" charset="0"/>
              </a:rPr>
              <a:t>λ </a:t>
            </a:r>
            <a:r>
              <a:rPr lang="en-US" altLang="en-US" dirty="0" smtClean="0"/>
              <a:t>and </a:t>
            </a:r>
            <a:r>
              <a:rPr lang="en-US" altLang="en-US" dirty="0">
                <a:latin typeface="Lucida Sans Unicode" pitchFamily="34" charset="0"/>
              </a:rPr>
              <a:t>μ</a:t>
            </a:r>
            <a:r>
              <a:rPr lang="en-US" altLang="en-US" dirty="0" smtClean="0"/>
              <a:t>.</a:t>
            </a:r>
            <a:endParaRPr lang="en-US" altLang="en-US" dirty="0"/>
          </a:p>
          <a:p>
            <a:r>
              <a:rPr lang="en-US" altLang="en-US" dirty="0"/>
              <a:t>Let </a:t>
            </a:r>
            <a:r>
              <a:rPr lang="en-US" altLang="en-US" b="1" dirty="0"/>
              <a:t>h</a:t>
            </a:r>
            <a:r>
              <a:rPr lang="en-US" altLang="en-US" dirty="0"/>
              <a:t> and </a:t>
            </a:r>
            <a:r>
              <a:rPr lang="en-US" altLang="en-US" b="1" dirty="0"/>
              <a:t>a</a:t>
            </a:r>
            <a:r>
              <a:rPr lang="en-US" altLang="en-US" dirty="0"/>
              <a:t> be </a:t>
            </a:r>
            <a:r>
              <a:rPr lang="en-US" altLang="en-US" dirty="0" smtClean="0"/>
              <a:t>column vectors </a:t>
            </a:r>
            <a:r>
              <a:rPr lang="en-US" altLang="en-US" dirty="0"/>
              <a:t>measuring the “</a:t>
            </a:r>
            <a:r>
              <a:rPr lang="en-US" altLang="en-US" dirty="0" err="1"/>
              <a:t>hubbiness</a:t>
            </a:r>
            <a:r>
              <a:rPr lang="en-US" altLang="en-US" dirty="0"/>
              <a:t>” and authority of each page.</a:t>
            </a:r>
          </a:p>
          <a:p>
            <a:r>
              <a:rPr lang="en-US" altLang="en-US" dirty="0">
                <a:solidFill>
                  <a:srgbClr val="00B0F0"/>
                </a:solidFill>
              </a:rPr>
              <a:t>Equations</a:t>
            </a:r>
            <a:r>
              <a:rPr lang="en-US" altLang="en-US" dirty="0"/>
              <a:t>: </a:t>
            </a:r>
            <a:r>
              <a:rPr lang="en-US" altLang="en-US" b="1" dirty="0"/>
              <a:t>h</a:t>
            </a:r>
            <a:r>
              <a:rPr lang="en-US" altLang="en-US" dirty="0"/>
              <a:t> = </a:t>
            </a:r>
            <a:r>
              <a:rPr lang="en-US" altLang="en-US" dirty="0" err="1">
                <a:latin typeface="Lucida Sans Unicode" pitchFamily="34" charset="0"/>
              </a:rPr>
              <a:t>λ</a:t>
            </a:r>
            <a:r>
              <a:rPr lang="en-US" altLang="en-US" i="1" dirty="0" err="1"/>
              <a:t>A</a:t>
            </a:r>
            <a:r>
              <a:rPr lang="en-US" altLang="en-US" b="1" dirty="0" err="1"/>
              <a:t>a</a:t>
            </a:r>
            <a:r>
              <a:rPr lang="en-US" altLang="en-US" dirty="0"/>
              <a:t>; </a:t>
            </a:r>
            <a:r>
              <a:rPr lang="en-US" altLang="en-US" b="1" dirty="0"/>
              <a:t>a</a:t>
            </a:r>
            <a:r>
              <a:rPr lang="en-US" altLang="en-US" dirty="0"/>
              <a:t> = </a:t>
            </a:r>
            <a:r>
              <a:rPr lang="en-US" altLang="en-US" dirty="0" err="1">
                <a:latin typeface="Lucida Sans Unicode" pitchFamily="34" charset="0"/>
              </a:rPr>
              <a:t>μ</a:t>
            </a:r>
            <a:r>
              <a:rPr lang="en-US" altLang="en-US" i="1" dirty="0" err="1"/>
              <a:t>A</a:t>
            </a:r>
            <a:r>
              <a:rPr lang="en-US" altLang="en-US" i="1" baseline="30000" dirty="0" err="1"/>
              <a:t>T</a:t>
            </a:r>
            <a:r>
              <a:rPr lang="en-US" altLang="en-US" i="1" baseline="30000" dirty="0"/>
              <a:t> </a:t>
            </a:r>
            <a:r>
              <a:rPr lang="en-US" altLang="en-US" b="1" dirty="0"/>
              <a:t>h</a:t>
            </a:r>
            <a:r>
              <a:rPr lang="en-US" altLang="en-US" dirty="0"/>
              <a:t>.</a:t>
            </a:r>
          </a:p>
          <a:p>
            <a:pPr lvl="1"/>
            <a:r>
              <a:rPr lang="en-US" altLang="en-US" dirty="0" err="1">
                <a:solidFill>
                  <a:srgbClr val="00B050"/>
                </a:solidFill>
              </a:rPr>
              <a:t>Hubbiness</a:t>
            </a:r>
            <a:r>
              <a:rPr lang="en-US" altLang="en-US" dirty="0"/>
              <a:t> = scaled sum of authorities of successor pages (out-links).</a:t>
            </a:r>
          </a:p>
          <a:p>
            <a:pPr lvl="1"/>
            <a:r>
              <a:rPr lang="en-US" altLang="en-US" dirty="0">
                <a:solidFill>
                  <a:srgbClr val="00B050"/>
                </a:solidFill>
              </a:rPr>
              <a:t>Authority</a:t>
            </a:r>
            <a:r>
              <a:rPr lang="en-US" altLang="en-US" dirty="0"/>
              <a:t> = scaled sum of </a:t>
            </a:r>
            <a:r>
              <a:rPr lang="en-US" altLang="en-US" dirty="0" err="1"/>
              <a:t>hubbiness</a:t>
            </a:r>
            <a:r>
              <a:rPr lang="en-US" altLang="en-US" dirty="0"/>
              <a:t> of predecessor pages (in-links). </a:t>
            </a:r>
          </a:p>
        </p:txBody>
      </p:sp>
    </p:spTree>
    <p:extLst>
      <p:ext uri="{BB962C8B-B14F-4D97-AF65-F5344CB8AC3E}">
        <p14:creationId xmlns:p14="http://schemas.microsoft.com/office/powerpoint/2010/main" val="316476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7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4244259-77D2-4113-9CAE-68AD1ED16AF9}" type="slidenum">
              <a:rPr lang="en-US" altLang="en-US"/>
              <a:pPr/>
              <a:t>7</a:t>
            </a:fld>
            <a:endParaRPr lang="en-US" altLang="en-US"/>
          </a:p>
        </p:txBody>
      </p:sp>
      <p:sp>
        <p:nvSpPr>
          <p:cNvPr id="33794" name="Rectangle 2"/>
          <p:cNvSpPr>
            <a:spLocks noGrp="1" noChangeArrowheads="1"/>
          </p:cNvSpPr>
          <p:nvPr>
            <p:ph type="title"/>
          </p:nvPr>
        </p:nvSpPr>
        <p:spPr>
          <a:xfrm>
            <a:off x="152400" y="0"/>
            <a:ext cx="8382000" cy="1143000"/>
          </a:xfrm>
        </p:spPr>
        <p:txBody>
          <a:bodyPr/>
          <a:lstStyle/>
          <a:p>
            <a:r>
              <a:rPr lang="en-US" altLang="en-US" sz="4400" dirty="0"/>
              <a:t>Consequences of Basic Equations</a:t>
            </a:r>
          </a:p>
        </p:txBody>
      </p:sp>
      <p:sp>
        <p:nvSpPr>
          <p:cNvPr id="33795" name="Rectangle 3"/>
          <p:cNvSpPr>
            <a:spLocks noGrp="1" noChangeArrowheads="1"/>
          </p:cNvSpPr>
          <p:nvPr>
            <p:ph type="body" idx="1"/>
          </p:nvPr>
        </p:nvSpPr>
        <p:spPr>
          <a:xfrm>
            <a:off x="457200" y="1295400"/>
            <a:ext cx="8305800" cy="5181600"/>
          </a:xfrm>
        </p:spPr>
        <p:txBody>
          <a:bodyPr/>
          <a:lstStyle/>
          <a:p>
            <a:pPr>
              <a:lnSpc>
                <a:spcPct val="90000"/>
              </a:lnSpc>
            </a:pPr>
            <a:r>
              <a:rPr lang="en-US" altLang="en-US" dirty="0"/>
              <a:t>From </a:t>
            </a:r>
            <a:r>
              <a:rPr lang="en-US" altLang="en-US" b="1" dirty="0"/>
              <a:t>h</a:t>
            </a:r>
            <a:r>
              <a:rPr lang="en-US" altLang="en-US" dirty="0"/>
              <a:t> = </a:t>
            </a:r>
            <a:r>
              <a:rPr lang="en-US" altLang="en-US" dirty="0" err="1">
                <a:latin typeface="Lucida Sans Unicode" pitchFamily="34" charset="0"/>
              </a:rPr>
              <a:t>λ</a:t>
            </a:r>
            <a:r>
              <a:rPr lang="en-US" altLang="en-US" i="1" dirty="0" err="1"/>
              <a:t>A</a:t>
            </a:r>
            <a:r>
              <a:rPr lang="en-US" altLang="en-US" b="1" dirty="0" err="1"/>
              <a:t>a</a:t>
            </a:r>
            <a:r>
              <a:rPr lang="en-US" altLang="en-US" dirty="0"/>
              <a:t>; </a:t>
            </a:r>
            <a:r>
              <a:rPr lang="en-US" altLang="en-US" b="1" dirty="0"/>
              <a:t>a</a:t>
            </a:r>
            <a:r>
              <a:rPr lang="en-US" altLang="en-US" dirty="0"/>
              <a:t> = </a:t>
            </a:r>
            <a:r>
              <a:rPr lang="en-US" altLang="en-US" dirty="0" err="1">
                <a:latin typeface="Lucida Sans Unicode" pitchFamily="34" charset="0"/>
              </a:rPr>
              <a:t>μ</a:t>
            </a:r>
            <a:r>
              <a:rPr lang="en-US" altLang="en-US" i="1" dirty="0" err="1"/>
              <a:t>A</a:t>
            </a:r>
            <a:r>
              <a:rPr lang="en-US" altLang="en-US" i="1" baseline="30000" dirty="0" err="1"/>
              <a:t>T</a:t>
            </a:r>
            <a:r>
              <a:rPr lang="en-US" altLang="en-US" i="1" baseline="30000" dirty="0"/>
              <a:t> </a:t>
            </a:r>
            <a:r>
              <a:rPr lang="en-US" altLang="en-US" b="1" dirty="0"/>
              <a:t>h </a:t>
            </a:r>
            <a:r>
              <a:rPr lang="en-US" altLang="en-US" dirty="0"/>
              <a:t>we can derive:</a:t>
            </a:r>
          </a:p>
          <a:p>
            <a:pPr lvl="1">
              <a:lnSpc>
                <a:spcPct val="90000"/>
              </a:lnSpc>
            </a:pPr>
            <a:r>
              <a:rPr lang="en-US" altLang="en-US" b="1" dirty="0"/>
              <a:t>h </a:t>
            </a:r>
            <a:r>
              <a:rPr lang="en-US" altLang="en-US" dirty="0"/>
              <a:t>= </a:t>
            </a:r>
            <a:r>
              <a:rPr lang="en-US" altLang="en-US" dirty="0" err="1">
                <a:latin typeface="Lucida Sans Unicode" pitchFamily="34" charset="0"/>
              </a:rPr>
              <a:t>λμ</a:t>
            </a:r>
            <a:r>
              <a:rPr lang="en-US" altLang="en-US" i="1" dirty="0" err="1"/>
              <a:t>AA</a:t>
            </a:r>
            <a:r>
              <a:rPr lang="en-US" altLang="en-US" i="1" baseline="30000" dirty="0" err="1"/>
              <a:t>T</a:t>
            </a:r>
            <a:r>
              <a:rPr lang="en-US" altLang="en-US" i="1" baseline="30000" dirty="0"/>
              <a:t> </a:t>
            </a:r>
            <a:r>
              <a:rPr lang="en-US" altLang="en-US" b="1" dirty="0"/>
              <a:t>h</a:t>
            </a:r>
            <a:endParaRPr lang="en-US" altLang="en-US" dirty="0"/>
          </a:p>
          <a:p>
            <a:pPr lvl="1">
              <a:lnSpc>
                <a:spcPct val="90000"/>
              </a:lnSpc>
            </a:pPr>
            <a:r>
              <a:rPr lang="en-US" altLang="en-US" b="1" dirty="0"/>
              <a:t>a</a:t>
            </a:r>
            <a:r>
              <a:rPr lang="en-US" altLang="en-US" dirty="0"/>
              <a:t> = </a:t>
            </a:r>
            <a:r>
              <a:rPr lang="en-US" altLang="en-US" dirty="0" err="1">
                <a:latin typeface="Lucida Sans Unicode" pitchFamily="34" charset="0"/>
              </a:rPr>
              <a:t>λμ</a:t>
            </a:r>
            <a:r>
              <a:rPr lang="en-US" altLang="en-US" i="1" dirty="0" err="1"/>
              <a:t>A</a:t>
            </a:r>
            <a:r>
              <a:rPr lang="en-US" altLang="en-US" i="1" baseline="30000" dirty="0" err="1"/>
              <a:t>T</a:t>
            </a:r>
            <a:r>
              <a:rPr lang="en-US" altLang="en-US" i="1" dirty="0" err="1"/>
              <a:t>A</a:t>
            </a:r>
            <a:r>
              <a:rPr lang="en-US" altLang="en-US" i="1" dirty="0"/>
              <a:t> </a:t>
            </a:r>
            <a:r>
              <a:rPr lang="en-US" altLang="en-US" b="1" dirty="0"/>
              <a:t>a</a:t>
            </a:r>
            <a:endParaRPr lang="en-US" altLang="en-US" dirty="0"/>
          </a:p>
          <a:p>
            <a:pPr>
              <a:lnSpc>
                <a:spcPct val="90000"/>
              </a:lnSpc>
            </a:pPr>
            <a:r>
              <a:rPr lang="en-US" altLang="en-US" dirty="0"/>
              <a:t>Compute </a:t>
            </a:r>
            <a:r>
              <a:rPr lang="en-US" altLang="en-US" b="1" dirty="0"/>
              <a:t>h</a:t>
            </a:r>
            <a:r>
              <a:rPr lang="en-US" altLang="en-US" dirty="0"/>
              <a:t> and </a:t>
            </a:r>
            <a:r>
              <a:rPr lang="en-US" altLang="en-US" b="1" dirty="0"/>
              <a:t>a</a:t>
            </a:r>
            <a:r>
              <a:rPr lang="en-US" altLang="en-US" dirty="0"/>
              <a:t> by iteration, assuming initially each page has one unit of </a:t>
            </a:r>
            <a:r>
              <a:rPr lang="en-US" altLang="en-US" dirty="0" err="1"/>
              <a:t>hubbiness</a:t>
            </a:r>
            <a:r>
              <a:rPr lang="en-US" altLang="en-US" dirty="0"/>
              <a:t> and one unit of authority.</a:t>
            </a:r>
          </a:p>
          <a:p>
            <a:pPr lvl="1">
              <a:lnSpc>
                <a:spcPct val="90000"/>
              </a:lnSpc>
            </a:pPr>
            <a:r>
              <a:rPr lang="en-US" altLang="en-US" dirty="0"/>
              <a:t>Pick an appropriate value of </a:t>
            </a:r>
            <a:r>
              <a:rPr lang="en-US" altLang="en-US" dirty="0" err="1">
                <a:latin typeface="Lucida Sans Unicode" pitchFamily="34" charset="0"/>
              </a:rPr>
              <a:t>λμ</a:t>
            </a:r>
            <a:r>
              <a:rPr lang="en-US" altLang="en-US" dirty="0" smtClean="0"/>
              <a:t>.</a:t>
            </a:r>
          </a:p>
        </p:txBody>
      </p:sp>
    </p:spTree>
    <p:extLst>
      <p:ext uri="{BB962C8B-B14F-4D97-AF65-F5344CB8AC3E}">
        <p14:creationId xmlns:p14="http://schemas.microsoft.com/office/powerpoint/2010/main" val="298257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 Doesn’t Matter</a:t>
            </a:r>
            <a:endParaRPr lang="en-US" dirty="0"/>
          </a:p>
        </p:txBody>
      </p:sp>
      <p:sp>
        <p:nvSpPr>
          <p:cNvPr id="3" name="Content Placeholder 2"/>
          <p:cNvSpPr>
            <a:spLocks noGrp="1"/>
          </p:cNvSpPr>
          <p:nvPr>
            <p:ph idx="1"/>
          </p:nvPr>
        </p:nvSpPr>
        <p:spPr/>
        <p:txBody>
          <a:bodyPr/>
          <a:lstStyle/>
          <a:p>
            <a:r>
              <a:rPr lang="en-US" dirty="0" smtClean="0"/>
              <a:t>Remember: it is only the direction of the vectors, or the relative </a:t>
            </a:r>
            <a:r>
              <a:rPr lang="en-US" dirty="0" err="1" smtClean="0"/>
              <a:t>hubbiness</a:t>
            </a:r>
            <a:r>
              <a:rPr lang="en-US" dirty="0" smtClean="0"/>
              <a:t> and authority of Web pages that matters.</a:t>
            </a:r>
          </a:p>
          <a:p>
            <a:r>
              <a:rPr lang="en-US" dirty="0" smtClean="0"/>
              <a:t>As for PageRank, the only reason to worry about scale is so you don’t get overflows or underflows in the values as you iterate.</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8</a:t>
            </a:fld>
            <a:endParaRPr lang="en-US" dirty="0"/>
          </a:p>
        </p:txBody>
      </p:sp>
    </p:spTree>
    <p:extLst>
      <p:ext uri="{BB962C8B-B14F-4D97-AF65-F5344CB8AC3E}">
        <p14:creationId xmlns:p14="http://schemas.microsoft.com/office/powerpoint/2010/main" val="2030246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4"/>
          <p:cNvSpPr>
            <a:spLocks noGrp="1"/>
          </p:cNvSpPr>
          <p:nvPr>
            <p:ph type="sldNum" sz="quarter" idx="12"/>
          </p:nvPr>
        </p:nvSpPr>
        <p:spPr/>
        <p:txBody>
          <a:bodyPr/>
          <a:lstStyle/>
          <a:p>
            <a:fld id="{45D54A30-6704-4521-9EFB-427A7F57969C}" type="slidenum">
              <a:rPr lang="en-US" altLang="en-US"/>
              <a:pPr/>
              <a:t>9</a:t>
            </a:fld>
            <a:endParaRPr lang="en-US" altLang="en-US"/>
          </a:p>
        </p:txBody>
      </p:sp>
      <p:sp>
        <p:nvSpPr>
          <p:cNvPr id="35842" name="Rectangle 2"/>
          <p:cNvSpPr>
            <a:spLocks noGrp="1" noChangeArrowheads="1"/>
          </p:cNvSpPr>
          <p:nvPr>
            <p:ph type="title"/>
          </p:nvPr>
        </p:nvSpPr>
        <p:spPr/>
        <p:txBody>
          <a:bodyPr/>
          <a:lstStyle/>
          <a:p>
            <a:r>
              <a:rPr lang="en-US" altLang="en-US" dirty="0">
                <a:solidFill>
                  <a:srgbClr val="92D050"/>
                </a:solidFill>
              </a:rPr>
              <a:t>Example</a:t>
            </a:r>
            <a:r>
              <a:rPr lang="en-US" altLang="en-US" dirty="0"/>
              <a:t>: Iterating H&amp;A</a:t>
            </a:r>
          </a:p>
        </p:txBody>
      </p:sp>
      <p:sp>
        <p:nvSpPr>
          <p:cNvPr id="35843" name="Text Box 3"/>
          <p:cNvSpPr txBox="1">
            <a:spLocks noChangeArrowheads="1"/>
          </p:cNvSpPr>
          <p:nvPr/>
        </p:nvSpPr>
        <p:spPr bwMode="auto">
          <a:xfrm>
            <a:off x="838200" y="2222321"/>
            <a:ext cx="155363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latin typeface="Times New Roman" pitchFamily="18" charset="0"/>
              </a:rPr>
              <a:t>       </a:t>
            </a:r>
            <a:r>
              <a:rPr lang="en-US" altLang="en-US" sz="2400" dirty="0" smtClean="0">
                <a:latin typeface="Times New Roman" pitchFamily="18" charset="0"/>
              </a:rPr>
              <a:t>  </a:t>
            </a:r>
            <a:r>
              <a:rPr lang="en-US" altLang="en-US" sz="2400" dirty="0" smtClean="0"/>
              <a:t>1  </a:t>
            </a:r>
            <a:r>
              <a:rPr lang="en-US" altLang="en-US" sz="2400" dirty="0"/>
              <a:t>1 </a:t>
            </a:r>
            <a:r>
              <a:rPr lang="en-US" altLang="en-US" sz="2400" dirty="0" smtClean="0"/>
              <a:t> 1</a:t>
            </a:r>
            <a:endParaRPr lang="en-US" altLang="en-US" sz="2400" dirty="0"/>
          </a:p>
          <a:p>
            <a:r>
              <a:rPr lang="en-US" altLang="en-US" sz="2400" dirty="0"/>
              <a:t>A = </a:t>
            </a:r>
            <a:r>
              <a:rPr lang="en-US" altLang="en-US" sz="2400" dirty="0" smtClean="0"/>
              <a:t>   </a:t>
            </a:r>
            <a:r>
              <a:rPr lang="en-US" altLang="en-US" sz="2400" dirty="0"/>
              <a:t>1 </a:t>
            </a:r>
            <a:r>
              <a:rPr lang="en-US" altLang="en-US" sz="2400" dirty="0" smtClean="0"/>
              <a:t> 0  1</a:t>
            </a:r>
            <a:endParaRPr lang="en-US" altLang="en-US" sz="2400" dirty="0"/>
          </a:p>
          <a:p>
            <a:r>
              <a:rPr lang="en-US" altLang="en-US" sz="2400" dirty="0"/>
              <a:t>      </a:t>
            </a:r>
            <a:r>
              <a:rPr lang="en-US" altLang="en-US" sz="2400" dirty="0" smtClean="0"/>
              <a:t>     0  1  </a:t>
            </a:r>
            <a:r>
              <a:rPr lang="en-US" altLang="en-US" sz="2400" dirty="0"/>
              <a:t>0</a:t>
            </a:r>
          </a:p>
        </p:txBody>
      </p:sp>
      <p:sp>
        <p:nvSpPr>
          <p:cNvPr id="35844" name="Text Box 4"/>
          <p:cNvSpPr txBox="1">
            <a:spLocks noChangeArrowheads="1"/>
          </p:cNvSpPr>
          <p:nvPr/>
        </p:nvSpPr>
        <p:spPr bwMode="auto">
          <a:xfrm>
            <a:off x="2731631" y="2271816"/>
            <a:ext cx="159370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latin typeface="Times New Roman" pitchFamily="18" charset="0"/>
              </a:rPr>
              <a:t>         </a:t>
            </a:r>
            <a:r>
              <a:rPr lang="en-US" altLang="en-US" sz="2400" dirty="0"/>
              <a:t>1 </a:t>
            </a:r>
            <a:r>
              <a:rPr lang="en-US" altLang="en-US" sz="2400" dirty="0" smtClean="0"/>
              <a:t> 1  0</a:t>
            </a:r>
            <a:endParaRPr lang="en-US" altLang="en-US" sz="2400" dirty="0"/>
          </a:p>
          <a:p>
            <a:r>
              <a:rPr lang="en-US" altLang="en-US" sz="2400" dirty="0"/>
              <a:t>A</a:t>
            </a:r>
            <a:r>
              <a:rPr lang="en-US" altLang="en-US" sz="2400" baseline="30000" dirty="0"/>
              <a:t>T</a:t>
            </a:r>
            <a:r>
              <a:rPr lang="en-US" altLang="en-US" sz="2400" dirty="0"/>
              <a:t> </a:t>
            </a:r>
            <a:r>
              <a:rPr lang="en-US" altLang="en-US" sz="2400" dirty="0" smtClean="0"/>
              <a:t>=   1  </a:t>
            </a:r>
            <a:r>
              <a:rPr lang="en-US" altLang="en-US" sz="2400" dirty="0"/>
              <a:t>0 </a:t>
            </a:r>
            <a:r>
              <a:rPr lang="en-US" altLang="en-US" sz="2400" dirty="0" smtClean="0"/>
              <a:t> 1</a:t>
            </a:r>
            <a:endParaRPr lang="en-US" altLang="en-US" sz="2400" dirty="0"/>
          </a:p>
          <a:p>
            <a:r>
              <a:rPr lang="en-US" altLang="en-US" sz="2400" dirty="0"/>
              <a:t>      </a:t>
            </a:r>
            <a:r>
              <a:rPr lang="en-US" altLang="en-US" sz="2400" dirty="0" smtClean="0"/>
              <a:t>     1  1  </a:t>
            </a:r>
            <a:r>
              <a:rPr lang="en-US" altLang="en-US" sz="2400" dirty="0"/>
              <a:t>0</a:t>
            </a:r>
          </a:p>
        </p:txBody>
      </p:sp>
      <p:sp>
        <p:nvSpPr>
          <p:cNvPr id="35845" name="Text Box 5"/>
          <p:cNvSpPr txBox="1">
            <a:spLocks noChangeArrowheads="1"/>
          </p:cNvSpPr>
          <p:nvPr/>
        </p:nvSpPr>
        <p:spPr bwMode="auto">
          <a:xfrm>
            <a:off x="4572000" y="2235200"/>
            <a:ext cx="172944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latin typeface="Times New Roman" pitchFamily="18" charset="0"/>
              </a:rPr>
              <a:t>           </a:t>
            </a:r>
            <a:r>
              <a:rPr lang="en-US" altLang="en-US" sz="2400" dirty="0"/>
              <a:t>3 </a:t>
            </a:r>
            <a:r>
              <a:rPr lang="en-US" altLang="en-US" sz="2400" dirty="0" smtClean="0"/>
              <a:t> 2  </a:t>
            </a:r>
            <a:r>
              <a:rPr lang="en-US" altLang="en-US" sz="2400" dirty="0"/>
              <a:t>1</a:t>
            </a:r>
          </a:p>
          <a:p>
            <a:r>
              <a:rPr lang="en-US" altLang="en-US" sz="2400" dirty="0"/>
              <a:t>AA</a:t>
            </a:r>
            <a:r>
              <a:rPr lang="en-US" altLang="en-US" sz="2400" baseline="30000" dirty="0"/>
              <a:t>T</a:t>
            </a:r>
            <a:r>
              <a:rPr lang="en-US" altLang="en-US" sz="2400" dirty="0"/>
              <a:t>= </a:t>
            </a:r>
            <a:r>
              <a:rPr lang="en-US" altLang="en-US" sz="2400" dirty="0" smtClean="0"/>
              <a:t>  2  2  0</a:t>
            </a:r>
            <a:endParaRPr lang="en-US" altLang="en-US" sz="2400" dirty="0"/>
          </a:p>
          <a:p>
            <a:r>
              <a:rPr lang="en-US" altLang="en-US" sz="2400" dirty="0"/>
              <a:t>      </a:t>
            </a:r>
            <a:r>
              <a:rPr lang="en-US" altLang="en-US" sz="2400" dirty="0" smtClean="0"/>
              <a:t>       </a:t>
            </a:r>
            <a:r>
              <a:rPr lang="en-US" altLang="en-US" sz="2400" dirty="0"/>
              <a:t>1 </a:t>
            </a:r>
            <a:r>
              <a:rPr lang="en-US" altLang="en-US" sz="2400" dirty="0" smtClean="0"/>
              <a:t>  0  </a:t>
            </a:r>
            <a:r>
              <a:rPr lang="en-US" altLang="en-US" sz="2400" dirty="0"/>
              <a:t>1</a:t>
            </a:r>
          </a:p>
        </p:txBody>
      </p:sp>
      <p:sp>
        <p:nvSpPr>
          <p:cNvPr id="35846" name="Text Box 6"/>
          <p:cNvSpPr txBox="1">
            <a:spLocks noChangeArrowheads="1"/>
          </p:cNvSpPr>
          <p:nvPr/>
        </p:nvSpPr>
        <p:spPr bwMode="auto">
          <a:xfrm>
            <a:off x="6781800" y="2235200"/>
            <a:ext cx="172675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latin typeface="Times New Roman" pitchFamily="18" charset="0"/>
              </a:rPr>
              <a:t>           </a:t>
            </a:r>
            <a:r>
              <a:rPr lang="en-US" altLang="en-US" sz="2400" dirty="0" smtClean="0"/>
              <a:t>2  1  </a:t>
            </a:r>
            <a:r>
              <a:rPr lang="en-US" altLang="en-US" sz="2400" dirty="0"/>
              <a:t>2</a:t>
            </a:r>
          </a:p>
          <a:p>
            <a:r>
              <a:rPr lang="en-US" altLang="en-US" sz="2400" dirty="0"/>
              <a:t>A</a:t>
            </a:r>
            <a:r>
              <a:rPr lang="en-US" altLang="en-US" sz="2400" baseline="30000" dirty="0"/>
              <a:t>T</a:t>
            </a:r>
            <a:r>
              <a:rPr lang="en-US" altLang="en-US" sz="2400" dirty="0"/>
              <a:t>A</a:t>
            </a:r>
            <a:r>
              <a:rPr lang="en-US" altLang="en-US" sz="2400" dirty="0" smtClean="0"/>
              <a:t>=    1  2  </a:t>
            </a:r>
            <a:r>
              <a:rPr lang="en-US" altLang="en-US" sz="2400" dirty="0"/>
              <a:t>1</a:t>
            </a:r>
          </a:p>
          <a:p>
            <a:r>
              <a:rPr lang="en-US" altLang="en-US" sz="2400" dirty="0"/>
              <a:t>        </a:t>
            </a:r>
            <a:r>
              <a:rPr lang="en-US" altLang="en-US" sz="2400" dirty="0" smtClean="0"/>
              <a:t>      </a:t>
            </a:r>
            <a:r>
              <a:rPr lang="en-US" altLang="en-US" sz="2400" dirty="0"/>
              <a:t>2 </a:t>
            </a:r>
            <a:r>
              <a:rPr lang="en-US" altLang="en-US" sz="2400" dirty="0" smtClean="0"/>
              <a:t> 1  2</a:t>
            </a:r>
            <a:endParaRPr lang="en-US" altLang="en-US" sz="2400" dirty="0"/>
          </a:p>
        </p:txBody>
      </p:sp>
      <p:sp>
        <p:nvSpPr>
          <p:cNvPr id="35847" name="Rectangle 7"/>
          <p:cNvSpPr>
            <a:spLocks noChangeArrowheads="1"/>
          </p:cNvSpPr>
          <p:nvPr/>
        </p:nvSpPr>
        <p:spPr bwMode="auto">
          <a:xfrm>
            <a:off x="1524000" y="2286000"/>
            <a:ext cx="8382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8" name="Rectangle 8"/>
          <p:cNvSpPr>
            <a:spLocks noChangeArrowheads="1"/>
          </p:cNvSpPr>
          <p:nvPr/>
        </p:nvSpPr>
        <p:spPr bwMode="auto">
          <a:xfrm>
            <a:off x="3429000" y="2286000"/>
            <a:ext cx="8382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9" name="Rectangle 9"/>
          <p:cNvSpPr>
            <a:spLocks noChangeArrowheads="1"/>
          </p:cNvSpPr>
          <p:nvPr/>
        </p:nvSpPr>
        <p:spPr bwMode="auto">
          <a:xfrm>
            <a:off x="5408047" y="2286000"/>
            <a:ext cx="8382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0" name="Rectangle 10"/>
          <p:cNvSpPr>
            <a:spLocks noChangeArrowheads="1"/>
          </p:cNvSpPr>
          <p:nvPr/>
        </p:nvSpPr>
        <p:spPr bwMode="auto">
          <a:xfrm>
            <a:off x="7620000" y="2286000"/>
            <a:ext cx="8382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1" name="Text Box 11"/>
          <p:cNvSpPr txBox="1">
            <a:spLocks noChangeArrowheads="1"/>
          </p:cNvSpPr>
          <p:nvPr/>
        </p:nvSpPr>
        <p:spPr bwMode="auto">
          <a:xfrm>
            <a:off x="1127125" y="3995738"/>
            <a:ext cx="1625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a(yahoo)</a:t>
            </a:r>
          </a:p>
          <a:p>
            <a:r>
              <a:rPr lang="en-US" altLang="en-US"/>
              <a:t>a(amazon)</a:t>
            </a:r>
          </a:p>
          <a:p>
            <a:r>
              <a:rPr lang="en-US" altLang="en-US"/>
              <a:t>a(m’soft)</a:t>
            </a:r>
          </a:p>
        </p:txBody>
      </p:sp>
      <p:sp>
        <p:nvSpPr>
          <p:cNvPr id="35852" name="Text Box 12"/>
          <p:cNvSpPr txBox="1">
            <a:spLocks noChangeArrowheads="1"/>
          </p:cNvSpPr>
          <p:nvPr/>
        </p:nvSpPr>
        <p:spPr bwMode="auto">
          <a:xfrm>
            <a:off x="2667000" y="3954463"/>
            <a:ext cx="406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t>
            </a:r>
          </a:p>
          <a:p>
            <a:r>
              <a:rPr lang="en-US" altLang="en-US"/>
              <a:t>=</a:t>
            </a:r>
          </a:p>
          <a:p>
            <a:r>
              <a:rPr lang="en-US" altLang="en-US"/>
              <a:t>=</a:t>
            </a:r>
          </a:p>
        </p:txBody>
      </p:sp>
      <p:sp>
        <p:nvSpPr>
          <p:cNvPr id="35853" name="Text Box 13"/>
          <p:cNvSpPr txBox="1">
            <a:spLocks noChangeArrowheads="1"/>
          </p:cNvSpPr>
          <p:nvPr/>
        </p:nvSpPr>
        <p:spPr bwMode="auto">
          <a:xfrm>
            <a:off x="3352800" y="39544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35854" name="Text Box 14"/>
          <p:cNvSpPr txBox="1">
            <a:spLocks noChangeArrowheads="1"/>
          </p:cNvSpPr>
          <p:nvPr/>
        </p:nvSpPr>
        <p:spPr bwMode="auto">
          <a:xfrm>
            <a:off x="3962400" y="39544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a:t>
            </a:r>
          </a:p>
          <a:p>
            <a:r>
              <a:rPr lang="en-US" altLang="en-US"/>
              <a:t>4</a:t>
            </a:r>
          </a:p>
          <a:p>
            <a:r>
              <a:rPr lang="en-US" altLang="en-US"/>
              <a:t>5</a:t>
            </a:r>
          </a:p>
        </p:txBody>
      </p:sp>
      <p:sp>
        <p:nvSpPr>
          <p:cNvPr id="35855" name="Text Box 15"/>
          <p:cNvSpPr txBox="1">
            <a:spLocks noChangeArrowheads="1"/>
          </p:cNvSpPr>
          <p:nvPr/>
        </p:nvSpPr>
        <p:spPr bwMode="auto">
          <a:xfrm>
            <a:off x="4572000" y="3954463"/>
            <a:ext cx="5175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24</a:t>
            </a:r>
          </a:p>
          <a:p>
            <a:r>
              <a:rPr lang="en-US" altLang="en-US"/>
              <a:t>18</a:t>
            </a:r>
          </a:p>
          <a:p>
            <a:r>
              <a:rPr lang="en-US" altLang="en-US"/>
              <a:t>24</a:t>
            </a:r>
          </a:p>
        </p:txBody>
      </p:sp>
      <p:sp>
        <p:nvSpPr>
          <p:cNvPr id="35856" name="Text Box 16"/>
          <p:cNvSpPr txBox="1">
            <a:spLocks noChangeArrowheads="1"/>
          </p:cNvSpPr>
          <p:nvPr/>
        </p:nvSpPr>
        <p:spPr bwMode="auto">
          <a:xfrm>
            <a:off x="5257800" y="3954463"/>
            <a:ext cx="7080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114</a:t>
            </a:r>
          </a:p>
          <a:p>
            <a:r>
              <a:rPr lang="en-US" altLang="en-US"/>
              <a:t>  84</a:t>
            </a:r>
          </a:p>
          <a:p>
            <a:r>
              <a:rPr lang="en-US" altLang="en-US"/>
              <a:t>114</a:t>
            </a:r>
          </a:p>
        </p:txBody>
      </p:sp>
      <p:sp>
        <p:nvSpPr>
          <p:cNvPr id="35857" name="Text Box 17"/>
          <p:cNvSpPr txBox="1">
            <a:spLocks noChangeArrowheads="1"/>
          </p:cNvSpPr>
          <p:nvPr/>
        </p:nvSpPr>
        <p:spPr bwMode="auto">
          <a:xfrm>
            <a:off x="6019800" y="3878263"/>
            <a:ext cx="6508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a:p>
            <a:r>
              <a:rPr lang="en-US" altLang="en-US"/>
              <a:t>. . .</a:t>
            </a:r>
          </a:p>
          <a:p>
            <a:r>
              <a:rPr lang="en-US" altLang="en-US"/>
              <a:t>. . .</a:t>
            </a:r>
          </a:p>
        </p:txBody>
      </p:sp>
      <p:sp>
        <p:nvSpPr>
          <p:cNvPr id="35858" name="Text Box 18"/>
          <p:cNvSpPr txBox="1">
            <a:spLocks noChangeArrowheads="1"/>
          </p:cNvSpPr>
          <p:nvPr/>
        </p:nvSpPr>
        <p:spPr bwMode="auto">
          <a:xfrm>
            <a:off x="7146925" y="3921125"/>
            <a:ext cx="9064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r>
              <a:rPr lang="en-US" altLang="en-US">
                <a:sym typeface="Symbol" pitchFamily="18" charset="2"/>
              </a:rPr>
              <a:t></a:t>
            </a:r>
            <a:r>
              <a:rPr lang="en-US" altLang="en-US"/>
              <a:t>3</a:t>
            </a:r>
          </a:p>
          <a:p>
            <a:r>
              <a:rPr lang="en-US" altLang="en-US"/>
              <a:t>2</a:t>
            </a:r>
          </a:p>
          <a:p>
            <a:r>
              <a:rPr lang="en-US" altLang="en-US"/>
              <a:t>1+</a:t>
            </a:r>
            <a:r>
              <a:rPr lang="en-US" altLang="en-US">
                <a:sym typeface="Symbol" pitchFamily="18" charset="2"/>
              </a:rPr>
              <a:t></a:t>
            </a:r>
            <a:r>
              <a:rPr lang="en-US" altLang="en-US"/>
              <a:t>3</a:t>
            </a:r>
          </a:p>
        </p:txBody>
      </p:sp>
      <p:sp>
        <p:nvSpPr>
          <p:cNvPr id="35859" name="Text Box 19"/>
          <p:cNvSpPr txBox="1">
            <a:spLocks noChangeArrowheads="1"/>
          </p:cNvSpPr>
          <p:nvPr/>
        </p:nvSpPr>
        <p:spPr bwMode="auto">
          <a:xfrm>
            <a:off x="1127125" y="5367338"/>
            <a:ext cx="251415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h(yahoo)   </a:t>
            </a:r>
            <a:r>
              <a:rPr lang="en-US" altLang="en-US" dirty="0" smtClean="0"/>
              <a:t>            </a:t>
            </a:r>
            <a:r>
              <a:rPr lang="en-US" altLang="en-US" dirty="0"/>
              <a:t>=  </a:t>
            </a:r>
            <a:r>
              <a:rPr lang="en-US" altLang="en-US" dirty="0" smtClean="0"/>
              <a:t>          </a:t>
            </a:r>
            <a:r>
              <a:rPr lang="en-US" altLang="en-US" dirty="0"/>
              <a:t>1</a:t>
            </a:r>
          </a:p>
          <a:p>
            <a:r>
              <a:rPr lang="en-US" altLang="en-US" dirty="0"/>
              <a:t>h(amazon) </a:t>
            </a:r>
            <a:r>
              <a:rPr lang="en-US" altLang="en-US" dirty="0" smtClean="0"/>
              <a:t>          </a:t>
            </a:r>
            <a:r>
              <a:rPr lang="en-US" altLang="en-US" dirty="0"/>
              <a:t>=  </a:t>
            </a:r>
            <a:r>
              <a:rPr lang="en-US" altLang="en-US" dirty="0" smtClean="0"/>
              <a:t>          </a:t>
            </a:r>
            <a:r>
              <a:rPr lang="en-US" altLang="en-US" dirty="0"/>
              <a:t>1</a:t>
            </a:r>
          </a:p>
          <a:p>
            <a:r>
              <a:rPr lang="en-US" altLang="en-US" dirty="0" smtClean="0"/>
              <a:t>h(</a:t>
            </a:r>
            <a:r>
              <a:rPr lang="en-US" altLang="en-US" dirty="0" err="1" smtClean="0"/>
              <a:t>microsoft</a:t>
            </a:r>
            <a:r>
              <a:rPr lang="en-US" altLang="en-US" dirty="0"/>
              <a:t>) </a:t>
            </a:r>
            <a:r>
              <a:rPr lang="en-US" altLang="en-US" dirty="0" smtClean="0"/>
              <a:t>       </a:t>
            </a:r>
            <a:r>
              <a:rPr lang="en-US" altLang="en-US" dirty="0"/>
              <a:t>=  </a:t>
            </a:r>
            <a:r>
              <a:rPr lang="en-US" altLang="en-US" dirty="0" smtClean="0"/>
              <a:t>          </a:t>
            </a:r>
            <a:r>
              <a:rPr lang="en-US" altLang="en-US" dirty="0"/>
              <a:t>1</a:t>
            </a:r>
          </a:p>
        </p:txBody>
      </p:sp>
      <p:sp>
        <p:nvSpPr>
          <p:cNvPr id="35860" name="Text Box 20"/>
          <p:cNvSpPr txBox="1">
            <a:spLocks noChangeArrowheads="1"/>
          </p:cNvSpPr>
          <p:nvPr/>
        </p:nvSpPr>
        <p:spPr bwMode="auto">
          <a:xfrm>
            <a:off x="3946525" y="5367338"/>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6</a:t>
            </a:r>
          </a:p>
          <a:p>
            <a:r>
              <a:rPr lang="en-US" altLang="en-US"/>
              <a:t>4</a:t>
            </a:r>
          </a:p>
          <a:p>
            <a:r>
              <a:rPr lang="en-US" altLang="en-US"/>
              <a:t>2</a:t>
            </a:r>
          </a:p>
        </p:txBody>
      </p:sp>
      <p:sp>
        <p:nvSpPr>
          <p:cNvPr id="35864" name="Text Box 24"/>
          <p:cNvSpPr txBox="1">
            <a:spLocks noChangeArrowheads="1"/>
          </p:cNvSpPr>
          <p:nvPr/>
        </p:nvSpPr>
        <p:spPr bwMode="auto">
          <a:xfrm>
            <a:off x="5318125" y="5367338"/>
            <a:ext cx="7080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132</a:t>
            </a:r>
          </a:p>
          <a:p>
            <a:r>
              <a:rPr lang="en-US" altLang="en-US"/>
              <a:t>  96</a:t>
            </a:r>
          </a:p>
          <a:p>
            <a:r>
              <a:rPr lang="en-US" altLang="en-US"/>
              <a:t>  36</a:t>
            </a:r>
          </a:p>
        </p:txBody>
      </p:sp>
      <p:sp>
        <p:nvSpPr>
          <p:cNvPr id="35865" name="Text Box 25"/>
          <p:cNvSpPr txBox="1">
            <a:spLocks noChangeArrowheads="1"/>
          </p:cNvSpPr>
          <p:nvPr/>
        </p:nvSpPr>
        <p:spPr bwMode="auto">
          <a:xfrm>
            <a:off x="6096000" y="5326063"/>
            <a:ext cx="6508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a:p>
            <a:r>
              <a:rPr lang="en-US" altLang="en-US"/>
              <a:t>. . .</a:t>
            </a:r>
          </a:p>
          <a:p>
            <a:r>
              <a:rPr lang="en-US" altLang="en-US"/>
              <a:t>. . .</a:t>
            </a:r>
          </a:p>
        </p:txBody>
      </p:sp>
      <p:sp>
        <p:nvSpPr>
          <p:cNvPr id="35866" name="Text Box 26"/>
          <p:cNvSpPr txBox="1">
            <a:spLocks noChangeArrowheads="1"/>
          </p:cNvSpPr>
          <p:nvPr/>
        </p:nvSpPr>
        <p:spPr bwMode="auto">
          <a:xfrm>
            <a:off x="7146925" y="5367338"/>
            <a:ext cx="9429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1.000</a:t>
            </a:r>
          </a:p>
          <a:p>
            <a:r>
              <a:rPr lang="en-US" altLang="en-US"/>
              <a:t>0.735</a:t>
            </a:r>
          </a:p>
          <a:p>
            <a:r>
              <a:rPr lang="en-US" altLang="en-US"/>
              <a:t>0.268</a:t>
            </a:r>
          </a:p>
        </p:txBody>
      </p:sp>
      <p:sp>
        <p:nvSpPr>
          <p:cNvPr id="35867" name="Text Box 27"/>
          <p:cNvSpPr txBox="1">
            <a:spLocks noChangeArrowheads="1"/>
          </p:cNvSpPr>
          <p:nvPr/>
        </p:nvSpPr>
        <p:spPr bwMode="auto">
          <a:xfrm>
            <a:off x="4572000" y="5402263"/>
            <a:ext cx="5413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28</a:t>
            </a:r>
          </a:p>
          <a:p>
            <a:r>
              <a:rPr lang="en-US" altLang="en-US"/>
              <a:t>20</a:t>
            </a:r>
          </a:p>
          <a:p>
            <a:r>
              <a:rPr lang="en-US" altLang="en-US"/>
              <a:t>  8</a:t>
            </a:r>
          </a:p>
        </p:txBody>
      </p:sp>
      <p:sp>
        <p:nvSpPr>
          <p:cNvPr id="2" name="TextBox 1"/>
          <p:cNvSpPr txBox="1"/>
          <p:nvPr/>
        </p:nvSpPr>
        <p:spPr>
          <a:xfrm>
            <a:off x="2553966" y="1365337"/>
            <a:ext cx="3330592" cy="461665"/>
          </a:xfrm>
          <a:prstGeom prst="rect">
            <a:avLst/>
          </a:prstGeom>
          <a:noFill/>
        </p:spPr>
        <p:txBody>
          <a:bodyPr wrap="none" rtlCol="0">
            <a:spAutoFit/>
          </a:bodyPr>
          <a:lstStyle/>
          <a:p>
            <a:pPr marL="0" lvl="1"/>
            <a:r>
              <a:rPr lang="en-US" altLang="en-US" sz="2400" b="1" dirty="0"/>
              <a:t>a</a:t>
            </a:r>
            <a:r>
              <a:rPr lang="en-US" altLang="en-US" sz="2400" dirty="0"/>
              <a:t> </a:t>
            </a:r>
            <a:r>
              <a:rPr lang="en-US" altLang="en-US" sz="2400" dirty="0" smtClean="0"/>
              <a:t>= </a:t>
            </a:r>
            <a:r>
              <a:rPr lang="en-US" altLang="en-US" sz="2400" dirty="0" err="1">
                <a:latin typeface="Lucida Sans Unicode" pitchFamily="34" charset="0"/>
              </a:rPr>
              <a:t>λμ</a:t>
            </a:r>
            <a:r>
              <a:rPr lang="en-US" altLang="en-US" sz="2400" i="1" dirty="0" err="1"/>
              <a:t>A</a:t>
            </a:r>
            <a:r>
              <a:rPr lang="en-US" altLang="en-US" sz="2400" i="1" baseline="30000" dirty="0" err="1"/>
              <a:t>T</a:t>
            </a:r>
            <a:r>
              <a:rPr lang="en-US" altLang="en-US" sz="2400" i="1" dirty="0" err="1"/>
              <a:t>A</a:t>
            </a:r>
            <a:r>
              <a:rPr lang="en-US" altLang="en-US" sz="2400" i="1" dirty="0"/>
              <a:t> </a:t>
            </a:r>
            <a:r>
              <a:rPr lang="en-US" altLang="en-US" sz="2400" b="1" dirty="0" smtClean="0"/>
              <a:t>a</a:t>
            </a:r>
            <a:r>
              <a:rPr lang="en-US" altLang="en-US" sz="2400" dirty="0" smtClean="0"/>
              <a:t>; </a:t>
            </a:r>
            <a:r>
              <a:rPr lang="en-US" altLang="en-US" sz="2400" b="1" dirty="0"/>
              <a:t>h </a:t>
            </a:r>
            <a:r>
              <a:rPr lang="en-US" altLang="en-US" sz="2400" dirty="0"/>
              <a:t>= </a:t>
            </a:r>
            <a:r>
              <a:rPr lang="en-US" altLang="en-US" sz="2400" dirty="0" err="1">
                <a:latin typeface="Lucida Sans Unicode" pitchFamily="34" charset="0"/>
              </a:rPr>
              <a:t>λμ</a:t>
            </a:r>
            <a:r>
              <a:rPr lang="en-US" altLang="en-US" sz="2400" i="1" dirty="0" err="1"/>
              <a:t>AA</a:t>
            </a:r>
            <a:r>
              <a:rPr lang="en-US" altLang="en-US" sz="2400" i="1" baseline="30000" dirty="0" err="1"/>
              <a:t>T</a:t>
            </a:r>
            <a:r>
              <a:rPr lang="en-US" altLang="en-US" sz="2400" i="1" baseline="30000" dirty="0"/>
              <a:t> </a:t>
            </a:r>
            <a:r>
              <a:rPr lang="en-US" altLang="en-US" sz="2400" b="1" dirty="0" smtClean="0"/>
              <a:t>h</a:t>
            </a:r>
            <a:endParaRPr lang="en-US" altLang="en-US" sz="2400" dirty="0"/>
          </a:p>
        </p:txBody>
      </p:sp>
    </p:spTree>
    <p:extLst>
      <p:ext uri="{BB962C8B-B14F-4D97-AF65-F5344CB8AC3E}">
        <p14:creationId xmlns:p14="http://schemas.microsoft.com/office/powerpoint/2010/main" val="1476416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5854"/>
                                        </p:tgtEl>
                                        <p:attrNameLst>
                                          <p:attrName>style.visibility</p:attrName>
                                        </p:attrNameLst>
                                      </p:cBhvr>
                                      <p:to>
                                        <p:strVal val="visible"/>
                                      </p:to>
                                    </p:set>
                                    <p:anim calcmode="lin" valueType="num">
                                      <p:cBhvr additive="base">
                                        <p:cTn id="7" dur="500" fill="hold"/>
                                        <p:tgtEl>
                                          <p:spTgt spid="35854"/>
                                        </p:tgtEl>
                                        <p:attrNameLst>
                                          <p:attrName>ppt_x</p:attrName>
                                        </p:attrNameLst>
                                      </p:cBhvr>
                                      <p:tavLst>
                                        <p:tav tm="0">
                                          <p:val>
                                            <p:strVal val="1+#ppt_w/2"/>
                                          </p:val>
                                        </p:tav>
                                        <p:tav tm="100000">
                                          <p:val>
                                            <p:strVal val="#ppt_x"/>
                                          </p:val>
                                        </p:tav>
                                      </p:tavLst>
                                    </p:anim>
                                    <p:anim calcmode="lin" valueType="num">
                                      <p:cBhvr additive="base">
                                        <p:cTn id="8" dur="500" fill="hold"/>
                                        <p:tgtEl>
                                          <p:spTgt spid="358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5855"/>
                                        </p:tgtEl>
                                        <p:attrNameLst>
                                          <p:attrName>style.visibility</p:attrName>
                                        </p:attrNameLst>
                                      </p:cBhvr>
                                      <p:to>
                                        <p:strVal val="visible"/>
                                      </p:to>
                                    </p:set>
                                    <p:anim calcmode="lin" valueType="num">
                                      <p:cBhvr additive="base">
                                        <p:cTn id="13" dur="500" fill="hold"/>
                                        <p:tgtEl>
                                          <p:spTgt spid="35855"/>
                                        </p:tgtEl>
                                        <p:attrNameLst>
                                          <p:attrName>ppt_x</p:attrName>
                                        </p:attrNameLst>
                                      </p:cBhvr>
                                      <p:tavLst>
                                        <p:tav tm="0">
                                          <p:val>
                                            <p:strVal val="1+#ppt_w/2"/>
                                          </p:val>
                                        </p:tav>
                                        <p:tav tm="100000">
                                          <p:val>
                                            <p:strVal val="#ppt_x"/>
                                          </p:val>
                                        </p:tav>
                                      </p:tavLst>
                                    </p:anim>
                                    <p:anim calcmode="lin" valueType="num">
                                      <p:cBhvr additive="base">
                                        <p:cTn id="14" dur="500" fill="hold"/>
                                        <p:tgtEl>
                                          <p:spTgt spid="3585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5856"/>
                                        </p:tgtEl>
                                        <p:attrNameLst>
                                          <p:attrName>style.visibility</p:attrName>
                                        </p:attrNameLst>
                                      </p:cBhvr>
                                      <p:to>
                                        <p:strVal val="visible"/>
                                      </p:to>
                                    </p:set>
                                    <p:anim calcmode="lin" valueType="num">
                                      <p:cBhvr additive="base">
                                        <p:cTn id="19" dur="500" fill="hold"/>
                                        <p:tgtEl>
                                          <p:spTgt spid="35856"/>
                                        </p:tgtEl>
                                        <p:attrNameLst>
                                          <p:attrName>ppt_x</p:attrName>
                                        </p:attrNameLst>
                                      </p:cBhvr>
                                      <p:tavLst>
                                        <p:tav tm="0">
                                          <p:val>
                                            <p:strVal val="1+#ppt_w/2"/>
                                          </p:val>
                                        </p:tav>
                                        <p:tav tm="100000">
                                          <p:val>
                                            <p:strVal val="#ppt_x"/>
                                          </p:val>
                                        </p:tav>
                                      </p:tavLst>
                                    </p:anim>
                                    <p:anim calcmode="lin" valueType="num">
                                      <p:cBhvr additive="base">
                                        <p:cTn id="20" dur="500" fill="hold"/>
                                        <p:tgtEl>
                                          <p:spTgt spid="3585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5857"/>
                                        </p:tgtEl>
                                        <p:attrNameLst>
                                          <p:attrName>style.visibility</p:attrName>
                                        </p:attrNameLst>
                                      </p:cBhvr>
                                      <p:to>
                                        <p:strVal val="visible"/>
                                      </p:to>
                                    </p:set>
                                    <p:anim calcmode="lin" valueType="num">
                                      <p:cBhvr additive="base">
                                        <p:cTn id="25" dur="500" fill="hold"/>
                                        <p:tgtEl>
                                          <p:spTgt spid="35857"/>
                                        </p:tgtEl>
                                        <p:attrNameLst>
                                          <p:attrName>ppt_x</p:attrName>
                                        </p:attrNameLst>
                                      </p:cBhvr>
                                      <p:tavLst>
                                        <p:tav tm="0">
                                          <p:val>
                                            <p:strVal val="1+#ppt_w/2"/>
                                          </p:val>
                                        </p:tav>
                                        <p:tav tm="100000">
                                          <p:val>
                                            <p:strVal val="#ppt_x"/>
                                          </p:val>
                                        </p:tav>
                                      </p:tavLst>
                                    </p:anim>
                                    <p:anim calcmode="lin" valueType="num">
                                      <p:cBhvr additive="base">
                                        <p:cTn id="26" dur="500" fill="hold"/>
                                        <p:tgtEl>
                                          <p:spTgt spid="3585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5858"/>
                                        </p:tgtEl>
                                        <p:attrNameLst>
                                          <p:attrName>style.visibility</p:attrName>
                                        </p:attrNameLst>
                                      </p:cBhvr>
                                      <p:to>
                                        <p:strVal val="visible"/>
                                      </p:to>
                                    </p:set>
                                    <p:anim calcmode="lin" valueType="num">
                                      <p:cBhvr additive="base">
                                        <p:cTn id="31" dur="500" fill="hold"/>
                                        <p:tgtEl>
                                          <p:spTgt spid="35858"/>
                                        </p:tgtEl>
                                        <p:attrNameLst>
                                          <p:attrName>ppt_x</p:attrName>
                                        </p:attrNameLst>
                                      </p:cBhvr>
                                      <p:tavLst>
                                        <p:tav tm="0">
                                          <p:val>
                                            <p:strVal val="1+#ppt_w/2"/>
                                          </p:val>
                                        </p:tav>
                                        <p:tav tm="100000">
                                          <p:val>
                                            <p:strVal val="#ppt_x"/>
                                          </p:val>
                                        </p:tav>
                                      </p:tavLst>
                                    </p:anim>
                                    <p:anim calcmode="lin" valueType="num">
                                      <p:cBhvr additive="base">
                                        <p:cTn id="32" dur="500" fill="hold"/>
                                        <p:tgtEl>
                                          <p:spTgt spid="3585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3585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5860"/>
                                        </p:tgtEl>
                                        <p:attrNameLst>
                                          <p:attrName>style.visibility</p:attrName>
                                        </p:attrNameLst>
                                      </p:cBhvr>
                                      <p:to>
                                        <p:strVal val="visible"/>
                                      </p:to>
                                    </p:set>
                                    <p:anim calcmode="lin" valueType="num">
                                      <p:cBhvr additive="base">
                                        <p:cTn id="41" dur="500" fill="hold"/>
                                        <p:tgtEl>
                                          <p:spTgt spid="35860"/>
                                        </p:tgtEl>
                                        <p:attrNameLst>
                                          <p:attrName>ppt_x</p:attrName>
                                        </p:attrNameLst>
                                      </p:cBhvr>
                                      <p:tavLst>
                                        <p:tav tm="0">
                                          <p:val>
                                            <p:strVal val="1+#ppt_w/2"/>
                                          </p:val>
                                        </p:tav>
                                        <p:tav tm="100000">
                                          <p:val>
                                            <p:strVal val="#ppt_x"/>
                                          </p:val>
                                        </p:tav>
                                      </p:tavLst>
                                    </p:anim>
                                    <p:anim calcmode="lin" valueType="num">
                                      <p:cBhvr additive="base">
                                        <p:cTn id="42" dur="500" fill="hold"/>
                                        <p:tgtEl>
                                          <p:spTgt spid="35860"/>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35867"/>
                                        </p:tgtEl>
                                        <p:attrNameLst>
                                          <p:attrName>style.visibility</p:attrName>
                                        </p:attrNameLst>
                                      </p:cBhvr>
                                      <p:to>
                                        <p:strVal val="visible"/>
                                      </p:to>
                                    </p:set>
                                    <p:anim calcmode="lin" valueType="num">
                                      <p:cBhvr additive="base">
                                        <p:cTn id="47" dur="500" fill="hold"/>
                                        <p:tgtEl>
                                          <p:spTgt spid="35867"/>
                                        </p:tgtEl>
                                        <p:attrNameLst>
                                          <p:attrName>ppt_x</p:attrName>
                                        </p:attrNameLst>
                                      </p:cBhvr>
                                      <p:tavLst>
                                        <p:tav tm="0">
                                          <p:val>
                                            <p:strVal val="1+#ppt_w/2"/>
                                          </p:val>
                                        </p:tav>
                                        <p:tav tm="100000">
                                          <p:val>
                                            <p:strVal val="#ppt_x"/>
                                          </p:val>
                                        </p:tav>
                                      </p:tavLst>
                                    </p:anim>
                                    <p:anim calcmode="lin" valueType="num">
                                      <p:cBhvr additive="base">
                                        <p:cTn id="48" dur="500" fill="hold"/>
                                        <p:tgtEl>
                                          <p:spTgt spid="35867"/>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35864"/>
                                        </p:tgtEl>
                                        <p:attrNameLst>
                                          <p:attrName>style.visibility</p:attrName>
                                        </p:attrNameLst>
                                      </p:cBhvr>
                                      <p:to>
                                        <p:strVal val="visible"/>
                                      </p:to>
                                    </p:set>
                                    <p:anim calcmode="lin" valueType="num">
                                      <p:cBhvr additive="base">
                                        <p:cTn id="53" dur="500" fill="hold"/>
                                        <p:tgtEl>
                                          <p:spTgt spid="35864"/>
                                        </p:tgtEl>
                                        <p:attrNameLst>
                                          <p:attrName>ppt_x</p:attrName>
                                        </p:attrNameLst>
                                      </p:cBhvr>
                                      <p:tavLst>
                                        <p:tav tm="0">
                                          <p:val>
                                            <p:strVal val="1+#ppt_w/2"/>
                                          </p:val>
                                        </p:tav>
                                        <p:tav tm="100000">
                                          <p:val>
                                            <p:strVal val="#ppt_x"/>
                                          </p:val>
                                        </p:tav>
                                      </p:tavLst>
                                    </p:anim>
                                    <p:anim calcmode="lin" valueType="num">
                                      <p:cBhvr additive="base">
                                        <p:cTn id="54" dur="500" fill="hold"/>
                                        <p:tgtEl>
                                          <p:spTgt spid="35864"/>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35865"/>
                                        </p:tgtEl>
                                        <p:attrNameLst>
                                          <p:attrName>style.visibility</p:attrName>
                                        </p:attrNameLst>
                                      </p:cBhvr>
                                      <p:to>
                                        <p:strVal val="visible"/>
                                      </p:to>
                                    </p:set>
                                    <p:anim calcmode="lin" valueType="num">
                                      <p:cBhvr additive="base">
                                        <p:cTn id="59" dur="500" fill="hold"/>
                                        <p:tgtEl>
                                          <p:spTgt spid="35865"/>
                                        </p:tgtEl>
                                        <p:attrNameLst>
                                          <p:attrName>ppt_x</p:attrName>
                                        </p:attrNameLst>
                                      </p:cBhvr>
                                      <p:tavLst>
                                        <p:tav tm="0">
                                          <p:val>
                                            <p:strVal val="1+#ppt_w/2"/>
                                          </p:val>
                                        </p:tav>
                                        <p:tav tm="100000">
                                          <p:val>
                                            <p:strVal val="#ppt_x"/>
                                          </p:val>
                                        </p:tav>
                                      </p:tavLst>
                                    </p:anim>
                                    <p:anim calcmode="lin" valueType="num">
                                      <p:cBhvr additive="base">
                                        <p:cTn id="60" dur="500" fill="hold"/>
                                        <p:tgtEl>
                                          <p:spTgt spid="35865"/>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35866"/>
                                        </p:tgtEl>
                                        <p:attrNameLst>
                                          <p:attrName>style.visibility</p:attrName>
                                        </p:attrNameLst>
                                      </p:cBhvr>
                                      <p:to>
                                        <p:strVal val="visible"/>
                                      </p:to>
                                    </p:set>
                                    <p:anim calcmode="lin" valueType="num">
                                      <p:cBhvr additive="base">
                                        <p:cTn id="65" dur="500" fill="hold"/>
                                        <p:tgtEl>
                                          <p:spTgt spid="35866"/>
                                        </p:tgtEl>
                                        <p:attrNameLst>
                                          <p:attrName>ppt_x</p:attrName>
                                        </p:attrNameLst>
                                      </p:cBhvr>
                                      <p:tavLst>
                                        <p:tav tm="0">
                                          <p:val>
                                            <p:strVal val="1+#ppt_w/2"/>
                                          </p:val>
                                        </p:tav>
                                        <p:tav tm="100000">
                                          <p:val>
                                            <p:strVal val="#ppt_x"/>
                                          </p:val>
                                        </p:tav>
                                      </p:tavLst>
                                    </p:anim>
                                    <p:anim calcmode="lin" valueType="num">
                                      <p:cBhvr additive="base">
                                        <p:cTn id="66" dur="500" fill="hold"/>
                                        <p:tgtEl>
                                          <p:spTgt spid="358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4" grpId="0" autoUpdateAnimBg="0"/>
      <p:bldP spid="35855" grpId="0" autoUpdateAnimBg="0"/>
      <p:bldP spid="35856" grpId="0" autoUpdateAnimBg="0"/>
      <p:bldP spid="35857" grpId="0" autoUpdateAnimBg="0"/>
      <p:bldP spid="35858" grpId="0" autoUpdateAnimBg="0"/>
      <p:bldP spid="35859" grpId="0" autoUpdateAnimBg="0"/>
      <p:bldP spid="35860" grpId="0" autoUpdateAnimBg="0"/>
      <p:bldP spid="35864" grpId="0" autoUpdateAnimBg="0"/>
      <p:bldP spid="35865" grpId="0" autoUpdateAnimBg="0"/>
      <p:bldP spid="35866" grpId="0" autoUpdateAnimBg="0"/>
      <p:bldP spid="35867"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6859</TotalTime>
  <Words>2585</Words>
  <Application>Microsoft Office PowerPoint</Application>
  <PresentationFormat>On-screen Show (4:3)</PresentationFormat>
  <Paragraphs>367</Paragraphs>
  <Slides>42</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42</vt:i4>
      </vt:variant>
    </vt:vector>
  </HeadingPairs>
  <TitlesOfParts>
    <vt:vector size="52" baseType="lpstr">
      <vt:lpstr>Calibri</vt:lpstr>
      <vt:lpstr>Corbel</vt:lpstr>
      <vt:lpstr>Lucida Sans Unicode</vt:lpstr>
      <vt:lpstr>Monotype Sorts</vt:lpstr>
      <vt:lpstr>Symbol</vt:lpstr>
      <vt:lpstr>Times New Roman</vt:lpstr>
      <vt:lpstr>Verdana</vt:lpstr>
      <vt:lpstr>Wingdings</vt:lpstr>
      <vt:lpstr>Wingdings 2</vt:lpstr>
      <vt:lpstr>Module</vt:lpstr>
      <vt:lpstr>Hubs and Authorities (HITS) Combatting Web Spam Dealing with Non-Main-Memory Web  Graphs </vt:lpstr>
      <vt:lpstr>Hubs Authorities Solving the Implied Recursion </vt:lpstr>
      <vt:lpstr>Hubs and Authorities (“HITS”)</vt:lpstr>
      <vt:lpstr>Transition Matrix A</vt:lpstr>
      <vt:lpstr>Example: H&amp;A Transition Matrix</vt:lpstr>
      <vt:lpstr>Using Matrix A  for HITS</vt:lpstr>
      <vt:lpstr>Consequences of Basic Equations</vt:lpstr>
      <vt:lpstr>Scale Doesn’t Matter</vt:lpstr>
      <vt:lpstr>Example: Iterating H&amp;A</vt:lpstr>
      <vt:lpstr>Solving HITS in Practice</vt:lpstr>
      <vt:lpstr>Solving HITS – (2)</vt:lpstr>
      <vt:lpstr>Term Spamming Link Spamming </vt:lpstr>
      <vt:lpstr>What Is Web Spam?</vt:lpstr>
      <vt:lpstr>Web Spam Taxonomy</vt:lpstr>
      <vt:lpstr>Boosting</vt:lpstr>
      <vt:lpstr>Term-Spamming Techniques</vt:lpstr>
      <vt:lpstr>Design of a Spam Farm TrustRank Spam Mass </vt:lpstr>
      <vt:lpstr>Link Spam</vt:lpstr>
      <vt:lpstr>Building a Spam Farm</vt:lpstr>
      <vt:lpstr>Spam Farms – (2)</vt:lpstr>
      <vt:lpstr>Spam Farms – (3)</vt:lpstr>
      <vt:lpstr>Analysis</vt:lpstr>
      <vt:lpstr>Analysis – (2)</vt:lpstr>
      <vt:lpstr>Analysis – (3)</vt:lpstr>
      <vt:lpstr>War Between Spammers and Search Engines</vt:lpstr>
      <vt:lpstr>Detecting Link Spam</vt:lpstr>
      <vt:lpstr>Picking the Trusted Set</vt:lpstr>
      <vt:lpstr>Approaches to Picking the Trusted Set</vt:lpstr>
      <vt:lpstr>Multiplication of Huge Vector and  Matrix Representing Blocks of a Stochastic  Matrix </vt:lpstr>
      <vt:lpstr>The Problem</vt:lpstr>
      <vt:lpstr>The Problem – (2)</vt:lpstr>
      <vt:lpstr>The Problem – (3)</vt:lpstr>
      <vt:lpstr>The Solution: Striping</vt:lpstr>
      <vt:lpstr>Example: k = 3</vt:lpstr>
      <vt:lpstr>Representing a Matrix Block</vt:lpstr>
      <vt:lpstr>Representing a Block – (2)</vt:lpstr>
      <vt:lpstr>Needed Modifications</vt:lpstr>
      <vt:lpstr>Parallelization</vt:lpstr>
      <vt:lpstr>Parallelization – (2)</vt:lpstr>
      <vt:lpstr>Animation</vt:lpstr>
      <vt:lpstr>Animation</vt:lpstr>
      <vt:lpstr>Animation . . .</vt:lpstr>
    </vt:vector>
  </TitlesOfParts>
  <Company>Carnegie Mellon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Arunkumar's</cp:lastModifiedBy>
  <cp:revision>584</cp:revision>
  <dcterms:created xsi:type="dcterms:W3CDTF">2009-06-12T17:14:38Z</dcterms:created>
  <dcterms:modified xsi:type="dcterms:W3CDTF">2016-08-19T02:40:11Z</dcterms:modified>
</cp:coreProperties>
</file>