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8"/>
  </p:notesMasterIdLst>
  <p:handoutMasterIdLst>
    <p:handoutMasterId r:id="rId49"/>
  </p:handoutMasterIdLst>
  <p:sldIdLst>
    <p:sldId id="256" r:id="rId2"/>
    <p:sldId id="335"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337"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338"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89" autoAdjust="0"/>
    <p:restoredTop sz="93281" autoAdjust="0"/>
  </p:normalViewPr>
  <p:slideViewPr>
    <p:cSldViewPr>
      <p:cViewPr varScale="1">
        <p:scale>
          <a:sx n="85" d="100"/>
          <a:sy n="85" d="100"/>
        </p:scale>
        <p:origin x="954" y="60"/>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8/18/2016</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8/18/2016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901248" y="1143000"/>
            <a:ext cx="65532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PageRank</a:t>
            </a:r>
            <a:endParaRPr lang="en-US" dirty="0">
              <a:solidFill>
                <a:srgbClr val="CC0000"/>
              </a:solidFill>
            </a:endParaRPr>
          </a:p>
        </p:txBody>
      </p:sp>
      <p:sp>
        <p:nvSpPr>
          <p:cNvPr id="9" name="Rectangle 3"/>
          <p:cNvSpPr>
            <a:spLocks noGrp="1" noChangeArrowheads="1"/>
          </p:cNvSpPr>
          <p:nvPr>
            <p:ph type="ctrTitle"/>
          </p:nvPr>
        </p:nvSpPr>
        <p:spPr>
          <a:xfrm>
            <a:off x="1066800" y="2590800"/>
            <a:ext cx="7924800" cy="2286000"/>
          </a:xfrm>
        </p:spPr>
        <p:txBody>
          <a:bodyPr>
            <a:noAutofit/>
          </a:bodyPr>
          <a:lstStyle/>
          <a:p>
            <a:r>
              <a:rPr lang="en-US" sz="3600" dirty="0" smtClean="0">
                <a:solidFill>
                  <a:srgbClr val="FF9900"/>
                </a:solidFill>
              </a:rPr>
              <a:t>Random Surfers on the Web</a:t>
            </a:r>
            <a:br>
              <a:rPr lang="en-US" sz="3600" dirty="0" smtClean="0">
                <a:solidFill>
                  <a:srgbClr val="FF9900"/>
                </a:solidFill>
              </a:rPr>
            </a:br>
            <a:r>
              <a:rPr lang="en-US" sz="3600" dirty="0" smtClean="0">
                <a:solidFill>
                  <a:srgbClr val="FF9900"/>
                </a:solidFill>
              </a:rPr>
              <a:t>Transition Matrix of the Web</a:t>
            </a:r>
            <a:br>
              <a:rPr lang="en-US" sz="3600" dirty="0" smtClean="0">
                <a:solidFill>
                  <a:srgbClr val="FF9900"/>
                </a:solidFill>
              </a:rPr>
            </a:br>
            <a:r>
              <a:rPr lang="en-US" sz="3600" dirty="0" smtClean="0">
                <a:solidFill>
                  <a:srgbClr val="FF9900"/>
                </a:solidFill>
              </a:rPr>
              <a:t>Dead Ends and Spider Traps</a:t>
            </a:r>
            <a:br>
              <a:rPr lang="en-US" sz="3600" dirty="0" smtClean="0">
                <a:solidFill>
                  <a:srgbClr val="FF9900"/>
                </a:solidFill>
              </a:rPr>
            </a:br>
            <a:r>
              <a:rPr lang="en-US" sz="3600" dirty="0" smtClean="0">
                <a:solidFill>
                  <a:srgbClr val="FF9900"/>
                </a:solidFill>
              </a:rPr>
              <a:t>Topic-Specific PageRank</a:t>
            </a:r>
            <a:br>
              <a:rPr lang="en-US" sz="3600" dirty="0" smtClean="0">
                <a:solidFill>
                  <a:srgbClr val="FF9900"/>
                </a:solidFill>
              </a:rPr>
            </a:br>
            <a:endParaRPr lang="en-US" sz="3600" dirty="0">
              <a:solidFill>
                <a:srgbClr val="FF9900"/>
              </a:solidFill>
            </a:endParaRPr>
          </a:p>
        </p:txBody>
      </p:sp>
      <p:pic>
        <p:nvPicPr>
          <p:cNvPr id="4"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5" name="TextBox 4"/>
          <p:cNvSpPr txBox="1"/>
          <p:nvPr/>
        </p:nvSpPr>
        <p:spPr>
          <a:xfrm>
            <a:off x="228600" y="5135017"/>
            <a:ext cx="6690360" cy="1200329"/>
          </a:xfrm>
          <a:prstGeom prst="rect">
            <a:avLst/>
          </a:prstGeom>
          <a:noFill/>
        </p:spPr>
        <p:txBody>
          <a:bodyPr wrap="square" rtlCol="0">
            <a:spAutoFit/>
          </a:bodyPr>
          <a:lstStyle/>
          <a:p>
            <a:r>
              <a:rPr lang="en-US" sz="3600" b="1" dirty="0" smtClean="0">
                <a:latin typeface="+mj-lt"/>
                <a:cs typeface="Calibri" pitchFamily="34" charset="0"/>
              </a:rPr>
              <a:t>Jeffrey D. Ullman</a:t>
            </a:r>
          </a:p>
          <a:p>
            <a:r>
              <a:rPr lang="en-US" sz="3600" b="1" dirty="0" smtClean="0">
                <a:latin typeface="+mj-lt"/>
                <a:cs typeface="Calibri" pitchFamily="34" charset="0"/>
              </a:rPr>
              <a:t>Stanford University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A85D3F-2C81-45FE-B6D5-D62FD07D0CB0}" type="slidenum">
              <a:rPr lang="en-US" altLang="en-US"/>
              <a:pPr/>
              <a:t>10</a:t>
            </a:fld>
            <a:endParaRPr lang="en-US" altLang="en-US"/>
          </a:p>
        </p:txBody>
      </p:sp>
      <p:sp>
        <p:nvSpPr>
          <p:cNvPr id="16386" name="Rectangle 2"/>
          <p:cNvSpPr>
            <a:spLocks noGrp="1" noChangeArrowheads="1"/>
          </p:cNvSpPr>
          <p:nvPr>
            <p:ph type="title"/>
          </p:nvPr>
        </p:nvSpPr>
        <p:spPr/>
        <p:txBody>
          <a:bodyPr/>
          <a:lstStyle/>
          <a:p>
            <a:r>
              <a:rPr lang="en-US" altLang="en-US"/>
              <a:t>Simulating a Random Walk</a:t>
            </a:r>
          </a:p>
        </p:txBody>
      </p:sp>
      <p:sp>
        <p:nvSpPr>
          <p:cNvPr id="16387" name="Rectangle 3"/>
          <p:cNvSpPr>
            <a:spLocks noGrp="1" noChangeArrowheads="1"/>
          </p:cNvSpPr>
          <p:nvPr>
            <p:ph type="body" idx="1"/>
          </p:nvPr>
        </p:nvSpPr>
        <p:spPr>
          <a:xfrm>
            <a:off x="533400" y="1295400"/>
            <a:ext cx="8305800" cy="5257800"/>
          </a:xfrm>
        </p:spPr>
        <p:txBody>
          <a:bodyPr>
            <a:normAutofit/>
          </a:bodyPr>
          <a:lstStyle/>
          <a:p>
            <a:r>
              <a:rPr lang="en-US" altLang="en-US" dirty="0"/>
              <a:t>Start with the vector </a:t>
            </a:r>
            <a:r>
              <a:rPr lang="en-US" altLang="en-US" b="1" dirty="0" smtClean="0"/>
              <a:t>u</a:t>
            </a:r>
            <a:r>
              <a:rPr lang="en-US" altLang="en-US" dirty="0" smtClean="0"/>
              <a:t>  </a:t>
            </a:r>
            <a:r>
              <a:rPr lang="en-US" altLang="en-US" dirty="0"/>
              <a:t>= [1, 1,…, 1] representing the idea that each Web page is given one unit of </a:t>
            </a:r>
            <a:r>
              <a:rPr lang="en-US" altLang="en-US" i="1" dirty="0">
                <a:solidFill>
                  <a:srgbClr val="FF0066"/>
                </a:solidFill>
              </a:rPr>
              <a:t>importance</a:t>
            </a:r>
            <a:r>
              <a:rPr lang="en-US" altLang="en-US" dirty="0" smtClean="0"/>
              <a:t>.</a:t>
            </a:r>
          </a:p>
          <a:p>
            <a:pPr lvl="1"/>
            <a:r>
              <a:rPr lang="en-US" altLang="en-US" dirty="0" smtClean="0"/>
              <a:t>Note: it is more common to start with each vector element = 1/n, where n is the number of Web pages.</a:t>
            </a:r>
            <a:endParaRPr lang="en-US" altLang="en-US" dirty="0"/>
          </a:p>
          <a:p>
            <a:r>
              <a:rPr lang="en-US" altLang="en-US" dirty="0"/>
              <a:t>Repeatedly apply the matrix </a:t>
            </a:r>
            <a:r>
              <a:rPr lang="en-US" altLang="en-US" i="1" dirty="0" smtClean="0"/>
              <a:t>M</a:t>
            </a:r>
            <a:r>
              <a:rPr lang="en-US" altLang="en-US" dirty="0" smtClean="0"/>
              <a:t> </a:t>
            </a:r>
            <a:r>
              <a:rPr lang="en-US" altLang="en-US" dirty="0"/>
              <a:t>to </a:t>
            </a:r>
            <a:r>
              <a:rPr lang="en-US" altLang="en-US" b="1" dirty="0" smtClean="0"/>
              <a:t>u</a:t>
            </a:r>
            <a:r>
              <a:rPr lang="en-US" altLang="en-US" dirty="0" smtClean="0"/>
              <a:t>, </a:t>
            </a:r>
            <a:r>
              <a:rPr lang="en-US" altLang="en-US" dirty="0"/>
              <a:t>allowing the importance to flow like a random walk.</a:t>
            </a:r>
          </a:p>
          <a:p>
            <a:r>
              <a:rPr lang="en-US" altLang="en-US" dirty="0"/>
              <a:t>About 50 iterations is sufficient to estimate the limiting solution. </a:t>
            </a:r>
          </a:p>
        </p:txBody>
      </p:sp>
    </p:spTree>
    <p:extLst>
      <p:ext uri="{BB962C8B-B14F-4D97-AF65-F5344CB8AC3E}">
        <p14:creationId xmlns:p14="http://schemas.microsoft.com/office/powerpoint/2010/main" val="161112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4DEFA583-09E1-433A-ADEA-9EF863DBD38F}" type="slidenum">
              <a:rPr lang="en-US" altLang="en-US"/>
              <a:pPr/>
              <a:t>11</a:t>
            </a:fld>
            <a:endParaRPr lang="en-US" altLang="en-US"/>
          </a:p>
        </p:txBody>
      </p:sp>
      <p:sp>
        <p:nvSpPr>
          <p:cNvPr id="17410" name="Rectangle 2"/>
          <p:cNvSpPr>
            <a:spLocks noGrp="1" noChangeArrowheads="1"/>
          </p:cNvSpPr>
          <p:nvPr>
            <p:ph type="title"/>
          </p:nvPr>
        </p:nvSpPr>
        <p:spPr/>
        <p:txBody>
          <a:bodyPr/>
          <a:lstStyle/>
          <a:p>
            <a:r>
              <a:rPr lang="en-US" altLang="en-US" dirty="0">
                <a:solidFill>
                  <a:srgbClr val="92D050"/>
                </a:solidFill>
              </a:rPr>
              <a:t>Example</a:t>
            </a:r>
            <a:r>
              <a:rPr lang="en-US" altLang="en-US" dirty="0"/>
              <a:t>: Iterating Equations</a:t>
            </a:r>
          </a:p>
        </p:txBody>
      </p:sp>
      <p:sp>
        <p:nvSpPr>
          <p:cNvPr id="17411" name="Rectangle 3"/>
          <p:cNvSpPr>
            <a:spLocks noGrp="1" noChangeArrowheads="1"/>
          </p:cNvSpPr>
          <p:nvPr>
            <p:ph type="body" idx="1"/>
          </p:nvPr>
        </p:nvSpPr>
        <p:spPr/>
        <p:txBody>
          <a:bodyPr/>
          <a:lstStyle/>
          <a:p>
            <a:r>
              <a:rPr lang="en-US" altLang="en-US" dirty="0"/>
              <a:t>Equations </a:t>
            </a:r>
            <a:r>
              <a:rPr lang="en-US" altLang="en-US" b="1" dirty="0" smtClean="0"/>
              <a:t>v</a:t>
            </a:r>
            <a:r>
              <a:rPr lang="en-US" altLang="en-US" i="1" dirty="0" smtClean="0"/>
              <a:t> </a:t>
            </a:r>
            <a:r>
              <a:rPr lang="en-US" altLang="en-US" dirty="0" smtClean="0"/>
              <a:t> </a:t>
            </a:r>
            <a:r>
              <a:rPr lang="en-US" altLang="en-US" dirty="0"/>
              <a:t>= </a:t>
            </a:r>
            <a:r>
              <a:rPr lang="en-US" altLang="en-US" i="1" dirty="0" err="1" smtClean="0"/>
              <a:t>M</a:t>
            </a:r>
            <a:r>
              <a:rPr lang="en-US" altLang="en-US" b="1" dirty="0" err="1"/>
              <a:t>v</a:t>
            </a:r>
            <a:r>
              <a:rPr lang="en-US" altLang="en-US" dirty="0" smtClean="0"/>
              <a:t>:</a:t>
            </a:r>
            <a:endParaRPr lang="en-US" altLang="en-US" dirty="0"/>
          </a:p>
          <a:p>
            <a:pPr lvl="1">
              <a:buFont typeface="Monotype Sorts" pitchFamily="2" charset="2"/>
              <a:buNone/>
            </a:pPr>
            <a:r>
              <a:rPr lang="en-US" altLang="en-US" i="1" dirty="0"/>
              <a:t>y</a:t>
            </a:r>
            <a:r>
              <a:rPr lang="en-US" altLang="en-US" dirty="0"/>
              <a:t>  = </a:t>
            </a:r>
            <a:r>
              <a:rPr lang="en-US" altLang="en-US" i="1" dirty="0"/>
              <a:t>y </a:t>
            </a:r>
            <a:r>
              <a:rPr lang="en-US" altLang="en-US" dirty="0"/>
              <a:t>/2 + </a:t>
            </a:r>
            <a:r>
              <a:rPr lang="en-US" altLang="en-US" i="1" dirty="0"/>
              <a:t>a </a:t>
            </a:r>
            <a:r>
              <a:rPr lang="en-US" altLang="en-US" dirty="0"/>
              <a:t>/2</a:t>
            </a:r>
          </a:p>
          <a:p>
            <a:pPr lvl="1">
              <a:buFont typeface="Monotype Sorts" pitchFamily="2" charset="2"/>
              <a:buNone/>
            </a:pPr>
            <a:r>
              <a:rPr lang="en-US" altLang="en-US" i="1" dirty="0"/>
              <a:t>a</a:t>
            </a:r>
            <a:r>
              <a:rPr lang="en-US" altLang="en-US" dirty="0"/>
              <a:t>  = </a:t>
            </a:r>
            <a:r>
              <a:rPr lang="en-US" altLang="en-US" i="1" dirty="0"/>
              <a:t>y </a:t>
            </a:r>
            <a:r>
              <a:rPr lang="en-US" altLang="en-US" dirty="0"/>
              <a:t>/2 + </a:t>
            </a:r>
            <a:r>
              <a:rPr lang="en-US" altLang="en-US" i="1" dirty="0"/>
              <a:t>m</a:t>
            </a:r>
            <a:endParaRPr lang="en-US" altLang="en-US" dirty="0"/>
          </a:p>
          <a:p>
            <a:pPr lvl="1">
              <a:buFont typeface="Monotype Sorts" pitchFamily="2" charset="2"/>
              <a:buNone/>
            </a:pPr>
            <a:r>
              <a:rPr lang="en-US" altLang="en-US" i="1" dirty="0"/>
              <a:t>m</a:t>
            </a:r>
            <a:r>
              <a:rPr lang="en-US" altLang="en-US" dirty="0"/>
              <a:t> = </a:t>
            </a:r>
            <a:r>
              <a:rPr lang="en-US" altLang="en-US" i="1" dirty="0"/>
              <a:t>a </a:t>
            </a:r>
            <a:r>
              <a:rPr lang="en-US" altLang="en-US" dirty="0"/>
              <a:t>/2</a:t>
            </a:r>
          </a:p>
          <a:p>
            <a:pPr lvl="1"/>
            <a:endParaRPr lang="en-US" altLang="en-US" dirty="0"/>
          </a:p>
        </p:txBody>
      </p:sp>
      <p:sp>
        <p:nvSpPr>
          <p:cNvPr id="17412" name="Text Box 4"/>
          <p:cNvSpPr txBox="1">
            <a:spLocks noChangeArrowheads="1"/>
          </p:cNvSpPr>
          <p:nvPr/>
        </p:nvSpPr>
        <p:spPr bwMode="auto">
          <a:xfrm>
            <a:off x="1376602" y="4564063"/>
            <a:ext cx="9477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y</a:t>
            </a:r>
          </a:p>
          <a:p>
            <a:r>
              <a:rPr lang="en-US" altLang="en-US" dirty="0"/>
              <a:t>a    =</a:t>
            </a:r>
          </a:p>
          <a:p>
            <a:r>
              <a:rPr lang="en-US" altLang="en-US" dirty="0"/>
              <a:t>m</a:t>
            </a:r>
          </a:p>
        </p:txBody>
      </p:sp>
      <p:sp>
        <p:nvSpPr>
          <p:cNvPr id="17413" name="Text Box 5"/>
          <p:cNvSpPr txBox="1">
            <a:spLocks noChangeArrowheads="1"/>
          </p:cNvSpPr>
          <p:nvPr/>
        </p:nvSpPr>
        <p:spPr bwMode="auto">
          <a:xfrm>
            <a:off x="27432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17415" name="Text Box 7"/>
          <p:cNvSpPr txBox="1">
            <a:spLocks noChangeArrowheads="1"/>
          </p:cNvSpPr>
          <p:nvPr/>
        </p:nvSpPr>
        <p:spPr bwMode="auto">
          <a:xfrm>
            <a:off x="35052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3/2</a:t>
            </a:r>
          </a:p>
          <a:p>
            <a:r>
              <a:rPr lang="en-US" altLang="en-US"/>
              <a:t>1/2</a:t>
            </a:r>
          </a:p>
        </p:txBody>
      </p:sp>
      <p:sp>
        <p:nvSpPr>
          <p:cNvPr id="17416" name="Text Box 8"/>
          <p:cNvSpPr txBox="1">
            <a:spLocks noChangeArrowheads="1"/>
          </p:cNvSpPr>
          <p:nvPr/>
        </p:nvSpPr>
        <p:spPr bwMode="auto">
          <a:xfrm>
            <a:off x="43434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5/4</a:t>
            </a:r>
          </a:p>
          <a:p>
            <a:r>
              <a:rPr lang="en-US" altLang="en-US"/>
              <a:t> 1</a:t>
            </a:r>
          </a:p>
          <a:p>
            <a:r>
              <a:rPr lang="en-US" altLang="en-US"/>
              <a:t>3/4</a:t>
            </a:r>
          </a:p>
        </p:txBody>
      </p:sp>
      <p:sp>
        <p:nvSpPr>
          <p:cNvPr id="17417" name="Text Box 9"/>
          <p:cNvSpPr txBox="1">
            <a:spLocks noChangeArrowheads="1"/>
          </p:cNvSpPr>
          <p:nvPr/>
        </p:nvSpPr>
        <p:spPr bwMode="auto">
          <a:xfrm>
            <a:off x="5257800" y="4564063"/>
            <a:ext cx="8001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9/8</a:t>
            </a:r>
          </a:p>
          <a:p>
            <a:r>
              <a:rPr lang="en-US" altLang="en-US"/>
              <a:t>11/8</a:t>
            </a:r>
          </a:p>
          <a:p>
            <a:r>
              <a:rPr lang="en-US" altLang="en-US"/>
              <a:t>1/2</a:t>
            </a:r>
          </a:p>
        </p:txBody>
      </p:sp>
      <p:sp>
        <p:nvSpPr>
          <p:cNvPr id="17418" name="Text Box 10"/>
          <p:cNvSpPr txBox="1">
            <a:spLocks noChangeArrowheads="1"/>
          </p:cNvSpPr>
          <p:nvPr/>
        </p:nvSpPr>
        <p:spPr bwMode="auto">
          <a:xfrm>
            <a:off x="71628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6/5</a:t>
            </a:r>
          </a:p>
          <a:p>
            <a:r>
              <a:rPr lang="en-US" altLang="en-US"/>
              <a:t>6/5</a:t>
            </a:r>
          </a:p>
          <a:p>
            <a:r>
              <a:rPr lang="en-US" altLang="en-US"/>
              <a:t>3/5</a:t>
            </a:r>
          </a:p>
        </p:txBody>
      </p:sp>
      <p:sp>
        <p:nvSpPr>
          <p:cNvPr id="17419" name="Text Box 11"/>
          <p:cNvSpPr txBox="1">
            <a:spLocks noChangeArrowheads="1"/>
          </p:cNvSpPr>
          <p:nvPr/>
        </p:nvSpPr>
        <p:spPr bwMode="auto">
          <a:xfrm>
            <a:off x="6232525" y="4910138"/>
            <a:ext cx="65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p:txBody>
      </p:sp>
      <p:sp>
        <p:nvSpPr>
          <p:cNvPr id="17420" name="Text Box 12"/>
          <p:cNvSpPr txBox="1">
            <a:spLocks noChangeArrowheads="1"/>
          </p:cNvSpPr>
          <p:nvPr/>
        </p:nvSpPr>
        <p:spPr bwMode="auto">
          <a:xfrm>
            <a:off x="3956043" y="2209800"/>
            <a:ext cx="210185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00B0F0"/>
                </a:solidFill>
              </a:rPr>
              <a:t>Note</a:t>
            </a:r>
            <a:r>
              <a:rPr lang="en-US" altLang="en-US" dirty="0"/>
              <a:t>: “=” is</a:t>
            </a:r>
          </a:p>
          <a:p>
            <a:r>
              <a:rPr lang="en-US" altLang="en-US" dirty="0"/>
              <a:t>really “assignment.”</a:t>
            </a:r>
          </a:p>
        </p:txBody>
      </p:sp>
    </p:spTree>
    <p:extLst>
      <p:ext uri="{BB962C8B-B14F-4D97-AF65-F5344CB8AC3E}">
        <p14:creationId xmlns:p14="http://schemas.microsoft.com/office/powerpoint/2010/main" val="221032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 calcmode="lin" valueType="num">
                                      <p:cBhvr additive="base">
                                        <p:cTn id="7" dur="500" fill="hold"/>
                                        <p:tgtEl>
                                          <p:spTgt spid="17415"/>
                                        </p:tgtEl>
                                        <p:attrNameLst>
                                          <p:attrName>ppt_x</p:attrName>
                                        </p:attrNameLst>
                                      </p:cBhvr>
                                      <p:tavLst>
                                        <p:tav tm="0">
                                          <p:val>
                                            <p:strVal val="1+#ppt_w/2"/>
                                          </p:val>
                                        </p:tav>
                                        <p:tav tm="100000">
                                          <p:val>
                                            <p:strVal val="#ppt_x"/>
                                          </p:val>
                                        </p:tav>
                                      </p:tavLst>
                                    </p:anim>
                                    <p:anim calcmode="lin" valueType="num">
                                      <p:cBhvr additive="base">
                                        <p:cTn id="8" dur="500" fill="hold"/>
                                        <p:tgtEl>
                                          <p:spTgt spid="174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416"/>
                                        </p:tgtEl>
                                        <p:attrNameLst>
                                          <p:attrName>style.visibility</p:attrName>
                                        </p:attrNameLst>
                                      </p:cBhvr>
                                      <p:to>
                                        <p:strVal val="visible"/>
                                      </p:to>
                                    </p:set>
                                    <p:anim calcmode="lin" valueType="num">
                                      <p:cBhvr additive="base">
                                        <p:cTn id="13" dur="500" fill="hold"/>
                                        <p:tgtEl>
                                          <p:spTgt spid="17416"/>
                                        </p:tgtEl>
                                        <p:attrNameLst>
                                          <p:attrName>ppt_x</p:attrName>
                                        </p:attrNameLst>
                                      </p:cBhvr>
                                      <p:tavLst>
                                        <p:tav tm="0">
                                          <p:val>
                                            <p:strVal val="1+#ppt_w/2"/>
                                          </p:val>
                                        </p:tav>
                                        <p:tav tm="100000">
                                          <p:val>
                                            <p:strVal val="#ppt_x"/>
                                          </p:val>
                                        </p:tav>
                                      </p:tavLst>
                                    </p:anim>
                                    <p:anim calcmode="lin" valueType="num">
                                      <p:cBhvr additive="base">
                                        <p:cTn id="14" dur="500" fill="hold"/>
                                        <p:tgtEl>
                                          <p:spTgt spid="1741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417"/>
                                        </p:tgtEl>
                                        <p:attrNameLst>
                                          <p:attrName>style.visibility</p:attrName>
                                        </p:attrNameLst>
                                      </p:cBhvr>
                                      <p:to>
                                        <p:strVal val="visible"/>
                                      </p:to>
                                    </p:set>
                                    <p:anim calcmode="lin" valueType="num">
                                      <p:cBhvr additive="base">
                                        <p:cTn id="19" dur="500" fill="hold"/>
                                        <p:tgtEl>
                                          <p:spTgt spid="17417"/>
                                        </p:tgtEl>
                                        <p:attrNameLst>
                                          <p:attrName>ppt_x</p:attrName>
                                        </p:attrNameLst>
                                      </p:cBhvr>
                                      <p:tavLst>
                                        <p:tav tm="0">
                                          <p:val>
                                            <p:strVal val="1+#ppt_w/2"/>
                                          </p:val>
                                        </p:tav>
                                        <p:tav tm="100000">
                                          <p:val>
                                            <p:strVal val="#ppt_x"/>
                                          </p:val>
                                        </p:tav>
                                      </p:tavLst>
                                    </p:anim>
                                    <p:anim calcmode="lin" valueType="num">
                                      <p:cBhvr additive="base">
                                        <p:cTn id="20" dur="500" fill="hold"/>
                                        <p:tgtEl>
                                          <p:spTgt spid="1741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419"/>
                                        </p:tgtEl>
                                        <p:attrNameLst>
                                          <p:attrName>style.visibility</p:attrName>
                                        </p:attrNameLst>
                                      </p:cBhvr>
                                      <p:to>
                                        <p:strVal val="visible"/>
                                      </p:to>
                                    </p:set>
                                    <p:anim calcmode="lin" valueType="num">
                                      <p:cBhvr additive="base">
                                        <p:cTn id="25" dur="500" fill="hold"/>
                                        <p:tgtEl>
                                          <p:spTgt spid="17419"/>
                                        </p:tgtEl>
                                        <p:attrNameLst>
                                          <p:attrName>ppt_x</p:attrName>
                                        </p:attrNameLst>
                                      </p:cBhvr>
                                      <p:tavLst>
                                        <p:tav tm="0">
                                          <p:val>
                                            <p:strVal val="1+#ppt_w/2"/>
                                          </p:val>
                                        </p:tav>
                                        <p:tav tm="100000">
                                          <p:val>
                                            <p:strVal val="#ppt_x"/>
                                          </p:val>
                                        </p:tav>
                                      </p:tavLst>
                                    </p:anim>
                                    <p:anim calcmode="lin" valueType="num">
                                      <p:cBhvr additive="base">
                                        <p:cTn id="26" dur="500" fill="hold"/>
                                        <p:tgtEl>
                                          <p:spTgt spid="1741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418"/>
                                        </p:tgtEl>
                                        <p:attrNameLst>
                                          <p:attrName>style.visibility</p:attrName>
                                        </p:attrNameLst>
                                      </p:cBhvr>
                                      <p:to>
                                        <p:strVal val="visible"/>
                                      </p:to>
                                    </p:set>
                                    <p:anim calcmode="lin" valueType="num">
                                      <p:cBhvr additive="base">
                                        <p:cTn id="31" dur="500" fill="hold"/>
                                        <p:tgtEl>
                                          <p:spTgt spid="17418"/>
                                        </p:tgtEl>
                                        <p:attrNameLst>
                                          <p:attrName>ppt_x</p:attrName>
                                        </p:attrNameLst>
                                      </p:cBhvr>
                                      <p:tavLst>
                                        <p:tav tm="0">
                                          <p:val>
                                            <p:strVal val="1+#ppt_w/2"/>
                                          </p:val>
                                        </p:tav>
                                        <p:tav tm="100000">
                                          <p:val>
                                            <p:strVal val="#ppt_x"/>
                                          </p:val>
                                        </p:tav>
                                      </p:tavLst>
                                    </p:anim>
                                    <p:anim calcmode="lin" valueType="num">
                                      <p:cBhvr additive="base">
                                        <p:cTn id="32" dur="500" fill="hold"/>
                                        <p:tgtEl>
                                          <p:spTgt spid="174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autoUpdateAnimBg="0"/>
      <p:bldP spid="17416" grpId="0" autoUpdateAnimBg="0"/>
      <p:bldP spid="17417" grpId="0" autoUpdateAnimBg="0"/>
      <p:bldP spid="17418" grpId="0" autoUpdateAnimBg="0"/>
      <p:bldP spid="1741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2"/>
          </p:nvPr>
        </p:nvSpPr>
        <p:spPr/>
        <p:txBody>
          <a:bodyPr/>
          <a:lstStyle/>
          <a:p>
            <a:fld id="{EAA19CE3-1784-4043-8898-1B80856E4FF5}" type="slidenum">
              <a:rPr lang="en-US" altLang="en-US"/>
              <a:pPr/>
              <a:t>12</a:t>
            </a:fld>
            <a:endParaRPr lang="en-US" altLang="en-US"/>
          </a:p>
        </p:txBody>
      </p:sp>
      <p:sp>
        <p:nvSpPr>
          <p:cNvPr id="59394" name="Rectangle 2"/>
          <p:cNvSpPr>
            <a:spLocks noGrp="1" noChangeArrowheads="1"/>
          </p:cNvSpPr>
          <p:nvPr>
            <p:ph type="title"/>
          </p:nvPr>
        </p:nvSpPr>
        <p:spPr/>
        <p:txBody>
          <a:bodyPr/>
          <a:lstStyle/>
          <a:p>
            <a:r>
              <a:rPr lang="en-US" altLang="en-US"/>
              <a:t>The Walkers</a:t>
            </a:r>
          </a:p>
        </p:txBody>
      </p:sp>
      <p:sp>
        <p:nvSpPr>
          <p:cNvPr id="59395"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59396"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59397"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59398"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399"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0"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1"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59402" name="AutoShape 10"/>
          <p:cNvCxnSpPr>
            <a:cxnSpLocks noChangeShapeType="1"/>
            <a:stCxn id="59395" idx="6"/>
            <a:endCxn id="59395"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03" name="Oval 11"/>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4" name="Oval 12"/>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5" name="Oval 13"/>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6" name="Oval 14"/>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7" name="Oval 15"/>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8" name="Oval 16"/>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9" name="Oval 17"/>
          <p:cNvSpPr>
            <a:spLocks noChangeArrowheads="1"/>
          </p:cNvSpPr>
          <p:nvPr/>
        </p:nvSpPr>
        <p:spPr bwMode="auto">
          <a:xfrm>
            <a:off x="25146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0" name="Oval 18"/>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1" name="Oval 19"/>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2" name="Oval 20"/>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3" name="Oval 21"/>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4" name="Oval 22"/>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5" name="Oval 23"/>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6" name="Oval 24"/>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7" name="Oval 25"/>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8" name="Oval 26"/>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9" name="Oval 27"/>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0" name="Oval 28"/>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1" name="Oval 29"/>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2" name="Oval 30"/>
          <p:cNvSpPr>
            <a:spLocks noChangeArrowheads="1"/>
          </p:cNvSpPr>
          <p:nvPr/>
        </p:nvSpPr>
        <p:spPr bwMode="auto">
          <a:xfrm>
            <a:off x="1295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3" name="Oval 31"/>
          <p:cNvSpPr>
            <a:spLocks noChangeArrowheads="1"/>
          </p:cNvSpPr>
          <p:nvPr/>
        </p:nvSpPr>
        <p:spPr bwMode="auto">
          <a:xfrm>
            <a:off x="12954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4"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5"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6"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7" name="Oval 35"/>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8"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9"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30"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31"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32" name="Oval 40"/>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372137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4"/>
          <p:cNvSpPr>
            <a:spLocks noGrp="1"/>
          </p:cNvSpPr>
          <p:nvPr>
            <p:ph type="sldNum" sz="quarter" idx="12"/>
          </p:nvPr>
        </p:nvSpPr>
        <p:spPr/>
        <p:txBody>
          <a:bodyPr/>
          <a:lstStyle/>
          <a:p>
            <a:fld id="{1AADD2A0-1342-423C-A757-234F10FDB9FE}" type="slidenum">
              <a:rPr lang="en-US" altLang="en-US"/>
              <a:pPr/>
              <a:t>13</a:t>
            </a:fld>
            <a:endParaRPr lang="en-US" altLang="en-US"/>
          </a:p>
        </p:txBody>
      </p:sp>
      <p:sp>
        <p:nvSpPr>
          <p:cNvPr id="60418" name="Rectangle 2"/>
          <p:cNvSpPr>
            <a:spLocks noGrp="1" noChangeArrowheads="1"/>
          </p:cNvSpPr>
          <p:nvPr>
            <p:ph type="title"/>
          </p:nvPr>
        </p:nvSpPr>
        <p:spPr/>
        <p:txBody>
          <a:bodyPr/>
          <a:lstStyle/>
          <a:p>
            <a:r>
              <a:rPr lang="en-US" altLang="en-US"/>
              <a:t>The Walkers</a:t>
            </a:r>
          </a:p>
        </p:txBody>
      </p:sp>
      <p:sp>
        <p:nvSpPr>
          <p:cNvPr id="6041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042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042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042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3"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4"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5"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0426" name="AutoShape 10"/>
          <p:cNvCxnSpPr>
            <a:cxnSpLocks noChangeShapeType="1"/>
            <a:stCxn id="60419" idx="6"/>
            <a:endCxn id="6041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27" name="Oval 11"/>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8"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9"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0"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1"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0432" name="Group 16"/>
          <p:cNvGrpSpPr>
            <a:grpSpLocks/>
          </p:cNvGrpSpPr>
          <p:nvPr/>
        </p:nvGrpSpPr>
        <p:grpSpPr bwMode="auto">
          <a:xfrm>
            <a:off x="1295400" y="4343400"/>
            <a:ext cx="990600" cy="76200"/>
            <a:chOff x="1584" y="1152"/>
            <a:chExt cx="624" cy="48"/>
          </a:xfrm>
        </p:grpSpPr>
        <p:sp>
          <p:nvSpPr>
            <p:cNvPr id="60433" name="Oval 17"/>
            <p:cNvSpPr>
              <a:spLocks noChangeArrowheads="1"/>
            </p:cNvSpPr>
            <p:nvPr/>
          </p:nvSpPr>
          <p:spPr bwMode="auto">
            <a:xfrm>
              <a:off x="1584"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4" name="Oval 18"/>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5" name="Oval 19"/>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6" name="Oval 20"/>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7" name="Oval 21"/>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438" name="Group 22"/>
          <p:cNvGrpSpPr>
            <a:grpSpLocks/>
          </p:cNvGrpSpPr>
          <p:nvPr/>
        </p:nvGrpSpPr>
        <p:grpSpPr bwMode="auto">
          <a:xfrm>
            <a:off x="2514600" y="2286000"/>
            <a:ext cx="990600" cy="76200"/>
            <a:chOff x="816" y="2880"/>
            <a:chExt cx="624" cy="48"/>
          </a:xfrm>
        </p:grpSpPr>
        <p:sp>
          <p:nvSpPr>
            <p:cNvPr id="60439" name="Oval 23"/>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0" name="Oval 24"/>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1" name="Oval 25"/>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2" name="Oval 26"/>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3" name="Oval 27"/>
            <p:cNvSpPr>
              <a:spLocks noChangeArrowheads="1"/>
            </p:cNvSpPr>
            <p:nvPr/>
          </p:nvSpPr>
          <p:spPr bwMode="auto">
            <a:xfrm>
              <a:off x="816"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444" name="Group 28"/>
          <p:cNvGrpSpPr>
            <a:grpSpLocks/>
          </p:cNvGrpSpPr>
          <p:nvPr/>
        </p:nvGrpSpPr>
        <p:grpSpPr bwMode="auto">
          <a:xfrm>
            <a:off x="6858000" y="4724400"/>
            <a:ext cx="990600" cy="76200"/>
            <a:chOff x="816" y="3024"/>
            <a:chExt cx="624" cy="48"/>
          </a:xfrm>
        </p:grpSpPr>
        <p:sp>
          <p:nvSpPr>
            <p:cNvPr id="60445" name="Oval 29"/>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6" name="Oval 30"/>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7" name="Oval 31"/>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8" name="Oval 32"/>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9" name="Oval 33"/>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450" name="Group 34"/>
          <p:cNvGrpSpPr>
            <a:grpSpLocks/>
          </p:cNvGrpSpPr>
          <p:nvPr/>
        </p:nvGrpSpPr>
        <p:grpSpPr bwMode="auto">
          <a:xfrm>
            <a:off x="1295400" y="4572000"/>
            <a:ext cx="990600" cy="304800"/>
            <a:chOff x="4320" y="2832"/>
            <a:chExt cx="624" cy="192"/>
          </a:xfrm>
        </p:grpSpPr>
        <p:sp>
          <p:nvSpPr>
            <p:cNvPr id="60451" name="Oval 35"/>
            <p:cNvSpPr>
              <a:spLocks noChangeArrowheads="1"/>
            </p:cNvSpPr>
            <p:nvPr/>
          </p:nvSpPr>
          <p:spPr bwMode="auto">
            <a:xfrm>
              <a:off x="4320"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2" name="Oval 36"/>
            <p:cNvSpPr>
              <a:spLocks noChangeArrowheads="1"/>
            </p:cNvSpPr>
            <p:nvPr/>
          </p:nvSpPr>
          <p:spPr bwMode="auto">
            <a:xfrm>
              <a:off x="4464"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3" name="Oval 37"/>
            <p:cNvSpPr>
              <a:spLocks noChangeArrowheads="1"/>
            </p:cNvSpPr>
            <p:nvPr/>
          </p:nvSpPr>
          <p:spPr bwMode="auto">
            <a:xfrm>
              <a:off x="4608"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4" name="Oval 38"/>
            <p:cNvSpPr>
              <a:spLocks noChangeArrowheads="1"/>
            </p:cNvSpPr>
            <p:nvPr/>
          </p:nvSpPr>
          <p:spPr bwMode="auto">
            <a:xfrm>
              <a:off x="4752"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5" name="Oval 39"/>
            <p:cNvSpPr>
              <a:spLocks noChangeArrowheads="1"/>
            </p:cNvSpPr>
            <p:nvPr/>
          </p:nvSpPr>
          <p:spPr bwMode="auto">
            <a:xfrm>
              <a:off x="4896"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6" name="Oval 40"/>
            <p:cNvSpPr>
              <a:spLocks noChangeArrowheads="1"/>
            </p:cNvSpPr>
            <p:nvPr/>
          </p:nvSpPr>
          <p:spPr bwMode="auto">
            <a:xfrm>
              <a:off x="4320"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7" name="Oval 41"/>
            <p:cNvSpPr>
              <a:spLocks noChangeArrowheads="1"/>
            </p:cNvSpPr>
            <p:nvPr/>
          </p:nvSpPr>
          <p:spPr bwMode="auto">
            <a:xfrm>
              <a:off x="4464"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8" name="Oval 42"/>
            <p:cNvSpPr>
              <a:spLocks noChangeArrowheads="1"/>
            </p:cNvSpPr>
            <p:nvPr/>
          </p:nvSpPr>
          <p:spPr bwMode="auto">
            <a:xfrm>
              <a:off x="4608"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9" name="Oval 43"/>
            <p:cNvSpPr>
              <a:spLocks noChangeArrowheads="1"/>
            </p:cNvSpPr>
            <p:nvPr/>
          </p:nvSpPr>
          <p:spPr bwMode="auto">
            <a:xfrm>
              <a:off x="4752"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60" name="Oval 44"/>
            <p:cNvSpPr>
              <a:spLocks noChangeArrowheads="1"/>
            </p:cNvSpPr>
            <p:nvPr/>
          </p:nvSpPr>
          <p:spPr bwMode="auto">
            <a:xfrm>
              <a:off x="4896"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653586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4"/>
          <p:cNvSpPr>
            <a:spLocks noGrp="1"/>
          </p:cNvSpPr>
          <p:nvPr>
            <p:ph type="sldNum" sz="quarter" idx="12"/>
          </p:nvPr>
        </p:nvSpPr>
        <p:spPr/>
        <p:txBody>
          <a:bodyPr/>
          <a:lstStyle/>
          <a:p>
            <a:fld id="{3C17A2C5-8648-42F7-89E0-A1EE22EFC7B7}" type="slidenum">
              <a:rPr lang="en-US" altLang="en-US"/>
              <a:pPr/>
              <a:t>14</a:t>
            </a:fld>
            <a:endParaRPr lang="en-US" altLang="en-US"/>
          </a:p>
        </p:txBody>
      </p:sp>
      <p:sp>
        <p:nvSpPr>
          <p:cNvPr id="61442" name="Rectangle 2"/>
          <p:cNvSpPr>
            <a:spLocks noGrp="1" noChangeArrowheads="1"/>
          </p:cNvSpPr>
          <p:nvPr>
            <p:ph type="title"/>
          </p:nvPr>
        </p:nvSpPr>
        <p:spPr/>
        <p:txBody>
          <a:bodyPr/>
          <a:lstStyle/>
          <a:p>
            <a:r>
              <a:rPr lang="en-US" altLang="en-US"/>
              <a:t>The Walkers</a:t>
            </a:r>
          </a:p>
        </p:txBody>
      </p:sp>
      <p:sp>
        <p:nvSpPr>
          <p:cNvPr id="6144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144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144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144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8"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9"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1450" name="AutoShape 10"/>
          <p:cNvCxnSpPr>
            <a:cxnSpLocks noChangeShapeType="1"/>
            <a:stCxn id="61443" idx="6"/>
            <a:endCxn id="6144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51" name="Oval 11"/>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2" name="Oval 12"/>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3" name="Oval 13"/>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4" name="Oval 14"/>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5" name="Oval 15"/>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6" name="Oval 16"/>
          <p:cNvSpPr>
            <a:spLocks noChangeArrowheads="1"/>
          </p:cNvSpPr>
          <p:nvPr/>
        </p:nvSpPr>
        <p:spPr bwMode="auto">
          <a:xfrm>
            <a:off x="12954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7" name="Oval 17"/>
          <p:cNvSpPr>
            <a:spLocks noChangeArrowheads="1"/>
          </p:cNvSpPr>
          <p:nvPr/>
        </p:nvSpPr>
        <p:spPr bwMode="auto">
          <a:xfrm>
            <a:off x="15240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8" name="Oval 18"/>
          <p:cNvSpPr>
            <a:spLocks noChangeArrowheads="1"/>
          </p:cNvSpPr>
          <p:nvPr/>
        </p:nvSpPr>
        <p:spPr bwMode="auto">
          <a:xfrm>
            <a:off x="17526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9" name="Oval 19"/>
          <p:cNvSpPr>
            <a:spLocks noChangeArrowheads="1"/>
          </p:cNvSpPr>
          <p:nvPr/>
        </p:nvSpPr>
        <p:spPr bwMode="auto">
          <a:xfrm>
            <a:off x="19812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0" name="Oval 20"/>
          <p:cNvSpPr>
            <a:spLocks noChangeArrowheads="1"/>
          </p:cNvSpPr>
          <p:nvPr/>
        </p:nvSpPr>
        <p:spPr bwMode="auto">
          <a:xfrm>
            <a:off x="22098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1461" name="Group 21"/>
          <p:cNvGrpSpPr>
            <a:grpSpLocks/>
          </p:cNvGrpSpPr>
          <p:nvPr/>
        </p:nvGrpSpPr>
        <p:grpSpPr bwMode="auto">
          <a:xfrm>
            <a:off x="1295400" y="4495800"/>
            <a:ext cx="990600" cy="76200"/>
            <a:chOff x="4320" y="2976"/>
            <a:chExt cx="624" cy="48"/>
          </a:xfrm>
        </p:grpSpPr>
        <p:sp>
          <p:nvSpPr>
            <p:cNvPr id="61462" name="Oval 22"/>
            <p:cNvSpPr>
              <a:spLocks noChangeArrowheads="1"/>
            </p:cNvSpPr>
            <p:nvPr/>
          </p:nvSpPr>
          <p:spPr bwMode="auto">
            <a:xfrm>
              <a:off x="4896"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3" name="Oval 23"/>
            <p:cNvSpPr>
              <a:spLocks noChangeArrowheads="1"/>
            </p:cNvSpPr>
            <p:nvPr/>
          </p:nvSpPr>
          <p:spPr bwMode="auto">
            <a:xfrm>
              <a:off x="4752"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4" name="Oval 24"/>
            <p:cNvSpPr>
              <a:spLocks noChangeArrowheads="1"/>
            </p:cNvSpPr>
            <p:nvPr/>
          </p:nvSpPr>
          <p:spPr bwMode="auto">
            <a:xfrm>
              <a:off x="4608"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5" name="Oval 25"/>
            <p:cNvSpPr>
              <a:spLocks noChangeArrowheads="1"/>
            </p:cNvSpPr>
            <p:nvPr/>
          </p:nvSpPr>
          <p:spPr bwMode="auto">
            <a:xfrm>
              <a:off x="4464"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6" name="Oval 26"/>
            <p:cNvSpPr>
              <a:spLocks noChangeArrowheads="1"/>
            </p:cNvSpPr>
            <p:nvPr/>
          </p:nvSpPr>
          <p:spPr bwMode="auto">
            <a:xfrm>
              <a:off x="4320"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467" name="Group 27"/>
          <p:cNvGrpSpPr>
            <a:grpSpLocks/>
          </p:cNvGrpSpPr>
          <p:nvPr/>
        </p:nvGrpSpPr>
        <p:grpSpPr bwMode="auto">
          <a:xfrm>
            <a:off x="2514600" y="2057400"/>
            <a:ext cx="533400" cy="533400"/>
            <a:chOff x="816" y="2736"/>
            <a:chExt cx="336" cy="336"/>
          </a:xfrm>
        </p:grpSpPr>
        <p:sp>
          <p:nvSpPr>
            <p:cNvPr id="61468" name="Oval 28"/>
            <p:cNvSpPr>
              <a:spLocks noChangeArrowheads="1"/>
            </p:cNvSpPr>
            <p:nvPr/>
          </p:nvSpPr>
          <p:spPr bwMode="auto">
            <a:xfrm>
              <a:off x="816"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9" name="Oval 29"/>
            <p:cNvSpPr>
              <a:spLocks noChangeArrowheads="1"/>
            </p:cNvSpPr>
            <p:nvPr/>
          </p:nvSpPr>
          <p:spPr bwMode="auto">
            <a:xfrm>
              <a:off x="1104"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0" name="Oval 30"/>
            <p:cNvSpPr>
              <a:spLocks noChangeArrowheads="1"/>
            </p:cNvSpPr>
            <p:nvPr/>
          </p:nvSpPr>
          <p:spPr bwMode="auto">
            <a:xfrm>
              <a:off x="960"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1" name="Oval 31"/>
            <p:cNvSpPr>
              <a:spLocks noChangeArrowheads="1"/>
            </p:cNvSpPr>
            <p:nvPr/>
          </p:nvSpPr>
          <p:spPr bwMode="auto">
            <a:xfrm>
              <a:off x="816"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2" name="Oval 32"/>
            <p:cNvSpPr>
              <a:spLocks noChangeArrowheads="1"/>
            </p:cNvSpPr>
            <p:nvPr/>
          </p:nvSpPr>
          <p:spPr bwMode="auto">
            <a:xfrm>
              <a:off x="960"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3" name="Oval 33"/>
            <p:cNvSpPr>
              <a:spLocks noChangeArrowheads="1"/>
            </p:cNvSpPr>
            <p:nvPr/>
          </p:nvSpPr>
          <p:spPr bwMode="auto">
            <a:xfrm>
              <a:off x="816"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4" name="Oval 34"/>
            <p:cNvSpPr>
              <a:spLocks noChangeArrowheads="1"/>
            </p:cNvSpPr>
            <p:nvPr/>
          </p:nvSpPr>
          <p:spPr bwMode="auto">
            <a:xfrm>
              <a:off x="960"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475" name="Group 35"/>
          <p:cNvGrpSpPr>
            <a:grpSpLocks/>
          </p:cNvGrpSpPr>
          <p:nvPr/>
        </p:nvGrpSpPr>
        <p:grpSpPr bwMode="auto">
          <a:xfrm>
            <a:off x="6858000" y="4419600"/>
            <a:ext cx="533400" cy="533400"/>
            <a:chOff x="1104" y="2736"/>
            <a:chExt cx="336" cy="336"/>
          </a:xfrm>
        </p:grpSpPr>
        <p:sp>
          <p:nvSpPr>
            <p:cNvPr id="61476" name="Oval 36"/>
            <p:cNvSpPr>
              <a:spLocks noChangeArrowheads="1"/>
            </p:cNvSpPr>
            <p:nvPr/>
          </p:nvSpPr>
          <p:spPr bwMode="auto">
            <a:xfrm>
              <a:off x="1392"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7" name="Oval 37"/>
            <p:cNvSpPr>
              <a:spLocks noChangeArrowheads="1"/>
            </p:cNvSpPr>
            <p:nvPr/>
          </p:nvSpPr>
          <p:spPr bwMode="auto">
            <a:xfrm>
              <a:off x="1248"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8" name="Oval 38"/>
            <p:cNvSpPr>
              <a:spLocks noChangeArrowheads="1"/>
            </p:cNvSpPr>
            <p:nvPr/>
          </p:nvSpPr>
          <p:spPr bwMode="auto">
            <a:xfrm>
              <a:off x="1104"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9" name="Oval 39"/>
            <p:cNvSpPr>
              <a:spLocks noChangeArrowheads="1"/>
            </p:cNvSpPr>
            <p:nvPr/>
          </p:nvSpPr>
          <p:spPr bwMode="auto">
            <a:xfrm>
              <a:off x="1248"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0" name="Oval 40"/>
            <p:cNvSpPr>
              <a:spLocks noChangeArrowheads="1"/>
            </p:cNvSpPr>
            <p:nvPr/>
          </p:nvSpPr>
          <p:spPr bwMode="auto">
            <a:xfrm>
              <a:off x="1392"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1" name="Oval 41"/>
            <p:cNvSpPr>
              <a:spLocks noChangeArrowheads="1"/>
            </p:cNvSpPr>
            <p:nvPr/>
          </p:nvSpPr>
          <p:spPr bwMode="auto">
            <a:xfrm>
              <a:off x="1104"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2" name="Oval 42"/>
            <p:cNvSpPr>
              <a:spLocks noChangeArrowheads="1"/>
            </p:cNvSpPr>
            <p:nvPr/>
          </p:nvSpPr>
          <p:spPr bwMode="auto">
            <a:xfrm>
              <a:off x="1248"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3" name="Oval 43"/>
            <p:cNvSpPr>
              <a:spLocks noChangeArrowheads="1"/>
            </p:cNvSpPr>
            <p:nvPr/>
          </p:nvSpPr>
          <p:spPr bwMode="auto">
            <a:xfrm>
              <a:off x="1392"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509725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2"/>
          </p:nvPr>
        </p:nvSpPr>
        <p:spPr/>
        <p:txBody>
          <a:bodyPr/>
          <a:lstStyle/>
          <a:p>
            <a:fld id="{B20CA3C2-2F45-4534-838B-3813DC1E5063}" type="slidenum">
              <a:rPr lang="en-US" altLang="en-US"/>
              <a:pPr/>
              <a:t>15</a:t>
            </a:fld>
            <a:endParaRPr lang="en-US" altLang="en-US"/>
          </a:p>
        </p:txBody>
      </p:sp>
      <p:sp>
        <p:nvSpPr>
          <p:cNvPr id="62466" name="Rectangle 2"/>
          <p:cNvSpPr>
            <a:spLocks noGrp="1" noChangeArrowheads="1"/>
          </p:cNvSpPr>
          <p:nvPr>
            <p:ph type="title"/>
          </p:nvPr>
        </p:nvSpPr>
        <p:spPr/>
        <p:txBody>
          <a:bodyPr/>
          <a:lstStyle/>
          <a:p>
            <a:r>
              <a:rPr lang="en-US" altLang="en-US"/>
              <a:t>The Walkers</a:t>
            </a:r>
          </a:p>
        </p:txBody>
      </p:sp>
      <p:sp>
        <p:nvSpPr>
          <p:cNvPr id="6246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246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246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247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2"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3"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2474" name="AutoShape 10"/>
          <p:cNvCxnSpPr>
            <a:cxnSpLocks noChangeShapeType="1"/>
            <a:stCxn id="62467" idx="6"/>
            <a:endCxn id="6246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475" name="Oval 11"/>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6" name="Oval 12"/>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7" name="Oval 13"/>
          <p:cNvSpPr>
            <a:spLocks noChangeArrowheads="1"/>
          </p:cNvSpPr>
          <p:nvPr/>
        </p:nvSpPr>
        <p:spPr bwMode="auto">
          <a:xfrm>
            <a:off x="1295400" y="4876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8" name="Oval 14"/>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9" name="Oval 15"/>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0" name="Oval 16"/>
          <p:cNvSpPr>
            <a:spLocks noChangeArrowheads="1"/>
          </p:cNvSpPr>
          <p:nvPr/>
        </p:nvSpPr>
        <p:spPr bwMode="auto">
          <a:xfrm>
            <a:off x="6934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1" name="Oval 17"/>
          <p:cNvSpPr>
            <a:spLocks noChangeArrowheads="1"/>
          </p:cNvSpPr>
          <p:nvPr/>
        </p:nvSpPr>
        <p:spPr bwMode="auto">
          <a:xfrm>
            <a:off x="7162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2" name="Oval 18"/>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3" name="Oval 19"/>
          <p:cNvSpPr>
            <a:spLocks noChangeArrowheads="1"/>
          </p:cNvSpPr>
          <p:nvPr/>
        </p:nvSpPr>
        <p:spPr bwMode="auto">
          <a:xfrm>
            <a:off x="27432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4" name="Oval 20"/>
          <p:cNvSpPr>
            <a:spLocks noChangeArrowheads="1"/>
          </p:cNvSpPr>
          <p:nvPr/>
        </p:nvSpPr>
        <p:spPr bwMode="auto">
          <a:xfrm>
            <a:off x="25146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5" name="Oval 21"/>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6" name="Oval 22"/>
          <p:cNvSpPr>
            <a:spLocks noChangeArrowheads="1"/>
          </p:cNvSpPr>
          <p:nvPr/>
        </p:nvSpPr>
        <p:spPr bwMode="auto">
          <a:xfrm>
            <a:off x="1295400" y="4648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7" name="Oval 23"/>
          <p:cNvSpPr>
            <a:spLocks noChangeArrowheads="1"/>
          </p:cNvSpPr>
          <p:nvPr/>
        </p:nvSpPr>
        <p:spPr bwMode="auto">
          <a:xfrm>
            <a:off x="7391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8" name="Oval 24"/>
          <p:cNvSpPr>
            <a:spLocks noChangeArrowheads="1"/>
          </p:cNvSpPr>
          <p:nvPr/>
        </p:nvSpPr>
        <p:spPr bwMode="auto">
          <a:xfrm>
            <a:off x="7162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9" name="Oval 25"/>
          <p:cNvSpPr>
            <a:spLocks noChangeArrowheads="1"/>
          </p:cNvSpPr>
          <p:nvPr/>
        </p:nvSpPr>
        <p:spPr bwMode="auto">
          <a:xfrm>
            <a:off x="6934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0" name="Oval 26"/>
          <p:cNvSpPr>
            <a:spLocks noChangeArrowheads="1"/>
          </p:cNvSpPr>
          <p:nvPr/>
        </p:nvSpPr>
        <p:spPr bwMode="auto">
          <a:xfrm>
            <a:off x="1752600" y="4419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1" name="Oval 27"/>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2" name="Oval 28"/>
          <p:cNvSpPr>
            <a:spLocks noChangeArrowheads="1"/>
          </p:cNvSpPr>
          <p:nvPr/>
        </p:nvSpPr>
        <p:spPr bwMode="auto">
          <a:xfrm>
            <a:off x="1524000" y="4419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3" name="Oval 29"/>
          <p:cNvSpPr>
            <a:spLocks noChangeArrowheads="1"/>
          </p:cNvSpPr>
          <p:nvPr/>
        </p:nvSpPr>
        <p:spPr bwMode="auto">
          <a:xfrm>
            <a:off x="1524000" y="4876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4" name="Oval 30"/>
          <p:cNvSpPr>
            <a:spLocks noChangeArrowheads="1"/>
          </p:cNvSpPr>
          <p:nvPr/>
        </p:nvSpPr>
        <p:spPr bwMode="auto">
          <a:xfrm>
            <a:off x="25146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5" name="Oval 31"/>
          <p:cNvSpPr>
            <a:spLocks noChangeArrowheads="1"/>
          </p:cNvSpPr>
          <p:nvPr/>
        </p:nvSpPr>
        <p:spPr bwMode="auto">
          <a:xfrm>
            <a:off x="1524000" y="46482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6" name="Oval 32"/>
          <p:cNvSpPr>
            <a:spLocks noChangeArrowheads="1"/>
          </p:cNvSpPr>
          <p:nvPr/>
        </p:nvSpPr>
        <p:spPr bwMode="auto">
          <a:xfrm>
            <a:off x="22860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2497" name="Group 33"/>
          <p:cNvGrpSpPr>
            <a:grpSpLocks/>
          </p:cNvGrpSpPr>
          <p:nvPr/>
        </p:nvGrpSpPr>
        <p:grpSpPr bwMode="auto">
          <a:xfrm>
            <a:off x="1752600" y="4419600"/>
            <a:ext cx="533400" cy="533400"/>
            <a:chOff x="1104" y="2736"/>
            <a:chExt cx="336" cy="336"/>
          </a:xfrm>
        </p:grpSpPr>
        <p:sp>
          <p:nvSpPr>
            <p:cNvPr id="62498" name="Oval 34"/>
            <p:cNvSpPr>
              <a:spLocks noChangeArrowheads="1"/>
            </p:cNvSpPr>
            <p:nvPr/>
          </p:nvSpPr>
          <p:spPr bwMode="auto">
            <a:xfrm>
              <a:off x="1392"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9" name="Oval 35"/>
            <p:cNvSpPr>
              <a:spLocks noChangeArrowheads="1"/>
            </p:cNvSpPr>
            <p:nvPr/>
          </p:nvSpPr>
          <p:spPr bwMode="auto">
            <a:xfrm>
              <a:off x="1248"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0" name="Oval 36"/>
            <p:cNvSpPr>
              <a:spLocks noChangeArrowheads="1"/>
            </p:cNvSpPr>
            <p:nvPr/>
          </p:nvSpPr>
          <p:spPr bwMode="auto">
            <a:xfrm>
              <a:off x="1104"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1" name="Oval 37"/>
            <p:cNvSpPr>
              <a:spLocks noChangeArrowheads="1"/>
            </p:cNvSpPr>
            <p:nvPr/>
          </p:nvSpPr>
          <p:spPr bwMode="auto">
            <a:xfrm>
              <a:off x="1248"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2" name="Oval 38"/>
            <p:cNvSpPr>
              <a:spLocks noChangeArrowheads="1"/>
            </p:cNvSpPr>
            <p:nvPr/>
          </p:nvSpPr>
          <p:spPr bwMode="auto">
            <a:xfrm>
              <a:off x="1392"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3" name="Oval 39"/>
            <p:cNvSpPr>
              <a:spLocks noChangeArrowheads="1"/>
            </p:cNvSpPr>
            <p:nvPr/>
          </p:nvSpPr>
          <p:spPr bwMode="auto">
            <a:xfrm>
              <a:off x="1104"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4" name="Oval 40"/>
            <p:cNvSpPr>
              <a:spLocks noChangeArrowheads="1"/>
            </p:cNvSpPr>
            <p:nvPr/>
          </p:nvSpPr>
          <p:spPr bwMode="auto">
            <a:xfrm>
              <a:off x="1248"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5" name="Oval 41"/>
            <p:cNvSpPr>
              <a:spLocks noChangeArrowheads="1"/>
            </p:cNvSpPr>
            <p:nvPr/>
          </p:nvSpPr>
          <p:spPr bwMode="auto">
            <a:xfrm>
              <a:off x="1392"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17969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2"/>
          </p:nvPr>
        </p:nvSpPr>
        <p:spPr/>
        <p:txBody>
          <a:bodyPr/>
          <a:lstStyle/>
          <a:p>
            <a:fld id="{E1F603AD-A4DB-484D-AB3E-CE2A9C306428}" type="slidenum">
              <a:rPr lang="en-US" altLang="en-US"/>
              <a:pPr/>
              <a:t>16</a:t>
            </a:fld>
            <a:endParaRPr lang="en-US" altLang="en-US"/>
          </a:p>
        </p:txBody>
      </p:sp>
      <p:sp>
        <p:nvSpPr>
          <p:cNvPr id="63490" name="Rectangle 2"/>
          <p:cNvSpPr>
            <a:spLocks noGrp="1" noChangeArrowheads="1"/>
          </p:cNvSpPr>
          <p:nvPr>
            <p:ph type="title"/>
          </p:nvPr>
        </p:nvSpPr>
        <p:spPr/>
        <p:txBody>
          <a:bodyPr/>
          <a:lstStyle/>
          <a:p>
            <a:r>
              <a:rPr lang="en-US" altLang="en-US"/>
              <a:t>In the Limit …</a:t>
            </a:r>
          </a:p>
        </p:txBody>
      </p:sp>
      <p:sp>
        <p:nvSpPr>
          <p:cNvPr id="63491"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3492"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3493"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3494"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5"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6"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7"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3498" name="AutoShape 10"/>
          <p:cNvCxnSpPr>
            <a:cxnSpLocks noChangeShapeType="1"/>
            <a:stCxn id="63491" idx="6"/>
            <a:endCxn id="63491"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499" name="Oval 11"/>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0" name="Oval 12"/>
          <p:cNvSpPr>
            <a:spLocks noChangeArrowheads="1"/>
          </p:cNvSpPr>
          <p:nvPr/>
        </p:nvSpPr>
        <p:spPr bwMode="auto">
          <a:xfrm>
            <a:off x="22098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1" name="Oval 13"/>
          <p:cNvSpPr>
            <a:spLocks noChangeArrowheads="1"/>
          </p:cNvSpPr>
          <p:nvPr/>
        </p:nvSpPr>
        <p:spPr bwMode="auto">
          <a:xfrm>
            <a:off x="19812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2" name="Oval 14"/>
          <p:cNvSpPr>
            <a:spLocks noChangeArrowheads="1"/>
          </p:cNvSpPr>
          <p:nvPr/>
        </p:nvSpPr>
        <p:spPr bwMode="auto">
          <a:xfrm>
            <a:off x="1981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3" name="Oval 15"/>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4" name="Oval 16"/>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5" name="Oval 17"/>
          <p:cNvSpPr>
            <a:spLocks noChangeArrowheads="1"/>
          </p:cNvSpPr>
          <p:nvPr/>
        </p:nvSpPr>
        <p:spPr bwMode="auto">
          <a:xfrm>
            <a:off x="7315200" y="4495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6" name="Oval 18"/>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7" name="Oval 19"/>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8" name="Oval 20"/>
          <p:cNvSpPr>
            <a:spLocks noChangeArrowheads="1"/>
          </p:cNvSpPr>
          <p:nvPr/>
        </p:nvSpPr>
        <p:spPr bwMode="auto">
          <a:xfrm>
            <a:off x="2209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9" name="Oval 21"/>
          <p:cNvSpPr>
            <a:spLocks noChangeArrowheads="1"/>
          </p:cNvSpPr>
          <p:nvPr/>
        </p:nvSpPr>
        <p:spPr bwMode="auto">
          <a:xfrm>
            <a:off x="73152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0" name="Oval 22"/>
          <p:cNvSpPr>
            <a:spLocks noChangeArrowheads="1"/>
          </p:cNvSpPr>
          <p:nvPr/>
        </p:nvSpPr>
        <p:spPr bwMode="auto">
          <a:xfrm>
            <a:off x="2743200" y="2057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1" name="Oval 23"/>
          <p:cNvSpPr>
            <a:spLocks noChangeArrowheads="1"/>
          </p:cNvSpPr>
          <p:nvPr/>
        </p:nvSpPr>
        <p:spPr bwMode="auto">
          <a:xfrm>
            <a:off x="2743200" y="1828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2" name="Oval 24"/>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3" name="Oval 25"/>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4" name="Oval 26"/>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5" name="Oval 27"/>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6" name="Oval 28"/>
          <p:cNvSpPr>
            <a:spLocks noChangeArrowheads="1"/>
          </p:cNvSpPr>
          <p:nvPr/>
        </p:nvSpPr>
        <p:spPr bwMode="auto">
          <a:xfrm>
            <a:off x="2971800" y="2057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7" name="Oval 29"/>
          <p:cNvSpPr>
            <a:spLocks noChangeArrowheads="1"/>
          </p:cNvSpPr>
          <p:nvPr/>
        </p:nvSpPr>
        <p:spPr bwMode="auto">
          <a:xfrm>
            <a:off x="2971800" y="1828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8" name="Oval 30"/>
          <p:cNvSpPr>
            <a:spLocks noChangeArrowheads="1"/>
          </p:cNvSpPr>
          <p:nvPr/>
        </p:nvSpPr>
        <p:spPr bwMode="auto">
          <a:xfrm>
            <a:off x="7086600" y="4495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9" name="Oval 31"/>
          <p:cNvSpPr>
            <a:spLocks noChangeArrowheads="1"/>
          </p:cNvSpPr>
          <p:nvPr/>
        </p:nvSpPr>
        <p:spPr bwMode="auto">
          <a:xfrm>
            <a:off x="70866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0" name="Oval 32"/>
          <p:cNvSpPr>
            <a:spLocks noChangeArrowheads="1"/>
          </p:cNvSpPr>
          <p:nvPr/>
        </p:nvSpPr>
        <p:spPr bwMode="auto">
          <a:xfrm>
            <a:off x="10668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1" name="Oval 33"/>
          <p:cNvSpPr>
            <a:spLocks noChangeArrowheads="1"/>
          </p:cNvSpPr>
          <p:nvPr/>
        </p:nvSpPr>
        <p:spPr bwMode="auto">
          <a:xfrm>
            <a:off x="12954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2" name="Oval 34"/>
          <p:cNvSpPr>
            <a:spLocks noChangeArrowheads="1"/>
          </p:cNvSpPr>
          <p:nvPr/>
        </p:nvSpPr>
        <p:spPr bwMode="auto">
          <a:xfrm>
            <a:off x="2286000" y="1828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3" name="Oval 35"/>
          <p:cNvSpPr>
            <a:spLocks noChangeArrowheads="1"/>
          </p:cNvSpPr>
          <p:nvPr/>
        </p:nvSpPr>
        <p:spPr bwMode="auto">
          <a:xfrm>
            <a:off x="2514600" y="1828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4"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5" name="Oval 37"/>
          <p:cNvSpPr>
            <a:spLocks noChangeArrowheads="1"/>
          </p:cNvSpPr>
          <p:nvPr/>
        </p:nvSpPr>
        <p:spPr bwMode="auto">
          <a:xfrm>
            <a:off x="10668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6" name="Oval 38"/>
          <p:cNvSpPr>
            <a:spLocks noChangeArrowheads="1"/>
          </p:cNvSpPr>
          <p:nvPr/>
        </p:nvSpPr>
        <p:spPr bwMode="auto">
          <a:xfrm>
            <a:off x="12954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7" name="Oval 39"/>
          <p:cNvSpPr>
            <a:spLocks noChangeArrowheads="1"/>
          </p:cNvSpPr>
          <p:nvPr/>
        </p:nvSpPr>
        <p:spPr bwMode="auto">
          <a:xfrm>
            <a:off x="22860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8" name="Oval 40"/>
          <p:cNvSpPr>
            <a:spLocks noChangeArrowheads="1"/>
          </p:cNvSpPr>
          <p:nvPr/>
        </p:nvSpPr>
        <p:spPr bwMode="auto">
          <a:xfrm>
            <a:off x="25146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615917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838200"/>
            <a:ext cx="7772400" cy="1524000"/>
          </a:xfrm>
          <a:prstGeom prst="rect">
            <a:avLst/>
          </a:prstGeom>
        </p:spPr>
        <p:txBody>
          <a:bodyPr vert="horz" lIns="91440" tIns="0" rIns="45720" bIns="0" rtlCol="0" anchor="t">
            <a:normAutofit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The Web Is More Complex</a:t>
            </a:r>
          </a:p>
          <a:p>
            <a:r>
              <a:rPr lang="en-US" dirty="0" smtClean="0">
                <a:solidFill>
                  <a:srgbClr val="CC0000"/>
                </a:solidFill>
              </a:rPr>
              <a:t>Than That</a:t>
            </a:r>
            <a:endParaRPr lang="en-US" dirty="0">
              <a:solidFill>
                <a:srgbClr val="CC0000"/>
              </a:solidFill>
            </a:endParaRPr>
          </a:p>
        </p:txBody>
      </p:sp>
      <p:sp>
        <p:nvSpPr>
          <p:cNvPr id="9" name="Rectangle 3"/>
          <p:cNvSpPr>
            <a:spLocks noGrp="1" noChangeArrowheads="1"/>
          </p:cNvSpPr>
          <p:nvPr>
            <p:ph type="ctrTitle"/>
          </p:nvPr>
        </p:nvSpPr>
        <p:spPr>
          <a:xfrm>
            <a:off x="1371600" y="2895600"/>
            <a:ext cx="7239000" cy="1981200"/>
          </a:xfrm>
        </p:spPr>
        <p:txBody>
          <a:bodyPr>
            <a:noAutofit/>
          </a:bodyPr>
          <a:lstStyle/>
          <a:p>
            <a:pPr lvl="0">
              <a:spcBef>
                <a:spcPts val="0"/>
              </a:spcBef>
            </a:pPr>
            <a:r>
              <a:rPr lang="en-US" sz="3600" dirty="0" smtClean="0">
                <a:solidFill>
                  <a:srgbClr val="FF9900"/>
                </a:solidFill>
              </a:rPr>
              <a:t>Dead Ends</a:t>
            </a:r>
            <a:br>
              <a:rPr lang="en-US" sz="3600" dirty="0" smtClean="0">
                <a:solidFill>
                  <a:srgbClr val="FF9900"/>
                </a:solidFill>
              </a:rPr>
            </a:br>
            <a:r>
              <a:rPr lang="en-US" sz="3600" dirty="0" smtClean="0">
                <a:solidFill>
                  <a:srgbClr val="FF9900"/>
                </a:solidFill>
              </a:rPr>
              <a:t>Spider Traps</a:t>
            </a:r>
            <a:br>
              <a:rPr lang="en-US" sz="3600" dirty="0" smtClean="0">
                <a:solidFill>
                  <a:srgbClr val="FF9900"/>
                </a:solidFill>
              </a:rPr>
            </a:br>
            <a:r>
              <a:rPr lang="en-US" sz="3600" dirty="0" smtClean="0">
                <a:solidFill>
                  <a:srgbClr val="FF9900"/>
                </a:solidFill>
              </a:rPr>
              <a:t>Taxation Policies</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4358251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3879E4B-FBB3-49F6-BC65-42270715C98D}" type="slidenum">
              <a:rPr lang="en-US" altLang="en-US"/>
              <a:pPr/>
              <a:t>18</a:t>
            </a:fld>
            <a:endParaRPr lang="en-US" altLang="en-US"/>
          </a:p>
        </p:txBody>
      </p:sp>
      <p:sp>
        <p:nvSpPr>
          <p:cNvPr id="18434" name="Rectangle 2"/>
          <p:cNvSpPr>
            <a:spLocks noGrp="1" noChangeArrowheads="1"/>
          </p:cNvSpPr>
          <p:nvPr>
            <p:ph type="title"/>
          </p:nvPr>
        </p:nvSpPr>
        <p:spPr/>
        <p:txBody>
          <a:bodyPr/>
          <a:lstStyle/>
          <a:p>
            <a:r>
              <a:rPr lang="en-US" altLang="en-US"/>
              <a:t>Real-World Problems</a:t>
            </a:r>
          </a:p>
        </p:txBody>
      </p:sp>
      <p:sp>
        <p:nvSpPr>
          <p:cNvPr id="18435" name="Rectangle 3"/>
          <p:cNvSpPr>
            <a:spLocks noGrp="1" noChangeArrowheads="1"/>
          </p:cNvSpPr>
          <p:nvPr>
            <p:ph type="body" idx="1"/>
          </p:nvPr>
        </p:nvSpPr>
        <p:spPr>
          <a:xfrm>
            <a:off x="457200" y="1295400"/>
            <a:ext cx="8305800" cy="4038600"/>
          </a:xfrm>
        </p:spPr>
        <p:txBody>
          <a:bodyPr/>
          <a:lstStyle/>
          <a:p>
            <a:r>
              <a:rPr lang="en-US" altLang="en-US" dirty="0"/>
              <a:t>Some pages are </a:t>
            </a:r>
            <a:r>
              <a:rPr lang="en-US" altLang="en-US" i="1" dirty="0" smtClean="0">
                <a:solidFill>
                  <a:srgbClr val="FF0000"/>
                </a:solidFill>
              </a:rPr>
              <a:t>dead ends </a:t>
            </a:r>
            <a:r>
              <a:rPr lang="en-US" altLang="en-US" dirty="0"/>
              <a:t>(have no links out).</a:t>
            </a:r>
          </a:p>
          <a:p>
            <a:pPr lvl="1"/>
            <a:r>
              <a:rPr lang="en-US" altLang="en-US" dirty="0"/>
              <a:t>Such a page causes importance to leak out.</a:t>
            </a:r>
          </a:p>
          <a:p>
            <a:r>
              <a:rPr lang="en-US" altLang="en-US" dirty="0"/>
              <a:t>Other groups of pages are </a:t>
            </a:r>
            <a:r>
              <a:rPr lang="en-US" altLang="en-US" i="1" dirty="0">
                <a:solidFill>
                  <a:srgbClr val="FF0000"/>
                </a:solidFill>
              </a:rPr>
              <a:t>spider </a:t>
            </a:r>
            <a:r>
              <a:rPr lang="en-US" altLang="en-US" i="1" dirty="0" smtClean="0">
                <a:solidFill>
                  <a:srgbClr val="FF0000"/>
                </a:solidFill>
              </a:rPr>
              <a:t>traps</a:t>
            </a:r>
            <a:r>
              <a:rPr lang="en-US" altLang="en-US" dirty="0" smtClean="0">
                <a:solidFill>
                  <a:srgbClr val="FF0000"/>
                </a:solidFill>
              </a:rPr>
              <a:t> </a:t>
            </a:r>
            <a:r>
              <a:rPr lang="en-US" altLang="en-US" dirty="0"/>
              <a:t>(all out-links are within the group).</a:t>
            </a:r>
          </a:p>
          <a:p>
            <a:pPr lvl="1"/>
            <a:r>
              <a:rPr lang="en-US" altLang="en-US" dirty="0"/>
              <a:t>Eventually spider traps absorb all importance.</a:t>
            </a:r>
          </a:p>
        </p:txBody>
      </p:sp>
    </p:spTree>
    <p:extLst>
      <p:ext uri="{BB962C8B-B14F-4D97-AF65-F5344CB8AC3E}">
        <p14:creationId xmlns:p14="http://schemas.microsoft.com/office/powerpoint/2010/main" val="3409992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2"/>
          </p:nvPr>
        </p:nvSpPr>
        <p:spPr/>
        <p:txBody>
          <a:bodyPr/>
          <a:lstStyle/>
          <a:p>
            <a:fld id="{5076A6C7-65D0-4C80-9FA0-8418F9354331}" type="slidenum">
              <a:rPr lang="en-US" altLang="en-US"/>
              <a:pPr/>
              <a:t>19</a:t>
            </a:fld>
            <a:endParaRPr lang="en-US" altLang="en-US"/>
          </a:p>
        </p:txBody>
      </p:sp>
      <p:sp>
        <p:nvSpPr>
          <p:cNvPr id="19458" name="Rectangle 2"/>
          <p:cNvSpPr>
            <a:spLocks noGrp="1" noChangeArrowheads="1"/>
          </p:cNvSpPr>
          <p:nvPr>
            <p:ph type="title"/>
          </p:nvPr>
        </p:nvSpPr>
        <p:spPr/>
        <p:txBody>
          <a:bodyPr/>
          <a:lstStyle/>
          <a:p>
            <a:r>
              <a:rPr lang="en-US" altLang="en-US"/>
              <a:t>Microsoft Becomes Dead End</a:t>
            </a:r>
          </a:p>
        </p:txBody>
      </p:sp>
      <p:sp>
        <p:nvSpPr>
          <p:cNvPr id="1945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Yahoo</a:t>
            </a:r>
          </a:p>
        </p:txBody>
      </p:sp>
      <p:sp>
        <p:nvSpPr>
          <p:cNvPr id="1946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M’soft</a:t>
            </a:r>
          </a:p>
        </p:txBody>
      </p:sp>
      <p:sp>
        <p:nvSpPr>
          <p:cNvPr id="1946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Amazon</a:t>
            </a:r>
          </a:p>
        </p:txBody>
      </p:sp>
      <p:sp>
        <p:nvSpPr>
          <p:cNvPr id="1946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3" name="Line 7"/>
          <p:cNvSpPr>
            <a:spLocks noChangeShapeType="1"/>
          </p:cNvSpPr>
          <p:nvPr/>
        </p:nvSpPr>
        <p:spPr bwMode="auto">
          <a:xfrm flipH="1">
            <a:off x="3505200" y="27432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5" name="Line 9"/>
          <p:cNvSpPr>
            <a:spLocks noChangeShapeType="1"/>
          </p:cNvSpPr>
          <p:nvPr/>
        </p:nvSpPr>
        <p:spPr bwMode="auto">
          <a:xfrm>
            <a:off x="3733800" y="47244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9466" name="AutoShape 10"/>
          <p:cNvCxnSpPr>
            <a:cxnSpLocks noChangeShapeType="1"/>
            <a:stCxn id="19459" idx="6"/>
            <a:endCxn id="1945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 name="Group 13"/>
          <p:cNvGrpSpPr/>
          <p:nvPr/>
        </p:nvGrpSpPr>
        <p:grpSpPr>
          <a:xfrm>
            <a:off x="6842125" y="1789254"/>
            <a:ext cx="1994986" cy="1762669"/>
            <a:chOff x="6842125" y="1789254"/>
            <a:chExt cx="1994986" cy="1762669"/>
          </a:xfrm>
        </p:grpSpPr>
        <p:sp>
          <p:nvSpPr>
            <p:cNvPr id="15" name="Rectangle 16"/>
            <p:cNvSpPr>
              <a:spLocks noChangeArrowheads="1"/>
            </p:cNvSpPr>
            <p:nvPr/>
          </p:nvSpPr>
          <p:spPr bwMode="auto">
            <a:xfrm>
              <a:off x="7315200" y="2332723"/>
              <a:ext cx="1293312"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Text Box 17"/>
            <p:cNvSpPr txBox="1">
              <a:spLocks noChangeArrowheads="1"/>
            </p:cNvSpPr>
            <p:nvPr/>
          </p:nvSpPr>
          <p:spPr bwMode="auto">
            <a:xfrm>
              <a:off x="6932112" y="2269790"/>
              <a:ext cx="1904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y   1/2 </a:t>
              </a:r>
              <a:r>
                <a:rPr lang="en-US" altLang="en-US" sz="2400" dirty="0" smtClean="0"/>
                <a:t> 1/2   </a:t>
              </a:r>
              <a:r>
                <a:rPr lang="en-US" altLang="en-US" sz="2400" dirty="0"/>
                <a:t>0</a:t>
              </a:r>
            </a:p>
            <a:p>
              <a:r>
                <a:rPr lang="en-US" altLang="en-US" sz="2400" dirty="0"/>
                <a:t>a   1/2 </a:t>
              </a:r>
              <a:r>
                <a:rPr lang="en-US" altLang="en-US" sz="2400" dirty="0" smtClean="0"/>
                <a:t>  </a:t>
              </a:r>
              <a:r>
                <a:rPr lang="en-US" altLang="en-US" sz="2400" dirty="0"/>
                <a:t>0  </a:t>
              </a:r>
              <a:r>
                <a:rPr lang="en-US" altLang="en-US" sz="2400" dirty="0" smtClean="0"/>
                <a:t>    0</a:t>
              </a:r>
              <a:endParaRPr lang="en-US" altLang="en-US" sz="2400" dirty="0"/>
            </a:p>
            <a:p>
              <a:r>
                <a:rPr lang="en-US" altLang="en-US" sz="2400" dirty="0"/>
                <a:t>m   </a:t>
              </a:r>
              <a:r>
                <a:rPr lang="en-US" altLang="en-US" sz="2400" dirty="0" smtClean="0"/>
                <a:t>0    1/2   </a:t>
              </a:r>
              <a:r>
                <a:rPr lang="en-US" altLang="en-US" sz="2400" dirty="0"/>
                <a:t>0</a:t>
              </a:r>
            </a:p>
          </p:txBody>
        </p:sp>
        <p:sp>
          <p:nvSpPr>
            <p:cNvPr id="17" name="Text Box 18"/>
            <p:cNvSpPr txBox="1">
              <a:spLocks noChangeArrowheads="1"/>
            </p:cNvSpPr>
            <p:nvPr/>
          </p:nvSpPr>
          <p:spPr bwMode="auto">
            <a:xfrm>
              <a:off x="6842125" y="1789254"/>
              <a:ext cx="1712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smtClean="0"/>
                <a:t>         y    </a:t>
              </a:r>
              <a:r>
                <a:rPr lang="en-US" altLang="en-US" sz="2400" dirty="0"/>
                <a:t>a   m</a:t>
              </a:r>
            </a:p>
          </p:txBody>
        </p:sp>
      </p:grpSp>
    </p:spTree>
    <p:extLst>
      <p:ext uri="{BB962C8B-B14F-4D97-AF65-F5344CB8AC3E}">
        <p14:creationId xmlns:p14="http://schemas.microsoft.com/office/powerpoint/2010/main" val="3087879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Intuition – (1)</a:t>
            </a:r>
            <a:endParaRPr lang="en-US" dirty="0"/>
          </a:p>
        </p:txBody>
      </p:sp>
      <p:sp>
        <p:nvSpPr>
          <p:cNvPr id="3" name="Content Placeholder 2"/>
          <p:cNvSpPr>
            <a:spLocks noGrp="1"/>
          </p:cNvSpPr>
          <p:nvPr>
            <p:ph idx="1"/>
          </p:nvPr>
        </p:nvSpPr>
        <p:spPr/>
        <p:txBody>
          <a:bodyPr/>
          <a:lstStyle/>
          <a:p>
            <a:r>
              <a:rPr lang="en-US" dirty="0" smtClean="0"/>
              <a:t>Web pages are important if people visit them a lot.</a:t>
            </a:r>
          </a:p>
          <a:p>
            <a:r>
              <a:rPr lang="en-US" dirty="0" smtClean="0"/>
              <a:t>But we can’t watch everybody using the Web.</a:t>
            </a:r>
          </a:p>
          <a:p>
            <a:r>
              <a:rPr lang="en-US" dirty="0" smtClean="0"/>
              <a:t>A good surrogate for visiting pages is to assume people follow links randomly.</a:t>
            </a:r>
          </a:p>
          <a:p>
            <a:r>
              <a:rPr lang="en-US" dirty="0" smtClean="0"/>
              <a:t>Leads to </a:t>
            </a:r>
            <a:r>
              <a:rPr lang="en-US" i="1" dirty="0" smtClean="0">
                <a:solidFill>
                  <a:srgbClr val="FF0000"/>
                </a:solidFill>
              </a:rPr>
              <a:t>random surfer </a:t>
            </a:r>
            <a:r>
              <a:rPr lang="en-US" dirty="0" smtClean="0"/>
              <a:t>model:</a:t>
            </a:r>
          </a:p>
          <a:p>
            <a:pPr lvl="1"/>
            <a:r>
              <a:rPr lang="en-US" dirty="0" smtClean="0"/>
              <a:t>Start at a random page and follow random out-links repeatedly, from whatever page you are at.</a:t>
            </a:r>
          </a:p>
          <a:p>
            <a:pPr lvl="1"/>
            <a:r>
              <a:rPr lang="en-US" i="1" dirty="0" smtClean="0">
                <a:solidFill>
                  <a:srgbClr val="FF0000"/>
                </a:solidFill>
              </a:rPr>
              <a:t>PageRank</a:t>
            </a:r>
            <a:r>
              <a:rPr lang="en-US" dirty="0" smtClean="0"/>
              <a:t> = limiting probability of being at a page.</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a:t>
            </a:fld>
            <a:endParaRPr lang="en-US" dirty="0"/>
          </a:p>
        </p:txBody>
      </p:sp>
    </p:spTree>
    <p:extLst>
      <p:ext uri="{BB962C8B-B14F-4D97-AF65-F5344CB8AC3E}">
        <p14:creationId xmlns:p14="http://schemas.microsoft.com/office/powerpoint/2010/main" val="308139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93293151-AC0B-400D-A9E3-4B14C7384759}" type="slidenum">
              <a:rPr lang="en-US" altLang="en-US"/>
              <a:pPr/>
              <a:t>20</a:t>
            </a:fld>
            <a:endParaRPr lang="en-US" altLang="en-US"/>
          </a:p>
        </p:txBody>
      </p:sp>
      <p:sp>
        <p:nvSpPr>
          <p:cNvPr id="21506" name="Rectangle 2"/>
          <p:cNvSpPr>
            <a:spLocks noGrp="1" noChangeArrowheads="1"/>
          </p:cNvSpPr>
          <p:nvPr>
            <p:ph type="title"/>
          </p:nvPr>
        </p:nvSpPr>
        <p:spPr/>
        <p:txBody>
          <a:bodyPr/>
          <a:lstStyle/>
          <a:p>
            <a:r>
              <a:rPr lang="en-US" altLang="en-US" dirty="0">
                <a:solidFill>
                  <a:srgbClr val="92D050"/>
                </a:solidFill>
              </a:rPr>
              <a:t>Example</a:t>
            </a:r>
            <a:r>
              <a:rPr lang="en-US" altLang="en-US" dirty="0"/>
              <a:t>: Effect of Dead Ends</a:t>
            </a:r>
          </a:p>
        </p:txBody>
      </p:sp>
      <p:sp>
        <p:nvSpPr>
          <p:cNvPr id="21507" name="Rectangle 3"/>
          <p:cNvSpPr>
            <a:spLocks noGrp="1" noChangeArrowheads="1"/>
          </p:cNvSpPr>
          <p:nvPr>
            <p:ph type="body" idx="1"/>
          </p:nvPr>
        </p:nvSpPr>
        <p:spPr/>
        <p:txBody>
          <a:bodyPr/>
          <a:lstStyle/>
          <a:p>
            <a:r>
              <a:rPr lang="en-US" altLang="en-US" dirty="0"/>
              <a:t>Equations </a:t>
            </a:r>
            <a:r>
              <a:rPr lang="en-US" altLang="en-US" b="1" dirty="0"/>
              <a:t>v</a:t>
            </a:r>
            <a:r>
              <a:rPr lang="en-US" altLang="en-US" i="1" dirty="0"/>
              <a:t> </a:t>
            </a:r>
            <a:r>
              <a:rPr lang="en-US" altLang="en-US" dirty="0" smtClean="0"/>
              <a:t>=</a:t>
            </a:r>
            <a:r>
              <a:rPr lang="en-US" altLang="en-US" i="1" dirty="0" smtClean="0"/>
              <a:t> </a:t>
            </a:r>
            <a:r>
              <a:rPr lang="en-US" altLang="en-US" i="1" dirty="0" err="1" smtClean="0"/>
              <a:t>M</a:t>
            </a:r>
            <a:r>
              <a:rPr lang="en-US" altLang="en-US" b="1" dirty="0" err="1" smtClean="0"/>
              <a:t>v</a:t>
            </a:r>
            <a:r>
              <a:rPr lang="en-US" altLang="en-US" dirty="0" smtClean="0"/>
              <a:t>:</a:t>
            </a:r>
            <a:endParaRPr lang="en-US" altLang="en-US" dirty="0"/>
          </a:p>
          <a:p>
            <a:pPr lvl="1">
              <a:buFont typeface="Monotype Sorts" pitchFamily="2" charset="2"/>
              <a:buNone/>
            </a:pPr>
            <a:r>
              <a:rPr lang="en-US" altLang="en-US" i="1" dirty="0"/>
              <a:t>y</a:t>
            </a:r>
            <a:r>
              <a:rPr lang="en-US" altLang="en-US" dirty="0"/>
              <a:t>  = </a:t>
            </a:r>
            <a:r>
              <a:rPr lang="en-US" altLang="en-US" i="1" dirty="0"/>
              <a:t>y </a:t>
            </a:r>
            <a:r>
              <a:rPr lang="en-US" altLang="en-US" dirty="0"/>
              <a:t>/2 + </a:t>
            </a:r>
            <a:r>
              <a:rPr lang="en-US" altLang="en-US" i="1" dirty="0"/>
              <a:t>a </a:t>
            </a:r>
            <a:r>
              <a:rPr lang="en-US" altLang="en-US" dirty="0"/>
              <a:t>/2</a:t>
            </a:r>
          </a:p>
          <a:p>
            <a:pPr lvl="1">
              <a:buFont typeface="Monotype Sorts" pitchFamily="2" charset="2"/>
              <a:buNone/>
            </a:pPr>
            <a:r>
              <a:rPr lang="en-US" altLang="en-US" i="1" dirty="0"/>
              <a:t>a</a:t>
            </a:r>
            <a:r>
              <a:rPr lang="en-US" altLang="en-US" dirty="0"/>
              <a:t>  = </a:t>
            </a:r>
            <a:r>
              <a:rPr lang="en-US" altLang="en-US" i="1" dirty="0"/>
              <a:t>y </a:t>
            </a:r>
            <a:r>
              <a:rPr lang="en-US" altLang="en-US" dirty="0"/>
              <a:t>/2</a:t>
            </a:r>
          </a:p>
          <a:p>
            <a:pPr lvl="1">
              <a:buFont typeface="Monotype Sorts" pitchFamily="2" charset="2"/>
              <a:buNone/>
            </a:pPr>
            <a:r>
              <a:rPr lang="en-US" altLang="en-US" i="1" dirty="0"/>
              <a:t>m</a:t>
            </a:r>
            <a:r>
              <a:rPr lang="en-US" altLang="en-US" dirty="0"/>
              <a:t> = </a:t>
            </a:r>
            <a:r>
              <a:rPr lang="en-US" altLang="en-US" i="1" dirty="0"/>
              <a:t>a </a:t>
            </a:r>
            <a:r>
              <a:rPr lang="en-US" altLang="en-US" dirty="0"/>
              <a:t>/2</a:t>
            </a:r>
          </a:p>
          <a:p>
            <a:pPr lvl="1"/>
            <a:endParaRPr lang="en-US" altLang="en-US" dirty="0"/>
          </a:p>
        </p:txBody>
      </p:sp>
      <p:sp>
        <p:nvSpPr>
          <p:cNvPr id="21508" name="Text Box 4"/>
          <p:cNvSpPr txBox="1">
            <a:spLocks noChangeArrowheads="1"/>
          </p:cNvSpPr>
          <p:nvPr/>
        </p:nvSpPr>
        <p:spPr bwMode="auto">
          <a:xfrm>
            <a:off x="1355725" y="4529138"/>
            <a:ext cx="9477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y</a:t>
            </a:r>
          </a:p>
          <a:p>
            <a:r>
              <a:rPr lang="en-US" altLang="en-US"/>
              <a:t>a    =</a:t>
            </a:r>
          </a:p>
          <a:p>
            <a:r>
              <a:rPr lang="en-US" altLang="en-US"/>
              <a:t>m</a:t>
            </a:r>
          </a:p>
        </p:txBody>
      </p:sp>
      <p:sp>
        <p:nvSpPr>
          <p:cNvPr id="21509" name="Text Box 5"/>
          <p:cNvSpPr txBox="1">
            <a:spLocks noChangeArrowheads="1"/>
          </p:cNvSpPr>
          <p:nvPr/>
        </p:nvSpPr>
        <p:spPr bwMode="auto">
          <a:xfrm>
            <a:off x="27432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21510" name="Text Box 6"/>
          <p:cNvSpPr txBox="1">
            <a:spLocks noChangeArrowheads="1"/>
          </p:cNvSpPr>
          <p:nvPr/>
        </p:nvSpPr>
        <p:spPr bwMode="auto">
          <a:xfrm>
            <a:off x="35052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1/2</a:t>
            </a:r>
          </a:p>
          <a:p>
            <a:r>
              <a:rPr lang="en-US" altLang="en-US"/>
              <a:t>1/2</a:t>
            </a:r>
          </a:p>
        </p:txBody>
      </p:sp>
      <p:sp>
        <p:nvSpPr>
          <p:cNvPr id="21511" name="Text Box 7"/>
          <p:cNvSpPr txBox="1">
            <a:spLocks noChangeArrowheads="1"/>
          </p:cNvSpPr>
          <p:nvPr/>
        </p:nvSpPr>
        <p:spPr bwMode="auto">
          <a:xfrm>
            <a:off x="43434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3/4</a:t>
            </a:r>
          </a:p>
          <a:p>
            <a:r>
              <a:rPr lang="en-US" altLang="en-US"/>
              <a:t>1/2</a:t>
            </a:r>
          </a:p>
          <a:p>
            <a:r>
              <a:rPr lang="en-US" altLang="en-US"/>
              <a:t>1/4</a:t>
            </a:r>
          </a:p>
        </p:txBody>
      </p:sp>
      <p:sp>
        <p:nvSpPr>
          <p:cNvPr id="21512" name="Text Box 8"/>
          <p:cNvSpPr txBox="1">
            <a:spLocks noChangeArrowheads="1"/>
          </p:cNvSpPr>
          <p:nvPr/>
        </p:nvSpPr>
        <p:spPr bwMode="auto">
          <a:xfrm>
            <a:off x="52578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5/8</a:t>
            </a:r>
          </a:p>
          <a:p>
            <a:r>
              <a:rPr lang="en-US" altLang="en-US"/>
              <a:t>3/8</a:t>
            </a:r>
          </a:p>
          <a:p>
            <a:r>
              <a:rPr lang="en-US" altLang="en-US"/>
              <a:t>1/4</a:t>
            </a:r>
          </a:p>
        </p:txBody>
      </p:sp>
      <p:sp>
        <p:nvSpPr>
          <p:cNvPr id="21513" name="Text Box 9"/>
          <p:cNvSpPr txBox="1">
            <a:spLocks noChangeArrowheads="1"/>
          </p:cNvSpPr>
          <p:nvPr/>
        </p:nvSpPr>
        <p:spPr bwMode="auto">
          <a:xfrm>
            <a:off x="71628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a:p>
            <a:r>
              <a:rPr lang="en-US" altLang="en-US"/>
              <a:t>0</a:t>
            </a:r>
          </a:p>
          <a:p>
            <a:r>
              <a:rPr lang="en-US" altLang="en-US"/>
              <a:t>0</a:t>
            </a:r>
          </a:p>
        </p:txBody>
      </p:sp>
      <p:sp>
        <p:nvSpPr>
          <p:cNvPr id="21514" name="Text Box 10"/>
          <p:cNvSpPr txBox="1">
            <a:spLocks noChangeArrowheads="1"/>
          </p:cNvSpPr>
          <p:nvPr/>
        </p:nvSpPr>
        <p:spPr bwMode="auto">
          <a:xfrm>
            <a:off x="6232525" y="4910138"/>
            <a:ext cx="65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p:txBody>
      </p:sp>
    </p:spTree>
    <p:extLst>
      <p:ext uri="{BB962C8B-B14F-4D97-AF65-F5344CB8AC3E}">
        <p14:creationId xmlns:p14="http://schemas.microsoft.com/office/powerpoint/2010/main" val="3398225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 calcmode="lin" valueType="num">
                                      <p:cBhvr additive="base">
                                        <p:cTn id="7" dur="500" fill="hold"/>
                                        <p:tgtEl>
                                          <p:spTgt spid="21510"/>
                                        </p:tgtEl>
                                        <p:attrNameLst>
                                          <p:attrName>ppt_x</p:attrName>
                                        </p:attrNameLst>
                                      </p:cBhvr>
                                      <p:tavLst>
                                        <p:tav tm="0">
                                          <p:val>
                                            <p:strVal val="1+#ppt_w/2"/>
                                          </p:val>
                                        </p:tav>
                                        <p:tav tm="100000">
                                          <p:val>
                                            <p:strVal val="#ppt_x"/>
                                          </p:val>
                                        </p:tav>
                                      </p:tavLst>
                                    </p:anim>
                                    <p:anim calcmode="lin" valueType="num">
                                      <p:cBhvr additive="base">
                                        <p:cTn id="8" dur="500" fill="hold"/>
                                        <p:tgtEl>
                                          <p:spTgt spid="215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511"/>
                                        </p:tgtEl>
                                        <p:attrNameLst>
                                          <p:attrName>style.visibility</p:attrName>
                                        </p:attrNameLst>
                                      </p:cBhvr>
                                      <p:to>
                                        <p:strVal val="visible"/>
                                      </p:to>
                                    </p:set>
                                    <p:anim calcmode="lin" valueType="num">
                                      <p:cBhvr additive="base">
                                        <p:cTn id="13" dur="500" fill="hold"/>
                                        <p:tgtEl>
                                          <p:spTgt spid="21511"/>
                                        </p:tgtEl>
                                        <p:attrNameLst>
                                          <p:attrName>ppt_x</p:attrName>
                                        </p:attrNameLst>
                                      </p:cBhvr>
                                      <p:tavLst>
                                        <p:tav tm="0">
                                          <p:val>
                                            <p:strVal val="1+#ppt_w/2"/>
                                          </p:val>
                                        </p:tav>
                                        <p:tav tm="100000">
                                          <p:val>
                                            <p:strVal val="#ppt_x"/>
                                          </p:val>
                                        </p:tav>
                                      </p:tavLst>
                                    </p:anim>
                                    <p:anim calcmode="lin" valueType="num">
                                      <p:cBhvr additive="base">
                                        <p:cTn id="14" dur="500" fill="hold"/>
                                        <p:tgtEl>
                                          <p:spTgt spid="2151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512"/>
                                        </p:tgtEl>
                                        <p:attrNameLst>
                                          <p:attrName>style.visibility</p:attrName>
                                        </p:attrNameLst>
                                      </p:cBhvr>
                                      <p:to>
                                        <p:strVal val="visible"/>
                                      </p:to>
                                    </p:set>
                                    <p:anim calcmode="lin" valueType="num">
                                      <p:cBhvr additive="base">
                                        <p:cTn id="19" dur="500" fill="hold"/>
                                        <p:tgtEl>
                                          <p:spTgt spid="21512"/>
                                        </p:tgtEl>
                                        <p:attrNameLst>
                                          <p:attrName>ppt_x</p:attrName>
                                        </p:attrNameLst>
                                      </p:cBhvr>
                                      <p:tavLst>
                                        <p:tav tm="0">
                                          <p:val>
                                            <p:strVal val="1+#ppt_w/2"/>
                                          </p:val>
                                        </p:tav>
                                        <p:tav tm="100000">
                                          <p:val>
                                            <p:strVal val="#ppt_x"/>
                                          </p:val>
                                        </p:tav>
                                      </p:tavLst>
                                    </p:anim>
                                    <p:anim calcmode="lin" valueType="num">
                                      <p:cBhvr additive="base">
                                        <p:cTn id="20" dur="500" fill="hold"/>
                                        <p:tgtEl>
                                          <p:spTgt spid="2151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514"/>
                                        </p:tgtEl>
                                        <p:attrNameLst>
                                          <p:attrName>style.visibility</p:attrName>
                                        </p:attrNameLst>
                                      </p:cBhvr>
                                      <p:to>
                                        <p:strVal val="visible"/>
                                      </p:to>
                                    </p:set>
                                    <p:anim calcmode="lin" valueType="num">
                                      <p:cBhvr additive="base">
                                        <p:cTn id="25" dur="500" fill="hold"/>
                                        <p:tgtEl>
                                          <p:spTgt spid="21514"/>
                                        </p:tgtEl>
                                        <p:attrNameLst>
                                          <p:attrName>ppt_x</p:attrName>
                                        </p:attrNameLst>
                                      </p:cBhvr>
                                      <p:tavLst>
                                        <p:tav tm="0">
                                          <p:val>
                                            <p:strVal val="1+#ppt_w/2"/>
                                          </p:val>
                                        </p:tav>
                                        <p:tav tm="100000">
                                          <p:val>
                                            <p:strVal val="#ppt_x"/>
                                          </p:val>
                                        </p:tav>
                                      </p:tavLst>
                                    </p:anim>
                                    <p:anim calcmode="lin" valueType="num">
                                      <p:cBhvr additive="base">
                                        <p:cTn id="26" dur="500" fill="hold"/>
                                        <p:tgtEl>
                                          <p:spTgt spid="2151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1513"/>
                                        </p:tgtEl>
                                        <p:attrNameLst>
                                          <p:attrName>style.visibility</p:attrName>
                                        </p:attrNameLst>
                                      </p:cBhvr>
                                      <p:to>
                                        <p:strVal val="visible"/>
                                      </p:to>
                                    </p:set>
                                    <p:anim calcmode="lin" valueType="num">
                                      <p:cBhvr additive="base">
                                        <p:cTn id="31" dur="500" fill="hold"/>
                                        <p:tgtEl>
                                          <p:spTgt spid="21513"/>
                                        </p:tgtEl>
                                        <p:attrNameLst>
                                          <p:attrName>ppt_x</p:attrName>
                                        </p:attrNameLst>
                                      </p:cBhvr>
                                      <p:tavLst>
                                        <p:tav tm="0">
                                          <p:val>
                                            <p:strVal val="1+#ppt_w/2"/>
                                          </p:val>
                                        </p:tav>
                                        <p:tav tm="100000">
                                          <p:val>
                                            <p:strVal val="#ppt_x"/>
                                          </p:val>
                                        </p:tav>
                                      </p:tavLst>
                                    </p:anim>
                                    <p:anim calcmode="lin" valueType="num">
                                      <p:cBhvr additive="base">
                                        <p:cTn id="32" dur="500" fill="hold"/>
                                        <p:tgtEl>
                                          <p:spTgt spid="215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autoUpdateAnimBg="0"/>
      <p:bldP spid="21511" grpId="0" autoUpdateAnimBg="0"/>
      <p:bldP spid="21512" grpId="0" autoUpdateAnimBg="0"/>
      <p:bldP spid="21513" grpId="0" autoUpdateAnimBg="0"/>
      <p:bldP spid="2151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4"/>
          <p:cNvSpPr>
            <a:spLocks noGrp="1"/>
          </p:cNvSpPr>
          <p:nvPr>
            <p:ph type="sldNum" sz="quarter" idx="12"/>
          </p:nvPr>
        </p:nvSpPr>
        <p:spPr/>
        <p:txBody>
          <a:bodyPr/>
          <a:lstStyle/>
          <a:p>
            <a:fld id="{ADCAEF4C-93FC-4445-8BBD-63468DA381F4}" type="slidenum">
              <a:rPr lang="en-US" altLang="en-US"/>
              <a:pPr/>
              <a:t>21</a:t>
            </a:fld>
            <a:endParaRPr lang="en-US" altLang="en-US"/>
          </a:p>
        </p:txBody>
      </p:sp>
      <p:sp>
        <p:nvSpPr>
          <p:cNvPr id="64514" name="Rectangle 2"/>
          <p:cNvSpPr>
            <a:spLocks noGrp="1" noChangeArrowheads="1"/>
          </p:cNvSpPr>
          <p:nvPr>
            <p:ph type="title"/>
          </p:nvPr>
        </p:nvSpPr>
        <p:spPr>
          <a:xfrm>
            <a:off x="0" y="0"/>
            <a:ext cx="9144000" cy="1143000"/>
          </a:xfrm>
        </p:spPr>
        <p:txBody>
          <a:bodyPr/>
          <a:lstStyle/>
          <a:p>
            <a:r>
              <a:rPr lang="en-US" altLang="en-US" dirty="0"/>
              <a:t>Microsoft Becomes a Dead End</a:t>
            </a:r>
          </a:p>
        </p:txBody>
      </p:sp>
      <p:sp>
        <p:nvSpPr>
          <p:cNvPr id="64515"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4516"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4517"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4518"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9"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0" name="Line 8"/>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4521" name="AutoShape 9"/>
          <p:cNvCxnSpPr>
            <a:cxnSpLocks noChangeShapeType="1"/>
            <a:stCxn id="64515" idx="6"/>
            <a:endCxn id="64515"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22"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3" name="Oval 11"/>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4"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5"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6"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7"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8" name="Oval 16"/>
          <p:cNvSpPr>
            <a:spLocks noChangeArrowheads="1"/>
          </p:cNvSpPr>
          <p:nvPr/>
        </p:nvSpPr>
        <p:spPr bwMode="auto">
          <a:xfrm>
            <a:off x="25146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9" name="Oval 17"/>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0" name="Oval 18"/>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1" name="Oval 19"/>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2" name="Oval 20"/>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3" name="Oval 21"/>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4" name="Oval 22"/>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5" name="Oval 23"/>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6" name="Oval 24"/>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7" name="Oval 25"/>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8" name="Oval 26"/>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9" name="Oval 27"/>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0" name="Oval 28"/>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1" name="Oval 29"/>
          <p:cNvSpPr>
            <a:spLocks noChangeArrowheads="1"/>
          </p:cNvSpPr>
          <p:nvPr/>
        </p:nvSpPr>
        <p:spPr bwMode="auto">
          <a:xfrm>
            <a:off x="1295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2" name="Oval 30"/>
          <p:cNvSpPr>
            <a:spLocks noChangeArrowheads="1"/>
          </p:cNvSpPr>
          <p:nvPr/>
        </p:nvSpPr>
        <p:spPr bwMode="auto">
          <a:xfrm>
            <a:off x="12954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3" name="Oval 31"/>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4" name="Oval 32"/>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5" name="Oval 33"/>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6" name="Oval 34"/>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7" name="Oval 35"/>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8" name="Oval 36"/>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9" name="Oval 37"/>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50" name="Oval 38"/>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51" name="Oval 39"/>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52863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4"/>
          <p:cNvSpPr>
            <a:spLocks noGrp="1"/>
          </p:cNvSpPr>
          <p:nvPr>
            <p:ph type="sldNum" sz="quarter" idx="12"/>
          </p:nvPr>
        </p:nvSpPr>
        <p:spPr/>
        <p:txBody>
          <a:bodyPr/>
          <a:lstStyle/>
          <a:p>
            <a:fld id="{FA0774CB-8452-4673-8778-4F22D602BCCC}" type="slidenum">
              <a:rPr lang="en-US" altLang="en-US"/>
              <a:pPr/>
              <a:t>22</a:t>
            </a:fld>
            <a:endParaRPr lang="en-US" altLang="en-US"/>
          </a:p>
        </p:txBody>
      </p:sp>
      <p:sp>
        <p:nvSpPr>
          <p:cNvPr id="65538" name="Rectangle 2"/>
          <p:cNvSpPr>
            <a:spLocks noGrp="1" noChangeArrowheads="1"/>
          </p:cNvSpPr>
          <p:nvPr>
            <p:ph type="title"/>
          </p:nvPr>
        </p:nvSpPr>
        <p:spPr>
          <a:xfrm>
            <a:off x="0" y="0"/>
            <a:ext cx="9144000" cy="1143000"/>
          </a:xfrm>
        </p:spPr>
        <p:txBody>
          <a:bodyPr/>
          <a:lstStyle/>
          <a:p>
            <a:r>
              <a:rPr lang="en-US" altLang="en-US" dirty="0"/>
              <a:t>Microsoft Becomes a Dead End</a:t>
            </a:r>
          </a:p>
        </p:txBody>
      </p:sp>
      <p:sp>
        <p:nvSpPr>
          <p:cNvPr id="6553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554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554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554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3"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4"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5545" name="AutoShape 9"/>
          <p:cNvCxnSpPr>
            <a:cxnSpLocks noChangeShapeType="1"/>
            <a:stCxn id="65539" idx="6"/>
            <a:endCxn id="6553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546" name="Oval 10"/>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7" name="Oval 11"/>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8" name="Oval 12"/>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9" name="Oval 13"/>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0" name="Oval 14"/>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5551" name="Group 15"/>
          <p:cNvGrpSpPr>
            <a:grpSpLocks/>
          </p:cNvGrpSpPr>
          <p:nvPr/>
        </p:nvGrpSpPr>
        <p:grpSpPr bwMode="auto">
          <a:xfrm>
            <a:off x="1295400" y="4724400"/>
            <a:ext cx="990600" cy="76200"/>
            <a:chOff x="1584" y="1152"/>
            <a:chExt cx="624" cy="48"/>
          </a:xfrm>
        </p:grpSpPr>
        <p:sp>
          <p:nvSpPr>
            <p:cNvPr id="65552" name="Oval 16"/>
            <p:cNvSpPr>
              <a:spLocks noChangeArrowheads="1"/>
            </p:cNvSpPr>
            <p:nvPr/>
          </p:nvSpPr>
          <p:spPr bwMode="auto">
            <a:xfrm>
              <a:off x="1584"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3" name="Oval 17"/>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4" name="Oval 18"/>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5" name="Oval 19"/>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6" name="Oval 20"/>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557" name="Group 21"/>
          <p:cNvGrpSpPr>
            <a:grpSpLocks/>
          </p:cNvGrpSpPr>
          <p:nvPr/>
        </p:nvGrpSpPr>
        <p:grpSpPr bwMode="auto">
          <a:xfrm>
            <a:off x="2514600" y="2286000"/>
            <a:ext cx="990600" cy="76200"/>
            <a:chOff x="816" y="2880"/>
            <a:chExt cx="624" cy="48"/>
          </a:xfrm>
        </p:grpSpPr>
        <p:sp>
          <p:nvSpPr>
            <p:cNvPr id="65558" name="Oval 22"/>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9" name="Oval 23"/>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0" name="Oval 24"/>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1" name="Oval 25"/>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2" name="Oval 26"/>
            <p:cNvSpPr>
              <a:spLocks noChangeArrowheads="1"/>
            </p:cNvSpPr>
            <p:nvPr/>
          </p:nvSpPr>
          <p:spPr bwMode="auto">
            <a:xfrm>
              <a:off x="816"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563" name="Group 27"/>
          <p:cNvGrpSpPr>
            <a:grpSpLocks/>
          </p:cNvGrpSpPr>
          <p:nvPr/>
        </p:nvGrpSpPr>
        <p:grpSpPr bwMode="auto">
          <a:xfrm>
            <a:off x="6781800" y="4724400"/>
            <a:ext cx="990600" cy="76200"/>
            <a:chOff x="816" y="3024"/>
            <a:chExt cx="624" cy="48"/>
          </a:xfrm>
        </p:grpSpPr>
        <p:sp>
          <p:nvSpPr>
            <p:cNvPr id="65564" name="Oval 28"/>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5" name="Oval 29"/>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6" name="Oval 30"/>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7" name="Oval 31"/>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8" name="Oval 32"/>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8203821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4"/>
          <p:cNvSpPr>
            <a:spLocks noGrp="1"/>
          </p:cNvSpPr>
          <p:nvPr>
            <p:ph type="sldNum" sz="quarter" idx="12"/>
          </p:nvPr>
        </p:nvSpPr>
        <p:spPr/>
        <p:txBody>
          <a:bodyPr/>
          <a:lstStyle/>
          <a:p>
            <a:fld id="{E30BD46B-2506-42F7-8663-963C97E80140}" type="slidenum">
              <a:rPr lang="en-US" altLang="en-US"/>
              <a:pPr/>
              <a:t>23</a:t>
            </a:fld>
            <a:endParaRPr lang="en-US" altLang="en-US"/>
          </a:p>
        </p:txBody>
      </p:sp>
      <p:sp>
        <p:nvSpPr>
          <p:cNvPr id="66562" name="Rectangle 2"/>
          <p:cNvSpPr>
            <a:spLocks noGrp="1" noChangeArrowheads="1"/>
          </p:cNvSpPr>
          <p:nvPr>
            <p:ph type="title"/>
          </p:nvPr>
        </p:nvSpPr>
        <p:spPr>
          <a:xfrm>
            <a:off x="25052" y="0"/>
            <a:ext cx="9144000" cy="1143000"/>
          </a:xfrm>
        </p:spPr>
        <p:txBody>
          <a:bodyPr/>
          <a:lstStyle/>
          <a:p>
            <a:r>
              <a:rPr lang="en-US" altLang="en-US" dirty="0"/>
              <a:t>Microsoft Becomes a Dead End</a:t>
            </a:r>
          </a:p>
        </p:txBody>
      </p:sp>
      <p:sp>
        <p:nvSpPr>
          <p:cNvPr id="6656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656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656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656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8"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6569" name="AutoShape 9"/>
          <p:cNvCxnSpPr>
            <a:cxnSpLocks noChangeShapeType="1"/>
            <a:stCxn id="66563" idx="6"/>
            <a:endCxn id="6656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570" name="Oval 10"/>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1" name="Oval 11"/>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2" name="Oval 12"/>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3" name="Oval 13"/>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4" name="Oval 14"/>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5" name="Oval 15"/>
          <p:cNvSpPr>
            <a:spLocks noChangeArrowheads="1"/>
          </p:cNvSpPr>
          <p:nvPr/>
        </p:nvSpPr>
        <p:spPr bwMode="auto">
          <a:xfrm>
            <a:off x="68580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6" name="Oval 16"/>
          <p:cNvSpPr>
            <a:spLocks noChangeArrowheads="1"/>
          </p:cNvSpPr>
          <p:nvPr/>
        </p:nvSpPr>
        <p:spPr bwMode="auto">
          <a:xfrm>
            <a:off x="22098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7" name="Oval 17"/>
          <p:cNvSpPr>
            <a:spLocks noChangeArrowheads="1"/>
          </p:cNvSpPr>
          <p:nvPr/>
        </p:nvSpPr>
        <p:spPr bwMode="auto">
          <a:xfrm>
            <a:off x="19812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8" name="Oval 18"/>
          <p:cNvSpPr>
            <a:spLocks noChangeArrowheads="1"/>
          </p:cNvSpPr>
          <p:nvPr/>
        </p:nvSpPr>
        <p:spPr bwMode="auto">
          <a:xfrm>
            <a:off x="73152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9" name="Oval 19"/>
          <p:cNvSpPr>
            <a:spLocks noChangeArrowheads="1"/>
          </p:cNvSpPr>
          <p:nvPr/>
        </p:nvSpPr>
        <p:spPr bwMode="auto">
          <a:xfrm>
            <a:off x="70866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0" name="Oval 20"/>
          <p:cNvSpPr>
            <a:spLocks noChangeArrowheads="1"/>
          </p:cNvSpPr>
          <p:nvPr/>
        </p:nvSpPr>
        <p:spPr bwMode="auto">
          <a:xfrm>
            <a:off x="15240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1" name="Oval 21"/>
          <p:cNvSpPr>
            <a:spLocks noChangeArrowheads="1"/>
          </p:cNvSpPr>
          <p:nvPr/>
        </p:nvSpPr>
        <p:spPr bwMode="auto">
          <a:xfrm>
            <a:off x="12954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2" name="Oval 22"/>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3" name="Oval 23"/>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4" name="Oval 24"/>
          <p:cNvSpPr>
            <a:spLocks noChangeArrowheads="1"/>
          </p:cNvSpPr>
          <p:nvPr/>
        </p:nvSpPr>
        <p:spPr bwMode="auto">
          <a:xfrm>
            <a:off x="17526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450288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4"/>
          <p:cNvSpPr>
            <a:spLocks noGrp="1"/>
          </p:cNvSpPr>
          <p:nvPr>
            <p:ph type="sldNum" sz="quarter" idx="12"/>
          </p:nvPr>
        </p:nvSpPr>
        <p:spPr/>
        <p:txBody>
          <a:bodyPr/>
          <a:lstStyle/>
          <a:p>
            <a:fld id="{55C9FB77-D0FE-4633-B8F2-BEE4ADF69D31}" type="slidenum">
              <a:rPr lang="en-US" altLang="en-US"/>
              <a:pPr/>
              <a:t>24</a:t>
            </a:fld>
            <a:endParaRPr lang="en-US" altLang="en-US"/>
          </a:p>
        </p:txBody>
      </p:sp>
      <p:sp>
        <p:nvSpPr>
          <p:cNvPr id="67586" name="Rectangle 2"/>
          <p:cNvSpPr>
            <a:spLocks noGrp="1" noChangeArrowheads="1"/>
          </p:cNvSpPr>
          <p:nvPr>
            <p:ph type="title"/>
          </p:nvPr>
        </p:nvSpPr>
        <p:spPr>
          <a:xfrm>
            <a:off x="0" y="0"/>
            <a:ext cx="9144000" cy="1143000"/>
          </a:xfrm>
        </p:spPr>
        <p:txBody>
          <a:bodyPr/>
          <a:lstStyle/>
          <a:p>
            <a:r>
              <a:rPr lang="en-US" altLang="en-US" dirty="0"/>
              <a:t>Microsoft Becomes a Dead End</a:t>
            </a:r>
          </a:p>
        </p:txBody>
      </p:sp>
      <p:sp>
        <p:nvSpPr>
          <p:cNvPr id="6758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758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758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759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2"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7593" name="AutoShape 9"/>
          <p:cNvCxnSpPr>
            <a:cxnSpLocks noChangeShapeType="1"/>
            <a:stCxn id="67587" idx="6"/>
            <a:endCxn id="6758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594" name="Oval 10"/>
          <p:cNvSpPr>
            <a:spLocks noChangeArrowheads="1"/>
          </p:cNvSpPr>
          <p:nvPr/>
        </p:nvSpPr>
        <p:spPr bwMode="auto">
          <a:xfrm>
            <a:off x="19812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5" name="Oval 11"/>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6" name="Oval 12"/>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7" name="Oval 13"/>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8" name="Oval 14"/>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9" name="Oval 15"/>
          <p:cNvSpPr>
            <a:spLocks noChangeArrowheads="1"/>
          </p:cNvSpPr>
          <p:nvPr/>
        </p:nvSpPr>
        <p:spPr bwMode="auto">
          <a:xfrm>
            <a:off x="22098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0" name="Oval 16"/>
          <p:cNvSpPr>
            <a:spLocks noChangeArrowheads="1"/>
          </p:cNvSpPr>
          <p:nvPr/>
        </p:nvSpPr>
        <p:spPr bwMode="auto">
          <a:xfrm>
            <a:off x="67818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1" name="Oval 17"/>
          <p:cNvSpPr>
            <a:spLocks noChangeArrowheads="1"/>
          </p:cNvSpPr>
          <p:nvPr/>
        </p:nvSpPr>
        <p:spPr bwMode="auto">
          <a:xfrm>
            <a:off x="17526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2" name="Oval 18"/>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3" name="Oval 19"/>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4" name="Oval 20"/>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5" name="Oval 21"/>
          <p:cNvSpPr>
            <a:spLocks noChangeArrowheads="1"/>
          </p:cNvSpPr>
          <p:nvPr/>
        </p:nvSpPr>
        <p:spPr bwMode="auto">
          <a:xfrm>
            <a:off x="70104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834546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72D8E4A0-A602-40FC-842F-F29685604707}" type="slidenum">
              <a:rPr lang="en-US" altLang="en-US"/>
              <a:pPr/>
              <a:t>25</a:t>
            </a:fld>
            <a:endParaRPr lang="en-US" altLang="en-US"/>
          </a:p>
        </p:txBody>
      </p:sp>
      <p:sp>
        <p:nvSpPr>
          <p:cNvPr id="68610" name="Rectangle 2"/>
          <p:cNvSpPr>
            <a:spLocks noGrp="1" noChangeArrowheads="1"/>
          </p:cNvSpPr>
          <p:nvPr>
            <p:ph type="title"/>
          </p:nvPr>
        </p:nvSpPr>
        <p:spPr>
          <a:xfrm>
            <a:off x="0" y="8351"/>
            <a:ext cx="9144000" cy="1143000"/>
          </a:xfrm>
        </p:spPr>
        <p:txBody>
          <a:bodyPr/>
          <a:lstStyle/>
          <a:p>
            <a:r>
              <a:rPr lang="en-US" altLang="en-US" dirty="0"/>
              <a:t>In the Limit …</a:t>
            </a:r>
          </a:p>
        </p:txBody>
      </p:sp>
      <p:sp>
        <p:nvSpPr>
          <p:cNvPr id="68611"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8612"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8613"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8614"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5"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6"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8617" name="AutoShape 9"/>
          <p:cNvCxnSpPr>
            <a:cxnSpLocks noChangeShapeType="1"/>
            <a:stCxn id="68611" idx="6"/>
            <a:endCxn id="68611"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303576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fld id="{ECBF981D-75E0-4885-B54B-E836493B89C6}" type="slidenum">
              <a:rPr lang="en-US" altLang="en-US"/>
              <a:pPr/>
              <a:t>26</a:t>
            </a:fld>
            <a:endParaRPr lang="en-US" altLang="en-US"/>
          </a:p>
        </p:txBody>
      </p:sp>
      <p:sp>
        <p:nvSpPr>
          <p:cNvPr id="20482" name="Rectangle 2"/>
          <p:cNvSpPr>
            <a:spLocks noGrp="1" noChangeArrowheads="1"/>
          </p:cNvSpPr>
          <p:nvPr>
            <p:ph type="title"/>
          </p:nvPr>
        </p:nvSpPr>
        <p:spPr/>
        <p:txBody>
          <a:bodyPr/>
          <a:lstStyle/>
          <a:p>
            <a:r>
              <a:rPr lang="en-US" altLang="en-US"/>
              <a:t>M’soft Becomes Spider Trap</a:t>
            </a:r>
          </a:p>
        </p:txBody>
      </p:sp>
      <p:sp>
        <p:nvSpPr>
          <p:cNvPr id="2048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Yahoo</a:t>
            </a:r>
          </a:p>
        </p:txBody>
      </p:sp>
      <p:sp>
        <p:nvSpPr>
          <p:cNvPr id="2048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M’soft</a:t>
            </a:r>
          </a:p>
        </p:txBody>
      </p:sp>
      <p:sp>
        <p:nvSpPr>
          <p:cNvPr id="2048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Amazon</a:t>
            </a:r>
          </a:p>
        </p:txBody>
      </p:sp>
      <p:sp>
        <p:nvSpPr>
          <p:cNvPr id="2048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9"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20490" name="AutoShape 10"/>
          <p:cNvCxnSpPr>
            <a:cxnSpLocks noChangeShapeType="1"/>
            <a:stCxn id="20483" idx="6"/>
            <a:endCxn id="2048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4" name="AutoShape 14"/>
          <p:cNvCxnSpPr>
            <a:cxnSpLocks noChangeShapeType="1"/>
            <a:stCxn id="20484" idx="6"/>
            <a:endCxn id="20484" idx="2"/>
          </p:cNvCxnSpPr>
          <p:nvPr/>
        </p:nvCxnSpPr>
        <p:spPr bwMode="auto">
          <a:xfrm flipH="1">
            <a:off x="5334000" y="47244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 name="Group 14"/>
          <p:cNvGrpSpPr/>
          <p:nvPr/>
        </p:nvGrpSpPr>
        <p:grpSpPr>
          <a:xfrm>
            <a:off x="6842125" y="1789254"/>
            <a:ext cx="1994986" cy="1762669"/>
            <a:chOff x="6842125" y="1789254"/>
            <a:chExt cx="1994986" cy="1762669"/>
          </a:xfrm>
        </p:grpSpPr>
        <p:sp>
          <p:nvSpPr>
            <p:cNvPr id="16" name="Rectangle 16"/>
            <p:cNvSpPr>
              <a:spLocks noChangeArrowheads="1"/>
            </p:cNvSpPr>
            <p:nvPr/>
          </p:nvSpPr>
          <p:spPr bwMode="auto">
            <a:xfrm>
              <a:off x="7315200" y="2332723"/>
              <a:ext cx="1293312"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Text Box 17"/>
            <p:cNvSpPr txBox="1">
              <a:spLocks noChangeArrowheads="1"/>
            </p:cNvSpPr>
            <p:nvPr/>
          </p:nvSpPr>
          <p:spPr bwMode="auto">
            <a:xfrm>
              <a:off x="6932112" y="2269790"/>
              <a:ext cx="1904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y   1/2 </a:t>
              </a:r>
              <a:r>
                <a:rPr lang="en-US" altLang="en-US" sz="2400" dirty="0" smtClean="0"/>
                <a:t> 1/2   </a:t>
              </a:r>
              <a:r>
                <a:rPr lang="en-US" altLang="en-US" sz="2400" dirty="0"/>
                <a:t>0</a:t>
              </a:r>
            </a:p>
            <a:p>
              <a:r>
                <a:rPr lang="en-US" altLang="en-US" sz="2400" dirty="0"/>
                <a:t>a   1/2 </a:t>
              </a:r>
              <a:r>
                <a:rPr lang="en-US" altLang="en-US" sz="2400" dirty="0" smtClean="0"/>
                <a:t>  </a:t>
              </a:r>
              <a:r>
                <a:rPr lang="en-US" altLang="en-US" sz="2400" dirty="0"/>
                <a:t>0  </a:t>
              </a:r>
              <a:r>
                <a:rPr lang="en-US" altLang="en-US" sz="2400" dirty="0" smtClean="0"/>
                <a:t>    0</a:t>
              </a:r>
              <a:endParaRPr lang="en-US" altLang="en-US" sz="2400" dirty="0"/>
            </a:p>
            <a:p>
              <a:r>
                <a:rPr lang="en-US" altLang="en-US" sz="2400" dirty="0"/>
                <a:t>m   </a:t>
              </a:r>
              <a:r>
                <a:rPr lang="en-US" altLang="en-US" sz="2400" dirty="0" smtClean="0"/>
                <a:t>0    1/2   1</a:t>
              </a:r>
              <a:endParaRPr lang="en-US" altLang="en-US" sz="2400" dirty="0"/>
            </a:p>
          </p:txBody>
        </p:sp>
        <p:sp>
          <p:nvSpPr>
            <p:cNvPr id="18" name="Text Box 18"/>
            <p:cNvSpPr txBox="1">
              <a:spLocks noChangeArrowheads="1"/>
            </p:cNvSpPr>
            <p:nvPr/>
          </p:nvSpPr>
          <p:spPr bwMode="auto">
            <a:xfrm>
              <a:off x="6842125" y="1789254"/>
              <a:ext cx="1712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smtClean="0"/>
                <a:t>         y    </a:t>
              </a:r>
              <a:r>
                <a:rPr lang="en-US" altLang="en-US" sz="2400" dirty="0"/>
                <a:t>a   m</a:t>
              </a:r>
            </a:p>
          </p:txBody>
        </p:sp>
      </p:grpSp>
    </p:spTree>
    <p:extLst>
      <p:ext uri="{BB962C8B-B14F-4D97-AF65-F5344CB8AC3E}">
        <p14:creationId xmlns:p14="http://schemas.microsoft.com/office/powerpoint/2010/main" val="5842101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1A7698FE-6DE4-4EF8-9A79-A016F5F592A2}" type="slidenum">
              <a:rPr lang="en-US" altLang="en-US"/>
              <a:pPr/>
              <a:t>27</a:t>
            </a:fld>
            <a:endParaRPr lang="en-US" altLang="en-US"/>
          </a:p>
        </p:txBody>
      </p:sp>
      <p:sp>
        <p:nvSpPr>
          <p:cNvPr id="22530" name="Rectangle 2"/>
          <p:cNvSpPr>
            <a:spLocks noGrp="1" noChangeArrowheads="1"/>
          </p:cNvSpPr>
          <p:nvPr>
            <p:ph type="title"/>
          </p:nvPr>
        </p:nvSpPr>
        <p:spPr/>
        <p:txBody>
          <a:bodyPr/>
          <a:lstStyle/>
          <a:p>
            <a:r>
              <a:rPr lang="en-US" altLang="en-US" dirty="0">
                <a:solidFill>
                  <a:srgbClr val="92D050"/>
                </a:solidFill>
              </a:rPr>
              <a:t>Example</a:t>
            </a:r>
            <a:r>
              <a:rPr lang="en-US" altLang="en-US" dirty="0"/>
              <a:t>: Effect of Spider Trap</a:t>
            </a:r>
          </a:p>
        </p:txBody>
      </p:sp>
      <p:sp>
        <p:nvSpPr>
          <p:cNvPr id="22531" name="Rectangle 3"/>
          <p:cNvSpPr>
            <a:spLocks noGrp="1" noChangeArrowheads="1"/>
          </p:cNvSpPr>
          <p:nvPr>
            <p:ph type="body" idx="1"/>
          </p:nvPr>
        </p:nvSpPr>
        <p:spPr/>
        <p:txBody>
          <a:bodyPr/>
          <a:lstStyle/>
          <a:p>
            <a:r>
              <a:rPr lang="en-US" altLang="en-US" dirty="0"/>
              <a:t>Equations </a:t>
            </a:r>
            <a:r>
              <a:rPr lang="en-US" altLang="en-US" b="1" dirty="0"/>
              <a:t>v</a:t>
            </a:r>
            <a:r>
              <a:rPr lang="en-US" altLang="en-US" i="1" dirty="0"/>
              <a:t> </a:t>
            </a:r>
            <a:r>
              <a:rPr lang="en-US" altLang="en-US" dirty="0" smtClean="0"/>
              <a:t>=</a:t>
            </a:r>
            <a:r>
              <a:rPr lang="en-US" altLang="en-US" i="1" dirty="0" smtClean="0"/>
              <a:t> </a:t>
            </a:r>
            <a:r>
              <a:rPr lang="en-US" altLang="en-US" i="1" dirty="0" err="1" smtClean="0"/>
              <a:t>M</a:t>
            </a:r>
            <a:r>
              <a:rPr lang="en-US" altLang="en-US" b="1" dirty="0" err="1" smtClean="0"/>
              <a:t>v</a:t>
            </a:r>
            <a:r>
              <a:rPr lang="en-US" altLang="en-US" dirty="0" smtClean="0"/>
              <a:t>:</a:t>
            </a:r>
            <a:endParaRPr lang="en-US" altLang="en-US" dirty="0"/>
          </a:p>
          <a:p>
            <a:pPr lvl="1">
              <a:buFont typeface="Monotype Sorts" pitchFamily="2" charset="2"/>
              <a:buNone/>
            </a:pPr>
            <a:r>
              <a:rPr lang="en-US" altLang="en-US" i="1" dirty="0"/>
              <a:t>y</a:t>
            </a:r>
            <a:r>
              <a:rPr lang="en-US" altLang="en-US" dirty="0"/>
              <a:t>  = </a:t>
            </a:r>
            <a:r>
              <a:rPr lang="en-US" altLang="en-US" i="1" dirty="0"/>
              <a:t>y </a:t>
            </a:r>
            <a:r>
              <a:rPr lang="en-US" altLang="en-US" dirty="0"/>
              <a:t>/2 + </a:t>
            </a:r>
            <a:r>
              <a:rPr lang="en-US" altLang="en-US" i="1" dirty="0"/>
              <a:t>a </a:t>
            </a:r>
            <a:r>
              <a:rPr lang="en-US" altLang="en-US" dirty="0"/>
              <a:t>/2</a:t>
            </a:r>
          </a:p>
          <a:p>
            <a:pPr lvl="1">
              <a:buFont typeface="Monotype Sorts" pitchFamily="2" charset="2"/>
              <a:buNone/>
            </a:pPr>
            <a:r>
              <a:rPr lang="en-US" altLang="en-US" i="1" dirty="0"/>
              <a:t>a</a:t>
            </a:r>
            <a:r>
              <a:rPr lang="en-US" altLang="en-US" dirty="0"/>
              <a:t>  = y /2</a:t>
            </a:r>
          </a:p>
          <a:p>
            <a:pPr lvl="1">
              <a:buFont typeface="Monotype Sorts" pitchFamily="2" charset="2"/>
              <a:buNone/>
            </a:pPr>
            <a:r>
              <a:rPr lang="en-US" altLang="en-US" i="1" dirty="0"/>
              <a:t>m</a:t>
            </a:r>
            <a:r>
              <a:rPr lang="en-US" altLang="en-US" dirty="0"/>
              <a:t> = </a:t>
            </a:r>
            <a:r>
              <a:rPr lang="en-US" altLang="en-US" i="1" dirty="0"/>
              <a:t>a </a:t>
            </a:r>
            <a:r>
              <a:rPr lang="en-US" altLang="en-US" dirty="0"/>
              <a:t>/2 + </a:t>
            </a:r>
            <a:r>
              <a:rPr lang="en-US" altLang="en-US" i="1" dirty="0"/>
              <a:t>m</a:t>
            </a:r>
            <a:endParaRPr lang="en-US" altLang="en-US" dirty="0"/>
          </a:p>
          <a:p>
            <a:pPr lvl="1"/>
            <a:endParaRPr lang="en-US" altLang="en-US" dirty="0"/>
          </a:p>
        </p:txBody>
      </p:sp>
      <p:sp>
        <p:nvSpPr>
          <p:cNvPr id="22532" name="Text Box 4"/>
          <p:cNvSpPr txBox="1">
            <a:spLocks noChangeArrowheads="1"/>
          </p:cNvSpPr>
          <p:nvPr/>
        </p:nvSpPr>
        <p:spPr bwMode="auto">
          <a:xfrm>
            <a:off x="1355725" y="4529138"/>
            <a:ext cx="9477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y</a:t>
            </a:r>
          </a:p>
          <a:p>
            <a:r>
              <a:rPr lang="en-US" altLang="en-US"/>
              <a:t>a    =</a:t>
            </a:r>
          </a:p>
          <a:p>
            <a:r>
              <a:rPr lang="en-US" altLang="en-US"/>
              <a:t>m</a:t>
            </a:r>
          </a:p>
        </p:txBody>
      </p:sp>
      <p:sp>
        <p:nvSpPr>
          <p:cNvPr id="22533" name="Text Box 5"/>
          <p:cNvSpPr txBox="1">
            <a:spLocks noChangeArrowheads="1"/>
          </p:cNvSpPr>
          <p:nvPr/>
        </p:nvSpPr>
        <p:spPr bwMode="auto">
          <a:xfrm>
            <a:off x="27432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22534" name="Text Box 6"/>
          <p:cNvSpPr txBox="1">
            <a:spLocks noChangeArrowheads="1"/>
          </p:cNvSpPr>
          <p:nvPr/>
        </p:nvSpPr>
        <p:spPr bwMode="auto">
          <a:xfrm>
            <a:off x="35052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1/2</a:t>
            </a:r>
          </a:p>
          <a:p>
            <a:r>
              <a:rPr lang="en-US" altLang="en-US"/>
              <a:t>3/2</a:t>
            </a:r>
          </a:p>
        </p:txBody>
      </p:sp>
      <p:sp>
        <p:nvSpPr>
          <p:cNvPr id="22535" name="Text Box 7"/>
          <p:cNvSpPr txBox="1">
            <a:spLocks noChangeArrowheads="1"/>
          </p:cNvSpPr>
          <p:nvPr/>
        </p:nvSpPr>
        <p:spPr bwMode="auto">
          <a:xfrm>
            <a:off x="43434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3/4</a:t>
            </a:r>
          </a:p>
          <a:p>
            <a:r>
              <a:rPr lang="en-US" altLang="en-US"/>
              <a:t>1/2</a:t>
            </a:r>
          </a:p>
          <a:p>
            <a:r>
              <a:rPr lang="en-US" altLang="en-US"/>
              <a:t>7/4</a:t>
            </a:r>
          </a:p>
        </p:txBody>
      </p:sp>
      <p:sp>
        <p:nvSpPr>
          <p:cNvPr id="22536" name="Text Box 8"/>
          <p:cNvSpPr txBox="1">
            <a:spLocks noChangeArrowheads="1"/>
          </p:cNvSpPr>
          <p:nvPr/>
        </p:nvSpPr>
        <p:spPr bwMode="auto">
          <a:xfrm>
            <a:off x="52578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5/8</a:t>
            </a:r>
          </a:p>
          <a:p>
            <a:r>
              <a:rPr lang="en-US" altLang="en-US"/>
              <a:t>3/8</a:t>
            </a:r>
          </a:p>
          <a:p>
            <a:r>
              <a:rPr lang="en-US" altLang="en-US"/>
              <a:t>2</a:t>
            </a:r>
          </a:p>
        </p:txBody>
      </p:sp>
      <p:sp>
        <p:nvSpPr>
          <p:cNvPr id="22537" name="Text Box 9"/>
          <p:cNvSpPr txBox="1">
            <a:spLocks noChangeArrowheads="1"/>
          </p:cNvSpPr>
          <p:nvPr/>
        </p:nvSpPr>
        <p:spPr bwMode="auto">
          <a:xfrm>
            <a:off x="71628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a:p>
            <a:r>
              <a:rPr lang="en-US" altLang="en-US"/>
              <a:t>0</a:t>
            </a:r>
          </a:p>
          <a:p>
            <a:r>
              <a:rPr lang="en-US" altLang="en-US"/>
              <a:t>3</a:t>
            </a:r>
          </a:p>
        </p:txBody>
      </p:sp>
      <p:sp>
        <p:nvSpPr>
          <p:cNvPr id="22538" name="Text Box 10"/>
          <p:cNvSpPr txBox="1">
            <a:spLocks noChangeArrowheads="1"/>
          </p:cNvSpPr>
          <p:nvPr/>
        </p:nvSpPr>
        <p:spPr bwMode="auto">
          <a:xfrm>
            <a:off x="6232525" y="4910138"/>
            <a:ext cx="65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p:txBody>
      </p:sp>
    </p:spTree>
    <p:extLst>
      <p:ext uri="{BB962C8B-B14F-4D97-AF65-F5344CB8AC3E}">
        <p14:creationId xmlns:p14="http://schemas.microsoft.com/office/powerpoint/2010/main" val="38259631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534"/>
                                        </p:tgtEl>
                                        <p:attrNameLst>
                                          <p:attrName>style.visibility</p:attrName>
                                        </p:attrNameLst>
                                      </p:cBhvr>
                                      <p:to>
                                        <p:strVal val="visible"/>
                                      </p:to>
                                    </p:set>
                                    <p:anim calcmode="lin" valueType="num">
                                      <p:cBhvr additive="base">
                                        <p:cTn id="7" dur="500" fill="hold"/>
                                        <p:tgtEl>
                                          <p:spTgt spid="22534"/>
                                        </p:tgtEl>
                                        <p:attrNameLst>
                                          <p:attrName>ppt_x</p:attrName>
                                        </p:attrNameLst>
                                      </p:cBhvr>
                                      <p:tavLst>
                                        <p:tav tm="0">
                                          <p:val>
                                            <p:strVal val="1+#ppt_w/2"/>
                                          </p:val>
                                        </p:tav>
                                        <p:tav tm="100000">
                                          <p:val>
                                            <p:strVal val="#ppt_x"/>
                                          </p:val>
                                        </p:tav>
                                      </p:tavLst>
                                    </p:anim>
                                    <p:anim calcmode="lin" valueType="num">
                                      <p:cBhvr additive="base">
                                        <p:cTn id="8" dur="500" fill="hold"/>
                                        <p:tgtEl>
                                          <p:spTgt spid="2253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2535"/>
                                        </p:tgtEl>
                                        <p:attrNameLst>
                                          <p:attrName>style.visibility</p:attrName>
                                        </p:attrNameLst>
                                      </p:cBhvr>
                                      <p:to>
                                        <p:strVal val="visible"/>
                                      </p:to>
                                    </p:set>
                                    <p:anim calcmode="lin" valueType="num">
                                      <p:cBhvr additive="base">
                                        <p:cTn id="13" dur="500" fill="hold"/>
                                        <p:tgtEl>
                                          <p:spTgt spid="22535"/>
                                        </p:tgtEl>
                                        <p:attrNameLst>
                                          <p:attrName>ppt_x</p:attrName>
                                        </p:attrNameLst>
                                      </p:cBhvr>
                                      <p:tavLst>
                                        <p:tav tm="0">
                                          <p:val>
                                            <p:strVal val="1+#ppt_w/2"/>
                                          </p:val>
                                        </p:tav>
                                        <p:tav tm="100000">
                                          <p:val>
                                            <p:strVal val="#ppt_x"/>
                                          </p:val>
                                        </p:tav>
                                      </p:tavLst>
                                    </p:anim>
                                    <p:anim calcmode="lin" valueType="num">
                                      <p:cBhvr additive="base">
                                        <p:cTn id="14" dur="500" fill="hold"/>
                                        <p:tgtEl>
                                          <p:spTgt spid="2253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2536"/>
                                        </p:tgtEl>
                                        <p:attrNameLst>
                                          <p:attrName>style.visibility</p:attrName>
                                        </p:attrNameLst>
                                      </p:cBhvr>
                                      <p:to>
                                        <p:strVal val="visible"/>
                                      </p:to>
                                    </p:set>
                                    <p:anim calcmode="lin" valueType="num">
                                      <p:cBhvr additive="base">
                                        <p:cTn id="19" dur="500" fill="hold"/>
                                        <p:tgtEl>
                                          <p:spTgt spid="22536"/>
                                        </p:tgtEl>
                                        <p:attrNameLst>
                                          <p:attrName>ppt_x</p:attrName>
                                        </p:attrNameLst>
                                      </p:cBhvr>
                                      <p:tavLst>
                                        <p:tav tm="0">
                                          <p:val>
                                            <p:strVal val="1+#ppt_w/2"/>
                                          </p:val>
                                        </p:tav>
                                        <p:tav tm="100000">
                                          <p:val>
                                            <p:strVal val="#ppt_x"/>
                                          </p:val>
                                        </p:tav>
                                      </p:tavLst>
                                    </p:anim>
                                    <p:anim calcmode="lin" valueType="num">
                                      <p:cBhvr additive="base">
                                        <p:cTn id="20" dur="500" fill="hold"/>
                                        <p:tgtEl>
                                          <p:spTgt spid="2253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2538"/>
                                        </p:tgtEl>
                                        <p:attrNameLst>
                                          <p:attrName>style.visibility</p:attrName>
                                        </p:attrNameLst>
                                      </p:cBhvr>
                                      <p:to>
                                        <p:strVal val="visible"/>
                                      </p:to>
                                    </p:set>
                                    <p:anim calcmode="lin" valueType="num">
                                      <p:cBhvr additive="base">
                                        <p:cTn id="25" dur="500" fill="hold"/>
                                        <p:tgtEl>
                                          <p:spTgt spid="22538"/>
                                        </p:tgtEl>
                                        <p:attrNameLst>
                                          <p:attrName>ppt_x</p:attrName>
                                        </p:attrNameLst>
                                      </p:cBhvr>
                                      <p:tavLst>
                                        <p:tav tm="0">
                                          <p:val>
                                            <p:strVal val="1+#ppt_w/2"/>
                                          </p:val>
                                        </p:tav>
                                        <p:tav tm="100000">
                                          <p:val>
                                            <p:strVal val="#ppt_x"/>
                                          </p:val>
                                        </p:tav>
                                      </p:tavLst>
                                    </p:anim>
                                    <p:anim calcmode="lin" valueType="num">
                                      <p:cBhvr additive="base">
                                        <p:cTn id="26" dur="500" fill="hold"/>
                                        <p:tgtEl>
                                          <p:spTgt spid="2253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2537"/>
                                        </p:tgtEl>
                                        <p:attrNameLst>
                                          <p:attrName>style.visibility</p:attrName>
                                        </p:attrNameLst>
                                      </p:cBhvr>
                                      <p:to>
                                        <p:strVal val="visible"/>
                                      </p:to>
                                    </p:set>
                                    <p:anim calcmode="lin" valueType="num">
                                      <p:cBhvr additive="base">
                                        <p:cTn id="31" dur="500" fill="hold"/>
                                        <p:tgtEl>
                                          <p:spTgt spid="22537"/>
                                        </p:tgtEl>
                                        <p:attrNameLst>
                                          <p:attrName>ppt_x</p:attrName>
                                        </p:attrNameLst>
                                      </p:cBhvr>
                                      <p:tavLst>
                                        <p:tav tm="0">
                                          <p:val>
                                            <p:strVal val="1+#ppt_w/2"/>
                                          </p:val>
                                        </p:tav>
                                        <p:tav tm="100000">
                                          <p:val>
                                            <p:strVal val="#ppt_x"/>
                                          </p:val>
                                        </p:tav>
                                      </p:tavLst>
                                    </p:anim>
                                    <p:anim calcmode="lin" valueType="num">
                                      <p:cBhvr additive="base">
                                        <p:cTn id="32" dur="500" fill="hold"/>
                                        <p:tgtEl>
                                          <p:spTgt spid="225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autoUpdateAnimBg="0"/>
      <p:bldP spid="22535" grpId="0" autoUpdateAnimBg="0"/>
      <p:bldP spid="22536" grpId="0" autoUpdateAnimBg="0"/>
      <p:bldP spid="22537" grpId="0" autoUpdateAnimBg="0"/>
      <p:bldP spid="22538"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2"/>
          </p:nvPr>
        </p:nvSpPr>
        <p:spPr/>
        <p:txBody>
          <a:bodyPr/>
          <a:lstStyle/>
          <a:p>
            <a:fld id="{1003B891-A177-4D89-85F2-89497B1EA37F}" type="slidenum">
              <a:rPr lang="en-US" altLang="en-US"/>
              <a:pPr/>
              <a:t>28</a:t>
            </a:fld>
            <a:endParaRPr lang="en-US" altLang="en-US"/>
          </a:p>
        </p:txBody>
      </p:sp>
      <p:sp>
        <p:nvSpPr>
          <p:cNvPr id="69634" name="Rectangle 2"/>
          <p:cNvSpPr>
            <a:spLocks noGrp="1" noChangeArrowheads="1"/>
          </p:cNvSpPr>
          <p:nvPr>
            <p:ph type="title"/>
          </p:nvPr>
        </p:nvSpPr>
        <p:spPr>
          <a:xfrm>
            <a:off x="0" y="20877"/>
            <a:ext cx="9144000" cy="1143000"/>
          </a:xfrm>
        </p:spPr>
        <p:txBody>
          <a:bodyPr/>
          <a:lstStyle/>
          <a:p>
            <a:r>
              <a:rPr lang="en-US" altLang="en-US" dirty="0"/>
              <a:t>Microsoft Becomes a Spider Trap</a:t>
            </a:r>
          </a:p>
        </p:txBody>
      </p:sp>
      <p:sp>
        <p:nvSpPr>
          <p:cNvPr id="69635"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9636"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9637"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9638"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9"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0"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9641" name="AutoShape 9"/>
          <p:cNvCxnSpPr>
            <a:cxnSpLocks noChangeShapeType="1"/>
            <a:stCxn id="69635" idx="6"/>
            <a:endCxn id="69635"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642"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3" name="Oval 11"/>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4"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5"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6"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7"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8" name="Oval 16"/>
          <p:cNvSpPr>
            <a:spLocks noChangeArrowheads="1"/>
          </p:cNvSpPr>
          <p:nvPr/>
        </p:nvSpPr>
        <p:spPr bwMode="auto">
          <a:xfrm>
            <a:off x="25146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9" name="Oval 17"/>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0" name="Oval 18"/>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1" name="Oval 19"/>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2" name="Oval 20"/>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3" name="Oval 21"/>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4" name="Oval 22"/>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5" name="Oval 23"/>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6" name="Oval 24"/>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7" name="Oval 25"/>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8" name="Oval 26"/>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9" name="Oval 27"/>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0" name="Oval 28"/>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1" name="Oval 29"/>
          <p:cNvSpPr>
            <a:spLocks noChangeArrowheads="1"/>
          </p:cNvSpPr>
          <p:nvPr/>
        </p:nvSpPr>
        <p:spPr bwMode="auto">
          <a:xfrm>
            <a:off x="1295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2" name="Oval 30"/>
          <p:cNvSpPr>
            <a:spLocks noChangeArrowheads="1"/>
          </p:cNvSpPr>
          <p:nvPr/>
        </p:nvSpPr>
        <p:spPr bwMode="auto">
          <a:xfrm>
            <a:off x="12954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3" name="Oval 31"/>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4" name="Oval 32"/>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5" name="Oval 33"/>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6" name="Oval 34"/>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7" name="Oval 35"/>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8" name="Oval 36"/>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9" name="Oval 37"/>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70" name="Oval 38"/>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71" name="Oval 39"/>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9672" name="AutoShape 40"/>
          <p:cNvCxnSpPr>
            <a:cxnSpLocks noChangeShapeType="1"/>
          </p:cNvCxnSpPr>
          <p:nvPr/>
        </p:nvCxnSpPr>
        <p:spPr bwMode="auto">
          <a:xfrm flipH="1">
            <a:off x="5334000" y="4648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250613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4"/>
          <p:cNvSpPr>
            <a:spLocks noGrp="1"/>
          </p:cNvSpPr>
          <p:nvPr>
            <p:ph type="sldNum" sz="quarter" idx="12"/>
          </p:nvPr>
        </p:nvSpPr>
        <p:spPr/>
        <p:txBody>
          <a:bodyPr/>
          <a:lstStyle/>
          <a:p>
            <a:fld id="{A0D4DB8E-11F4-45AE-B6EE-4C002E9D3379}" type="slidenum">
              <a:rPr lang="en-US" altLang="en-US"/>
              <a:pPr/>
              <a:t>29</a:t>
            </a:fld>
            <a:endParaRPr lang="en-US" altLang="en-US"/>
          </a:p>
        </p:txBody>
      </p:sp>
      <p:sp>
        <p:nvSpPr>
          <p:cNvPr id="70658" name="Rectangle 2"/>
          <p:cNvSpPr>
            <a:spLocks noGrp="1" noChangeArrowheads="1"/>
          </p:cNvSpPr>
          <p:nvPr>
            <p:ph type="title"/>
          </p:nvPr>
        </p:nvSpPr>
        <p:spPr>
          <a:xfrm>
            <a:off x="0" y="0"/>
            <a:ext cx="9144000" cy="1143000"/>
          </a:xfrm>
        </p:spPr>
        <p:txBody>
          <a:bodyPr/>
          <a:lstStyle/>
          <a:p>
            <a:r>
              <a:rPr lang="en-US" altLang="en-US" dirty="0"/>
              <a:t>Microsoft Becomes a Spider Trap</a:t>
            </a:r>
          </a:p>
        </p:txBody>
      </p:sp>
      <p:sp>
        <p:nvSpPr>
          <p:cNvPr id="7065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066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066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066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3"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4"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0665" name="AutoShape 9"/>
          <p:cNvCxnSpPr>
            <a:cxnSpLocks noChangeShapeType="1"/>
            <a:stCxn id="70659" idx="6"/>
            <a:endCxn id="7065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666"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7" name="Oval 11"/>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8"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9"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0"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1"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0672" name="Group 16"/>
          <p:cNvGrpSpPr>
            <a:grpSpLocks/>
          </p:cNvGrpSpPr>
          <p:nvPr/>
        </p:nvGrpSpPr>
        <p:grpSpPr bwMode="auto">
          <a:xfrm>
            <a:off x="1295400" y="4648200"/>
            <a:ext cx="990600" cy="76200"/>
            <a:chOff x="1584" y="1152"/>
            <a:chExt cx="624" cy="48"/>
          </a:xfrm>
        </p:grpSpPr>
        <p:sp>
          <p:nvSpPr>
            <p:cNvPr id="70673" name="Oval 17"/>
            <p:cNvSpPr>
              <a:spLocks noChangeArrowheads="1"/>
            </p:cNvSpPr>
            <p:nvPr/>
          </p:nvSpPr>
          <p:spPr bwMode="auto">
            <a:xfrm>
              <a:off x="1584"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4" name="Oval 18"/>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5" name="Oval 19"/>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6" name="Oval 20"/>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7" name="Oval 21"/>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678" name="Group 22"/>
          <p:cNvGrpSpPr>
            <a:grpSpLocks/>
          </p:cNvGrpSpPr>
          <p:nvPr/>
        </p:nvGrpSpPr>
        <p:grpSpPr bwMode="auto">
          <a:xfrm>
            <a:off x="2514600" y="2286000"/>
            <a:ext cx="990600" cy="76200"/>
            <a:chOff x="816" y="2880"/>
            <a:chExt cx="624" cy="48"/>
          </a:xfrm>
        </p:grpSpPr>
        <p:sp>
          <p:nvSpPr>
            <p:cNvPr id="70679" name="Oval 23"/>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0" name="Oval 24"/>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1" name="Oval 25"/>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2" name="Oval 26"/>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3" name="Oval 27"/>
            <p:cNvSpPr>
              <a:spLocks noChangeArrowheads="1"/>
            </p:cNvSpPr>
            <p:nvPr/>
          </p:nvSpPr>
          <p:spPr bwMode="auto">
            <a:xfrm>
              <a:off x="816"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684" name="Group 28"/>
          <p:cNvGrpSpPr>
            <a:grpSpLocks/>
          </p:cNvGrpSpPr>
          <p:nvPr/>
        </p:nvGrpSpPr>
        <p:grpSpPr bwMode="auto">
          <a:xfrm>
            <a:off x="6858000" y="4953000"/>
            <a:ext cx="990600" cy="76200"/>
            <a:chOff x="816" y="3024"/>
            <a:chExt cx="624" cy="48"/>
          </a:xfrm>
        </p:grpSpPr>
        <p:sp>
          <p:nvSpPr>
            <p:cNvPr id="70685" name="Oval 29"/>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6" name="Oval 30"/>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7" name="Oval 31"/>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8" name="Oval 32"/>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9" name="Oval 33"/>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0690" name="Oval 34"/>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1" name="Oval 35"/>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2" name="Oval 36"/>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3" name="Oval 37"/>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4" name="Oval 38"/>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5" name="Oval 39"/>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6" name="Oval 40"/>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7" name="Oval 41"/>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8" name="Oval 42"/>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0699" name="AutoShape 43"/>
          <p:cNvCxnSpPr>
            <a:cxnSpLocks noChangeShapeType="1"/>
          </p:cNvCxnSpPr>
          <p:nvPr/>
        </p:nvCxnSpPr>
        <p:spPr bwMode="auto">
          <a:xfrm flipH="1">
            <a:off x="5334000" y="4648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60595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5FA97AE-9364-4D55-80A1-1CA7A6A9CD6F}" type="slidenum">
              <a:rPr lang="en-US" altLang="en-US"/>
              <a:pPr/>
              <a:t>3</a:t>
            </a:fld>
            <a:endParaRPr lang="en-US" altLang="en-US"/>
          </a:p>
        </p:txBody>
      </p:sp>
      <p:sp>
        <p:nvSpPr>
          <p:cNvPr id="10242" name="Rectangle 2"/>
          <p:cNvSpPr>
            <a:spLocks noGrp="1" noChangeArrowheads="1"/>
          </p:cNvSpPr>
          <p:nvPr>
            <p:ph type="title"/>
          </p:nvPr>
        </p:nvSpPr>
        <p:spPr/>
        <p:txBody>
          <a:bodyPr/>
          <a:lstStyle/>
          <a:p>
            <a:r>
              <a:rPr lang="en-US" altLang="en-US" dirty="0" smtClean="0"/>
              <a:t>Intuition – (2)</a:t>
            </a:r>
            <a:endParaRPr lang="en-US" altLang="en-US" dirty="0"/>
          </a:p>
        </p:txBody>
      </p:sp>
      <p:sp>
        <p:nvSpPr>
          <p:cNvPr id="10243" name="Rectangle 3"/>
          <p:cNvSpPr>
            <a:spLocks noGrp="1" noChangeArrowheads="1"/>
          </p:cNvSpPr>
          <p:nvPr>
            <p:ph type="body" idx="1"/>
          </p:nvPr>
        </p:nvSpPr>
        <p:spPr/>
        <p:txBody>
          <a:bodyPr/>
          <a:lstStyle/>
          <a:p>
            <a:r>
              <a:rPr lang="en-US" altLang="en-US" dirty="0" smtClean="0"/>
              <a:t>Solve the recursive </a:t>
            </a:r>
            <a:r>
              <a:rPr lang="en-US" altLang="en-US" dirty="0"/>
              <a:t>equation: “a page is important </a:t>
            </a:r>
            <a:r>
              <a:rPr lang="en-US" altLang="en-US" dirty="0" smtClean="0"/>
              <a:t>to the extent that </a:t>
            </a:r>
            <a:r>
              <a:rPr lang="en-US" altLang="en-US" dirty="0"/>
              <a:t>important pages link to it</a:t>
            </a:r>
            <a:r>
              <a:rPr lang="en-US" altLang="en-US" dirty="0" smtClean="0"/>
              <a:t>.”</a:t>
            </a:r>
          </a:p>
          <a:p>
            <a:pPr lvl="1"/>
            <a:r>
              <a:rPr lang="en-US" altLang="en-US" dirty="0" smtClean="0"/>
              <a:t>Equivalent to the random-surfer definition of PageRank.</a:t>
            </a:r>
            <a:endParaRPr lang="en-US" altLang="en-US" dirty="0"/>
          </a:p>
          <a:p>
            <a:r>
              <a:rPr lang="en-US" altLang="en-US" dirty="0" smtClean="0"/>
              <a:t>Technically, </a:t>
            </a:r>
            <a:r>
              <a:rPr lang="en-US" altLang="en-US" i="1" dirty="0" smtClean="0">
                <a:solidFill>
                  <a:srgbClr val="FF0066"/>
                </a:solidFill>
              </a:rPr>
              <a:t>importance</a:t>
            </a:r>
            <a:r>
              <a:rPr lang="en-US" altLang="en-US" dirty="0" smtClean="0"/>
              <a:t> </a:t>
            </a:r>
            <a:r>
              <a:rPr lang="en-US" altLang="en-US" dirty="0"/>
              <a:t>= the principal eigenvector of the transition matrix of the Web.</a:t>
            </a:r>
          </a:p>
          <a:p>
            <a:pPr lvl="1"/>
            <a:r>
              <a:rPr lang="en-US" altLang="en-US" dirty="0"/>
              <a:t>A few </a:t>
            </a:r>
            <a:r>
              <a:rPr lang="en-US" altLang="en-US" dirty="0" err="1"/>
              <a:t>fixups</a:t>
            </a:r>
            <a:r>
              <a:rPr lang="en-US" altLang="en-US" dirty="0"/>
              <a:t> needed.</a:t>
            </a:r>
          </a:p>
        </p:txBody>
      </p:sp>
    </p:spTree>
    <p:extLst>
      <p:ext uri="{BB962C8B-B14F-4D97-AF65-F5344CB8AC3E}">
        <p14:creationId xmlns:p14="http://schemas.microsoft.com/office/powerpoint/2010/main" val="4189398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2"/>
          </p:nvPr>
        </p:nvSpPr>
        <p:spPr/>
        <p:txBody>
          <a:bodyPr/>
          <a:lstStyle/>
          <a:p>
            <a:fld id="{A12AED0E-A9C6-4943-AC76-3F53CA59CD4F}" type="slidenum">
              <a:rPr lang="en-US" altLang="en-US"/>
              <a:pPr/>
              <a:t>30</a:t>
            </a:fld>
            <a:endParaRPr lang="en-US" altLang="en-US"/>
          </a:p>
        </p:txBody>
      </p:sp>
      <p:sp>
        <p:nvSpPr>
          <p:cNvPr id="71682" name="Rectangle 2"/>
          <p:cNvSpPr>
            <a:spLocks noGrp="1" noChangeArrowheads="1"/>
          </p:cNvSpPr>
          <p:nvPr>
            <p:ph type="title"/>
          </p:nvPr>
        </p:nvSpPr>
        <p:spPr>
          <a:xfrm>
            <a:off x="0" y="0"/>
            <a:ext cx="9144000" cy="1143000"/>
          </a:xfrm>
        </p:spPr>
        <p:txBody>
          <a:bodyPr/>
          <a:lstStyle/>
          <a:p>
            <a:r>
              <a:rPr lang="en-US" altLang="en-US" dirty="0"/>
              <a:t>Microsoft Becomes a Spider Trap</a:t>
            </a:r>
          </a:p>
        </p:txBody>
      </p:sp>
      <p:sp>
        <p:nvSpPr>
          <p:cNvPr id="7168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168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168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168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8"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1689" name="AutoShape 9"/>
          <p:cNvCxnSpPr>
            <a:cxnSpLocks noChangeShapeType="1"/>
            <a:stCxn id="71683" idx="6"/>
            <a:endCxn id="7168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690"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1" name="Oval 11"/>
          <p:cNvSpPr>
            <a:spLocks noChangeArrowheads="1"/>
          </p:cNvSpPr>
          <p:nvPr/>
        </p:nvSpPr>
        <p:spPr bwMode="auto">
          <a:xfrm>
            <a:off x="2286000" y="4648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2"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3"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4"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5"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6" name="Oval 16"/>
          <p:cNvSpPr>
            <a:spLocks noChangeArrowheads="1"/>
          </p:cNvSpPr>
          <p:nvPr/>
        </p:nvSpPr>
        <p:spPr bwMode="auto">
          <a:xfrm>
            <a:off x="6858000" y="5181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7" name="Oval 17"/>
          <p:cNvSpPr>
            <a:spLocks noChangeArrowheads="1"/>
          </p:cNvSpPr>
          <p:nvPr/>
        </p:nvSpPr>
        <p:spPr bwMode="auto">
          <a:xfrm>
            <a:off x="2057400" y="4648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8" name="Oval 18"/>
          <p:cNvSpPr>
            <a:spLocks noChangeArrowheads="1"/>
          </p:cNvSpPr>
          <p:nvPr/>
        </p:nvSpPr>
        <p:spPr bwMode="auto">
          <a:xfrm>
            <a:off x="1828800" y="4648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9" name="Oval 19"/>
          <p:cNvSpPr>
            <a:spLocks noChangeArrowheads="1"/>
          </p:cNvSpPr>
          <p:nvPr/>
        </p:nvSpPr>
        <p:spPr bwMode="auto">
          <a:xfrm>
            <a:off x="7315200" y="5181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0" name="Oval 20"/>
          <p:cNvSpPr>
            <a:spLocks noChangeArrowheads="1"/>
          </p:cNvSpPr>
          <p:nvPr/>
        </p:nvSpPr>
        <p:spPr bwMode="auto">
          <a:xfrm>
            <a:off x="7086600" y="5181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1" name="Oval 21"/>
          <p:cNvSpPr>
            <a:spLocks noChangeArrowheads="1"/>
          </p:cNvSpPr>
          <p:nvPr/>
        </p:nvSpPr>
        <p:spPr bwMode="auto">
          <a:xfrm>
            <a:off x="2057400" y="4876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2" name="Oval 22"/>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3" name="Oval 23"/>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4" name="Oval 24"/>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5" name="Oval 25"/>
          <p:cNvSpPr>
            <a:spLocks noChangeArrowheads="1"/>
          </p:cNvSpPr>
          <p:nvPr/>
        </p:nvSpPr>
        <p:spPr bwMode="auto">
          <a:xfrm>
            <a:off x="2286000" y="4876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1706" name="Group 26"/>
          <p:cNvGrpSpPr>
            <a:grpSpLocks/>
          </p:cNvGrpSpPr>
          <p:nvPr/>
        </p:nvGrpSpPr>
        <p:grpSpPr bwMode="auto">
          <a:xfrm>
            <a:off x="6858000" y="4953000"/>
            <a:ext cx="990600" cy="76200"/>
            <a:chOff x="816" y="3024"/>
            <a:chExt cx="624" cy="48"/>
          </a:xfrm>
        </p:grpSpPr>
        <p:sp>
          <p:nvSpPr>
            <p:cNvPr id="71707" name="Oval 27"/>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8" name="Oval 28"/>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9" name="Oval 29"/>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0" name="Oval 30"/>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1" name="Oval 31"/>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712"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3"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4"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5" name="Oval 35"/>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6"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7"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8"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9"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0" name="Oval 40"/>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1721" name="AutoShape 41"/>
          <p:cNvCxnSpPr>
            <a:cxnSpLocks noChangeShapeType="1"/>
          </p:cNvCxnSpPr>
          <p:nvPr/>
        </p:nvCxnSpPr>
        <p:spPr bwMode="auto">
          <a:xfrm flipH="1">
            <a:off x="5334000" y="4648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461011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2"/>
          </p:nvPr>
        </p:nvSpPr>
        <p:spPr/>
        <p:txBody>
          <a:bodyPr/>
          <a:lstStyle/>
          <a:p>
            <a:fld id="{2D286F3B-8D56-4749-BB03-27BC768A4BC3}" type="slidenum">
              <a:rPr lang="en-US" altLang="en-US"/>
              <a:pPr/>
              <a:t>31</a:t>
            </a:fld>
            <a:endParaRPr lang="en-US" altLang="en-US"/>
          </a:p>
        </p:txBody>
      </p:sp>
      <p:sp>
        <p:nvSpPr>
          <p:cNvPr id="72706" name="Rectangle 2"/>
          <p:cNvSpPr>
            <a:spLocks noGrp="1" noChangeArrowheads="1"/>
          </p:cNvSpPr>
          <p:nvPr>
            <p:ph type="title"/>
          </p:nvPr>
        </p:nvSpPr>
        <p:spPr>
          <a:xfrm>
            <a:off x="6263" y="0"/>
            <a:ext cx="9144000" cy="1143000"/>
          </a:xfrm>
        </p:spPr>
        <p:txBody>
          <a:bodyPr/>
          <a:lstStyle/>
          <a:p>
            <a:r>
              <a:rPr lang="en-US" altLang="en-US" dirty="0"/>
              <a:t>In the Limit …</a:t>
            </a:r>
          </a:p>
        </p:txBody>
      </p:sp>
      <p:sp>
        <p:nvSpPr>
          <p:cNvPr id="7270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270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270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271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2"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2713" name="AutoShape 9"/>
          <p:cNvCxnSpPr>
            <a:cxnSpLocks noChangeShapeType="1"/>
            <a:stCxn id="72707" idx="6"/>
            <a:endCxn id="7270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14"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5" name="Oval 11"/>
          <p:cNvSpPr>
            <a:spLocks noChangeArrowheads="1"/>
          </p:cNvSpPr>
          <p:nvPr/>
        </p:nvSpPr>
        <p:spPr bwMode="auto">
          <a:xfrm>
            <a:off x="77724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6" name="Oval 12"/>
          <p:cNvSpPr>
            <a:spLocks noChangeArrowheads="1"/>
          </p:cNvSpPr>
          <p:nvPr/>
        </p:nvSpPr>
        <p:spPr bwMode="auto">
          <a:xfrm>
            <a:off x="68580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7" name="Oval 13"/>
          <p:cNvSpPr>
            <a:spLocks noChangeArrowheads="1"/>
          </p:cNvSpPr>
          <p:nvPr/>
        </p:nvSpPr>
        <p:spPr bwMode="auto">
          <a:xfrm>
            <a:off x="73152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8" name="Oval 14"/>
          <p:cNvSpPr>
            <a:spLocks noChangeArrowheads="1"/>
          </p:cNvSpPr>
          <p:nvPr/>
        </p:nvSpPr>
        <p:spPr bwMode="auto">
          <a:xfrm>
            <a:off x="75438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9" name="Oval 15"/>
          <p:cNvSpPr>
            <a:spLocks noChangeArrowheads="1"/>
          </p:cNvSpPr>
          <p:nvPr/>
        </p:nvSpPr>
        <p:spPr bwMode="auto">
          <a:xfrm>
            <a:off x="77724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0" name="Oval 16"/>
          <p:cNvSpPr>
            <a:spLocks noChangeArrowheads="1"/>
          </p:cNvSpPr>
          <p:nvPr/>
        </p:nvSpPr>
        <p:spPr bwMode="auto">
          <a:xfrm>
            <a:off x="68580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1" name="Oval 17"/>
          <p:cNvSpPr>
            <a:spLocks noChangeArrowheads="1"/>
          </p:cNvSpPr>
          <p:nvPr/>
        </p:nvSpPr>
        <p:spPr bwMode="auto">
          <a:xfrm>
            <a:off x="75438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2" name="Oval 18"/>
          <p:cNvSpPr>
            <a:spLocks noChangeArrowheads="1"/>
          </p:cNvSpPr>
          <p:nvPr/>
        </p:nvSpPr>
        <p:spPr bwMode="auto">
          <a:xfrm>
            <a:off x="73152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3" name="Oval 19"/>
          <p:cNvSpPr>
            <a:spLocks noChangeArrowheads="1"/>
          </p:cNvSpPr>
          <p:nvPr/>
        </p:nvSpPr>
        <p:spPr bwMode="auto">
          <a:xfrm>
            <a:off x="70866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4" name="Oval 20"/>
          <p:cNvSpPr>
            <a:spLocks noChangeArrowheads="1"/>
          </p:cNvSpPr>
          <p:nvPr/>
        </p:nvSpPr>
        <p:spPr bwMode="auto">
          <a:xfrm>
            <a:off x="70866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5" name="Oval 21"/>
          <p:cNvSpPr>
            <a:spLocks noChangeArrowheads="1"/>
          </p:cNvSpPr>
          <p:nvPr/>
        </p:nvSpPr>
        <p:spPr bwMode="auto">
          <a:xfrm>
            <a:off x="75438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6" name="Oval 22"/>
          <p:cNvSpPr>
            <a:spLocks noChangeArrowheads="1"/>
          </p:cNvSpPr>
          <p:nvPr/>
        </p:nvSpPr>
        <p:spPr bwMode="auto">
          <a:xfrm>
            <a:off x="68580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7" name="Oval 23"/>
          <p:cNvSpPr>
            <a:spLocks noChangeArrowheads="1"/>
          </p:cNvSpPr>
          <p:nvPr/>
        </p:nvSpPr>
        <p:spPr bwMode="auto">
          <a:xfrm>
            <a:off x="70866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8" name="Oval 24"/>
          <p:cNvSpPr>
            <a:spLocks noChangeArrowheads="1"/>
          </p:cNvSpPr>
          <p:nvPr/>
        </p:nvSpPr>
        <p:spPr bwMode="auto">
          <a:xfrm>
            <a:off x="73152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9" name="Oval 25"/>
          <p:cNvSpPr>
            <a:spLocks noChangeArrowheads="1"/>
          </p:cNvSpPr>
          <p:nvPr/>
        </p:nvSpPr>
        <p:spPr bwMode="auto">
          <a:xfrm>
            <a:off x="77724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2730" name="Group 26"/>
          <p:cNvGrpSpPr>
            <a:grpSpLocks/>
          </p:cNvGrpSpPr>
          <p:nvPr/>
        </p:nvGrpSpPr>
        <p:grpSpPr bwMode="auto">
          <a:xfrm>
            <a:off x="6858000" y="4953000"/>
            <a:ext cx="990600" cy="76200"/>
            <a:chOff x="816" y="3024"/>
            <a:chExt cx="624" cy="48"/>
          </a:xfrm>
        </p:grpSpPr>
        <p:sp>
          <p:nvSpPr>
            <p:cNvPr id="72731" name="Oval 27"/>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2" name="Oval 28"/>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3" name="Oval 29"/>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4" name="Oval 30"/>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5" name="Oval 31"/>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2736"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7"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8"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9" name="Oval 35"/>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0"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1"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2"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3"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4" name="Oval 40"/>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2745" name="AutoShape 41"/>
          <p:cNvCxnSpPr>
            <a:cxnSpLocks noChangeShapeType="1"/>
          </p:cNvCxnSpPr>
          <p:nvPr/>
        </p:nvCxnSpPr>
        <p:spPr bwMode="auto">
          <a:xfrm flipH="1">
            <a:off x="5334000" y="4648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486685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483AC0E-5CA0-403B-8EF7-501513283A58}" type="slidenum">
              <a:rPr lang="en-US" altLang="en-US"/>
              <a:pPr/>
              <a:t>32</a:t>
            </a:fld>
            <a:endParaRPr lang="en-US" altLang="en-US"/>
          </a:p>
        </p:txBody>
      </p:sp>
      <p:sp>
        <p:nvSpPr>
          <p:cNvPr id="24578" name="Rectangle 2"/>
          <p:cNvSpPr>
            <a:spLocks noGrp="1" noChangeArrowheads="1"/>
          </p:cNvSpPr>
          <p:nvPr>
            <p:ph type="title"/>
          </p:nvPr>
        </p:nvSpPr>
        <p:spPr>
          <a:xfrm>
            <a:off x="-33403" y="0"/>
            <a:ext cx="9144000" cy="1143000"/>
          </a:xfrm>
        </p:spPr>
        <p:txBody>
          <a:bodyPr/>
          <a:lstStyle/>
          <a:p>
            <a:r>
              <a:rPr lang="en-US" altLang="en-US" dirty="0"/>
              <a:t>PageRank Solution to Traps, Etc.</a:t>
            </a:r>
          </a:p>
        </p:txBody>
      </p:sp>
      <p:sp>
        <p:nvSpPr>
          <p:cNvPr id="24579" name="Rectangle 3"/>
          <p:cNvSpPr>
            <a:spLocks noGrp="1" noChangeArrowheads="1"/>
          </p:cNvSpPr>
          <p:nvPr>
            <p:ph type="body" idx="1"/>
          </p:nvPr>
        </p:nvSpPr>
        <p:spPr/>
        <p:txBody>
          <a:bodyPr>
            <a:normAutofit/>
          </a:bodyPr>
          <a:lstStyle/>
          <a:p>
            <a:r>
              <a:rPr lang="en-US" altLang="en-US" dirty="0"/>
              <a:t>“Tax” each page a fixed percentage at each </a:t>
            </a:r>
            <a:r>
              <a:rPr lang="en-US" altLang="en-US" dirty="0" smtClean="0"/>
              <a:t>iteration</a:t>
            </a:r>
            <a:r>
              <a:rPr lang="en-US" altLang="en-US" dirty="0"/>
              <a:t>.</a:t>
            </a:r>
          </a:p>
          <a:p>
            <a:r>
              <a:rPr lang="en-US" altLang="en-US" dirty="0"/>
              <a:t>Add a fixed constant to all pages</a:t>
            </a:r>
            <a:r>
              <a:rPr lang="en-US" altLang="en-US" dirty="0" smtClean="0"/>
              <a:t>.</a:t>
            </a:r>
          </a:p>
          <a:p>
            <a:pPr lvl="1"/>
            <a:r>
              <a:rPr lang="en-US" altLang="en-US" dirty="0" smtClean="0">
                <a:solidFill>
                  <a:srgbClr val="00B0F0"/>
                </a:solidFill>
              </a:rPr>
              <a:t>Optional but useful</a:t>
            </a:r>
            <a:r>
              <a:rPr lang="en-US" altLang="en-US" dirty="0" smtClean="0"/>
              <a:t>: add exactly enough to balance the loss (tax + PageRank of dead ends).</a:t>
            </a:r>
          </a:p>
          <a:p>
            <a:r>
              <a:rPr lang="en-US" altLang="en-US" dirty="0" smtClean="0"/>
              <a:t>Models </a:t>
            </a:r>
            <a:r>
              <a:rPr lang="en-US" altLang="en-US" dirty="0"/>
              <a:t>a random walk with a fixed probability of leaving the system, and a fixed number of new walkers injected into the system at each step</a:t>
            </a:r>
            <a:r>
              <a:rPr lang="en-US" altLang="en-US" dirty="0" smtClean="0"/>
              <a:t>.</a:t>
            </a:r>
          </a:p>
          <a:p>
            <a:pPr lvl="1"/>
            <a:r>
              <a:rPr lang="en-US" altLang="en-US" dirty="0" smtClean="0"/>
              <a:t>Divided equally among all pages.</a:t>
            </a:r>
            <a:endParaRPr lang="en-US" altLang="en-US" dirty="0"/>
          </a:p>
        </p:txBody>
      </p:sp>
    </p:spTree>
    <p:extLst>
      <p:ext uri="{BB962C8B-B14F-4D97-AF65-F5344CB8AC3E}">
        <p14:creationId xmlns:p14="http://schemas.microsoft.com/office/powerpoint/2010/main" val="55722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5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0AA942EA-905B-46CC-87CA-C2143741BF35}" type="slidenum">
              <a:rPr lang="en-US" altLang="en-US"/>
              <a:pPr/>
              <a:t>33</a:t>
            </a:fld>
            <a:endParaRPr lang="en-US" altLang="en-US"/>
          </a:p>
        </p:txBody>
      </p:sp>
      <p:sp>
        <p:nvSpPr>
          <p:cNvPr id="23554" name="Rectangle 2"/>
          <p:cNvSpPr>
            <a:spLocks noGrp="1" noChangeArrowheads="1"/>
          </p:cNvSpPr>
          <p:nvPr>
            <p:ph type="title"/>
          </p:nvPr>
        </p:nvSpPr>
        <p:spPr>
          <a:xfrm>
            <a:off x="152400" y="-22964"/>
            <a:ext cx="8991600" cy="1143000"/>
          </a:xfrm>
        </p:spPr>
        <p:txBody>
          <a:bodyPr/>
          <a:lstStyle/>
          <a:p>
            <a:r>
              <a:rPr lang="en-US" altLang="en-US" sz="3600" dirty="0">
                <a:solidFill>
                  <a:srgbClr val="92D050"/>
                </a:solidFill>
              </a:rPr>
              <a:t>Example</a:t>
            </a:r>
            <a:r>
              <a:rPr lang="en-US" altLang="en-US" sz="3600" dirty="0"/>
              <a:t>: Microsoft is a Spider Trap; 20% Tax</a:t>
            </a:r>
          </a:p>
        </p:txBody>
      </p:sp>
      <p:sp>
        <p:nvSpPr>
          <p:cNvPr id="23555" name="Rectangle 3"/>
          <p:cNvSpPr>
            <a:spLocks noGrp="1" noChangeArrowheads="1"/>
          </p:cNvSpPr>
          <p:nvPr>
            <p:ph type="body" idx="1"/>
          </p:nvPr>
        </p:nvSpPr>
        <p:spPr/>
        <p:txBody>
          <a:bodyPr/>
          <a:lstStyle/>
          <a:p>
            <a:r>
              <a:rPr lang="en-US" altLang="en-US" dirty="0"/>
              <a:t>Equations </a:t>
            </a:r>
            <a:r>
              <a:rPr lang="en-US" altLang="en-US" b="1" dirty="0"/>
              <a:t> v</a:t>
            </a:r>
            <a:r>
              <a:rPr lang="en-US" altLang="en-US" dirty="0"/>
              <a:t> = </a:t>
            </a:r>
            <a:r>
              <a:rPr lang="en-US" altLang="en-US" dirty="0" smtClean="0"/>
              <a:t>0.8(</a:t>
            </a:r>
            <a:r>
              <a:rPr lang="en-US" altLang="en-US" i="1" dirty="0" err="1" smtClean="0"/>
              <a:t>M</a:t>
            </a:r>
            <a:r>
              <a:rPr lang="en-US" altLang="en-US" b="1" dirty="0" err="1" smtClean="0"/>
              <a:t>v</a:t>
            </a:r>
            <a:r>
              <a:rPr lang="en-US" altLang="en-US" dirty="0" smtClean="0"/>
              <a:t>) </a:t>
            </a:r>
            <a:r>
              <a:rPr lang="en-US" altLang="en-US" dirty="0"/>
              <a:t>+ </a:t>
            </a:r>
            <a:r>
              <a:rPr lang="en-US" altLang="en-US" b="1" dirty="0"/>
              <a:t>0.2</a:t>
            </a:r>
            <a:r>
              <a:rPr lang="en-US" altLang="en-US" dirty="0"/>
              <a:t>:</a:t>
            </a:r>
          </a:p>
          <a:p>
            <a:pPr lvl="1">
              <a:buFont typeface="Monotype Sorts" pitchFamily="2" charset="2"/>
              <a:buNone/>
            </a:pPr>
            <a:r>
              <a:rPr lang="en-US" altLang="en-US" i="1" dirty="0"/>
              <a:t>y</a:t>
            </a:r>
            <a:r>
              <a:rPr lang="en-US" altLang="en-US" dirty="0"/>
              <a:t>   = </a:t>
            </a:r>
            <a:r>
              <a:rPr lang="en-US" altLang="en-US" dirty="0" smtClean="0"/>
              <a:t>0.8(</a:t>
            </a:r>
            <a:r>
              <a:rPr lang="en-US" altLang="en-US" i="1" dirty="0" smtClean="0"/>
              <a:t>y</a:t>
            </a:r>
            <a:r>
              <a:rPr lang="en-US" altLang="en-US" dirty="0" smtClean="0"/>
              <a:t>/2 </a:t>
            </a:r>
            <a:r>
              <a:rPr lang="en-US" altLang="en-US" dirty="0"/>
              <a:t>+ </a:t>
            </a:r>
            <a:r>
              <a:rPr lang="en-US" altLang="en-US" i="1" dirty="0"/>
              <a:t>a</a:t>
            </a:r>
            <a:r>
              <a:rPr lang="en-US" altLang="en-US" dirty="0"/>
              <a:t>/2) + 0.2</a:t>
            </a:r>
          </a:p>
          <a:p>
            <a:pPr lvl="1">
              <a:buFont typeface="Monotype Sorts" pitchFamily="2" charset="2"/>
              <a:buNone/>
            </a:pPr>
            <a:r>
              <a:rPr lang="en-US" altLang="en-US" i="1" dirty="0"/>
              <a:t>a </a:t>
            </a:r>
            <a:r>
              <a:rPr lang="en-US" altLang="en-US" dirty="0"/>
              <a:t>  = </a:t>
            </a:r>
            <a:r>
              <a:rPr lang="en-US" altLang="en-US" dirty="0" smtClean="0"/>
              <a:t>0.8(</a:t>
            </a:r>
            <a:r>
              <a:rPr lang="en-US" altLang="en-US" i="1" dirty="0" smtClean="0"/>
              <a:t>y</a:t>
            </a:r>
            <a:r>
              <a:rPr lang="en-US" altLang="en-US" dirty="0" smtClean="0"/>
              <a:t>/2</a:t>
            </a:r>
            <a:r>
              <a:rPr lang="en-US" altLang="en-US" dirty="0"/>
              <a:t>) + 0.2</a:t>
            </a:r>
          </a:p>
          <a:p>
            <a:pPr lvl="1">
              <a:buFont typeface="Monotype Sorts" pitchFamily="2" charset="2"/>
              <a:buNone/>
            </a:pPr>
            <a:r>
              <a:rPr lang="en-US" altLang="en-US" i="1" dirty="0"/>
              <a:t>m</a:t>
            </a:r>
            <a:r>
              <a:rPr lang="en-US" altLang="en-US" dirty="0"/>
              <a:t>  = </a:t>
            </a:r>
            <a:r>
              <a:rPr lang="en-US" altLang="en-US" dirty="0" smtClean="0"/>
              <a:t>0.8(</a:t>
            </a:r>
            <a:r>
              <a:rPr lang="en-US" altLang="en-US" i="1" dirty="0" smtClean="0"/>
              <a:t>a</a:t>
            </a:r>
            <a:r>
              <a:rPr lang="en-US" altLang="en-US" dirty="0" smtClean="0"/>
              <a:t>/2 </a:t>
            </a:r>
            <a:r>
              <a:rPr lang="en-US" altLang="en-US" dirty="0"/>
              <a:t>+ </a:t>
            </a:r>
            <a:r>
              <a:rPr lang="en-US" altLang="en-US" i="1" dirty="0"/>
              <a:t>m</a:t>
            </a:r>
            <a:r>
              <a:rPr lang="en-US" altLang="en-US" dirty="0"/>
              <a:t>) + 0.2</a:t>
            </a:r>
          </a:p>
          <a:p>
            <a:pPr lvl="1"/>
            <a:endParaRPr lang="en-US" altLang="en-US" dirty="0"/>
          </a:p>
        </p:txBody>
      </p:sp>
      <p:sp>
        <p:nvSpPr>
          <p:cNvPr id="23556" name="Text Box 4"/>
          <p:cNvSpPr txBox="1">
            <a:spLocks noChangeArrowheads="1"/>
          </p:cNvSpPr>
          <p:nvPr/>
        </p:nvSpPr>
        <p:spPr bwMode="auto">
          <a:xfrm>
            <a:off x="1355725" y="4529138"/>
            <a:ext cx="9477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y</a:t>
            </a:r>
          </a:p>
          <a:p>
            <a:r>
              <a:rPr lang="en-US" altLang="en-US"/>
              <a:t>a    =</a:t>
            </a:r>
          </a:p>
          <a:p>
            <a:r>
              <a:rPr lang="en-US" altLang="en-US"/>
              <a:t>m</a:t>
            </a:r>
          </a:p>
        </p:txBody>
      </p:sp>
      <p:sp>
        <p:nvSpPr>
          <p:cNvPr id="23557" name="Text Box 5"/>
          <p:cNvSpPr txBox="1">
            <a:spLocks noChangeArrowheads="1"/>
          </p:cNvSpPr>
          <p:nvPr/>
        </p:nvSpPr>
        <p:spPr bwMode="auto">
          <a:xfrm>
            <a:off x="27432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23558" name="Text Box 6"/>
          <p:cNvSpPr txBox="1">
            <a:spLocks noChangeArrowheads="1"/>
          </p:cNvSpPr>
          <p:nvPr/>
        </p:nvSpPr>
        <p:spPr bwMode="auto">
          <a:xfrm>
            <a:off x="3505200" y="4564063"/>
            <a:ext cx="7762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1.00</a:t>
            </a:r>
          </a:p>
          <a:p>
            <a:r>
              <a:rPr lang="en-US" altLang="en-US"/>
              <a:t>0.60</a:t>
            </a:r>
          </a:p>
          <a:p>
            <a:r>
              <a:rPr lang="en-US" altLang="en-US"/>
              <a:t>1.40</a:t>
            </a:r>
          </a:p>
        </p:txBody>
      </p:sp>
      <p:sp>
        <p:nvSpPr>
          <p:cNvPr id="23559" name="Text Box 7"/>
          <p:cNvSpPr txBox="1">
            <a:spLocks noChangeArrowheads="1"/>
          </p:cNvSpPr>
          <p:nvPr/>
        </p:nvSpPr>
        <p:spPr bwMode="auto">
          <a:xfrm>
            <a:off x="4343400" y="4564063"/>
            <a:ext cx="7762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0.84</a:t>
            </a:r>
          </a:p>
          <a:p>
            <a:r>
              <a:rPr lang="en-US" altLang="en-US"/>
              <a:t>0.60</a:t>
            </a:r>
          </a:p>
          <a:p>
            <a:r>
              <a:rPr lang="en-US" altLang="en-US"/>
              <a:t>1.56</a:t>
            </a:r>
          </a:p>
        </p:txBody>
      </p:sp>
      <p:sp>
        <p:nvSpPr>
          <p:cNvPr id="23560" name="Text Box 8"/>
          <p:cNvSpPr txBox="1">
            <a:spLocks noChangeArrowheads="1"/>
          </p:cNvSpPr>
          <p:nvPr/>
        </p:nvSpPr>
        <p:spPr bwMode="auto">
          <a:xfrm>
            <a:off x="5257800" y="4564063"/>
            <a:ext cx="9429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0.776</a:t>
            </a:r>
          </a:p>
          <a:p>
            <a:r>
              <a:rPr lang="en-US" altLang="en-US"/>
              <a:t>0.536</a:t>
            </a:r>
          </a:p>
          <a:p>
            <a:r>
              <a:rPr lang="en-US" altLang="en-US"/>
              <a:t>1.688</a:t>
            </a:r>
          </a:p>
        </p:txBody>
      </p:sp>
      <p:sp>
        <p:nvSpPr>
          <p:cNvPr id="23561" name="Text Box 9"/>
          <p:cNvSpPr txBox="1">
            <a:spLocks noChangeArrowheads="1"/>
          </p:cNvSpPr>
          <p:nvPr/>
        </p:nvSpPr>
        <p:spPr bwMode="auto">
          <a:xfrm>
            <a:off x="7162800" y="4565650"/>
            <a:ext cx="990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Times New Roman" pitchFamily="18" charset="0"/>
              </a:rPr>
              <a:t>  </a:t>
            </a:r>
            <a:r>
              <a:rPr lang="en-US" altLang="en-US"/>
              <a:t>7/11</a:t>
            </a:r>
          </a:p>
          <a:p>
            <a:r>
              <a:rPr lang="en-US" altLang="en-US"/>
              <a:t>  5/11</a:t>
            </a:r>
          </a:p>
          <a:p>
            <a:r>
              <a:rPr lang="en-US" altLang="en-US"/>
              <a:t>21/11</a:t>
            </a:r>
          </a:p>
        </p:txBody>
      </p:sp>
      <p:sp>
        <p:nvSpPr>
          <p:cNvPr id="23562" name="Text Box 10"/>
          <p:cNvSpPr txBox="1">
            <a:spLocks noChangeArrowheads="1"/>
          </p:cNvSpPr>
          <p:nvPr/>
        </p:nvSpPr>
        <p:spPr bwMode="auto">
          <a:xfrm>
            <a:off x="6232525" y="4910138"/>
            <a:ext cx="65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p:txBody>
      </p:sp>
    </p:spTree>
    <p:extLst>
      <p:ext uri="{BB962C8B-B14F-4D97-AF65-F5344CB8AC3E}">
        <p14:creationId xmlns:p14="http://schemas.microsoft.com/office/powerpoint/2010/main" val="4145054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8"/>
                                        </p:tgtEl>
                                        <p:attrNameLst>
                                          <p:attrName>style.visibility</p:attrName>
                                        </p:attrNameLst>
                                      </p:cBhvr>
                                      <p:to>
                                        <p:strVal val="visible"/>
                                      </p:to>
                                    </p:set>
                                    <p:anim calcmode="lin" valueType="num">
                                      <p:cBhvr additive="base">
                                        <p:cTn id="7" dur="500" fill="hold"/>
                                        <p:tgtEl>
                                          <p:spTgt spid="23558"/>
                                        </p:tgtEl>
                                        <p:attrNameLst>
                                          <p:attrName>ppt_x</p:attrName>
                                        </p:attrNameLst>
                                      </p:cBhvr>
                                      <p:tavLst>
                                        <p:tav tm="0">
                                          <p:val>
                                            <p:strVal val="1+#ppt_w/2"/>
                                          </p:val>
                                        </p:tav>
                                        <p:tav tm="100000">
                                          <p:val>
                                            <p:strVal val="#ppt_x"/>
                                          </p:val>
                                        </p:tav>
                                      </p:tavLst>
                                    </p:anim>
                                    <p:anim calcmode="lin" valueType="num">
                                      <p:cBhvr additive="base">
                                        <p:cTn id="8" dur="500" fill="hold"/>
                                        <p:tgtEl>
                                          <p:spTgt spid="235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559"/>
                                        </p:tgtEl>
                                        <p:attrNameLst>
                                          <p:attrName>style.visibility</p:attrName>
                                        </p:attrNameLst>
                                      </p:cBhvr>
                                      <p:to>
                                        <p:strVal val="visible"/>
                                      </p:to>
                                    </p:set>
                                    <p:anim calcmode="lin" valueType="num">
                                      <p:cBhvr additive="base">
                                        <p:cTn id="13" dur="500" fill="hold"/>
                                        <p:tgtEl>
                                          <p:spTgt spid="23559"/>
                                        </p:tgtEl>
                                        <p:attrNameLst>
                                          <p:attrName>ppt_x</p:attrName>
                                        </p:attrNameLst>
                                      </p:cBhvr>
                                      <p:tavLst>
                                        <p:tav tm="0">
                                          <p:val>
                                            <p:strVal val="1+#ppt_w/2"/>
                                          </p:val>
                                        </p:tav>
                                        <p:tav tm="100000">
                                          <p:val>
                                            <p:strVal val="#ppt_x"/>
                                          </p:val>
                                        </p:tav>
                                      </p:tavLst>
                                    </p:anim>
                                    <p:anim calcmode="lin" valueType="num">
                                      <p:cBhvr additive="base">
                                        <p:cTn id="14" dur="500" fill="hold"/>
                                        <p:tgtEl>
                                          <p:spTgt spid="2355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3560"/>
                                        </p:tgtEl>
                                        <p:attrNameLst>
                                          <p:attrName>style.visibility</p:attrName>
                                        </p:attrNameLst>
                                      </p:cBhvr>
                                      <p:to>
                                        <p:strVal val="visible"/>
                                      </p:to>
                                    </p:set>
                                    <p:anim calcmode="lin" valueType="num">
                                      <p:cBhvr additive="base">
                                        <p:cTn id="19" dur="500" fill="hold"/>
                                        <p:tgtEl>
                                          <p:spTgt spid="23560"/>
                                        </p:tgtEl>
                                        <p:attrNameLst>
                                          <p:attrName>ppt_x</p:attrName>
                                        </p:attrNameLst>
                                      </p:cBhvr>
                                      <p:tavLst>
                                        <p:tav tm="0">
                                          <p:val>
                                            <p:strVal val="1+#ppt_w/2"/>
                                          </p:val>
                                        </p:tav>
                                        <p:tav tm="100000">
                                          <p:val>
                                            <p:strVal val="#ppt_x"/>
                                          </p:val>
                                        </p:tav>
                                      </p:tavLst>
                                    </p:anim>
                                    <p:anim calcmode="lin" valueType="num">
                                      <p:cBhvr additive="base">
                                        <p:cTn id="20" dur="500" fill="hold"/>
                                        <p:tgtEl>
                                          <p:spTgt spid="2356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3562"/>
                                        </p:tgtEl>
                                        <p:attrNameLst>
                                          <p:attrName>style.visibility</p:attrName>
                                        </p:attrNameLst>
                                      </p:cBhvr>
                                      <p:to>
                                        <p:strVal val="visible"/>
                                      </p:to>
                                    </p:set>
                                    <p:anim calcmode="lin" valueType="num">
                                      <p:cBhvr additive="base">
                                        <p:cTn id="25" dur="500" fill="hold"/>
                                        <p:tgtEl>
                                          <p:spTgt spid="23562"/>
                                        </p:tgtEl>
                                        <p:attrNameLst>
                                          <p:attrName>ppt_x</p:attrName>
                                        </p:attrNameLst>
                                      </p:cBhvr>
                                      <p:tavLst>
                                        <p:tav tm="0">
                                          <p:val>
                                            <p:strVal val="1+#ppt_w/2"/>
                                          </p:val>
                                        </p:tav>
                                        <p:tav tm="100000">
                                          <p:val>
                                            <p:strVal val="#ppt_x"/>
                                          </p:val>
                                        </p:tav>
                                      </p:tavLst>
                                    </p:anim>
                                    <p:anim calcmode="lin" valueType="num">
                                      <p:cBhvr additive="base">
                                        <p:cTn id="26" dur="500" fill="hold"/>
                                        <p:tgtEl>
                                          <p:spTgt spid="2356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3561"/>
                                        </p:tgtEl>
                                        <p:attrNameLst>
                                          <p:attrName>style.visibility</p:attrName>
                                        </p:attrNameLst>
                                      </p:cBhvr>
                                      <p:to>
                                        <p:strVal val="visible"/>
                                      </p:to>
                                    </p:set>
                                    <p:anim calcmode="lin" valueType="num">
                                      <p:cBhvr additive="base">
                                        <p:cTn id="31" dur="500" fill="hold"/>
                                        <p:tgtEl>
                                          <p:spTgt spid="23561"/>
                                        </p:tgtEl>
                                        <p:attrNameLst>
                                          <p:attrName>ppt_x</p:attrName>
                                        </p:attrNameLst>
                                      </p:cBhvr>
                                      <p:tavLst>
                                        <p:tav tm="0">
                                          <p:val>
                                            <p:strVal val="1+#ppt_w/2"/>
                                          </p:val>
                                        </p:tav>
                                        <p:tav tm="100000">
                                          <p:val>
                                            <p:strVal val="#ppt_x"/>
                                          </p:val>
                                        </p:tav>
                                      </p:tavLst>
                                    </p:anim>
                                    <p:anim calcmode="lin" valueType="num">
                                      <p:cBhvr additive="base">
                                        <p:cTn id="32" dur="500" fill="hold"/>
                                        <p:tgtEl>
                                          <p:spTgt spid="235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autoUpdateAnimBg="0"/>
      <p:bldP spid="23559" grpId="0" autoUpdateAnimBg="0"/>
      <p:bldP spid="23560" grpId="0" autoUpdateAnimBg="0"/>
      <p:bldP spid="23561" grpId="0" autoUpdateAnimBg="0"/>
      <p:bldP spid="23562"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Topic-Specific PageRank</a:t>
            </a:r>
            <a:endParaRPr lang="en-US" dirty="0">
              <a:solidFill>
                <a:srgbClr val="CC0000"/>
              </a:solidFill>
            </a:endParaRPr>
          </a:p>
        </p:txBody>
      </p:sp>
      <p:sp>
        <p:nvSpPr>
          <p:cNvPr id="9" name="Rectangle 3"/>
          <p:cNvSpPr>
            <a:spLocks noGrp="1" noChangeArrowheads="1"/>
          </p:cNvSpPr>
          <p:nvPr>
            <p:ph type="ctrTitle"/>
          </p:nvPr>
        </p:nvSpPr>
        <p:spPr>
          <a:xfrm>
            <a:off x="914400" y="2895600"/>
            <a:ext cx="7696200" cy="1981200"/>
          </a:xfrm>
        </p:spPr>
        <p:txBody>
          <a:bodyPr>
            <a:noAutofit/>
          </a:bodyPr>
          <a:lstStyle/>
          <a:p>
            <a:pPr lvl="0">
              <a:spcBef>
                <a:spcPts val="0"/>
              </a:spcBef>
            </a:pPr>
            <a:r>
              <a:rPr lang="en-US" sz="3600" dirty="0" smtClean="0">
                <a:solidFill>
                  <a:srgbClr val="FF9900"/>
                </a:solidFill>
              </a:rPr>
              <a:t>Focusing on Specific Pages</a:t>
            </a:r>
            <a:r>
              <a:rPr lang="en-US" sz="3600" dirty="0">
                <a:solidFill>
                  <a:srgbClr val="FF9900"/>
                </a:solidFill>
              </a:rPr>
              <a:t/>
            </a:r>
            <a:br>
              <a:rPr lang="en-US" sz="3600" dirty="0">
                <a:solidFill>
                  <a:srgbClr val="FF9900"/>
                </a:solidFill>
              </a:rPr>
            </a:br>
            <a:r>
              <a:rPr lang="en-US" sz="3600" dirty="0" smtClean="0">
                <a:solidFill>
                  <a:srgbClr val="FF9900"/>
                </a:solidFill>
              </a:rPr>
              <a:t>Teleport Sets</a:t>
            </a:r>
            <a:br>
              <a:rPr lang="en-US" sz="3600" dirty="0" smtClean="0">
                <a:solidFill>
                  <a:srgbClr val="FF9900"/>
                </a:solidFill>
              </a:rPr>
            </a:br>
            <a:r>
              <a:rPr lang="en-US" sz="3600" dirty="0" smtClean="0">
                <a:solidFill>
                  <a:srgbClr val="FF9900"/>
                </a:solidFill>
              </a:rPr>
              <a:t>Interpretation as a Random Walk</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4358251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A2E3BF6-A39D-417C-BD58-BA5C691CB59D}" type="slidenum">
              <a:rPr lang="en-US" altLang="en-US"/>
              <a:pPr/>
              <a:t>35</a:t>
            </a:fld>
            <a:endParaRPr lang="en-US" altLang="en-US"/>
          </a:p>
        </p:txBody>
      </p:sp>
      <p:sp>
        <p:nvSpPr>
          <p:cNvPr id="73730" name="Rectangle 2"/>
          <p:cNvSpPr>
            <a:spLocks noGrp="1" noChangeArrowheads="1"/>
          </p:cNvSpPr>
          <p:nvPr>
            <p:ph type="title"/>
          </p:nvPr>
        </p:nvSpPr>
        <p:spPr>
          <a:xfrm>
            <a:off x="609600" y="0"/>
            <a:ext cx="7772400" cy="1143000"/>
          </a:xfrm>
        </p:spPr>
        <p:txBody>
          <a:bodyPr/>
          <a:lstStyle/>
          <a:p>
            <a:r>
              <a:rPr lang="en-US" altLang="en-US" dirty="0"/>
              <a:t>Topic-Specific Page Rank</a:t>
            </a:r>
          </a:p>
        </p:txBody>
      </p:sp>
      <p:sp>
        <p:nvSpPr>
          <p:cNvPr id="73731" name="Rectangle 3"/>
          <p:cNvSpPr>
            <a:spLocks noGrp="1" noChangeArrowheads="1"/>
          </p:cNvSpPr>
          <p:nvPr>
            <p:ph type="body" idx="1"/>
          </p:nvPr>
        </p:nvSpPr>
        <p:spPr>
          <a:xfrm>
            <a:off x="533400" y="1295400"/>
            <a:ext cx="8229600" cy="5410200"/>
          </a:xfrm>
        </p:spPr>
        <p:txBody>
          <a:bodyPr>
            <a:normAutofit/>
          </a:bodyPr>
          <a:lstStyle/>
          <a:p>
            <a:r>
              <a:rPr lang="en-US" altLang="en-US" dirty="0">
                <a:solidFill>
                  <a:srgbClr val="0070C0"/>
                </a:solidFill>
              </a:rPr>
              <a:t>Goal</a:t>
            </a:r>
            <a:r>
              <a:rPr lang="en-US" altLang="en-US" dirty="0"/>
              <a:t>: Evaluate Web pages not just according to their popularity, but </a:t>
            </a:r>
            <a:r>
              <a:rPr lang="en-US" altLang="en-US" dirty="0" smtClean="0"/>
              <a:t>also by </a:t>
            </a:r>
            <a:r>
              <a:rPr lang="en-US" altLang="en-US" dirty="0"/>
              <a:t>how </a:t>
            </a:r>
            <a:r>
              <a:rPr lang="en-US" altLang="en-US" dirty="0" smtClean="0"/>
              <a:t>relevant </a:t>
            </a:r>
            <a:r>
              <a:rPr lang="en-US" altLang="en-US" dirty="0"/>
              <a:t>they are to a particular topic, e.g. “sports” or “history.”</a:t>
            </a:r>
          </a:p>
          <a:p>
            <a:r>
              <a:rPr lang="en-US" altLang="en-US" dirty="0"/>
              <a:t>Allows search queries to be answered based on interests of the user.</a:t>
            </a:r>
          </a:p>
          <a:p>
            <a:r>
              <a:rPr lang="en-US" altLang="en-US" dirty="0">
                <a:solidFill>
                  <a:srgbClr val="00B050"/>
                </a:solidFill>
              </a:rPr>
              <a:t>Example</a:t>
            </a:r>
            <a:r>
              <a:rPr lang="en-US" altLang="en-US" dirty="0"/>
              <a:t>: </a:t>
            </a:r>
            <a:r>
              <a:rPr lang="en-US" altLang="en-US" dirty="0" smtClean="0"/>
              <a:t>Search query </a:t>
            </a:r>
            <a:r>
              <a:rPr lang="en-US" altLang="en-US" dirty="0" smtClean="0">
                <a:solidFill>
                  <a:schemeClr val="accent6">
                    <a:lumMod val="75000"/>
                  </a:schemeClr>
                </a:solidFill>
              </a:rPr>
              <a:t>[jaguar] </a:t>
            </a:r>
            <a:r>
              <a:rPr lang="en-US" altLang="en-US" dirty="0" smtClean="0"/>
              <a:t>wants different </a:t>
            </a:r>
            <a:r>
              <a:rPr lang="en-US" altLang="en-US" dirty="0"/>
              <a:t>pages depending on whether you are interested in </a:t>
            </a:r>
            <a:r>
              <a:rPr lang="en-US" altLang="en-US" dirty="0" smtClean="0"/>
              <a:t>automobiles, nature, or sports.</a:t>
            </a:r>
            <a:endParaRPr lang="en-US" altLang="en-US" dirty="0"/>
          </a:p>
        </p:txBody>
      </p:sp>
    </p:spTree>
    <p:extLst>
      <p:ext uri="{BB962C8B-B14F-4D97-AF65-F5344CB8AC3E}">
        <p14:creationId xmlns:p14="http://schemas.microsoft.com/office/powerpoint/2010/main" val="65863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7EA0272-6117-444B-B3D6-72D8B42564B0}" type="slidenum">
              <a:rPr lang="en-US" altLang="en-US"/>
              <a:pPr/>
              <a:t>36</a:t>
            </a:fld>
            <a:endParaRPr lang="en-US" altLang="en-US"/>
          </a:p>
        </p:txBody>
      </p:sp>
      <p:sp>
        <p:nvSpPr>
          <p:cNvPr id="74754" name="Rectangle 2"/>
          <p:cNvSpPr>
            <a:spLocks noGrp="1" noChangeArrowheads="1"/>
          </p:cNvSpPr>
          <p:nvPr>
            <p:ph type="title"/>
          </p:nvPr>
        </p:nvSpPr>
        <p:spPr/>
        <p:txBody>
          <a:bodyPr/>
          <a:lstStyle/>
          <a:p>
            <a:r>
              <a:rPr lang="en-US" altLang="en-US"/>
              <a:t>Teleport Sets</a:t>
            </a:r>
          </a:p>
        </p:txBody>
      </p:sp>
      <p:sp>
        <p:nvSpPr>
          <p:cNvPr id="74755" name="Rectangle 3"/>
          <p:cNvSpPr>
            <a:spLocks noGrp="1" noChangeArrowheads="1"/>
          </p:cNvSpPr>
          <p:nvPr>
            <p:ph type="body" idx="1"/>
          </p:nvPr>
        </p:nvSpPr>
        <p:spPr/>
        <p:txBody>
          <a:bodyPr/>
          <a:lstStyle/>
          <a:p>
            <a:pPr marL="609600" indent="-609600"/>
            <a:r>
              <a:rPr lang="en-US" altLang="en-US" dirty="0"/>
              <a:t>Assume each walker has a small probability of “teleporting” at any tick.</a:t>
            </a:r>
          </a:p>
          <a:p>
            <a:pPr marL="609600" indent="-609600"/>
            <a:r>
              <a:rPr lang="en-US" altLang="en-US" dirty="0"/>
              <a:t>Teleport can go to:</a:t>
            </a:r>
          </a:p>
          <a:p>
            <a:pPr marL="990600" lvl="1" indent="-533400">
              <a:buFont typeface="Monotype Sorts" pitchFamily="2" charset="2"/>
              <a:buAutoNum type="arabicPeriod"/>
            </a:pPr>
            <a:r>
              <a:rPr lang="en-US" altLang="en-US" dirty="0"/>
              <a:t>Any page with equal </a:t>
            </a:r>
            <a:r>
              <a:rPr lang="en-US" altLang="en-US" dirty="0" smtClean="0"/>
              <a:t>probability.</a:t>
            </a:r>
          </a:p>
          <a:p>
            <a:pPr marL="1255776" lvl="2" indent="-533400"/>
            <a:r>
              <a:rPr lang="en-US" altLang="en-US" dirty="0"/>
              <a:t>A</a:t>
            </a:r>
            <a:r>
              <a:rPr lang="en-US" altLang="en-US" dirty="0" smtClean="0"/>
              <a:t>s </a:t>
            </a:r>
            <a:r>
              <a:rPr lang="en-US" altLang="en-US" dirty="0"/>
              <a:t>in the “taxation” scheme.</a:t>
            </a:r>
          </a:p>
          <a:p>
            <a:pPr marL="990600" lvl="1" indent="-533400">
              <a:buFont typeface="Monotype Sorts" pitchFamily="2" charset="2"/>
              <a:buAutoNum type="arabicPeriod"/>
            </a:pPr>
            <a:r>
              <a:rPr lang="en-US" altLang="en-US" dirty="0"/>
              <a:t>A </a:t>
            </a:r>
            <a:r>
              <a:rPr lang="en-US" altLang="en-US" dirty="0" smtClean="0"/>
              <a:t>set </a:t>
            </a:r>
            <a:r>
              <a:rPr lang="en-US" altLang="en-US" dirty="0"/>
              <a:t>of “relevant” pages (</a:t>
            </a:r>
            <a:r>
              <a:rPr lang="en-US" altLang="en-US" i="1" dirty="0">
                <a:solidFill>
                  <a:srgbClr val="FF0066"/>
                </a:solidFill>
              </a:rPr>
              <a:t>teleport </a:t>
            </a:r>
            <a:r>
              <a:rPr lang="en-US" altLang="en-US" i="1" dirty="0" smtClean="0">
                <a:solidFill>
                  <a:srgbClr val="FF0066"/>
                </a:solidFill>
              </a:rPr>
              <a:t>set</a:t>
            </a:r>
            <a:r>
              <a:rPr lang="en-US" altLang="en-US" dirty="0" smtClean="0"/>
              <a:t>).</a:t>
            </a:r>
            <a:endParaRPr lang="en-US" altLang="en-US" dirty="0"/>
          </a:p>
          <a:p>
            <a:pPr marL="1255776" lvl="2" indent="-533400"/>
            <a:r>
              <a:rPr lang="en-US" altLang="en-US" dirty="0"/>
              <a:t>F</a:t>
            </a:r>
            <a:r>
              <a:rPr lang="en-US" altLang="en-US" dirty="0" smtClean="0"/>
              <a:t>or </a:t>
            </a:r>
            <a:r>
              <a:rPr lang="en-US" altLang="en-US" i="1" dirty="0">
                <a:solidFill>
                  <a:srgbClr val="FF0066"/>
                </a:solidFill>
              </a:rPr>
              <a:t>topic-specific</a:t>
            </a:r>
            <a:r>
              <a:rPr lang="en-US" altLang="en-US" dirty="0"/>
              <a:t> </a:t>
            </a:r>
            <a:r>
              <a:rPr lang="en-US" altLang="en-US" dirty="0" smtClean="0"/>
              <a:t>PageRank</a:t>
            </a:r>
            <a:r>
              <a:rPr lang="en-US" altLang="en-US" dirty="0"/>
              <a:t>.</a:t>
            </a:r>
          </a:p>
        </p:txBody>
      </p:sp>
    </p:spTree>
    <p:extLst>
      <p:ext uri="{BB962C8B-B14F-4D97-AF65-F5344CB8AC3E}">
        <p14:creationId xmlns:p14="http://schemas.microsoft.com/office/powerpoint/2010/main" val="78107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75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47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93584E1-470B-4194-89BA-357516AD471F}" type="slidenum">
              <a:rPr lang="en-US" altLang="en-US"/>
              <a:pPr/>
              <a:t>37</a:t>
            </a:fld>
            <a:endParaRPr lang="en-US" altLang="en-US"/>
          </a:p>
        </p:txBody>
      </p:sp>
      <p:sp>
        <p:nvSpPr>
          <p:cNvPr id="75778" name="Rectangle 2"/>
          <p:cNvSpPr>
            <a:spLocks noGrp="1" noChangeArrowheads="1"/>
          </p:cNvSpPr>
          <p:nvPr>
            <p:ph type="title"/>
          </p:nvPr>
        </p:nvSpPr>
        <p:spPr/>
        <p:txBody>
          <a:bodyPr/>
          <a:lstStyle/>
          <a:p>
            <a:r>
              <a:rPr lang="en-US" altLang="en-US">
                <a:solidFill>
                  <a:srgbClr val="33CC33"/>
                </a:solidFill>
              </a:rPr>
              <a:t>Example</a:t>
            </a:r>
            <a:r>
              <a:rPr lang="en-US" altLang="en-US"/>
              <a:t>: Topic = Software</a:t>
            </a:r>
          </a:p>
        </p:txBody>
      </p:sp>
      <p:sp>
        <p:nvSpPr>
          <p:cNvPr id="75779" name="Rectangle 3"/>
          <p:cNvSpPr>
            <a:spLocks noGrp="1" noChangeArrowheads="1"/>
          </p:cNvSpPr>
          <p:nvPr>
            <p:ph type="body" idx="1"/>
          </p:nvPr>
        </p:nvSpPr>
        <p:spPr/>
        <p:txBody>
          <a:bodyPr/>
          <a:lstStyle/>
          <a:p>
            <a:r>
              <a:rPr lang="en-US" altLang="en-US" dirty="0"/>
              <a:t>Only Microsoft is in the teleport set.</a:t>
            </a:r>
          </a:p>
          <a:p>
            <a:r>
              <a:rPr lang="en-US" altLang="en-US" dirty="0"/>
              <a:t>Assume 20% “tax.”</a:t>
            </a:r>
          </a:p>
          <a:p>
            <a:pPr lvl="1"/>
            <a:r>
              <a:rPr lang="en-US" altLang="en-US" dirty="0"/>
              <a:t>I.e., probability of a teleport is 20%.</a:t>
            </a:r>
          </a:p>
        </p:txBody>
      </p:sp>
    </p:spTree>
    <p:extLst>
      <p:ext uri="{BB962C8B-B14F-4D97-AF65-F5344CB8AC3E}">
        <p14:creationId xmlns:p14="http://schemas.microsoft.com/office/powerpoint/2010/main" val="8710405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lide Number Placeholder 4"/>
          <p:cNvSpPr>
            <a:spLocks noGrp="1"/>
          </p:cNvSpPr>
          <p:nvPr>
            <p:ph type="sldNum" sz="quarter" idx="12"/>
          </p:nvPr>
        </p:nvSpPr>
        <p:spPr/>
        <p:txBody>
          <a:bodyPr/>
          <a:lstStyle/>
          <a:p>
            <a:fld id="{B5DF1CF2-DF5F-438D-AC58-A460999A3F28}" type="slidenum">
              <a:rPr lang="en-US" altLang="en-US"/>
              <a:pPr/>
              <a:t>38</a:t>
            </a:fld>
            <a:endParaRPr lang="en-US" altLang="en-US"/>
          </a:p>
        </p:txBody>
      </p:sp>
      <p:sp>
        <p:nvSpPr>
          <p:cNvPr id="76802" name="Rectangle 2"/>
          <p:cNvSpPr>
            <a:spLocks noGrp="1" noChangeArrowheads="1"/>
          </p:cNvSpPr>
          <p:nvPr>
            <p:ph type="title"/>
          </p:nvPr>
        </p:nvSpPr>
        <p:spPr/>
        <p:txBody>
          <a:bodyPr/>
          <a:lstStyle/>
          <a:p>
            <a:r>
              <a:rPr lang="en-US" altLang="en-US"/>
              <a:t>Only Microsoft in Teleport Set</a:t>
            </a:r>
          </a:p>
        </p:txBody>
      </p:sp>
      <p:sp>
        <p:nvSpPr>
          <p:cNvPr id="7680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680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680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680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8"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9"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6810" name="AutoShape 10"/>
          <p:cNvCxnSpPr>
            <a:cxnSpLocks noChangeShapeType="1"/>
            <a:stCxn id="76803" idx="6"/>
            <a:endCxn id="7680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811" name="Oval 11"/>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2" name="Oval 12"/>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3" name="Oval 13"/>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4" name="Oval 14"/>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5" name="Oval 15"/>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6" name="Oval 16"/>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7" name="Oval 17"/>
          <p:cNvSpPr>
            <a:spLocks noChangeArrowheads="1"/>
          </p:cNvSpPr>
          <p:nvPr/>
        </p:nvSpPr>
        <p:spPr bwMode="auto">
          <a:xfrm>
            <a:off x="25146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8" name="Oval 18"/>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9" name="Oval 19"/>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0" name="Oval 20"/>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1" name="Oval 21"/>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2" name="Oval 22"/>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3" name="Oval 23"/>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4" name="Oval 24"/>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5" name="Oval 25"/>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6" name="Oval 26"/>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7" name="Oval 27"/>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8" name="Oval 28"/>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9" name="Oval 29"/>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0" name="Oval 30"/>
          <p:cNvSpPr>
            <a:spLocks noChangeArrowheads="1"/>
          </p:cNvSpPr>
          <p:nvPr/>
        </p:nvSpPr>
        <p:spPr bwMode="auto">
          <a:xfrm>
            <a:off x="1295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1" name="Oval 31"/>
          <p:cNvSpPr>
            <a:spLocks noChangeArrowheads="1"/>
          </p:cNvSpPr>
          <p:nvPr/>
        </p:nvSpPr>
        <p:spPr bwMode="auto">
          <a:xfrm>
            <a:off x="12954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2"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3"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4"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5" name="Oval 35"/>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6"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7"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8"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9"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40" name="Oval 40"/>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41" name="Rectangle 41"/>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42" name="Rectangle 42"/>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6843" name="Group 43"/>
          <p:cNvGrpSpPr>
            <a:grpSpLocks/>
          </p:cNvGrpSpPr>
          <p:nvPr/>
        </p:nvGrpSpPr>
        <p:grpSpPr bwMode="auto">
          <a:xfrm>
            <a:off x="7467600" y="2438400"/>
            <a:ext cx="1676400" cy="1720850"/>
            <a:chOff x="4704" y="1536"/>
            <a:chExt cx="1056" cy="1084"/>
          </a:xfrm>
        </p:grpSpPr>
        <p:sp>
          <p:nvSpPr>
            <p:cNvPr id="76844" name="Text Box 44"/>
            <p:cNvSpPr txBox="1">
              <a:spLocks noChangeArrowheads="1"/>
            </p:cNvSpPr>
            <p:nvPr/>
          </p:nvSpPr>
          <p:spPr bwMode="auto">
            <a:xfrm>
              <a:off x="4816" y="1872"/>
              <a:ext cx="944"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Dr. Who’s</a:t>
              </a:r>
            </a:p>
            <a:p>
              <a:r>
                <a:rPr lang="en-US" altLang="en-US"/>
                <a:t>phone</a:t>
              </a:r>
            </a:p>
            <a:p>
              <a:r>
                <a:rPr lang="en-US" altLang="en-US"/>
                <a:t>booth.</a:t>
              </a:r>
            </a:p>
          </p:txBody>
        </p:sp>
        <p:sp>
          <p:nvSpPr>
            <p:cNvPr id="76845" name="Line 45"/>
            <p:cNvSpPr>
              <a:spLocks noChangeShapeType="1"/>
            </p:cNvSpPr>
            <p:nvPr/>
          </p:nvSpPr>
          <p:spPr bwMode="auto">
            <a:xfrm flipH="1" flipV="1">
              <a:off x="4704" y="1536"/>
              <a:ext cx="48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0203308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768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fld id="{6F14F599-7480-47D1-AFEA-FFBC7D2DEE08}" type="slidenum">
              <a:rPr lang="en-US" altLang="en-US"/>
              <a:pPr/>
              <a:t>39</a:t>
            </a:fld>
            <a:endParaRPr lang="en-US" altLang="en-US"/>
          </a:p>
        </p:txBody>
      </p:sp>
      <p:sp>
        <p:nvSpPr>
          <p:cNvPr id="77826" name="Rectangle 2"/>
          <p:cNvSpPr>
            <a:spLocks noGrp="1" noChangeArrowheads="1"/>
          </p:cNvSpPr>
          <p:nvPr>
            <p:ph type="title"/>
          </p:nvPr>
        </p:nvSpPr>
        <p:spPr/>
        <p:txBody>
          <a:bodyPr/>
          <a:lstStyle/>
          <a:p>
            <a:r>
              <a:rPr lang="en-US" altLang="en-US"/>
              <a:t>Only Microsoft in Teleport Set</a:t>
            </a:r>
          </a:p>
        </p:txBody>
      </p:sp>
      <p:sp>
        <p:nvSpPr>
          <p:cNvPr id="7782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782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782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783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2"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3"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7834" name="AutoShape 10"/>
          <p:cNvCxnSpPr>
            <a:cxnSpLocks noChangeShapeType="1"/>
            <a:stCxn id="77827" idx="6"/>
            <a:endCxn id="7782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835" name="Oval 11"/>
          <p:cNvSpPr>
            <a:spLocks noChangeArrowheads="1"/>
          </p:cNvSpPr>
          <p:nvPr/>
        </p:nvSpPr>
        <p:spPr bwMode="auto">
          <a:xfrm>
            <a:off x="69342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6" name="Oval 12"/>
          <p:cNvSpPr>
            <a:spLocks noChangeArrowheads="1"/>
          </p:cNvSpPr>
          <p:nvPr/>
        </p:nvSpPr>
        <p:spPr bwMode="auto">
          <a:xfrm>
            <a:off x="71628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7" name="Oval 13"/>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8" name="Oval 14"/>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9" name="Oval 15"/>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0" name="Oval 16"/>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1" name="Oval 17"/>
          <p:cNvSpPr>
            <a:spLocks noChangeArrowheads="1"/>
          </p:cNvSpPr>
          <p:nvPr/>
        </p:nvSpPr>
        <p:spPr bwMode="auto">
          <a:xfrm>
            <a:off x="69342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2" name="Oval 18"/>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3" name="Oval 19"/>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4" name="Oval 20"/>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5" name="Oval 21"/>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6" name="Oval 22"/>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7" name="Oval 23"/>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8" name="Oval 24"/>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9" name="Oval 25"/>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0" name="Oval 26"/>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1" name="Oval 27"/>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2" name="Oval 28"/>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3" name="Oval 29"/>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4" name="Oval 30"/>
          <p:cNvSpPr>
            <a:spLocks noChangeArrowheads="1"/>
          </p:cNvSpPr>
          <p:nvPr/>
        </p:nvSpPr>
        <p:spPr bwMode="auto">
          <a:xfrm>
            <a:off x="69342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5" name="Oval 31"/>
          <p:cNvSpPr>
            <a:spLocks noChangeArrowheads="1"/>
          </p:cNvSpPr>
          <p:nvPr/>
        </p:nvSpPr>
        <p:spPr bwMode="auto">
          <a:xfrm>
            <a:off x="71628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6"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7"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8"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9" name="Oval 35"/>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0" name="Oval 36"/>
          <p:cNvSpPr>
            <a:spLocks noChangeArrowheads="1"/>
          </p:cNvSpPr>
          <p:nvPr/>
        </p:nvSpPr>
        <p:spPr bwMode="auto">
          <a:xfrm>
            <a:off x="71628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1"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2"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3"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4" name="Oval 40"/>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5" name="Rectangle 41"/>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6" name="Rectangle 42"/>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34112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5311557-D652-4856-8E9F-18B2743EC1A3}" type="slidenum">
              <a:rPr lang="en-US" altLang="en-US"/>
              <a:pPr/>
              <a:t>4</a:t>
            </a:fld>
            <a:endParaRPr lang="en-US" altLang="en-US"/>
          </a:p>
        </p:txBody>
      </p:sp>
      <p:sp>
        <p:nvSpPr>
          <p:cNvPr id="11266" name="Rectangle 2"/>
          <p:cNvSpPr>
            <a:spLocks noGrp="1" noChangeArrowheads="1"/>
          </p:cNvSpPr>
          <p:nvPr>
            <p:ph type="title"/>
          </p:nvPr>
        </p:nvSpPr>
        <p:spPr/>
        <p:txBody>
          <a:bodyPr/>
          <a:lstStyle/>
          <a:p>
            <a:r>
              <a:rPr lang="en-US" altLang="en-US"/>
              <a:t>Transition Matrix of the Web</a:t>
            </a:r>
          </a:p>
        </p:txBody>
      </p:sp>
      <p:sp>
        <p:nvSpPr>
          <p:cNvPr id="11267" name="Rectangle 3"/>
          <p:cNvSpPr>
            <a:spLocks noGrp="1" noChangeArrowheads="1"/>
          </p:cNvSpPr>
          <p:nvPr>
            <p:ph type="body" idx="1"/>
          </p:nvPr>
        </p:nvSpPr>
        <p:spPr>
          <a:xfrm>
            <a:off x="457200" y="1295400"/>
            <a:ext cx="8458200" cy="4191000"/>
          </a:xfrm>
        </p:spPr>
        <p:txBody>
          <a:bodyPr/>
          <a:lstStyle/>
          <a:p>
            <a:pPr marL="609600" indent="-609600"/>
            <a:r>
              <a:rPr lang="en-US" altLang="en-US" dirty="0" smtClean="0"/>
              <a:t>Number the pages 1, 2,… .</a:t>
            </a:r>
            <a:endParaRPr lang="en-US" altLang="en-US" dirty="0"/>
          </a:p>
          <a:p>
            <a:pPr marL="902208" lvl="1" indent="-609600"/>
            <a:r>
              <a:rPr lang="en-US" altLang="en-US" dirty="0"/>
              <a:t>Page </a:t>
            </a:r>
            <a:r>
              <a:rPr lang="en-US" altLang="en-US" i="1" dirty="0" err="1"/>
              <a:t>i</a:t>
            </a:r>
            <a:r>
              <a:rPr lang="en-US" altLang="en-US" i="1" dirty="0"/>
              <a:t> </a:t>
            </a:r>
            <a:r>
              <a:rPr lang="en-US" altLang="en-US" dirty="0" smtClean="0"/>
              <a:t>corresponds </a:t>
            </a:r>
            <a:r>
              <a:rPr lang="en-US" altLang="en-US" dirty="0"/>
              <a:t>to row and column </a:t>
            </a:r>
            <a:r>
              <a:rPr lang="en-US" altLang="en-US" i="1" dirty="0" err="1"/>
              <a:t>i</a:t>
            </a:r>
            <a:r>
              <a:rPr lang="en-US" altLang="en-US" dirty="0"/>
              <a:t>.</a:t>
            </a:r>
          </a:p>
          <a:p>
            <a:pPr marL="609600" indent="-609600"/>
            <a:r>
              <a:rPr lang="en-US" altLang="en-US" i="1" dirty="0"/>
              <a:t>M </a:t>
            </a:r>
            <a:r>
              <a:rPr lang="en-US" altLang="en-US" dirty="0"/>
              <a:t>[</a:t>
            </a:r>
            <a:r>
              <a:rPr lang="en-US" altLang="en-US" i="1" dirty="0" err="1"/>
              <a:t>i</a:t>
            </a:r>
            <a:r>
              <a:rPr lang="en-US" altLang="en-US" dirty="0"/>
              <a:t>, </a:t>
            </a:r>
            <a:r>
              <a:rPr lang="en-US" altLang="en-US" i="1" dirty="0" smtClean="0"/>
              <a:t>j</a:t>
            </a:r>
            <a:r>
              <a:rPr lang="en-US" altLang="en-US" dirty="0" smtClean="0"/>
              <a:t>] </a:t>
            </a:r>
            <a:r>
              <a:rPr lang="en-US" altLang="en-US" dirty="0"/>
              <a:t>= </a:t>
            </a:r>
            <a:r>
              <a:rPr lang="en-US" altLang="en-US" dirty="0" smtClean="0"/>
              <a:t>1/</a:t>
            </a:r>
            <a:r>
              <a:rPr lang="en-US" altLang="en-US" i="1" dirty="0" smtClean="0"/>
              <a:t>n</a:t>
            </a:r>
            <a:r>
              <a:rPr lang="en-US" altLang="en-US" dirty="0" smtClean="0"/>
              <a:t> </a:t>
            </a:r>
            <a:r>
              <a:rPr lang="en-US" altLang="en-US" dirty="0"/>
              <a:t>if page </a:t>
            </a:r>
            <a:r>
              <a:rPr lang="en-US" altLang="en-US" i="1" dirty="0" smtClean="0"/>
              <a:t>j</a:t>
            </a:r>
            <a:r>
              <a:rPr lang="en-US" altLang="en-US" dirty="0" smtClean="0"/>
              <a:t> </a:t>
            </a:r>
            <a:r>
              <a:rPr lang="en-US" altLang="en-US" dirty="0"/>
              <a:t>links to </a:t>
            </a:r>
            <a:r>
              <a:rPr lang="en-US" altLang="en-US" i="1" dirty="0"/>
              <a:t>n </a:t>
            </a:r>
            <a:r>
              <a:rPr lang="en-US" altLang="en-US" dirty="0" smtClean="0"/>
              <a:t>pages</a:t>
            </a:r>
            <a:r>
              <a:rPr lang="en-US" altLang="en-US" dirty="0"/>
              <a:t>, including page </a:t>
            </a:r>
            <a:r>
              <a:rPr lang="en-US" altLang="en-US" i="1" dirty="0" err="1"/>
              <a:t>i</a:t>
            </a:r>
            <a:r>
              <a:rPr lang="en-US" altLang="en-US" i="1" dirty="0"/>
              <a:t> </a:t>
            </a:r>
            <a:r>
              <a:rPr lang="en-US" altLang="en-US" dirty="0"/>
              <a:t>; 0 if </a:t>
            </a:r>
            <a:r>
              <a:rPr lang="en-US" altLang="en-US" i="1" dirty="0" smtClean="0"/>
              <a:t>j</a:t>
            </a:r>
            <a:r>
              <a:rPr lang="en-US" altLang="en-US" dirty="0" smtClean="0"/>
              <a:t> </a:t>
            </a:r>
            <a:r>
              <a:rPr lang="en-US" altLang="en-US" dirty="0"/>
              <a:t>does not link to </a:t>
            </a:r>
            <a:r>
              <a:rPr lang="en-US" altLang="en-US" i="1" dirty="0" err="1"/>
              <a:t>i</a:t>
            </a:r>
            <a:r>
              <a:rPr lang="en-US" altLang="en-US" dirty="0"/>
              <a:t>.</a:t>
            </a:r>
          </a:p>
          <a:p>
            <a:pPr marL="990600" lvl="1" indent="-533400"/>
            <a:r>
              <a:rPr lang="en-US" altLang="en-US" i="1" dirty="0"/>
              <a:t>M </a:t>
            </a:r>
            <a:r>
              <a:rPr lang="en-US" altLang="en-US" dirty="0"/>
              <a:t>[</a:t>
            </a:r>
            <a:r>
              <a:rPr lang="en-US" altLang="en-US" i="1" dirty="0" err="1"/>
              <a:t>i</a:t>
            </a:r>
            <a:r>
              <a:rPr lang="en-US" altLang="en-US" i="1" dirty="0"/>
              <a:t>, </a:t>
            </a:r>
            <a:r>
              <a:rPr lang="en-US" altLang="en-US" i="1" dirty="0" smtClean="0"/>
              <a:t>j</a:t>
            </a:r>
            <a:r>
              <a:rPr lang="en-US" altLang="en-US" dirty="0" smtClean="0"/>
              <a:t>] </a:t>
            </a:r>
            <a:r>
              <a:rPr lang="en-US" altLang="en-US" dirty="0"/>
              <a:t>is the probability we’ll next be at page </a:t>
            </a:r>
            <a:r>
              <a:rPr lang="en-US" altLang="en-US" i="1" dirty="0" err="1"/>
              <a:t>i</a:t>
            </a:r>
            <a:r>
              <a:rPr lang="en-US" altLang="en-US" dirty="0"/>
              <a:t> </a:t>
            </a:r>
            <a:r>
              <a:rPr lang="en-US" altLang="en-US" dirty="0" smtClean="0"/>
              <a:t>if </a:t>
            </a:r>
            <a:r>
              <a:rPr lang="en-US" altLang="en-US" dirty="0"/>
              <a:t>we are now at page </a:t>
            </a:r>
            <a:r>
              <a:rPr lang="en-US" altLang="en-US" i="1" dirty="0"/>
              <a:t>j</a:t>
            </a:r>
            <a:r>
              <a:rPr lang="en-US" altLang="en-US" dirty="0"/>
              <a:t>.</a:t>
            </a:r>
          </a:p>
        </p:txBody>
      </p:sp>
    </p:spTree>
    <p:extLst>
      <p:ext uri="{BB962C8B-B14F-4D97-AF65-F5344CB8AC3E}">
        <p14:creationId xmlns:p14="http://schemas.microsoft.com/office/powerpoint/2010/main" val="170760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
          <p:cNvSpPr>
            <a:spLocks noGrp="1"/>
          </p:cNvSpPr>
          <p:nvPr>
            <p:ph type="sldNum" sz="quarter" idx="12"/>
          </p:nvPr>
        </p:nvSpPr>
        <p:spPr/>
        <p:txBody>
          <a:bodyPr/>
          <a:lstStyle/>
          <a:p>
            <a:fld id="{72FED3C1-8CA8-49F5-9E47-50D00D9009A1}" type="slidenum">
              <a:rPr lang="en-US" altLang="en-US"/>
              <a:pPr/>
              <a:t>40</a:t>
            </a:fld>
            <a:endParaRPr lang="en-US" altLang="en-US"/>
          </a:p>
        </p:txBody>
      </p:sp>
      <p:sp>
        <p:nvSpPr>
          <p:cNvPr id="78850" name="Rectangle 2"/>
          <p:cNvSpPr>
            <a:spLocks noGrp="1" noChangeArrowheads="1"/>
          </p:cNvSpPr>
          <p:nvPr>
            <p:ph type="title"/>
          </p:nvPr>
        </p:nvSpPr>
        <p:spPr/>
        <p:txBody>
          <a:bodyPr/>
          <a:lstStyle/>
          <a:p>
            <a:r>
              <a:rPr lang="en-US" altLang="en-US"/>
              <a:t>Only Microsoft in Teleport Set</a:t>
            </a:r>
          </a:p>
        </p:txBody>
      </p:sp>
      <p:sp>
        <p:nvSpPr>
          <p:cNvPr id="78851"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8852"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8853"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8854"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55"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56"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57"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8858" name="AutoShape 10"/>
          <p:cNvCxnSpPr>
            <a:cxnSpLocks noChangeShapeType="1"/>
            <a:stCxn id="78851" idx="6"/>
            <a:endCxn id="78851"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859" name="Oval 11"/>
          <p:cNvSpPr>
            <a:spLocks noChangeArrowheads="1"/>
          </p:cNvSpPr>
          <p:nvPr/>
        </p:nvSpPr>
        <p:spPr bwMode="auto">
          <a:xfrm>
            <a:off x="69342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0"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1"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2"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3"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4" name="Oval 16"/>
          <p:cNvSpPr>
            <a:spLocks noChangeArrowheads="1"/>
          </p:cNvSpPr>
          <p:nvPr/>
        </p:nvSpPr>
        <p:spPr bwMode="auto">
          <a:xfrm>
            <a:off x="71628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8865" name="Group 17"/>
          <p:cNvGrpSpPr>
            <a:grpSpLocks/>
          </p:cNvGrpSpPr>
          <p:nvPr/>
        </p:nvGrpSpPr>
        <p:grpSpPr bwMode="auto">
          <a:xfrm>
            <a:off x="1524000" y="4800600"/>
            <a:ext cx="762000" cy="76200"/>
            <a:chOff x="1728" y="1152"/>
            <a:chExt cx="480" cy="48"/>
          </a:xfrm>
        </p:grpSpPr>
        <p:sp>
          <p:nvSpPr>
            <p:cNvPr id="78866" name="Oval 18"/>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7" name="Oval 19"/>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8" name="Oval 20"/>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9" name="Oval 21"/>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8870" name="Group 22"/>
          <p:cNvGrpSpPr>
            <a:grpSpLocks/>
          </p:cNvGrpSpPr>
          <p:nvPr/>
        </p:nvGrpSpPr>
        <p:grpSpPr bwMode="auto">
          <a:xfrm>
            <a:off x="6858000" y="4572000"/>
            <a:ext cx="762000" cy="76200"/>
            <a:chOff x="960" y="3024"/>
            <a:chExt cx="480" cy="48"/>
          </a:xfrm>
        </p:grpSpPr>
        <p:sp>
          <p:nvSpPr>
            <p:cNvPr id="78871" name="Oval 23"/>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2" name="Oval 24"/>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3" name="Oval 25"/>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4" name="Oval 26"/>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8875" name="Group 27"/>
          <p:cNvGrpSpPr>
            <a:grpSpLocks/>
          </p:cNvGrpSpPr>
          <p:nvPr/>
        </p:nvGrpSpPr>
        <p:grpSpPr bwMode="auto">
          <a:xfrm>
            <a:off x="2743200" y="2286000"/>
            <a:ext cx="762000" cy="76200"/>
            <a:chOff x="960" y="2880"/>
            <a:chExt cx="480" cy="48"/>
          </a:xfrm>
        </p:grpSpPr>
        <p:sp>
          <p:nvSpPr>
            <p:cNvPr id="78876" name="Oval 28"/>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7" name="Oval 29"/>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8" name="Oval 30"/>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9" name="Oval 31"/>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8880" name="Oval 32"/>
          <p:cNvSpPr>
            <a:spLocks noChangeArrowheads="1"/>
          </p:cNvSpPr>
          <p:nvPr/>
        </p:nvSpPr>
        <p:spPr bwMode="auto">
          <a:xfrm>
            <a:off x="69342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1" name="Oval 33"/>
          <p:cNvSpPr>
            <a:spLocks noChangeArrowheads="1"/>
          </p:cNvSpPr>
          <p:nvPr/>
        </p:nvSpPr>
        <p:spPr bwMode="auto">
          <a:xfrm>
            <a:off x="71628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2" name="Oval 34"/>
          <p:cNvSpPr>
            <a:spLocks noChangeArrowheads="1"/>
          </p:cNvSpPr>
          <p:nvPr/>
        </p:nvSpPr>
        <p:spPr bwMode="auto">
          <a:xfrm>
            <a:off x="69342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8883" name="Group 35"/>
          <p:cNvGrpSpPr>
            <a:grpSpLocks/>
          </p:cNvGrpSpPr>
          <p:nvPr/>
        </p:nvGrpSpPr>
        <p:grpSpPr bwMode="auto">
          <a:xfrm>
            <a:off x="1524000" y="4343400"/>
            <a:ext cx="762000" cy="304800"/>
            <a:chOff x="4320" y="2832"/>
            <a:chExt cx="480" cy="192"/>
          </a:xfrm>
        </p:grpSpPr>
        <p:sp>
          <p:nvSpPr>
            <p:cNvPr id="78884" name="Oval 36"/>
            <p:cNvSpPr>
              <a:spLocks noChangeArrowheads="1"/>
            </p:cNvSpPr>
            <p:nvPr/>
          </p:nvSpPr>
          <p:spPr bwMode="auto">
            <a:xfrm>
              <a:off x="4320"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5" name="Oval 37"/>
            <p:cNvSpPr>
              <a:spLocks noChangeArrowheads="1"/>
            </p:cNvSpPr>
            <p:nvPr/>
          </p:nvSpPr>
          <p:spPr bwMode="auto">
            <a:xfrm>
              <a:off x="4464"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6" name="Oval 38"/>
            <p:cNvSpPr>
              <a:spLocks noChangeArrowheads="1"/>
            </p:cNvSpPr>
            <p:nvPr/>
          </p:nvSpPr>
          <p:spPr bwMode="auto">
            <a:xfrm>
              <a:off x="4608"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7" name="Oval 39"/>
            <p:cNvSpPr>
              <a:spLocks noChangeArrowheads="1"/>
            </p:cNvSpPr>
            <p:nvPr/>
          </p:nvSpPr>
          <p:spPr bwMode="auto">
            <a:xfrm>
              <a:off x="4752"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8" name="Oval 40"/>
            <p:cNvSpPr>
              <a:spLocks noChangeArrowheads="1"/>
            </p:cNvSpPr>
            <p:nvPr/>
          </p:nvSpPr>
          <p:spPr bwMode="auto">
            <a:xfrm>
              <a:off x="4320"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9" name="Oval 41"/>
            <p:cNvSpPr>
              <a:spLocks noChangeArrowheads="1"/>
            </p:cNvSpPr>
            <p:nvPr/>
          </p:nvSpPr>
          <p:spPr bwMode="auto">
            <a:xfrm>
              <a:off x="4464"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90" name="Oval 42"/>
            <p:cNvSpPr>
              <a:spLocks noChangeArrowheads="1"/>
            </p:cNvSpPr>
            <p:nvPr/>
          </p:nvSpPr>
          <p:spPr bwMode="auto">
            <a:xfrm>
              <a:off x="4608"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91" name="Oval 43"/>
            <p:cNvSpPr>
              <a:spLocks noChangeArrowheads="1"/>
            </p:cNvSpPr>
            <p:nvPr/>
          </p:nvSpPr>
          <p:spPr bwMode="auto">
            <a:xfrm>
              <a:off x="4752"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8892" name="Oval 44"/>
          <p:cNvSpPr>
            <a:spLocks noChangeArrowheads="1"/>
          </p:cNvSpPr>
          <p:nvPr/>
        </p:nvSpPr>
        <p:spPr bwMode="auto">
          <a:xfrm>
            <a:off x="71628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93" name="Rectangle 45"/>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94" name="Rectangle 46"/>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7584187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
          <p:cNvSpPr>
            <a:spLocks noGrp="1"/>
          </p:cNvSpPr>
          <p:nvPr>
            <p:ph type="sldNum" sz="quarter" idx="12"/>
          </p:nvPr>
        </p:nvSpPr>
        <p:spPr/>
        <p:txBody>
          <a:bodyPr/>
          <a:lstStyle/>
          <a:p>
            <a:fld id="{CDF28A8B-9E11-418E-9E67-49728726EEBF}" type="slidenum">
              <a:rPr lang="en-US" altLang="en-US"/>
              <a:pPr/>
              <a:t>41</a:t>
            </a:fld>
            <a:endParaRPr lang="en-US" altLang="en-US"/>
          </a:p>
        </p:txBody>
      </p:sp>
      <p:sp>
        <p:nvSpPr>
          <p:cNvPr id="79874" name="Rectangle 2"/>
          <p:cNvSpPr>
            <a:spLocks noGrp="1" noChangeArrowheads="1"/>
          </p:cNvSpPr>
          <p:nvPr>
            <p:ph type="title"/>
          </p:nvPr>
        </p:nvSpPr>
        <p:spPr/>
        <p:txBody>
          <a:bodyPr/>
          <a:lstStyle/>
          <a:p>
            <a:r>
              <a:rPr lang="en-US" altLang="en-US"/>
              <a:t>Only Microsoft in Teleport Set</a:t>
            </a:r>
          </a:p>
        </p:txBody>
      </p:sp>
      <p:sp>
        <p:nvSpPr>
          <p:cNvPr id="79875"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9876"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9877"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9878"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79"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0"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1"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9882" name="AutoShape 10"/>
          <p:cNvCxnSpPr>
            <a:cxnSpLocks noChangeShapeType="1"/>
            <a:stCxn id="79875" idx="6"/>
            <a:endCxn id="79875"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883" name="Oval 11"/>
          <p:cNvSpPr>
            <a:spLocks noChangeArrowheads="1"/>
          </p:cNvSpPr>
          <p:nvPr/>
        </p:nvSpPr>
        <p:spPr bwMode="auto">
          <a:xfrm>
            <a:off x="77724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4"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5"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6"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7"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8" name="Oval 16"/>
          <p:cNvSpPr>
            <a:spLocks noChangeArrowheads="1"/>
          </p:cNvSpPr>
          <p:nvPr/>
        </p:nvSpPr>
        <p:spPr bwMode="auto">
          <a:xfrm>
            <a:off x="77724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9889" name="Group 17"/>
          <p:cNvGrpSpPr>
            <a:grpSpLocks/>
          </p:cNvGrpSpPr>
          <p:nvPr/>
        </p:nvGrpSpPr>
        <p:grpSpPr bwMode="auto">
          <a:xfrm>
            <a:off x="1524000" y="4800600"/>
            <a:ext cx="762000" cy="76200"/>
            <a:chOff x="1728" y="1152"/>
            <a:chExt cx="480" cy="48"/>
          </a:xfrm>
        </p:grpSpPr>
        <p:sp>
          <p:nvSpPr>
            <p:cNvPr id="79890" name="Oval 18"/>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1" name="Oval 19"/>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2" name="Oval 20"/>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3" name="Oval 21"/>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9894" name="Group 22"/>
          <p:cNvGrpSpPr>
            <a:grpSpLocks/>
          </p:cNvGrpSpPr>
          <p:nvPr/>
        </p:nvGrpSpPr>
        <p:grpSpPr bwMode="auto">
          <a:xfrm>
            <a:off x="6858000" y="4572000"/>
            <a:ext cx="762000" cy="76200"/>
            <a:chOff x="960" y="3024"/>
            <a:chExt cx="480" cy="48"/>
          </a:xfrm>
        </p:grpSpPr>
        <p:sp>
          <p:nvSpPr>
            <p:cNvPr id="79895" name="Oval 23"/>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6" name="Oval 24"/>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7" name="Oval 25"/>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8" name="Oval 26"/>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9899" name="Group 27"/>
          <p:cNvGrpSpPr>
            <a:grpSpLocks/>
          </p:cNvGrpSpPr>
          <p:nvPr/>
        </p:nvGrpSpPr>
        <p:grpSpPr bwMode="auto">
          <a:xfrm>
            <a:off x="2743200" y="2286000"/>
            <a:ext cx="762000" cy="76200"/>
            <a:chOff x="960" y="2880"/>
            <a:chExt cx="480" cy="48"/>
          </a:xfrm>
        </p:grpSpPr>
        <p:sp>
          <p:nvSpPr>
            <p:cNvPr id="79900" name="Oval 28"/>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1" name="Oval 29"/>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2" name="Oval 30"/>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3" name="Oval 31"/>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9904" name="Oval 32"/>
          <p:cNvSpPr>
            <a:spLocks noChangeArrowheads="1"/>
          </p:cNvSpPr>
          <p:nvPr/>
        </p:nvSpPr>
        <p:spPr bwMode="auto">
          <a:xfrm>
            <a:off x="6858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5" name="Oval 33"/>
          <p:cNvSpPr>
            <a:spLocks noChangeArrowheads="1"/>
          </p:cNvSpPr>
          <p:nvPr/>
        </p:nvSpPr>
        <p:spPr bwMode="auto">
          <a:xfrm>
            <a:off x="7086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6" name="Oval 34"/>
          <p:cNvSpPr>
            <a:spLocks noChangeArrowheads="1"/>
          </p:cNvSpPr>
          <p:nvPr/>
        </p:nvSpPr>
        <p:spPr bwMode="auto">
          <a:xfrm>
            <a:off x="73152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9907" name="Group 35"/>
          <p:cNvGrpSpPr>
            <a:grpSpLocks/>
          </p:cNvGrpSpPr>
          <p:nvPr/>
        </p:nvGrpSpPr>
        <p:grpSpPr bwMode="auto">
          <a:xfrm>
            <a:off x="1524000" y="4343400"/>
            <a:ext cx="762000" cy="304800"/>
            <a:chOff x="4320" y="2832"/>
            <a:chExt cx="480" cy="192"/>
          </a:xfrm>
        </p:grpSpPr>
        <p:sp>
          <p:nvSpPr>
            <p:cNvPr id="79908" name="Oval 36"/>
            <p:cNvSpPr>
              <a:spLocks noChangeArrowheads="1"/>
            </p:cNvSpPr>
            <p:nvPr/>
          </p:nvSpPr>
          <p:spPr bwMode="auto">
            <a:xfrm>
              <a:off x="4320"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9" name="Oval 37"/>
            <p:cNvSpPr>
              <a:spLocks noChangeArrowheads="1"/>
            </p:cNvSpPr>
            <p:nvPr/>
          </p:nvSpPr>
          <p:spPr bwMode="auto">
            <a:xfrm>
              <a:off x="4464"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0" name="Oval 38"/>
            <p:cNvSpPr>
              <a:spLocks noChangeArrowheads="1"/>
            </p:cNvSpPr>
            <p:nvPr/>
          </p:nvSpPr>
          <p:spPr bwMode="auto">
            <a:xfrm>
              <a:off x="4608"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1" name="Oval 39"/>
            <p:cNvSpPr>
              <a:spLocks noChangeArrowheads="1"/>
            </p:cNvSpPr>
            <p:nvPr/>
          </p:nvSpPr>
          <p:spPr bwMode="auto">
            <a:xfrm>
              <a:off x="4752"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2" name="Oval 40"/>
            <p:cNvSpPr>
              <a:spLocks noChangeArrowheads="1"/>
            </p:cNvSpPr>
            <p:nvPr/>
          </p:nvSpPr>
          <p:spPr bwMode="auto">
            <a:xfrm>
              <a:off x="4320"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3" name="Oval 41"/>
            <p:cNvSpPr>
              <a:spLocks noChangeArrowheads="1"/>
            </p:cNvSpPr>
            <p:nvPr/>
          </p:nvSpPr>
          <p:spPr bwMode="auto">
            <a:xfrm>
              <a:off x="4464"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4" name="Oval 42"/>
            <p:cNvSpPr>
              <a:spLocks noChangeArrowheads="1"/>
            </p:cNvSpPr>
            <p:nvPr/>
          </p:nvSpPr>
          <p:spPr bwMode="auto">
            <a:xfrm>
              <a:off x="4608"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5" name="Oval 43"/>
            <p:cNvSpPr>
              <a:spLocks noChangeArrowheads="1"/>
            </p:cNvSpPr>
            <p:nvPr/>
          </p:nvSpPr>
          <p:spPr bwMode="auto">
            <a:xfrm>
              <a:off x="4752"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9916" name="Oval 44"/>
          <p:cNvSpPr>
            <a:spLocks noChangeArrowheads="1"/>
          </p:cNvSpPr>
          <p:nvPr/>
        </p:nvSpPr>
        <p:spPr bwMode="auto">
          <a:xfrm>
            <a:off x="75438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7" name="Rectangle 45"/>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8" name="Rectangle 46"/>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73585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fld id="{C49F3E4C-85CC-46B0-A60F-E2FA2B2CC505}" type="slidenum">
              <a:rPr lang="en-US" altLang="en-US"/>
              <a:pPr/>
              <a:t>42</a:t>
            </a:fld>
            <a:endParaRPr lang="en-US" altLang="en-US"/>
          </a:p>
        </p:txBody>
      </p:sp>
      <p:sp>
        <p:nvSpPr>
          <p:cNvPr id="80898" name="Rectangle 2"/>
          <p:cNvSpPr>
            <a:spLocks noGrp="1" noChangeArrowheads="1"/>
          </p:cNvSpPr>
          <p:nvPr>
            <p:ph type="title"/>
          </p:nvPr>
        </p:nvSpPr>
        <p:spPr/>
        <p:txBody>
          <a:bodyPr/>
          <a:lstStyle/>
          <a:p>
            <a:r>
              <a:rPr lang="en-US" altLang="en-US"/>
              <a:t>Only Microsoft in Teleport Set</a:t>
            </a:r>
          </a:p>
        </p:txBody>
      </p:sp>
      <p:sp>
        <p:nvSpPr>
          <p:cNvPr id="8089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8090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8090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8090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3"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4"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5"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80906" name="AutoShape 10"/>
          <p:cNvCxnSpPr>
            <a:cxnSpLocks noChangeShapeType="1"/>
            <a:stCxn id="80899" idx="6"/>
            <a:endCxn id="8089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07" name="Oval 11"/>
          <p:cNvSpPr>
            <a:spLocks noChangeArrowheads="1"/>
          </p:cNvSpPr>
          <p:nvPr/>
        </p:nvSpPr>
        <p:spPr bwMode="auto">
          <a:xfrm>
            <a:off x="77724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8" name="Oval 12"/>
          <p:cNvSpPr>
            <a:spLocks noChangeArrowheads="1"/>
          </p:cNvSpPr>
          <p:nvPr/>
        </p:nvSpPr>
        <p:spPr bwMode="auto">
          <a:xfrm>
            <a:off x="69342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9"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0"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1"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2" name="Oval 16"/>
          <p:cNvSpPr>
            <a:spLocks noChangeArrowheads="1"/>
          </p:cNvSpPr>
          <p:nvPr/>
        </p:nvSpPr>
        <p:spPr bwMode="auto">
          <a:xfrm>
            <a:off x="77724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3" name="Oval 17"/>
          <p:cNvSpPr>
            <a:spLocks noChangeArrowheads="1"/>
          </p:cNvSpPr>
          <p:nvPr/>
        </p:nvSpPr>
        <p:spPr bwMode="auto">
          <a:xfrm>
            <a:off x="2209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4" name="Oval 18"/>
          <p:cNvSpPr>
            <a:spLocks noChangeArrowheads="1"/>
          </p:cNvSpPr>
          <p:nvPr/>
        </p:nvSpPr>
        <p:spPr bwMode="auto">
          <a:xfrm>
            <a:off x="1981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5" name="Oval 19"/>
          <p:cNvSpPr>
            <a:spLocks noChangeArrowheads="1"/>
          </p:cNvSpPr>
          <p:nvPr/>
        </p:nvSpPr>
        <p:spPr bwMode="auto">
          <a:xfrm>
            <a:off x="17526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6" name="Oval 20"/>
          <p:cNvSpPr>
            <a:spLocks noChangeArrowheads="1"/>
          </p:cNvSpPr>
          <p:nvPr/>
        </p:nvSpPr>
        <p:spPr bwMode="auto">
          <a:xfrm>
            <a:off x="15240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7" name="Oval 21"/>
          <p:cNvSpPr>
            <a:spLocks noChangeArrowheads="1"/>
          </p:cNvSpPr>
          <p:nvPr/>
        </p:nvSpPr>
        <p:spPr bwMode="auto">
          <a:xfrm>
            <a:off x="7543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8" name="Oval 22"/>
          <p:cNvSpPr>
            <a:spLocks noChangeArrowheads="1"/>
          </p:cNvSpPr>
          <p:nvPr/>
        </p:nvSpPr>
        <p:spPr bwMode="auto">
          <a:xfrm>
            <a:off x="7315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9" name="Oval 23"/>
          <p:cNvSpPr>
            <a:spLocks noChangeArrowheads="1"/>
          </p:cNvSpPr>
          <p:nvPr/>
        </p:nvSpPr>
        <p:spPr bwMode="auto">
          <a:xfrm>
            <a:off x="7086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0" name="Oval 24"/>
          <p:cNvSpPr>
            <a:spLocks noChangeArrowheads="1"/>
          </p:cNvSpPr>
          <p:nvPr/>
        </p:nvSpPr>
        <p:spPr bwMode="auto">
          <a:xfrm>
            <a:off x="69342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1" name="Oval 25"/>
          <p:cNvSpPr>
            <a:spLocks noChangeArrowheads="1"/>
          </p:cNvSpPr>
          <p:nvPr/>
        </p:nvSpPr>
        <p:spPr bwMode="auto">
          <a:xfrm>
            <a:off x="6934200" y="2667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2" name="Oval 26"/>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3" name="Oval 27"/>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4" name="Oval 28"/>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5" name="Oval 29"/>
          <p:cNvSpPr>
            <a:spLocks noChangeArrowheads="1"/>
          </p:cNvSpPr>
          <p:nvPr/>
        </p:nvSpPr>
        <p:spPr bwMode="auto">
          <a:xfrm>
            <a:off x="71628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6" name="Oval 30"/>
          <p:cNvSpPr>
            <a:spLocks noChangeArrowheads="1"/>
          </p:cNvSpPr>
          <p:nvPr/>
        </p:nvSpPr>
        <p:spPr bwMode="auto">
          <a:xfrm>
            <a:off x="7086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7" name="Oval 31"/>
          <p:cNvSpPr>
            <a:spLocks noChangeArrowheads="1"/>
          </p:cNvSpPr>
          <p:nvPr/>
        </p:nvSpPr>
        <p:spPr bwMode="auto">
          <a:xfrm>
            <a:off x="73152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8" name="Oval 32"/>
          <p:cNvSpPr>
            <a:spLocks noChangeArrowheads="1"/>
          </p:cNvSpPr>
          <p:nvPr/>
        </p:nvSpPr>
        <p:spPr bwMode="auto">
          <a:xfrm>
            <a:off x="7162800" y="2514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9" name="Oval 33"/>
          <p:cNvSpPr>
            <a:spLocks noChangeArrowheads="1"/>
          </p:cNvSpPr>
          <p:nvPr/>
        </p:nvSpPr>
        <p:spPr bwMode="auto">
          <a:xfrm>
            <a:off x="1752600" y="4343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0" name="Oval 34"/>
          <p:cNvSpPr>
            <a:spLocks noChangeArrowheads="1"/>
          </p:cNvSpPr>
          <p:nvPr/>
        </p:nvSpPr>
        <p:spPr bwMode="auto">
          <a:xfrm>
            <a:off x="1981200" y="4343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1" name="Oval 35"/>
          <p:cNvSpPr>
            <a:spLocks noChangeArrowheads="1"/>
          </p:cNvSpPr>
          <p:nvPr/>
        </p:nvSpPr>
        <p:spPr bwMode="auto">
          <a:xfrm>
            <a:off x="2209800" y="4343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2" name="Oval 36"/>
          <p:cNvSpPr>
            <a:spLocks noChangeArrowheads="1"/>
          </p:cNvSpPr>
          <p:nvPr/>
        </p:nvSpPr>
        <p:spPr bwMode="auto">
          <a:xfrm>
            <a:off x="71628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3" name="Oval 37"/>
          <p:cNvSpPr>
            <a:spLocks noChangeArrowheads="1"/>
          </p:cNvSpPr>
          <p:nvPr/>
        </p:nvSpPr>
        <p:spPr bwMode="auto">
          <a:xfrm>
            <a:off x="17526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4" name="Oval 38"/>
          <p:cNvSpPr>
            <a:spLocks noChangeArrowheads="1"/>
          </p:cNvSpPr>
          <p:nvPr/>
        </p:nvSpPr>
        <p:spPr bwMode="auto">
          <a:xfrm>
            <a:off x="19812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5" name="Oval 39"/>
          <p:cNvSpPr>
            <a:spLocks noChangeArrowheads="1"/>
          </p:cNvSpPr>
          <p:nvPr/>
        </p:nvSpPr>
        <p:spPr bwMode="auto">
          <a:xfrm>
            <a:off x="22098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6" name="Oval 40"/>
          <p:cNvSpPr>
            <a:spLocks noChangeArrowheads="1"/>
          </p:cNvSpPr>
          <p:nvPr/>
        </p:nvSpPr>
        <p:spPr bwMode="auto">
          <a:xfrm>
            <a:off x="75438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7" name="Rectangle 41"/>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8" name="Rectangle 42"/>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7013096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fld id="{C5AF0199-2394-49A5-B0EE-14238AB3CCE3}" type="slidenum">
              <a:rPr lang="en-US" altLang="en-US"/>
              <a:pPr/>
              <a:t>43</a:t>
            </a:fld>
            <a:endParaRPr lang="en-US" altLang="en-US"/>
          </a:p>
        </p:txBody>
      </p:sp>
      <p:sp>
        <p:nvSpPr>
          <p:cNvPr id="81922" name="Rectangle 2"/>
          <p:cNvSpPr>
            <a:spLocks noGrp="1" noChangeArrowheads="1"/>
          </p:cNvSpPr>
          <p:nvPr>
            <p:ph type="title"/>
          </p:nvPr>
        </p:nvSpPr>
        <p:spPr/>
        <p:txBody>
          <a:bodyPr/>
          <a:lstStyle/>
          <a:p>
            <a:r>
              <a:rPr lang="en-US" altLang="en-US"/>
              <a:t>Only Microsoft in Teleport Set</a:t>
            </a:r>
          </a:p>
        </p:txBody>
      </p:sp>
      <p:sp>
        <p:nvSpPr>
          <p:cNvPr id="8192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8192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8192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8192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8"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9"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81930" name="AutoShape 10"/>
          <p:cNvCxnSpPr>
            <a:cxnSpLocks noChangeShapeType="1"/>
            <a:stCxn id="81923" idx="6"/>
            <a:endCxn id="8192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31" name="Oval 11"/>
          <p:cNvSpPr>
            <a:spLocks noChangeArrowheads="1"/>
          </p:cNvSpPr>
          <p:nvPr/>
        </p:nvSpPr>
        <p:spPr bwMode="auto">
          <a:xfrm>
            <a:off x="70866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2" name="Oval 12"/>
          <p:cNvSpPr>
            <a:spLocks noChangeArrowheads="1"/>
          </p:cNvSpPr>
          <p:nvPr/>
        </p:nvSpPr>
        <p:spPr bwMode="auto">
          <a:xfrm>
            <a:off x="69342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3"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4"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5"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6" name="Oval 16"/>
          <p:cNvSpPr>
            <a:spLocks noChangeArrowheads="1"/>
          </p:cNvSpPr>
          <p:nvPr/>
        </p:nvSpPr>
        <p:spPr bwMode="auto">
          <a:xfrm>
            <a:off x="77724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7" name="Oval 17"/>
          <p:cNvSpPr>
            <a:spLocks noChangeArrowheads="1"/>
          </p:cNvSpPr>
          <p:nvPr/>
        </p:nvSpPr>
        <p:spPr bwMode="auto">
          <a:xfrm>
            <a:off x="2209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8" name="Oval 18"/>
          <p:cNvSpPr>
            <a:spLocks noChangeArrowheads="1"/>
          </p:cNvSpPr>
          <p:nvPr/>
        </p:nvSpPr>
        <p:spPr bwMode="auto">
          <a:xfrm>
            <a:off x="1981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9" name="Oval 19"/>
          <p:cNvSpPr>
            <a:spLocks noChangeArrowheads="1"/>
          </p:cNvSpPr>
          <p:nvPr/>
        </p:nvSpPr>
        <p:spPr bwMode="auto">
          <a:xfrm>
            <a:off x="17526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0" name="Oval 20"/>
          <p:cNvSpPr>
            <a:spLocks noChangeArrowheads="1"/>
          </p:cNvSpPr>
          <p:nvPr/>
        </p:nvSpPr>
        <p:spPr bwMode="auto">
          <a:xfrm>
            <a:off x="15240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1" name="Oval 21"/>
          <p:cNvSpPr>
            <a:spLocks noChangeArrowheads="1"/>
          </p:cNvSpPr>
          <p:nvPr/>
        </p:nvSpPr>
        <p:spPr bwMode="auto">
          <a:xfrm>
            <a:off x="15240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2" name="Oval 22"/>
          <p:cNvSpPr>
            <a:spLocks noChangeArrowheads="1"/>
          </p:cNvSpPr>
          <p:nvPr/>
        </p:nvSpPr>
        <p:spPr bwMode="auto">
          <a:xfrm>
            <a:off x="17526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3" name="Oval 23"/>
          <p:cNvSpPr>
            <a:spLocks noChangeArrowheads="1"/>
          </p:cNvSpPr>
          <p:nvPr/>
        </p:nvSpPr>
        <p:spPr bwMode="auto">
          <a:xfrm>
            <a:off x="19812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4" name="Oval 24"/>
          <p:cNvSpPr>
            <a:spLocks noChangeArrowheads="1"/>
          </p:cNvSpPr>
          <p:nvPr/>
        </p:nvSpPr>
        <p:spPr bwMode="auto">
          <a:xfrm>
            <a:off x="69342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5" name="Oval 25"/>
          <p:cNvSpPr>
            <a:spLocks noChangeArrowheads="1"/>
          </p:cNvSpPr>
          <p:nvPr/>
        </p:nvSpPr>
        <p:spPr bwMode="auto">
          <a:xfrm>
            <a:off x="6934200" y="2667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6" name="Oval 26"/>
          <p:cNvSpPr>
            <a:spLocks noChangeArrowheads="1"/>
          </p:cNvSpPr>
          <p:nvPr/>
        </p:nvSpPr>
        <p:spPr bwMode="auto">
          <a:xfrm>
            <a:off x="22098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7" name="Oval 27"/>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8" name="Oval 28"/>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9" name="Oval 29"/>
          <p:cNvSpPr>
            <a:spLocks noChangeArrowheads="1"/>
          </p:cNvSpPr>
          <p:nvPr/>
        </p:nvSpPr>
        <p:spPr bwMode="auto">
          <a:xfrm>
            <a:off x="71628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0" name="Oval 30"/>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1" name="Oval 31"/>
          <p:cNvSpPr>
            <a:spLocks noChangeArrowheads="1"/>
          </p:cNvSpPr>
          <p:nvPr/>
        </p:nvSpPr>
        <p:spPr bwMode="auto">
          <a:xfrm>
            <a:off x="73152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2" name="Oval 32"/>
          <p:cNvSpPr>
            <a:spLocks noChangeArrowheads="1"/>
          </p:cNvSpPr>
          <p:nvPr/>
        </p:nvSpPr>
        <p:spPr bwMode="auto">
          <a:xfrm>
            <a:off x="7162800" y="2514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3" name="Oval 33"/>
          <p:cNvSpPr>
            <a:spLocks noChangeArrowheads="1"/>
          </p:cNvSpPr>
          <p:nvPr/>
        </p:nvSpPr>
        <p:spPr bwMode="auto">
          <a:xfrm>
            <a:off x="2971800" y="2286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4" name="Oval 34"/>
          <p:cNvSpPr>
            <a:spLocks noChangeArrowheads="1"/>
          </p:cNvSpPr>
          <p:nvPr/>
        </p:nvSpPr>
        <p:spPr bwMode="auto">
          <a:xfrm>
            <a:off x="27432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5" name="Oval 35"/>
          <p:cNvSpPr>
            <a:spLocks noChangeArrowheads="1"/>
          </p:cNvSpPr>
          <p:nvPr/>
        </p:nvSpPr>
        <p:spPr bwMode="auto">
          <a:xfrm>
            <a:off x="2743200" y="2286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6" name="Oval 36"/>
          <p:cNvSpPr>
            <a:spLocks noChangeArrowheads="1"/>
          </p:cNvSpPr>
          <p:nvPr/>
        </p:nvSpPr>
        <p:spPr bwMode="auto">
          <a:xfrm>
            <a:off x="71628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7" name="Oval 37"/>
          <p:cNvSpPr>
            <a:spLocks noChangeArrowheads="1"/>
          </p:cNvSpPr>
          <p:nvPr/>
        </p:nvSpPr>
        <p:spPr bwMode="auto">
          <a:xfrm>
            <a:off x="17526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8" name="Oval 38"/>
          <p:cNvSpPr>
            <a:spLocks noChangeArrowheads="1"/>
          </p:cNvSpPr>
          <p:nvPr/>
        </p:nvSpPr>
        <p:spPr bwMode="auto">
          <a:xfrm>
            <a:off x="19812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9" name="Oval 39"/>
          <p:cNvSpPr>
            <a:spLocks noChangeArrowheads="1"/>
          </p:cNvSpPr>
          <p:nvPr/>
        </p:nvSpPr>
        <p:spPr bwMode="auto">
          <a:xfrm>
            <a:off x="22098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0" name="Oval 40"/>
          <p:cNvSpPr>
            <a:spLocks noChangeArrowheads="1"/>
          </p:cNvSpPr>
          <p:nvPr/>
        </p:nvSpPr>
        <p:spPr bwMode="auto">
          <a:xfrm>
            <a:off x="75438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1" name="Rectangle 41"/>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2" name="Rectangle 42"/>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5956706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fld id="{E63D2496-D97A-410B-80DC-06F220231CB7}" type="slidenum">
              <a:rPr lang="en-US" altLang="en-US"/>
              <a:pPr/>
              <a:t>44</a:t>
            </a:fld>
            <a:endParaRPr lang="en-US" altLang="en-US"/>
          </a:p>
        </p:txBody>
      </p:sp>
      <p:sp>
        <p:nvSpPr>
          <p:cNvPr id="82946" name="Rectangle 2"/>
          <p:cNvSpPr>
            <a:spLocks noGrp="1" noChangeArrowheads="1"/>
          </p:cNvSpPr>
          <p:nvPr>
            <p:ph type="title"/>
          </p:nvPr>
        </p:nvSpPr>
        <p:spPr/>
        <p:txBody>
          <a:bodyPr/>
          <a:lstStyle/>
          <a:p>
            <a:r>
              <a:rPr lang="en-US" altLang="en-US"/>
              <a:t>Only Microsoft in Teleport Set</a:t>
            </a:r>
          </a:p>
        </p:txBody>
      </p:sp>
      <p:sp>
        <p:nvSpPr>
          <p:cNvPr id="8294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8294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8294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8295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2"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3"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82954" name="AutoShape 10"/>
          <p:cNvCxnSpPr>
            <a:cxnSpLocks noChangeShapeType="1"/>
            <a:stCxn id="82947" idx="6"/>
            <a:endCxn id="8294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955" name="Oval 11"/>
          <p:cNvSpPr>
            <a:spLocks noChangeArrowheads="1"/>
          </p:cNvSpPr>
          <p:nvPr/>
        </p:nvSpPr>
        <p:spPr bwMode="auto">
          <a:xfrm>
            <a:off x="77724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6" name="Oval 12"/>
          <p:cNvSpPr>
            <a:spLocks noChangeArrowheads="1"/>
          </p:cNvSpPr>
          <p:nvPr/>
        </p:nvSpPr>
        <p:spPr bwMode="auto">
          <a:xfrm>
            <a:off x="80010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7"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8"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9"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0" name="Oval 16"/>
          <p:cNvSpPr>
            <a:spLocks noChangeArrowheads="1"/>
          </p:cNvSpPr>
          <p:nvPr/>
        </p:nvSpPr>
        <p:spPr bwMode="auto">
          <a:xfrm>
            <a:off x="80010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1" name="Oval 17"/>
          <p:cNvSpPr>
            <a:spLocks noChangeArrowheads="1"/>
          </p:cNvSpPr>
          <p:nvPr/>
        </p:nvSpPr>
        <p:spPr bwMode="auto">
          <a:xfrm>
            <a:off x="2209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2" name="Oval 18"/>
          <p:cNvSpPr>
            <a:spLocks noChangeArrowheads="1"/>
          </p:cNvSpPr>
          <p:nvPr/>
        </p:nvSpPr>
        <p:spPr bwMode="auto">
          <a:xfrm>
            <a:off x="1981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3" name="Oval 19"/>
          <p:cNvSpPr>
            <a:spLocks noChangeArrowheads="1"/>
          </p:cNvSpPr>
          <p:nvPr/>
        </p:nvSpPr>
        <p:spPr bwMode="auto">
          <a:xfrm>
            <a:off x="17526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4" name="Oval 20"/>
          <p:cNvSpPr>
            <a:spLocks noChangeArrowheads="1"/>
          </p:cNvSpPr>
          <p:nvPr/>
        </p:nvSpPr>
        <p:spPr bwMode="auto">
          <a:xfrm>
            <a:off x="15240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5" name="Oval 21"/>
          <p:cNvSpPr>
            <a:spLocks noChangeArrowheads="1"/>
          </p:cNvSpPr>
          <p:nvPr/>
        </p:nvSpPr>
        <p:spPr bwMode="auto">
          <a:xfrm>
            <a:off x="15240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6" name="Oval 22"/>
          <p:cNvSpPr>
            <a:spLocks noChangeArrowheads="1"/>
          </p:cNvSpPr>
          <p:nvPr/>
        </p:nvSpPr>
        <p:spPr bwMode="auto">
          <a:xfrm>
            <a:off x="17526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7" name="Oval 23"/>
          <p:cNvSpPr>
            <a:spLocks noChangeArrowheads="1"/>
          </p:cNvSpPr>
          <p:nvPr/>
        </p:nvSpPr>
        <p:spPr bwMode="auto">
          <a:xfrm>
            <a:off x="19812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8" name="Oval 24"/>
          <p:cNvSpPr>
            <a:spLocks noChangeArrowheads="1"/>
          </p:cNvSpPr>
          <p:nvPr/>
        </p:nvSpPr>
        <p:spPr bwMode="auto">
          <a:xfrm>
            <a:off x="7086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9" name="Oval 25"/>
          <p:cNvSpPr>
            <a:spLocks noChangeArrowheads="1"/>
          </p:cNvSpPr>
          <p:nvPr/>
        </p:nvSpPr>
        <p:spPr bwMode="auto">
          <a:xfrm>
            <a:off x="7543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0" name="Oval 26"/>
          <p:cNvSpPr>
            <a:spLocks noChangeArrowheads="1"/>
          </p:cNvSpPr>
          <p:nvPr/>
        </p:nvSpPr>
        <p:spPr bwMode="auto">
          <a:xfrm>
            <a:off x="22098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1" name="Oval 27"/>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2" name="Oval 28"/>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3" name="Oval 29"/>
          <p:cNvSpPr>
            <a:spLocks noChangeArrowheads="1"/>
          </p:cNvSpPr>
          <p:nvPr/>
        </p:nvSpPr>
        <p:spPr bwMode="auto">
          <a:xfrm>
            <a:off x="7315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4" name="Oval 30"/>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5" name="Oval 31"/>
          <p:cNvSpPr>
            <a:spLocks noChangeArrowheads="1"/>
          </p:cNvSpPr>
          <p:nvPr/>
        </p:nvSpPr>
        <p:spPr bwMode="auto">
          <a:xfrm>
            <a:off x="73152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6" name="Oval 32"/>
          <p:cNvSpPr>
            <a:spLocks noChangeArrowheads="1"/>
          </p:cNvSpPr>
          <p:nvPr/>
        </p:nvSpPr>
        <p:spPr bwMode="auto">
          <a:xfrm>
            <a:off x="77724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7" name="Oval 33"/>
          <p:cNvSpPr>
            <a:spLocks noChangeArrowheads="1"/>
          </p:cNvSpPr>
          <p:nvPr/>
        </p:nvSpPr>
        <p:spPr bwMode="auto">
          <a:xfrm>
            <a:off x="2971800" y="2286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8" name="Oval 34"/>
          <p:cNvSpPr>
            <a:spLocks noChangeArrowheads="1"/>
          </p:cNvSpPr>
          <p:nvPr/>
        </p:nvSpPr>
        <p:spPr bwMode="auto">
          <a:xfrm>
            <a:off x="27432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9" name="Oval 35"/>
          <p:cNvSpPr>
            <a:spLocks noChangeArrowheads="1"/>
          </p:cNvSpPr>
          <p:nvPr/>
        </p:nvSpPr>
        <p:spPr bwMode="auto">
          <a:xfrm>
            <a:off x="2743200" y="2286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0" name="Oval 36"/>
          <p:cNvSpPr>
            <a:spLocks noChangeArrowheads="1"/>
          </p:cNvSpPr>
          <p:nvPr/>
        </p:nvSpPr>
        <p:spPr bwMode="auto">
          <a:xfrm>
            <a:off x="70866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1" name="Oval 37"/>
          <p:cNvSpPr>
            <a:spLocks noChangeArrowheads="1"/>
          </p:cNvSpPr>
          <p:nvPr/>
        </p:nvSpPr>
        <p:spPr bwMode="auto">
          <a:xfrm>
            <a:off x="17526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2" name="Oval 38"/>
          <p:cNvSpPr>
            <a:spLocks noChangeArrowheads="1"/>
          </p:cNvSpPr>
          <p:nvPr/>
        </p:nvSpPr>
        <p:spPr bwMode="auto">
          <a:xfrm>
            <a:off x="19812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3" name="Oval 39"/>
          <p:cNvSpPr>
            <a:spLocks noChangeArrowheads="1"/>
          </p:cNvSpPr>
          <p:nvPr/>
        </p:nvSpPr>
        <p:spPr bwMode="auto">
          <a:xfrm>
            <a:off x="22098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4" name="Oval 40"/>
          <p:cNvSpPr>
            <a:spLocks noChangeArrowheads="1"/>
          </p:cNvSpPr>
          <p:nvPr/>
        </p:nvSpPr>
        <p:spPr bwMode="auto">
          <a:xfrm>
            <a:off x="75438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5" name="Rectangle 41"/>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6" name="Rectangle 42"/>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36753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6FC38A4-8AA6-4F42-929F-7DFE06EA80A3}" type="slidenum">
              <a:rPr lang="en-US" altLang="en-US"/>
              <a:pPr/>
              <a:t>45</a:t>
            </a:fld>
            <a:endParaRPr lang="en-US" altLang="en-US"/>
          </a:p>
        </p:txBody>
      </p:sp>
      <p:sp>
        <p:nvSpPr>
          <p:cNvPr id="112642" name="Rectangle 2"/>
          <p:cNvSpPr>
            <a:spLocks noGrp="1" noChangeArrowheads="1"/>
          </p:cNvSpPr>
          <p:nvPr>
            <p:ph type="title"/>
          </p:nvPr>
        </p:nvSpPr>
        <p:spPr/>
        <p:txBody>
          <a:bodyPr/>
          <a:lstStyle/>
          <a:p>
            <a:r>
              <a:rPr lang="en-US" altLang="en-US"/>
              <a:t>Picking the Teleport Set</a:t>
            </a:r>
          </a:p>
        </p:txBody>
      </p:sp>
      <p:sp>
        <p:nvSpPr>
          <p:cNvPr id="112643" name="Rectangle 3"/>
          <p:cNvSpPr>
            <a:spLocks noGrp="1" noChangeArrowheads="1"/>
          </p:cNvSpPr>
          <p:nvPr>
            <p:ph type="body" idx="1"/>
          </p:nvPr>
        </p:nvSpPr>
        <p:spPr/>
        <p:txBody>
          <a:bodyPr/>
          <a:lstStyle/>
          <a:p>
            <a:pPr marL="609600" indent="-609600">
              <a:buFont typeface="Monotype Sorts" pitchFamily="2" charset="2"/>
              <a:buAutoNum type="arabicPeriod"/>
            </a:pPr>
            <a:r>
              <a:rPr lang="en-US" altLang="en-US" dirty="0"/>
              <a:t>Choose the pages belonging to the topic in </a:t>
            </a:r>
            <a:r>
              <a:rPr lang="en-US" altLang="en-US" dirty="0">
                <a:solidFill>
                  <a:srgbClr val="00B050"/>
                </a:solidFill>
              </a:rPr>
              <a:t>Open Directory</a:t>
            </a:r>
            <a:r>
              <a:rPr lang="en-US" altLang="en-US" dirty="0"/>
              <a:t>.</a:t>
            </a:r>
          </a:p>
          <a:p>
            <a:pPr marL="609600" indent="-609600">
              <a:buFont typeface="Monotype Sorts" pitchFamily="2" charset="2"/>
              <a:buAutoNum type="arabicPeriod"/>
            </a:pPr>
            <a:r>
              <a:rPr lang="en-US" altLang="en-US" dirty="0"/>
              <a:t>“</a:t>
            </a:r>
            <a:r>
              <a:rPr lang="en-US" altLang="en-US" dirty="0" smtClean="0"/>
              <a:t>Learn,” </a:t>
            </a:r>
            <a:r>
              <a:rPr lang="en-US" altLang="en-US" dirty="0"/>
              <a:t>from </a:t>
            </a:r>
            <a:r>
              <a:rPr lang="en-US" altLang="en-US" dirty="0" smtClean="0"/>
              <a:t>a training set, </a:t>
            </a:r>
            <a:r>
              <a:rPr lang="en-US" altLang="en-US" dirty="0"/>
              <a:t>the typical words in pages belonging to the topic; use pages heavy in those words as the teleport set.</a:t>
            </a:r>
          </a:p>
        </p:txBody>
      </p:sp>
    </p:spTree>
    <p:extLst>
      <p:ext uri="{BB962C8B-B14F-4D97-AF65-F5344CB8AC3E}">
        <p14:creationId xmlns:p14="http://schemas.microsoft.com/office/powerpoint/2010/main" val="23369563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1A05181-58DE-4B09-812F-90F62BF5649C}" type="slidenum">
              <a:rPr lang="en-US" altLang="en-US"/>
              <a:pPr/>
              <a:t>46</a:t>
            </a:fld>
            <a:endParaRPr lang="en-US" altLang="en-US"/>
          </a:p>
        </p:txBody>
      </p:sp>
      <p:sp>
        <p:nvSpPr>
          <p:cNvPr id="83970" name="Rectangle 2"/>
          <p:cNvSpPr>
            <a:spLocks noGrp="1" noChangeArrowheads="1"/>
          </p:cNvSpPr>
          <p:nvPr>
            <p:ph type="title"/>
          </p:nvPr>
        </p:nvSpPr>
        <p:spPr/>
        <p:txBody>
          <a:bodyPr/>
          <a:lstStyle/>
          <a:p>
            <a:r>
              <a:rPr lang="en-US" altLang="en-US" dirty="0">
                <a:solidFill>
                  <a:srgbClr val="00B0F0"/>
                </a:solidFill>
              </a:rPr>
              <a:t>Application</a:t>
            </a:r>
            <a:r>
              <a:rPr lang="en-US" altLang="en-US" dirty="0"/>
              <a:t>: Link Spam</a:t>
            </a:r>
          </a:p>
        </p:txBody>
      </p:sp>
      <p:sp>
        <p:nvSpPr>
          <p:cNvPr id="83971" name="Rectangle 3"/>
          <p:cNvSpPr>
            <a:spLocks noGrp="1" noChangeArrowheads="1"/>
          </p:cNvSpPr>
          <p:nvPr>
            <p:ph type="body" idx="1"/>
          </p:nvPr>
        </p:nvSpPr>
        <p:spPr/>
        <p:txBody>
          <a:bodyPr/>
          <a:lstStyle/>
          <a:p>
            <a:r>
              <a:rPr lang="en-US" altLang="en-US" dirty="0"/>
              <a:t>Spam </a:t>
            </a:r>
            <a:r>
              <a:rPr lang="en-US" altLang="en-US" dirty="0" smtClean="0"/>
              <a:t>farmers </a:t>
            </a:r>
            <a:r>
              <a:rPr lang="en-US" altLang="en-US" dirty="0"/>
              <a:t>create networks of millions of pages designed to focus PageRank on a few undeserving pages</a:t>
            </a:r>
            <a:r>
              <a:rPr lang="en-US" altLang="en-US" dirty="0" smtClean="0"/>
              <a:t>.</a:t>
            </a:r>
          </a:p>
          <a:p>
            <a:pPr lvl="1"/>
            <a:r>
              <a:rPr lang="en-US" altLang="en-US" dirty="0" smtClean="0"/>
              <a:t>We’ll discuss this technology shortly.</a:t>
            </a:r>
            <a:endParaRPr lang="en-US" altLang="en-US" dirty="0"/>
          </a:p>
          <a:p>
            <a:r>
              <a:rPr lang="en-US" altLang="en-US" dirty="0"/>
              <a:t>To minimize their influence, use a teleport set consisting of trusted pages only.</a:t>
            </a:r>
          </a:p>
          <a:p>
            <a:pPr lvl="1"/>
            <a:r>
              <a:rPr lang="en-US" altLang="en-US" dirty="0">
                <a:solidFill>
                  <a:srgbClr val="00B050"/>
                </a:solidFill>
              </a:rPr>
              <a:t>Example</a:t>
            </a:r>
            <a:r>
              <a:rPr lang="en-US" altLang="en-US" dirty="0"/>
              <a:t>: home pages of universities.</a:t>
            </a:r>
          </a:p>
        </p:txBody>
      </p:sp>
    </p:spTree>
    <p:extLst>
      <p:ext uri="{BB962C8B-B14F-4D97-AF65-F5344CB8AC3E}">
        <p14:creationId xmlns:p14="http://schemas.microsoft.com/office/powerpoint/2010/main" val="1243141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p:txBody>
          <a:bodyPr/>
          <a:lstStyle/>
          <a:p>
            <a:fld id="{B653C17B-55D1-4CB7-A471-998EDB29AF08}" type="slidenum">
              <a:rPr lang="en-US" altLang="en-US"/>
              <a:pPr/>
              <a:t>5</a:t>
            </a:fld>
            <a:endParaRPr lang="en-US" altLang="en-US"/>
          </a:p>
        </p:txBody>
      </p:sp>
      <p:sp>
        <p:nvSpPr>
          <p:cNvPr id="12290" name="Rectangle 2"/>
          <p:cNvSpPr>
            <a:spLocks noGrp="1" noChangeArrowheads="1"/>
          </p:cNvSpPr>
          <p:nvPr>
            <p:ph type="title"/>
          </p:nvPr>
        </p:nvSpPr>
        <p:spPr/>
        <p:txBody>
          <a:bodyPr/>
          <a:lstStyle/>
          <a:p>
            <a:r>
              <a:rPr lang="en-US" altLang="en-US" dirty="0">
                <a:solidFill>
                  <a:srgbClr val="92D050"/>
                </a:solidFill>
              </a:rPr>
              <a:t>Example</a:t>
            </a:r>
            <a:r>
              <a:rPr lang="en-US" altLang="en-US" dirty="0"/>
              <a:t>: Transition Matrix</a:t>
            </a:r>
          </a:p>
        </p:txBody>
      </p:sp>
      <p:sp>
        <p:nvSpPr>
          <p:cNvPr id="12291" name="Rectangle 3"/>
          <p:cNvSpPr>
            <a:spLocks noChangeArrowheads="1"/>
          </p:cNvSpPr>
          <p:nvPr/>
        </p:nvSpPr>
        <p:spPr bwMode="auto">
          <a:xfrm>
            <a:off x="3352800" y="2819400"/>
            <a:ext cx="2057400" cy="19812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2" name="Text Box 4"/>
          <p:cNvSpPr txBox="1">
            <a:spLocks noChangeArrowheads="1"/>
          </p:cNvSpPr>
          <p:nvPr/>
        </p:nvSpPr>
        <p:spPr bwMode="auto">
          <a:xfrm>
            <a:off x="2727325" y="3081338"/>
            <a:ext cx="25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i</a:t>
            </a:r>
          </a:p>
        </p:txBody>
      </p:sp>
      <p:sp>
        <p:nvSpPr>
          <p:cNvPr id="12293" name="Text Box 5"/>
          <p:cNvSpPr txBox="1">
            <a:spLocks noChangeArrowheads="1"/>
          </p:cNvSpPr>
          <p:nvPr/>
        </p:nvSpPr>
        <p:spPr bwMode="auto">
          <a:xfrm>
            <a:off x="4479925" y="2243138"/>
            <a:ext cx="269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j</a:t>
            </a:r>
          </a:p>
        </p:txBody>
      </p:sp>
      <p:sp>
        <p:nvSpPr>
          <p:cNvPr id="12294" name="Line 6"/>
          <p:cNvSpPr>
            <a:spLocks noChangeShapeType="1"/>
          </p:cNvSpPr>
          <p:nvPr/>
        </p:nvSpPr>
        <p:spPr bwMode="auto">
          <a:xfrm>
            <a:off x="3352800" y="3429000"/>
            <a:ext cx="2057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Line 7"/>
          <p:cNvSpPr>
            <a:spLocks noChangeShapeType="1"/>
          </p:cNvSpPr>
          <p:nvPr/>
        </p:nvSpPr>
        <p:spPr bwMode="auto">
          <a:xfrm>
            <a:off x="4572000" y="2819400"/>
            <a:ext cx="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6" name="Text Box 8"/>
          <p:cNvSpPr txBox="1">
            <a:spLocks noChangeArrowheads="1"/>
          </p:cNvSpPr>
          <p:nvPr/>
        </p:nvSpPr>
        <p:spPr bwMode="auto">
          <a:xfrm>
            <a:off x="609600" y="1828800"/>
            <a:ext cx="7607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Suppose page </a:t>
            </a:r>
            <a:r>
              <a:rPr lang="en-US" altLang="en-US" i="1" dirty="0"/>
              <a:t>j </a:t>
            </a:r>
            <a:r>
              <a:rPr lang="en-US" altLang="en-US" dirty="0"/>
              <a:t> links to 3 pages, including </a:t>
            </a:r>
            <a:r>
              <a:rPr lang="en-US" altLang="en-US" i="1" dirty="0" err="1"/>
              <a:t>i</a:t>
            </a:r>
            <a:r>
              <a:rPr lang="en-US" altLang="en-US" i="1" dirty="0"/>
              <a:t>  </a:t>
            </a:r>
            <a:r>
              <a:rPr lang="en-US" altLang="en-US" dirty="0"/>
              <a:t>but not</a:t>
            </a:r>
            <a:r>
              <a:rPr lang="en-US" altLang="en-US" i="1" dirty="0"/>
              <a:t> x.</a:t>
            </a:r>
            <a:endParaRPr lang="en-US" altLang="en-US" dirty="0"/>
          </a:p>
        </p:txBody>
      </p:sp>
      <p:sp>
        <p:nvSpPr>
          <p:cNvPr id="12297" name="Text Box 9"/>
          <p:cNvSpPr txBox="1">
            <a:spLocks noChangeArrowheads="1"/>
          </p:cNvSpPr>
          <p:nvPr/>
        </p:nvSpPr>
        <p:spPr bwMode="auto">
          <a:xfrm>
            <a:off x="6019800" y="3878263"/>
            <a:ext cx="633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1/3</a:t>
            </a:r>
          </a:p>
        </p:txBody>
      </p:sp>
      <p:sp>
        <p:nvSpPr>
          <p:cNvPr id="12301" name="Line 13"/>
          <p:cNvSpPr>
            <a:spLocks noChangeShapeType="1"/>
          </p:cNvSpPr>
          <p:nvPr/>
        </p:nvSpPr>
        <p:spPr bwMode="auto">
          <a:xfrm flipH="1" flipV="1">
            <a:off x="4572000" y="3429000"/>
            <a:ext cx="14478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2" name="Line 14"/>
          <p:cNvSpPr>
            <a:spLocks noChangeShapeType="1"/>
          </p:cNvSpPr>
          <p:nvPr/>
        </p:nvSpPr>
        <p:spPr bwMode="auto">
          <a:xfrm flipH="1">
            <a:off x="3352800" y="4267200"/>
            <a:ext cx="2057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3" name="Text Box 15"/>
          <p:cNvSpPr txBox="1">
            <a:spLocks noChangeArrowheads="1"/>
          </p:cNvSpPr>
          <p:nvPr/>
        </p:nvSpPr>
        <p:spPr bwMode="auto">
          <a:xfrm>
            <a:off x="2743200" y="4038600"/>
            <a:ext cx="334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x</a:t>
            </a:r>
          </a:p>
        </p:txBody>
      </p:sp>
      <p:sp>
        <p:nvSpPr>
          <p:cNvPr id="12305" name="Line 17"/>
          <p:cNvSpPr>
            <a:spLocks noChangeShapeType="1"/>
          </p:cNvSpPr>
          <p:nvPr/>
        </p:nvSpPr>
        <p:spPr bwMode="auto">
          <a:xfrm flipH="1" flipV="1">
            <a:off x="4572000" y="4267200"/>
            <a:ext cx="8382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6" name="Text Box 18"/>
          <p:cNvSpPr txBox="1">
            <a:spLocks noChangeArrowheads="1"/>
          </p:cNvSpPr>
          <p:nvPr/>
        </p:nvSpPr>
        <p:spPr bwMode="auto">
          <a:xfrm>
            <a:off x="5470525" y="5138738"/>
            <a:ext cx="350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p:txBody>
      </p:sp>
    </p:spTree>
    <p:extLst>
      <p:ext uri="{BB962C8B-B14F-4D97-AF65-F5344CB8AC3E}">
        <p14:creationId xmlns:p14="http://schemas.microsoft.com/office/powerpoint/2010/main" val="1695848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C4CC389-C375-439D-B64B-E6BA0825FB27}" type="slidenum">
              <a:rPr lang="en-US" altLang="en-US"/>
              <a:pPr/>
              <a:t>6</a:t>
            </a:fld>
            <a:endParaRPr lang="en-US" altLang="en-US"/>
          </a:p>
        </p:txBody>
      </p:sp>
      <p:sp>
        <p:nvSpPr>
          <p:cNvPr id="13314" name="Rectangle 2"/>
          <p:cNvSpPr>
            <a:spLocks noGrp="1" noChangeArrowheads="1"/>
          </p:cNvSpPr>
          <p:nvPr>
            <p:ph type="title"/>
          </p:nvPr>
        </p:nvSpPr>
        <p:spPr/>
        <p:txBody>
          <a:bodyPr/>
          <a:lstStyle/>
          <a:p>
            <a:r>
              <a:rPr lang="en-US" altLang="en-US"/>
              <a:t>Random Walks on the Web</a:t>
            </a:r>
          </a:p>
        </p:txBody>
      </p:sp>
      <p:sp>
        <p:nvSpPr>
          <p:cNvPr id="13315" name="Rectangle 3"/>
          <p:cNvSpPr>
            <a:spLocks noGrp="1" noChangeArrowheads="1"/>
          </p:cNvSpPr>
          <p:nvPr>
            <p:ph type="body" idx="1"/>
          </p:nvPr>
        </p:nvSpPr>
        <p:spPr>
          <a:xfrm>
            <a:off x="685800" y="1371600"/>
            <a:ext cx="8229600" cy="4114800"/>
          </a:xfrm>
        </p:spPr>
        <p:txBody>
          <a:bodyPr/>
          <a:lstStyle/>
          <a:p>
            <a:r>
              <a:rPr lang="en-US" altLang="en-US" dirty="0"/>
              <a:t>Suppose </a:t>
            </a:r>
            <a:r>
              <a:rPr lang="en-US" altLang="en-US" b="1" dirty="0" smtClean="0"/>
              <a:t>v</a:t>
            </a:r>
            <a:r>
              <a:rPr lang="en-US" altLang="en-US" dirty="0" smtClean="0"/>
              <a:t> </a:t>
            </a:r>
            <a:r>
              <a:rPr lang="en-US" altLang="en-US" dirty="0"/>
              <a:t>is a vector whose </a:t>
            </a:r>
            <a:r>
              <a:rPr lang="en-US" altLang="en-US" i="1" dirty="0" err="1"/>
              <a:t>i</a:t>
            </a:r>
            <a:r>
              <a:rPr lang="en-US" altLang="en-US" dirty="0"/>
              <a:t> </a:t>
            </a:r>
            <a:r>
              <a:rPr lang="en-US" altLang="en-US" baseline="30000" dirty="0" err="1"/>
              <a:t>th</a:t>
            </a:r>
            <a:r>
              <a:rPr lang="en-US" altLang="en-US" dirty="0"/>
              <a:t> component is the probability that a</a:t>
            </a:r>
            <a:r>
              <a:rPr lang="en-US" altLang="en-US" dirty="0" smtClean="0"/>
              <a:t> </a:t>
            </a:r>
            <a:r>
              <a:rPr lang="en-US" altLang="en-US" dirty="0"/>
              <a:t>random walker is at page </a:t>
            </a:r>
            <a:r>
              <a:rPr lang="en-US" altLang="en-US" i="1" dirty="0" err="1"/>
              <a:t>i</a:t>
            </a:r>
            <a:r>
              <a:rPr lang="en-US" altLang="en-US" dirty="0"/>
              <a:t> </a:t>
            </a:r>
            <a:r>
              <a:rPr lang="en-US" altLang="en-US" dirty="0" smtClean="0"/>
              <a:t>at </a:t>
            </a:r>
            <a:r>
              <a:rPr lang="en-US" altLang="en-US" dirty="0"/>
              <a:t>a certain time.</a:t>
            </a:r>
          </a:p>
          <a:p>
            <a:r>
              <a:rPr lang="en-US" altLang="en-US" dirty="0"/>
              <a:t>If a</a:t>
            </a:r>
            <a:r>
              <a:rPr lang="en-US" altLang="en-US" dirty="0" smtClean="0"/>
              <a:t> </a:t>
            </a:r>
            <a:r>
              <a:rPr lang="en-US" altLang="en-US" dirty="0"/>
              <a:t>walker follows a link from </a:t>
            </a:r>
            <a:r>
              <a:rPr lang="en-US" altLang="en-US" i="1" dirty="0" err="1"/>
              <a:t>i</a:t>
            </a:r>
            <a:r>
              <a:rPr lang="en-US" altLang="en-US" dirty="0"/>
              <a:t> </a:t>
            </a:r>
            <a:r>
              <a:rPr lang="en-US" altLang="en-US" dirty="0" smtClean="0"/>
              <a:t>at </a:t>
            </a:r>
            <a:r>
              <a:rPr lang="en-US" altLang="en-US" dirty="0"/>
              <a:t>random, the probability distribution for walkers is then given by the vector </a:t>
            </a:r>
            <a:r>
              <a:rPr lang="en-US" altLang="en-US" i="1" dirty="0" err="1" smtClean="0"/>
              <a:t>M</a:t>
            </a:r>
            <a:r>
              <a:rPr lang="en-US" altLang="en-US" b="1" dirty="0" err="1" smtClean="0"/>
              <a:t>v</a:t>
            </a:r>
            <a:r>
              <a:rPr lang="en-US" altLang="en-US" dirty="0"/>
              <a:t>.</a:t>
            </a:r>
          </a:p>
        </p:txBody>
      </p:sp>
    </p:spTree>
    <p:extLst>
      <p:ext uri="{BB962C8B-B14F-4D97-AF65-F5344CB8AC3E}">
        <p14:creationId xmlns:p14="http://schemas.microsoft.com/office/powerpoint/2010/main" val="2843911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5B16FE2-72C7-422F-90AC-5F8B15090B1E}" type="slidenum">
              <a:rPr lang="en-US" altLang="en-US"/>
              <a:pPr/>
              <a:t>7</a:t>
            </a:fld>
            <a:endParaRPr lang="en-US" altLang="en-US"/>
          </a:p>
        </p:txBody>
      </p:sp>
      <p:sp>
        <p:nvSpPr>
          <p:cNvPr id="14338" name="Rectangle 2"/>
          <p:cNvSpPr>
            <a:spLocks noGrp="1" noChangeArrowheads="1"/>
          </p:cNvSpPr>
          <p:nvPr>
            <p:ph type="title"/>
          </p:nvPr>
        </p:nvSpPr>
        <p:spPr/>
        <p:txBody>
          <a:bodyPr/>
          <a:lstStyle/>
          <a:p>
            <a:r>
              <a:rPr lang="en-US" altLang="en-US"/>
              <a:t>Random Walks – (2)</a:t>
            </a:r>
          </a:p>
        </p:txBody>
      </p:sp>
      <p:sp>
        <p:nvSpPr>
          <p:cNvPr id="14339" name="Rectangle 3"/>
          <p:cNvSpPr>
            <a:spLocks noGrp="1" noChangeArrowheads="1"/>
          </p:cNvSpPr>
          <p:nvPr>
            <p:ph type="body" idx="1"/>
          </p:nvPr>
        </p:nvSpPr>
        <p:spPr>
          <a:xfrm>
            <a:off x="533400" y="1295400"/>
            <a:ext cx="8305800" cy="5334000"/>
          </a:xfrm>
        </p:spPr>
        <p:txBody>
          <a:bodyPr/>
          <a:lstStyle/>
          <a:p>
            <a:r>
              <a:rPr lang="en-US" altLang="en-US" dirty="0"/>
              <a:t>Starting from any vector </a:t>
            </a:r>
            <a:r>
              <a:rPr lang="en-US" altLang="en-US" b="1" dirty="0" smtClean="0"/>
              <a:t>u</a:t>
            </a:r>
            <a:r>
              <a:rPr lang="en-US" altLang="en-US" dirty="0" smtClean="0"/>
              <a:t>, </a:t>
            </a:r>
            <a:r>
              <a:rPr lang="en-US" altLang="en-US" dirty="0"/>
              <a:t>the limit     </a:t>
            </a:r>
            <a:r>
              <a:rPr lang="en-US" altLang="en-US" dirty="0" smtClean="0"/>
              <a:t>            </a:t>
            </a:r>
            <a:r>
              <a:rPr lang="en-US" altLang="en-US" i="1" dirty="0" smtClean="0"/>
              <a:t>M </a:t>
            </a:r>
            <a:r>
              <a:rPr lang="en-US" altLang="en-US" dirty="0"/>
              <a:t>(</a:t>
            </a:r>
            <a:r>
              <a:rPr lang="en-US" altLang="en-US" i="1" dirty="0"/>
              <a:t>M </a:t>
            </a:r>
            <a:r>
              <a:rPr lang="en-US" altLang="en-US" dirty="0"/>
              <a:t>(…</a:t>
            </a:r>
            <a:r>
              <a:rPr lang="en-US" altLang="en-US" i="1" dirty="0"/>
              <a:t>M </a:t>
            </a:r>
            <a:r>
              <a:rPr lang="en-US" altLang="en-US" dirty="0"/>
              <a:t>(</a:t>
            </a:r>
            <a:r>
              <a:rPr lang="en-US" altLang="en-US" i="1" dirty="0"/>
              <a:t>M </a:t>
            </a:r>
            <a:r>
              <a:rPr lang="en-US" altLang="en-US" b="1" dirty="0" smtClean="0"/>
              <a:t>u</a:t>
            </a:r>
            <a:r>
              <a:rPr lang="en-US" altLang="en-US" i="1" dirty="0" smtClean="0"/>
              <a:t> </a:t>
            </a:r>
            <a:r>
              <a:rPr lang="en-US" altLang="en-US" dirty="0"/>
              <a:t>) …)) is the long-term distribution of walkers.</a:t>
            </a:r>
          </a:p>
          <a:p>
            <a:r>
              <a:rPr lang="en-US" altLang="en-US" dirty="0">
                <a:solidFill>
                  <a:srgbClr val="00B050"/>
                </a:solidFill>
              </a:rPr>
              <a:t>Intuition</a:t>
            </a:r>
            <a:r>
              <a:rPr lang="en-US" altLang="en-US" dirty="0"/>
              <a:t>: pages are important in proportion to how likely a walker is to be there.</a:t>
            </a:r>
          </a:p>
          <a:p>
            <a:r>
              <a:rPr lang="en-US" altLang="en-US" dirty="0">
                <a:solidFill>
                  <a:srgbClr val="00B050"/>
                </a:solidFill>
              </a:rPr>
              <a:t>The math</a:t>
            </a:r>
            <a:r>
              <a:rPr lang="en-US" altLang="en-US" dirty="0"/>
              <a:t>: limiting distribution = principal eigenvector of </a:t>
            </a:r>
            <a:r>
              <a:rPr lang="en-US" altLang="en-US" i="1" dirty="0"/>
              <a:t>M</a:t>
            </a:r>
            <a:r>
              <a:rPr lang="en-US" altLang="en-US" dirty="0"/>
              <a:t> = </a:t>
            </a:r>
            <a:r>
              <a:rPr lang="en-US" altLang="en-US" dirty="0">
                <a:solidFill>
                  <a:srgbClr val="FF0066"/>
                </a:solidFill>
              </a:rPr>
              <a:t>PageRank</a:t>
            </a:r>
            <a:r>
              <a:rPr lang="en-US" altLang="en-US" dirty="0" smtClean="0"/>
              <a:t>.</a:t>
            </a:r>
          </a:p>
          <a:p>
            <a:pPr lvl="1"/>
            <a:r>
              <a:rPr lang="en-US" altLang="en-US" dirty="0" smtClean="0">
                <a:solidFill>
                  <a:srgbClr val="0070C0"/>
                </a:solidFill>
              </a:rPr>
              <a:t>Note</a:t>
            </a:r>
            <a:r>
              <a:rPr lang="en-US" altLang="en-US" dirty="0" smtClean="0"/>
              <a:t>: because M has each column summing to 1, the principal eigenvalue is 1.</a:t>
            </a:r>
          </a:p>
          <a:p>
            <a:pPr lvl="2"/>
            <a:r>
              <a:rPr lang="en-US" altLang="en-US" dirty="0" smtClean="0">
                <a:solidFill>
                  <a:schemeClr val="accent1">
                    <a:lumMod val="75000"/>
                  </a:schemeClr>
                </a:solidFill>
              </a:rPr>
              <a:t>Why</a:t>
            </a:r>
            <a:r>
              <a:rPr lang="en-US" altLang="en-US" dirty="0" smtClean="0"/>
              <a:t>? If </a:t>
            </a:r>
            <a:r>
              <a:rPr lang="en-US" altLang="en-US" b="1" dirty="0" smtClean="0"/>
              <a:t>v</a:t>
            </a:r>
            <a:r>
              <a:rPr lang="en-US" altLang="en-US" dirty="0" smtClean="0"/>
              <a:t> is the limit of MM…M</a:t>
            </a:r>
            <a:r>
              <a:rPr lang="en-US" altLang="en-US" b="1" dirty="0" smtClean="0"/>
              <a:t>u</a:t>
            </a:r>
            <a:r>
              <a:rPr lang="en-US" altLang="en-US" dirty="0" smtClean="0"/>
              <a:t>, then </a:t>
            </a:r>
            <a:r>
              <a:rPr lang="en-US" altLang="en-US" b="1" dirty="0" smtClean="0"/>
              <a:t>v</a:t>
            </a:r>
            <a:r>
              <a:rPr lang="en-US" altLang="en-US" dirty="0" smtClean="0"/>
              <a:t> satisfies the equations </a:t>
            </a:r>
            <a:r>
              <a:rPr lang="en-US" altLang="en-US" b="1" dirty="0" smtClean="0"/>
              <a:t>v</a:t>
            </a:r>
            <a:r>
              <a:rPr lang="en-US" altLang="en-US" dirty="0" smtClean="0"/>
              <a:t> = </a:t>
            </a:r>
            <a:r>
              <a:rPr lang="en-US" altLang="en-US" dirty="0" err="1" smtClean="0"/>
              <a:t>M</a:t>
            </a:r>
            <a:r>
              <a:rPr lang="en-US" altLang="en-US" b="1" dirty="0" err="1" smtClean="0"/>
              <a:t>v</a:t>
            </a:r>
            <a:r>
              <a:rPr lang="en-US" altLang="en-US" dirty="0" smtClean="0"/>
              <a:t>.</a:t>
            </a:r>
            <a:endParaRPr lang="en-US" altLang="en-US" dirty="0"/>
          </a:p>
        </p:txBody>
      </p:sp>
    </p:spTree>
    <p:extLst>
      <p:ext uri="{BB962C8B-B14F-4D97-AF65-F5344CB8AC3E}">
        <p14:creationId xmlns:p14="http://schemas.microsoft.com/office/powerpoint/2010/main" val="167793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fld id="{01DCED67-C337-4098-8CE4-D6C1310C767C}" type="slidenum">
              <a:rPr lang="en-US" altLang="en-US"/>
              <a:pPr/>
              <a:t>8</a:t>
            </a:fld>
            <a:endParaRPr lang="en-US" altLang="en-US"/>
          </a:p>
        </p:txBody>
      </p:sp>
      <p:sp>
        <p:nvSpPr>
          <p:cNvPr id="15362" name="Rectangle 2"/>
          <p:cNvSpPr>
            <a:spLocks noGrp="1" noChangeArrowheads="1"/>
          </p:cNvSpPr>
          <p:nvPr>
            <p:ph type="title"/>
          </p:nvPr>
        </p:nvSpPr>
        <p:spPr/>
        <p:txBody>
          <a:bodyPr/>
          <a:lstStyle/>
          <a:p>
            <a:r>
              <a:rPr lang="en-US" altLang="en-US">
                <a:solidFill>
                  <a:srgbClr val="33CC33"/>
                </a:solidFill>
              </a:rPr>
              <a:t>Example</a:t>
            </a:r>
            <a:r>
              <a:rPr lang="en-US" altLang="en-US"/>
              <a:t>: The Web in 1839</a:t>
            </a:r>
          </a:p>
        </p:txBody>
      </p:sp>
      <p:sp>
        <p:nvSpPr>
          <p:cNvPr id="1536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Yahoo</a:t>
            </a:r>
          </a:p>
        </p:txBody>
      </p:sp>
      <p:sp>
        <p:nvSpPr>
          <p:cNvPr id="15365" name="Oval 5"/>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M’soft</a:t>
            </a:r>
          </a:p>
        </p:txBody>
      </p:sp>
      <p:sp>
        <p:nvSpPr>
          <p:cNvPr id="15366" name="Oval 6"/>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Amazon</a:t>
            </a:r>
          </a:p>
        </p:txBody>
      </p:sp>
      <p:sp>
        <p:nvSpPr>
          <p:cNvPr id="15371" name="Line 11"/>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2" name="Line 12"/>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3" name="Line 13"/>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4" name="Line 14"/>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5375" name="AutoShape 15"/>
          <p:cNvCxnSpPr>
            <a:cxnSpLocks noChangeShapeType="1"/>
            <a:stCxn id="15363" idx="6"/>
            <a:endCxn id="1536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 name="Group 1"/>
          <p:cNvGrpSpPr/>
          <p:nvPr/>
        </p:nvGrpSpPr>
        <p:grpSpPr>
          <a:xfrm>
            <a:off x="6842125" y="1789254"/>
            <a:ext cx="1994986" cy="1762669"/>
            <a:chOff x="6842125" y="1789254"/>
            <a:chExt cx="1994986" cy="1762669"/>
          </a:xfrm>
        </p:grpSpPr>
        <p:sp>
          <p:nvSpPr>
            <p:cNvPr id="15376" name="Rectangle 16"/>
            <p:cNvSpPr>
              <a:spLocks noChangeArrowheads="1"/>
            </p:cNvSpPr>
            <p:nvPr/>
          </p:nvSpPr>
          <p:spPr bwMode="auto">
            <a:xfrm>
              <a:off x="7315200" y="2332723"/>
              <a:ext cx="1293312"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7" name="Text Box 17"/>
            <p:cNvSpPr txBox="1">
              <a:spLocks noChangeArrowheads="1"/>
            </p:cNvSpPr>
            <p:nvPr/>
          </p:nvSpPr>
          <p:spPr bwMode="auto">
            <a:xfrm>
              <a:off x="6932112" y="2269790"/>
              <a:ext cx="1904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y   1/2 </a:t>
              </a:r>
              <a:r>
                <a:rPr lang="en-US" altLang="en-US" sz="2400" dirty="0" smtClean="0"/>
                <a:t> 1/2   </a:t>
              </a:r>
              <a:r>
                <a:rPr lang="en-US" altLang="en-US" sz="2400" dirty="0"/>
                <a:t>0</a:t>
              </a:r>
            </a:p>
            <a:p>
              <a:r>
                <a:rPr lang="en-US" altLang="en-US" sz="2400" dirty="0"/>
                <a:t>a   1/2 </a:t>
              </a:r>
              <a:r>
                <a:rPr lang="en-US" altLang="en-US" sz="2400" dirty="0" smtClean="0"/>
                <a:t>  </a:t>
              </a:r>
              <a:r>
                <a:rPr lang="en-US" altLang="en-US" sz="2400" dirty="0"/>
                <a:t>0  </a:t>
              </a:r>
              <a:r>
                <a:rPr lang="en-US" altLang="en-US" sz="2400" dirty="0" smtClean="0"/>
                <a:t>    </a:t>
              </a:r>
              <a:r>
                <a:rPr lang="en-US" altLang="en-US" sz="2400" dirty="0"/>
                <a:t>1</a:t>
              </a:r>
            </a:p>
            <a:p>
              <a:r>
                <a:rPr lang="en-US" altLang="en-US" sz="2400" dirty="0"/>
                <a:t>m   </a:t>
              </a:r>
              <a:r>
                <a:rPr lang="en-US" altLang="en-US" sz="2400" dirty="0" smtClean="0"/>
                <a:t>0    1/2   </a:t>
              </a:r>
              <a:r>
                <a:rPr lang="en-US" altLang="en-US" sz="2400" dirty="0"/>
                <a:t>0</a:t>
              </a:r>
            </a:p>
          </p:txBody>
        </p:sp>
        <p:sp>
          <p:nvSpPr>
            <p:cNvPr id="15378" name="Text Box 18"/>
            <p:cNvSpPr txBox="1">
              <a:spLocks noChangeArrowheads="1"/>
            </p:cNvSpPr>
            <p:nvPr/>
          </p:nvSpPr>
          <p:spPr bwMode="auto">
            <a:xfrm>
              <a:off x="6842125" y="1789254"/>
              <a:ext cx="1712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smtClean="0"/>
                <a:t>         y    </a:t>
              </a:r>
              <a:r>
                <a:rPr lang="en-US" altLang="en-US" sz="2400" dirty="0"/>
                <a:t>a   m</a:t>
              </a:r>
            </a:p>
          </p:txBody>
        </p:sp>
      </p:grpSp>
    </p:spTree>
    <p:extLst>
      <p:ext uri="{BB962C8B-B14F-4D97-AF65-F5344CB8AC3E}">
        <p14:creationId xmlns:p14="http://schemas.microsoft.com/office/powerpoint/2010/main" val="3937322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9F6F2C2-A301-4BDF-AEAA-1C2D12C11602}" type="slidenum">
              <a:rPr lang="en-US" altLang="en-US"/>
              <a:pPr/>
              <a:t>9</a:t>
            </a:fld>
            <a:endParaRPr lang="en-US" altLang="en-US"/>
          </a:p>
        </p:txBody>
      </p:sp>
      <p:sp>
        <p:nvSpPr>
          <p:cNvPr id="84994" name="Rectangle 2"/>
          <p:cNvSpPr>
            <a:spLocks noGrp="1" noChangeArrowheads="1"/>
          </p:cNvSpPr>
          <p:nvPr>
            <p:ph type="title"/>
          </p:nvPr>
        </p:nvSpPr>
        <p:spPr/>
        <p:txBody>
          <a:bodyPr/>
          <a:lstStyle/>
          <a:p>
            <a:r>
              <a:rPr lang="en-US" altLang="en-US"/>
              <a:t>Solving The Equations</a:t>
            </a:r>
          </a:p>
        </p:txBody>
      </p:sp>
      <p:sp>
        <p:nvSpPr>
          <p:cNvPr id="84995" name="Rectangle 3"/>
          <p:cNvSpPr>
            <a:spLocks noGrp="1" noChangeArrowheads="1"/>
          </p:cNvSpPr>
          <p:nvPr>
            <p:ph type="body" idx="1"/>
          </p:nvPr>
        </p:nvSpPr>
        <p:spPr>
          <a:xfrm>
            <a:off x="533400" y="1295400"/>
            <a:ext cx="8458200" cy="4419600"/>
          </a:xfrm>
        </p:spPr>
        <p:txBody>
          <a:bodyPr/>
          <a:lstStyle/>
          <a:p>
            <a:r>
              <a:rPr lang="en-US" altLang="en-US" dirty="0"/>
              <a:t>Because there are no constant terms, the equations </a:t>
            </a:r>
            <a:r>
              <a:rPr lang="en-US" altLang="en-US" b="1" dirty="0"/>
              <a:t>v</a:t>
            </a:r>
            <a:r>
              <a:rPr lang="en-US" altLang="en-US" dirty="0"/>
              <a:t> = </a:t>
            </a:r>
            <a:r>
              <a:rPr lang="en-US" altLang="en-US" i="1" dirty="0" err="1" smtClean="0"/>
              <a:t>M</a:t>
            </a:r>
            <a:r>
              <a:rPr lang="en-US" altLang="en-US" b="1" dirty="0" err="1" smtClean="0"/>
              <a:t>v</a:t>
            </a:r>
            <a:r>
              <a:rPr lang="en-US" altLang="en-US" dirty="0" smtClean="0"/>
              <a:t> </a:t>
            </a:r>
            <a:r>
              <a:rPr lang="en-US" altLang="en-US" dirty="0"/>
              <a:t>do not have a unique solution.</a:t>
            </a:r>
          </a:p>
          <a:p>
            <a:r>
              <a:rPr lang="en-US" altLang="en-US" dirty="0"/>
              <a:t>In Web-sized examples, we cannot solve by Gaussian elimination anyway; we need to use </a:t>
            </a:r>
            <a:r>
              <a:rPr lang="en-US" altLang="en-US" i="1" dirty="0">
                <a:solidFill>
                  <a:srgbClr val="FF0000"/>
                </a:solidFill>
              </a:rPr>
              <a:t>relaxation</a:t>
            </a:r>
            <a:r>
              <a:rPr lang="en-US" altLang="en-US" dirty="0"/>
              <a:t> </a:t>
            </a:r>
            <a:r>
              <a:rPr lang="en-US" altLang="en-US" dirty="0" smtClean="0"/>
              <a:t>(= </a:t>
            </a:r>
            <a:r>
              <a:rPr lang="en-US" altLang="en-US" dirty="0"/>
              <a:t>iterative solution).</a:t>
            </a:r>
          </a:p>
          <a:p>
            <a:r>
              <a:rPr lang="en-US" altLang="en-US" dirty="0" smtClean="0"/>
              <a:t>Works if </a:t>
            </a:r>
            <a:r>
              <a:rPr lang="en-US" altLang="en-US" dirty="0"/>
              <a:t>you start with </a:t>
            </a:r>
            <a:r>
              <a:rPr lang="en-US" altLang="en-US" dirty="0" smtClean="0"/>
              <a:t>any nonzero </a:t>
            </a:r>
            <a:r>
              <a:rPr lang="en-US" altLang="en-US" b="1" dirty="0" smtClean="0"/>
              <a:t>u</a:t>
            </a:r>
            <a:r>
              <a:rPr lang="en-US" altLang="en-US" dirty="0" smtClean="0"/>
              <a:t>.</a:t>
            </a:r>
            <a:endParaRPr lang="en-US" altLang="en-US" dirty="0"/>
          </a:p>
        </p:txBody>
      </p:sp>
    </p:spTree>
    <p:extLst>
      <p:ext uri="{BB962C8B-B14F-4D97-AF65-F5344CB8AC3E}">
        <p14:creationId xmlns:p14="http://schemas.microsoft.com/office/powerpoint/2010/main" val="34327982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6705</TotalTime>
  <Words>1581</Words>
  <Application>Microsoft Office PowerPoint</Application>
  <PresentationFormat>On-screen Show (4:3)</PresentationFormat>
  <Paragraphs>342</Paragraphs>
  <Slides>46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Calibri</vt:lpstr>
      <vt:lpstr>Corbel</vt:lpstr>
      <vt:lpstr>Monotype Sorts</vt:lpstr>
      <vt:lpstr>Times New Roman</vt:lpstr>
      <vt:lpstr>Wingdings</vt:lpstr>
      <vt:lpstr>Wingdings 2</vt:lpstr>
      <vt:lpstr>Module</vt:lpstr>
      <vt:lpstr>Random Surfers on the Web Transition Matrix of the Web Dead Ends and Spider Traps Topic-Specific PageRank </vt:lpstr>
      <vt:lpstr>Intuition – (1)</vt:lpstr>
      <vt:lpstr>Intuition – (2)</vt:lpstr>
      <vt:lpstr>Transition Matrix of the Web</vt:lpstr>
      <vt:lpstr>Example: Transition Matrix</vt:lpstr>
      <vt:lpstr>Random Walks on the Web</vt:lpstr>
      <vt:lpstr>Random Walks – (2)</vt:lpstr>
      <vt:lpstr>Example: The Web in 1839</vt:lpstr>
      <vt:lpstr>Solving The Equations</vt:lpstr>
      <vt:lpstr>Simulating a Random Walk</vt:lpstr>
      <vt:lpstr>Example: Iterating Equations</vt:lpstr>
      <vt:lpstr>The Walkers</vt:lpstr>
      <vt:lpstr>The Walkers</vt:lpstr>
      <vt:lpstr>The Walkers</vt:lpstr>
      <vt:lpstr>The Walkers</vt:lpstr>
      <vt:lpstr>In the Limit …</vt:lpstr>
      <vt:lpstr>Dead Ends Spider Traps Taxation Policies </vt:lpstr>
      <vt:lpstr>Real-World Problems</vt:lpstr>
      <vt:lpstr>Microsoft Becomes Dead End</vt:lpstr>
      <vt:lpstr>Example: Effect of Dead Ends</vt:lpstr>
      <vt:lpstr>Microsoft Becomes a Dead End</vt:lpstr>
      <vt:lpstr>Microsoft Becomes a Dead End</vt:lpstr>
      <vt:lpstr>Microsoft Becomes a Dead End</vt:lpstr>
      <vt:lpstr>Microsoft Becomes a Dead End</vt:lpstr>
      <vt:lpstr>In the Limit …</vt:lpstr>
      <vt:lpstr>M’soft Becomes Spider Trap</vt:lpstr>
      <vt:lpstr>Example: Effect of Spider Trap</vt:lpstr>
      <vt:lpstr>Microsoft Becomes a Spider Trap</vt:lpstr>
      <vt:lpstr>Microsoft Becomes a Spider Trap</vt:lpstr>
      <vt:lpstr>Microsoft Becomes a Spider Trap</vt:lpstr>
      <vt:lpstr>In the Limit …</vt:lpstr>
      <vt:lpstr>PageRank Solution to Traps, Etc.</vt:lpstr>
      <vt:lpstr>Example: Microsoft is a Spider Trap; 20% Tax</vt:lpstr>
      <vt:lpstr>Focusing on Specific Pages Teleport Sets Interpretation as a Random Walk </vt:lpstr>
      <vt:lpstr>Topic-Specific Page Rank</vt:lpstr>
      <vt:lpstr>Teleport Sets</vt:lpstr>
      <vt:lpstr>Example: Topic = Software</vt:lpstr>
      <vt:lpstr>Only Microsoft in Teleport Set</vt:lpstr>
      <vt:lpstr>Only Microsoft in Teleport Set</vt:lpstr>
      <vt:lpstr>Only Microsoft in Teleport Set</vt:lpstr>
      <vt:lpstr>Only Microsoft in Teleport Set</vt:lpstr>
      <vt:lpstr>Only Microsoft in Teleport Set</vt:lpstr>
      <vt:lpstr>Only Microsoft in Teleport Set</vt:lpstr>
      <vt:lpstr>Only Microsoft in Teleport Set</vt:lpstr>
      <vt:lpstr>Picking the Teleport Set</vt:lpstr>
      <vt:lpstr>Application: Link Spam</vt:lpstr>
    </vt:vector>
  </TitlesOfParts>
  <Company>Carnegie Mellon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Arunkumar's</cp:lastModifiedBy>
  <cp:revision>551</cp:revision>
  <dcterms:created xsi:type="dcterms:W3CDTF">2009-06-12T17:14:38Z</dcterms:created>
  <dcterms:modified xsi:type="dcterms:W3CDTF">2016-08-19T02:39:16Z</dcterms:modified>
</cp:coreProperties>
</file>