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4" r:id="rId20"/>
    <p:sldId id="275" r:id="rId21"/>
    <p:sldId id="276" r:id="rId22"/>
    <p:sldId id="277" r:id="rId23"/>
    <p:sldId id="278" r:id="rId24"/>
    <p:sldId id="305" r:id="rId25"/>
    <p:sldId id="306" r:id="rId26"/>
    <p:sldId id="307" r:id="rId27"/>
    <p:sldId id="282" r:id="rId28"/>
    <p:sldId id="283" r:id="rId29"/>
    <p:sldId id="284" r:id="rId30"/>
    <p:sldId id="285" r:id="rId31"/>
    <p:sldId id="286" r:id="rId32"/>
    <p:sldId id="308" r:id="rId33"/>
    <p:sldId id="309" r:id="rId34"/>
    <p:sldId id="289" r:id="rId35"/>
    <p:sldId id="290" r:id="rId36"/>
    <p:sldId id="291" r:id="rId37"/>
    <p:sldId id="292" r:id="rId38"/>
    <p:sldId id="293" r:id="rId39"/>
    <p:sldId id="294" r:id="rId40"/>
    <p:sldId id="310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999756"/>
            <a:ext cx="9142476" cy="112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21080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1021080"/>
          </a:xfrm>
          <a:custGeom>
            <a:avLst/>
            <a:gdLst/>
            <a:ahLst/>
            <a:cxnLst/>
            <a:rect l="l" t="t" r="r" b="b"/>
            <a:pathLst>
              <a:path w="9144000" h="1021080">
                <a:moveTo>
                  <a:pt x="0" y="1021079"/>
                </a:moveTo>
                <a:lnTo>
                  <a:pt x="9144000" y="1021079"/>
                </a:lnTo>
                <a:lnTo>
                  <a:pt x="9144000" y="0"/>
                </a:lnTo>
                <a:lnTo>
                  <a:pt x="0" y="0"/>
                </a:lnTo>
                <a:lnTo>
                  <a:pt x="0" y="102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8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999756"/>
            <a:ext cx="9142476" cy="112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21080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1021080"/>
          </a:xfrm>
          <a:custGeom>
            <a:avLst/>
            <a:gdLst/>
            <a:ahLst/>
            <a:cxnLst/>
            <a:rect l="l" t="t" r="r" b="b"/>
            <a:pathLst>
              <a:path w="9144000" h="1021080">
                <a:moveTo>
                  <a:pt x="0" y="1021079"/>
                </a:moveTo>
                <a:lnTo>
                  <a:pt x="9144000" y="1021079"/>
                </a:lnTo>
                <a:lnTo>
                  <a:pt x="9144000" y="0"/>
                </a:lnTo>
                <a:lnTo>
                  <a:pt x="0" y="0"/>
                </a:lnTo>
                <a:lnTo>
                  <a:pt x="0" y="102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8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8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999756"/>
            <a:ext cx="9142476" cy="112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236" y="1361440"/>
            <a:ext cx="7907527" cy="52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8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4587" y="1608137"/>
            <a:ext cx="6647180" cy="407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6294" y="6729094"/>
            <a:ext cx="1670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hyperlink" Target="http://cs246.stanford.ed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57.png"/><Relationship Id="rId9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nand.typepad.com/datawocky/2008/03/more-data-usual.html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wired.com/wired/archive/12.10/tail.html" TargetMode="Externa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435"/>
                </a:moveTo>
                <a:lnTo>
                  <a:pt x="9144000" y="5135435"/>
                </a:lnTo>
                <a:lnTo>
                  <a:pt x="9144000" y="0"/>
                </a:lnTo>
                <a:lnTo>
                  <a:pt x="0" y="0"/>
                </a:lnTo>
                <a:lnTo>
                  <a:pt x="0" y="5135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106923"/>
            <a:ext cx="914247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672" y="2971800"/>
            <a:ext cx="6781800" cy="2046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56589" y="5170589"/>
            <a:ext cx="1687410" cy="1687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" y="355104"/>
            <a:ext cx="3256788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62903" y="4846510"/>
            <a:ext cx="76835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0.4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0756" y="3955377"/>
            <a:ext cx="32258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1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1341" y="3955377"/>
            <a:ext cx="76835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0.2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2174" y="3064243"/>
            <a:ext cx="76835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0.3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1623" y="3064243"/>
            <a:ext cx="76835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0.5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2621" y="2173109"/>
            <a:ext cx="76835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0.2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9489" y="2173109"/>
            <a:ext cx="32258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1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2827" y="1299972"/>
            <a:ext cx="1072896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7395" y="1299972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0675">
              <a:lnSpc>
                <a:spcPct val="100000"/>
              </a:lnSpc>
            </a:pPr>
            <a:r>
              <a:rPr sz="2000" spc="-35" dirty="0">
                <a:solidFill>
                  <a:srgbClr val="0066FF"/>
                </a:solidFill>
                <a:latin typeface="Corbel"/>
                <a:cs typeface="Corbel"/>
              </a:rPr>
              <a:t>A</a:t>
            </a:r>
            <a:r>
              <a:rPr sz="2000" spc="-5" dirty="0">
                <a:solidFill>
                  <a:srgbClr val="0066FF"/>
                </a:solidFill>
                <a:latin typeface="Corbel"/>
                <a:cs typeface="Corbel"/>
              </a:rPr>
              <a:t>vat</a:t>
            </a:r>
            <a:r>
              <a:rPr sz="2000" dirty="0">
                <a:solidFill>
                  <a:srgbClr val="0066FF"/>
                </a:solidFill>
                <a:latin typeface="Corbel"/>
                <a:cs typeface="Corbel"/>
              </a:rPr>
              <a:t>ar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50335" y="1299972"/>
            <a:ext cx="952499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4508" y="1299972"/>
            <a:ext cx="390143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95052" y="1364551"/>
            <a:ext cx="63944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70" dirty="0">
                <a:solidFill>
                  <a:srgbClr val="0066FF"/>
                </a:solidFill>
                <a:latin typeface="Corbel"/>
                <a:cs typeface="Corbel"/>
              </a:rPr>
              <a:t>L</a:t>
            </a:r>
            <a:r>
              <a:rPr sz="2000" b="1" spc="-45" dirty="0">
                <a:solidFill>
                  <a:srgbClr val="0066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R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10100" y="1299972"/>
            <a:ext cx="1060703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2476" y="1299972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53927" y="1364551"/>
            <a:ext cx="74803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Ma</a:t>
            </a: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tr</a:t>
            </a:r>
            <a:r>
              <a:rPr sz="2000" b="1" spc="5" dirty="0">
                <a:solidFill>
                  <a:srgbClr val="0066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x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57900" y="1299972"/>
            <a:ext cx="1109472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29043" y="1299972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01727" y="1364551"/>
            <a:ext cx="79629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P</a:t>
            </a:r>
            <a:r>
              <a:rPr sz="2000" b="1" spc="5" dirty="0">
                <a:solidFill>
                  <a:srgbClr val="0066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es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7136" y="2275332"/>
            <a:ext cx="877824" cy="56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6632" y="2275332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1852" y="2339276"/>
            <a:ext cx="56515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l</a:t>
            </a:r>
            <a:r>
              <a:rPr sz="2000" b="1" spc="5" dirty="0">
                <a:solidFill>
                  <a:srgbClr val="008000"/>
                </a:solidFill>
                <a:latin typeface="Corbel"/>
                <a:cs typeface="Corbel"/>
              </a:rPr>
              <a:t>ice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7133" y="3113532"/>
            <a:ext cx="778763" cy="56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47572" y="3113532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51852" y="3177476"/>
            <a:ext cx="46545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B</a:t>
            </a:r>
            <a:r>
              <a:rPr sz="2000" b="1" spc="-10" dirty="0">
                <a:solidFill>
                  <a:srgbClr val="008000"/>
                </a:solidFill>
                <a:latin typeface="Corbel"/>
                <a:cs typeface="Corbel"/>
              </a:rPr>
              <a:t>ob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7136" y="4104132"/>
            <a:ext cx="911351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80160" y="4104132"/>
            <a:ext cx="390143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1852" y="4168076"/>
            <a:ext cx="59817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Ca</a:t>
            </a:r>
            <a:r>
              <a:rPr sz="2000" b="1" spc="-10" dirty="0">
                <a:solidFill>
                  <a:srgbClr val="008000"/>
                </a:solidFill>
                <a:latin typeface="Corbel"/>
                <a:cs typeface="Corbel"/>
              </a:rPr>
              <a:t>rol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7136" y="4942332"/>
            <a:ext cx="975359" cy="566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44167" y="4942332"/>
            <a:ext cx="390144" cy="566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51852" y="5006276"/>
            <a:ext cx="66294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Dav</a:t>
            </a:r>
            <a:r>
              <a:rPr sz="2000" b="1" spc="5" dirty="0">
                <a:solidFill>
                  <a:srgbClr val="008000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d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1208" y="6693407"/>
            <a:ext cx="4965700" cy="1651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55"/>
              </a:spcBef>
              <a:tabLst>
                <a:tab pos="216471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1208" y="6693407"/>
            <a:ext cx="4965700" cy="165100"/>
          </a:xfrm>
          <a:custGeom>
            <a:avLst/>
            <a:gdLst/>
            <a:ahLst/>
            <a:cxnLst/>
            <a:rect l="l" t="t" r="r" b="b"/>
            <a:pathLst>
              <a:path w="4965700" h="165100">
                <a:moveTo>
                  <a:pt x="0" y="164592"/>
                </a:moveTo>
                <a:lnTo>
                  <a:pt x="4965192" y="164592"/>
                </a:lnTo>
                <a:lnTo>
                  <a:pt x="4965192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718994" y="6729094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104"/>
            <a:ext cx="3339084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12671"/>
            <a:ext cx="717740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5" dirty="0">
                <a:solidFill>
                  <a:srgbClr val="FF0066"/>
                </a:solidFill>
                <a:latin typeface="Calibri"/>
                <a:cs typeface="Calibri"/>
              </a:rPr>
              <a:t>(1)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Gathering “known”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ratings for</a:t>
            </a:r>
            <a:r>
              <a:rPr sz="32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matrix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845055"/>
            <a:ext cx="7449820" cy="443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How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collect the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0" dirty="0">
                <a:latin typeface="Calibri"/>
                <a:cs typeface="Calibri"/>
              </a:rPr>
              <a:t>in the utility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matrix</a:t>
            </a:r>
            <a:endParaRPr sz="2800">
              <a:latin typeface="Calibri"/>
              <a:cs typeface="Calibri"/>
            </a:endParaRPr>
          </a:p>
          <a:p>
            <a:pPr marL="332740" marR="137795" indent="-320040">
              <a:lnSpc>
                <a:spcPts val="3460"/>
              </a:lnSpc>
              <a:spcBef>
                <a:spcPts val="2405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(2)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Extrapolate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unknown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ratings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from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the 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known</a:t>
            </a:r>
            <a:r>
              <a:rPr sz="3200" b="1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ones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29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Mainly </a:t>
            </a:r>
            <a:r>
              <a:rPr sz="2800" spc="-20" dirty="0">
                <a:latin typeface="Calibri"/>
                <a:cs typeface="Calibri"/>
              </a:rPr>
              <a:t>interested </a:t>
            </a:r>
            <a:r>
              <a:rPr sz="2800" spc="-10" dirty="0">
                <a:latin typeface="Calibri"/>
                <a:cs typeface="Calibri"/>
              </a:rPr>
              <a:t>in high unknown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ratings</a:t>
            </a:r>
            <a:endParaRPr sz="2800">
              <a:latin typeface="Calibri"/>
              <a:cs typeface="Calibri"/>
            </a:endParaRPr>
          </a:p>
          <a:p>
            <a:pPr marL="890269" marR="5080" lvl="2" indent="-228600">
              <a:lnSpc>
                <a:spcPts val="2590"/>
              </a:lnSpc>
              <a:spcBef>
                <a:spcPts val="645"/>
              </a:spcBef>
              <a:buClr>
                <a:srgbClr val="E66C7D"/>
              </a:buClr>
              <a:buFont typeface="Wingdings"/>
              <a:buChar char=""/>
              <a:tabLst>
                <a:tab pos="890905" algn="l"/>
              </a:tabLst>
            </a:pPr>
            <a:r>
              <a:rPr sz="2400" spc="-45" dirty="0">
                <a:latin typeface="Calibri"/>
                <a:cs typeface="Calibri"/>
              </a:rPr>
              <a:t>We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5" dirty="0">
                <a:latin typeface="Calibri"/>
                <a:cs typeface="Calibri"/>
              </a:rPr>
              <a:t>interested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knowing </a:t>
            </a:r>
            <a:r>
              <a:rPr sz="2400" spc="-10" dirty="0">
                <a:latin typeface="Calibri"/>
                <a:cs typeface="Calibri"/>
              </a:rPr>
              <a:t>what you </a:t>
            </a:r>
            <a:r>
              <a:rPr sz="2400" spc="-5" dirty="0">
                <a:latin typeface="Calibri"/>
                <a:cs typeface="Calibri"/>
              </a:rPr>
              <a:t>don’t </a:t>
            </a:r>
            <a:r>
              <a:rPr sz="2400" spc="-20" dirty="0">
                <a:latin typeface="Calibri"/>
                <a:cs typeface="Calibri"/>
              </a:rPr>
              <a:t>like 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0" dirty="0">
                <a:latin typeface="Calibri"/>
                <a:cs typeface="Calibri"/>
              </a:rPr>
              <a:t>what you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like</a:t>
            </a:r>
            <a:endParaRPr sz="24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1910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(3)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Evaluating extrapolation</a:t>
            </a:r>
            <a:r>
              <a:rPr sz="32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methods</a:t>
            </a:r>
            <a:endParaRPr sz="3200">
              <a:latin typeface="Calibri"/>
              <a:cs typeface="Calibri"/>
            </a:endParaRPr>
          </a:p>
          <a:p>
            <a:pPr marL="624840" marR="889000" lvl="1" indent="-274320">
              <a:lnSpc>
                <a:spcPts val="3030"/>
              </a:lnSpc>
              <a:spcBef>
                <a:spcPts val="72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How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measure success/performance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0" dirty="0">
                <a:latin typeface="Calibri"/>
                <a:cs typeface="Calibri"/>
              </a:rPr>
              <a:t>recommendation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methods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495" y="6684264"/>
            <a:ext cx="5194300" cy="173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225"/>
              </a:spcBef>
              <a:tabLst>
                <a:tab pos="214630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495" y="6684264"/>
            <a:ext cx="5194300" cy="173990"/>
          </a:xfrm>
          <a:custGeom>
            <a:avLst/>
            <a:gdLst/>
            <a:ahLst/>
            <a:cxnLst/>
            <a:rect l="l" t="t" r="r" b="b"/>
            <a:pathLst>
              <a:path w="5194300" h="173990">
                <a:moveTo>
                  <a:pt x="0" y="173735"/>
                </a:moveTo>
                <a:lnTo>
                  <a:pt x="5193792" y="173735"/>
                </a:lnTo>
                <a:lnTo>
                  <a:pt x="5193792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548" y="355091"/>
            <a:ext cx="5167884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156273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936496"/>
            <a:ext cx="6576695" cy="418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Ask </a:t>
            </a:r>
            <a:r>
              <a:rPr sz="2800" spc="-10" dirty="0">
                <a:latin typeface="Calibri"/>
                <a:cs typeface="Calibri"/>
              </a:rPr>
              <a:t>people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30" dirty="0">
                <a:latin typeface="Calibri"/>
                <a:cs typeface="Calibri"/>
              </a:rPr>
              <a:t>rate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items</a:t>
            </a:r>
            <a:endParaRPr sz="2800">
              <a:latin typeface="Calibri"/>
              <a:cs typeface="Calibri"/>
            </a:endParaRPr>
          </a:p>
          <a:p>
            <a:pPr marL="624840" marR="436245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Doesn’t </a:t>
            </a:r>
            <a:r>
              <a:rPr sz="2800" spc="-10" dirty="0">
                <a:latin typeface="Calibri"/>
                <a:cs typeface="Calibri"/>
              </a:rPr>
              <a:t>work well in </a:t>
            </a:r>
            <a:r>
              <a:rPr sz="2800" spc="-15" dirty="0">
                <a:latin typeface="Calibri"/>
                <a:cs typeface="Calibri"/>
              </a:rPr>
              <a:t>practice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people  can’t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bothered</a:t>
            </a:r>
            <a:endParaRPr sz="2800">
              <a:latin typeface="Calibri"/>
              <a:cs typeface="Calibri"/>
            </a:endParaRPr>
          </a:p>
          <a:p>
            <a:pPr marL="624840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Crowdsourcing: </a:t>
            </a:r>
            <a:r>
              <a:rPr sz="2800" spc="-40" dirty="0">
                <a:latin typeface="Calibri"/>
                <a:cs typeface="Calibri"/>
              </a:rPr>
              <a:t>Pay </a:t>
            </a:r>
            <a:r>
              <a:rPr sz="2800" spc="-10" dirty="0">
                <a:latin typeface="Calibri"/>
                <a:cs typeface="Calibri"/>
              </a:rPr>
              <a:t>people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label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items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2575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Implicit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Learn </a:t>
            </a:r>
            <a:r>
              <a:rPr sz="2800" spc="-20" dirty="0">
                <a:latin typeface="Calibri"/>
                <a:cs typeface="Calibri"/>
              </a:rPr>
              <a:t>ratings from </a:t>
            </a:r>
            <a:r>
              <a:rPr sz="2800" spc="-10" dirty="0">
                <a:latin typeface="Calibri"/>
                <a:cs typeface="Calibri"/>
              </a:rPr>
              <a:t>user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actions</a:t>
            </a:r>
            <a:endParaRPr sz="2800">
              <a:latin typeface="Calibri"/>
              <a:cs typeface="Calibri"/>
            </a:endParaRPr>
          </a:p>
          <a:p>
            <a:pPr marL="890269" lvl="2" indent="-228600">
              <a:lnSpc>
                <a:spcPct val="100000"/>
              </a:lnSpc>
              <a:spcBef>
                <a:spcPts val="600"/>
              </a:spcBef>
              <a:buClr>
                <a:srgbClr val="E66C7D"/>
              </a:buClr>
              <a:buFont typeface="Wingdings"/>
              <a:buChar char=""/>
              <a:tabLst>
                <a:tab pos="890905" algn="l"/>
              </a:tabLst>
            </a:pPr>
            <a:r>
              <a:rPr sz="2400" dirty="0">
                <a:latin typeface="Calibri"/>
                <a:cs typeface="Calibri"/>
              </a:rPr>
              <a:t>E.g., </a:t>
            </a:r>
            <a:r>
              <a:rPr sz="2400" spc="-10" dirty="0">
                <a:latin typeface="Calibri"/>
                <a:cs typeface="Calibri"/>
              </a:rPr>
              <a:t>purchase </a:t>
            </a:r>
            <a:r>
              <a:rPr sz="2400" dirty="0">
                <a:latin typeface="Calibri"/>
                <a:cs typeface="Calibri"/>
              </a:rPr>
              <a:t>implies </a:t>
            </a:r>
            <a:r>
              <a:rPr sz="2400" spc="-5" dirty="0">
                <a:latin typeface="Calibri"/>
                <a:cs typeface="Calibri"/>
              </a:rPr>
              <a:t>high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rating</a:t>
            </a:r>
            <a:endParaRPr sz="24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4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What </a:t>
            </a:r>
            <a:r>
              <a:rPr sz="2800" spc="-5" dirty="0">
                <a:latin typeface="Calibri"/>
                <a:cs typeface="Calibri"/>
              </a:rPr>
              <a:t>about </a:t>
            </a:r>
            <a:r>
              <a:rPr sz="2800" spc="-15" dirty="0">
                <a:latin typeface="Calibri"/>
                <a:cs typeface="Calibri"/>
              </a:rPr>
              <a:t>low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ratings?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919" y="6693407"/>
            <a:ext cx="5560060" cy="1651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55"/>
              </a:spcBef>
              <a:tabLst>
                <a:tab pos="218313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19" y="6693407"/>
            <a:ext cx="5560060" cy="165100"/>
          </a:xfrm>
          <a:custGeom>
            <a:avLst/>
            <a:gdLst/>
            <a:ahLst/>
            <a:cxnLst/>
            <a:rect l="l" t="t" r="r" b="b"/>
            <a:pathLst>
              <a:path w="5560060" h="165100">
                <a:moveTo>
                  <a:pt x="0" y="164592"/>
                </a:moveTo>
                <a:lnTo>
                  <a:pt x="5559552" y="164592"/>
                </a:lnTo>
                <a:lnTo>
                  <a:pt x="5559552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1080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1080"/>
          </a:xfrm>
          <a:custGeom>
            <a:avLst/>
            <a:gdLst/>
            <a:ahLst/>
            <a:cxnLst/>
            <a:rect l="l" t="t" r="r" b="b"/>
            <a:pathLst>
              <a:path w="9144000" h="1021080">
                <a:moveTo>
                  <a:pt x="0" y="1021079"/>
                </a:moveTo>
                <a:lnTo>
                  <a:pt x="9144000" y="1021079"/>
                </a:lnTo>
                <a:lnTo>
                  <a:pt x="9144000" y="0"/>
                </a:lnTo>
                <a:lnTo>
                  <a:pt x="0" y="0"/>
                </a:lnTo>
                <a:lnTo>
                  <a:pt x="0" y="102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548" y="355091"/>
            <a:ext cx="6143231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236" y="1361440"/>
            <a:ext cx="6719570" cy="242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30" dirty="0">
                <a:solidFill>
                  <a:srgbClr val="FF0066"/>
                </a:solidFill>
                <a:latin typeface="Calibri"/>
                <a:cs typeface="Calibri"/>
              </a:rPr>
              <a:t>Key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problem: </a:t>
            </a:r>
            <a:r>
              <a:rPr sz="3200" spc="-5" dirty="0">
                <a:latin typeface="Calibri"/>
                <a:cs typeface="Calibri"/>
              </a:rPr>
              <a:t>Utility </a:t>
            </a:r>
            <a:r>
              <a:rPr sz="3200" spc="-10" dirty="0">
                <a:latin typeface="Calibri"/>
                <a:cs typeface="Calibri"/>
              </a:rPr>
              <a:t>matrix </a:t>
            </a:r>
            <a:r>
              <a:rPr sz="3200" b="1" i="1" dirty="0">
                <a:latin typeface="Calibri"/>
                <a:cs typeface="Calibri"/>
              </a:rPr>
              <a:t>U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sparse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people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25" dirty="0">
                <a:latin typeface="Calibri"/>
                <a:cs typeface="Calibri"/>
              </a:rPr>
              <a:t>rated </a:t>
            </a:r>
            <a:r>
              <a:rPr sz="2800" spc="-15" dirty="0">
                <a:latin typeface="Calibri"/>
                <a:cs typeface="Calibri"/>
              </a:rPr>
              <a:t>most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items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b="1" spc="-10" dirty="0">
                <a:solidFill>
                  <a:srgbClr val="008000"/>
                </a:solidFill>
                <a:latin typeface="Calibri"/>
                <a:cs typeface="Calibri"/>
              </a:rPr>
              <a:t>Cold</a:t>
            </a:r>
            <a:r>
              <a:rPr sz="2800" b="1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start:</a:t>
            </a:r>
            <a:endParaRPr sz="2800">
              <a:latin typeface="Calibri"/>
              <a:cs typeface="Calibri"/>
            </a:endParaRPr>
          </a:p>
          <a:p>
            <a:pPr marL="890269" lvl="2" indent="-228600">
              <a:lnSpc>
                <a:spcPct val="100000"/>
              </a:lnSpc>
              <a:spcBef>
                <a:spcPts val="605"/>
              </a:spcBef>
              <a:buClr>
                <a:srgbClr val="E66C7D"/>
              </a:buClr>
              <a:buFont typeface="Wingdings"/>
              <a:buChar char=""/>
              <a:tabLst>
                <a:tab pos="890905" algn="l"/>
              </a:tabLst>
            </a:pPr>
            <a:r>
              <a:rPr sz="2400" spc="-5" dirty="0">
                <a:latin typeface="Calibri"/>
                <a:cs typeface="Calibri"/>
              </a:rPr>
              <a:t>New items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ratings</a:t>
            </a:r>
            <a:endParaRPr sz="2400">
              <a:latin typeface="Calibri"/>
              <a:cs typeface="Calibri"/>
            </a:endParaRPr>
          </a:p>
          <a:p>
            <a:pPr marL="890269" lvl="2" indent="-228600">
              <a:lnSpc>
                <a:spcPct val="100000"/>
              </a:lnSpc>
              <a:spcBef>
                <a:spcPts val="575"/>
              </a:spcBef>
              <a:buClr>
                <a:srgbClr val="E66C7D"/>
              </a:buClr>
              <a:buFont typeface="Wingdings"/>
              <a:buChar char=""/>
              <a:tabLst>
                <a:tab pos="890905" algn="l"/>
              </a:tabLst>
            </a:pP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spc="-10" dirty="0">
                <a:latin typeface="Calibri"/>
                <a:cs typeface="Calibri"/>
              </a:rPr>
              <a:t>users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history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36" y="4080255"/>
            <a:ext cx="7819390" cy="103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Three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approaches 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recommender</a:t>
            </a:r>
            <a:r>
              <a:rPr sz="3200" b="1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systems: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b="1" spc="-5" dirty="0">
                <a:latin typeface="Calibri"/>
                <a:cs typeface="Calibri"/>
              </a:rPr>
              <a:t>1)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Content-based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6563" y="5167376"/>
            <a:ext cx="25717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287020" algn="l"/>
              </a:tabLst>
            </a:pPr>
            <a:r>
              <a:rPr sz="2800" b="1" spc="-5" dirty="0">
                <a:latin typeface="Calibri"/>
                <a:cs typeface="Calibri"/>
              </a:rPr>
              <a:t>2)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Collaborative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6563" y="5679440"/>
            <a:ext cx="345249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287020" algn="l"/>
              </a:tabLst>
            </a:pPr>
            <a:r>
              <a:rPr sz="2800" b="1" spc="-5" dirty="0">
                <a:latin typeface="Calibri"/>
                <a:cs typeface="Calibri"/>
              </a:rPr>
              <a:t>3) </a:t>
            </a:r>
            <a:r>
              <a:rPr sz="2800" spc="-15" dirty="0">
                <a:latin typeface="Calibri"/>
                <a:cs typeface="Calibri"/>
              </a:rPr>
              <a:t>Latent </a:t>
            </a:r>
            <a:r>
              <a:rPr sz="2800" spc="-20" dirty="0">
                <a:latin typeface="Calibri"/>
                <a:cs typeface="Calibri"/>
              </a:rPr>
              <a:t>factor </a:t>
            </a:r>
            <a:r>
              <a:rPr sz="2800" spc="-10" dirty="0">
                <a:latin typeface="Calibri"/>
                <a:cs typeface="Calibri"/>
              </a:rPr>
              <a:t>based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208" y="6684264"/>
            <a:ext cx="5001895" cy="173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225"/>
              </a:spcBef>
              <a:tabLst>
                <a:tab pos="216471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6200" y="4724400"/>
            <a:ext cx="228600" cy="914400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0" y="0"/>
                </a:moveTo>
                <a:lnTo>
                  <a:pt x="44493" y="9852"/>
                </a:lnTo>
                <a:lnTo>
                  <a:pt x="80824" y="36722"/>
                </a:lnTo>
                <a:lnTo>
                  <a:pt x="105318" y="76573"/>
                </a:lnTo>
                <a:lnTo>
                  <a:pt x="114300" y="125374"/>
                </a:lnTo>
                <a:lnTo>
                  <a:pt x="114300" y="331825"/>
                </a:lnTo>
                <a:lnTo>
                  <a:pt x="123281" y="380626"/>
                </a:lnTo>
                <a:lnTo>
                  <a:pt x="147775" y="420477"/>
                </a:lnTo>
                <a:lnTo>
                  <a:pt x="184106" y="447347"/>
                </a:lnTo>
                <a:lnTo>
                  <a:pt x="228600" y="457200"/>
                </a:lnTo>
                <a:lnTo>
                  <a:pt x="184106" y="467052"/>
                </a:lnTo>
                <a:lnTo>
                  <a:pt x="147775" y="493922"/>
                </a:lnTo>
                <a:lnTo>
                  <a:pt x="123281" y="533773"/>
                </a:lnTo>
                <a:lnTo>
                  <a:pt x="114300" y="582574"/>
                </a:lnTo>
                <a:lnTo>
                  <a:pt x="114300" y="789025"/>
                </a:lnTo>
                <a:lnTo>
                  <a:pt x="105318" y="837826"/>
                </a:lnTo>
                <a:lnTo>
                  <a:pt x="80824" y="877677"/>
                </a:lnTo>
                <a:lnTo>
                  <a:pt x="44493" y="904547"/>
                </a:lnTo>
                <a:lnTo>
                  <a:pt x="0" y="914400"/>
                </a:lnTo>
              </a:path>
            </a:pathLst>
          </a:custGeom>
          <a:ln w="762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30078" y="4910328"/>
            <a:ext cx="149034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70" dirty="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sz="3600" b="1" spc="-5" dirty="0">
                <a:solidFill>
                  <a:srgbClr val="008000"/>
                </a:solidFill>
                <a:latin typeface="Arial"/>
                <a:cs typeface="Arial"/>
              </a:rPr>
              <a:t>od</a:t>
            </a:r>
            <a:r>
              <a:rPr sz="3600" b="1" dirty="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008000"/>
                </a:solidFill>
                <a:latin typeface="Arial"/>
                <a:cs typeface="Arial"/>
              </a:rPr>
              <a:t>y</a:t>
            </a:r>
            <a:r>
              <a:rPr sz="3600" b="1" dirty="0">
                <a:solidFill>
                  <a:srgbClr val="008000"/>
                </a:solidFill>
                <a:latin typeface="Arial"/>
                <a:cs typeface="Arial"/>
              </a:rPr>
              <a:t>!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208" y="6684264"/>
            <a:ext cx="5001895" cy="173990"/>
          </a:xfrm>
          <a:custGeom>
            <a:avLst/>
            <a:gdLst/>
            <a:ahLst/>
            <a:cxnLst/>
            <a:rect l="l" t="t" r="r" b="b"/>
            <a:pathLst>
              <a:path w="5001895" h="173990">
                <a:moveTo>
                  <a:pt x="0" y="173735"/>
                </a:moveTo>
                <a:lnTo>
                  <a:pt x="5001768" y="173735"/>
                </a:lnTo>
                <a:lnTo>
                  <a:pt x="5001768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435"/>
                </a:moveTo>
                <a:lnTo>
                  <a:pt x="9144000" y="5135435"/>
                </a:lnTo>
                <a:lnTo>
                  <a:pt x="9144000" y="0"/>
                </a:lnTo>
                <a:lnTo>
                  <a:pt x="0" y="0"/>
                </a:lnTo>
                <a:lnTo>
                  <a:pt x="0" y="5135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106923"/>
            <a:ext cx="914247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7719" y="3509771"/>
            <a:ext cx="6923532" cy="1472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14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48" y="355091"/>
            <a:ext cx="8388096" cy="41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76847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ts val="384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dirty="0">
                <a:solidFill>
                  <a:srgbClr val="D60093"/>
                </a:solidFill>
                <a:latin typeface="Calibri"/>
                <a:cs typeface="Calibri"/>
              </a:rPr>
              <a:t>Main </a:t>
            </a:r>
            <a:r>
              <a:rPr sz="3200" spc="-5" dirty="0">
                <a:solidFill>
                  <a:srgbClr val="D60093"/>
                </a:solidFill>
                <a:latin typeface="Calibri"/>
                <a:cs typeface="Calibri"/>
              </a:rPr>
              <a:t>idea: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Recommend items </a:t>
            </a:r>
            <a:r>
              <a:rPr sz="3200" b="0" spc="-25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customer</a:t>
            </a:r>
            <a:r>
              <a:rPr sz="32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</a:pP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similar </a:t>
            </a:r>
            <a:r>
              <a:rPr sz="3200" b="0" spc="-25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previous items </a:t>
            </a:r>
            <a:r>
              <a:rPr sz="3200" b="0" spc="-30" dirty="0">
                <a:solidFill>
                  <a:srgbClr val="000000"/>
                </a:solidFill>
                <a:latin typeface="Calibri"/>
                <a:cs typeface="Calibri"/>
              </a:rPr>
              <a:t>rated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highly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3200" b="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2824276"/>
            <a:ext cx="7328534" cy="294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10" dirty="0">
                <a:latin typeface="Calibri"/>
                <a:cs typeface="Calibri"/>
              </a:rPr>
              <a:t>Example:</a:t>
            </a:r>
            <a:endParaRPr sz="32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Movie</a:t>
            </a:r>
            <a:r>
              <a:rPr sz="3200" b="1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recommendations</a:t>
            </a:r>
            <a:endParaRPr sz="3200">
              <a:latin typeface="Calibri"/>
              <a:cs typeface="Calibri"/>
            </a:endParaRPr>
          </a:p>
          <a:p>
            <a:pPr marL="625475" marR="922655" lvl="1" indent="-274955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6110" algn="l"/>
              </a:tabLst>
            </a:pPr>
            <a:r>
              <a:rPr sz="2800" spc="-15" dirty="0">
                <a:latin typeface="Calibri"/>
                <a:cs typeface="Calibri"/>
              </a:rPr>
              <a:t>Recommend </a:t>
            </a:r>
            <a:r>
              <a:rPr sz="2800" spc="-10" dirty="0">
                <a:latin typeface="Calibri"/>
                <a:cs typeface="Calibri"/>
              </a:rPr>
              <a:t>movies </a:t>
            </a:r>
            <a:r>
              <a:rPr sz="2800" spc="-5" dirty="0">
                <a:latin typeface="Calibri"/>
                <a:cs typeface="Calibri"/>
              </a:rPr>
              <a:t>with same actor(s),  </a:t>
            </a:r>
            <a:r>
              <a:rPr sz="2800" spc="-40" dirty="0">
                <a:latin typeface="Calibri"/>
                <a:cs typeface="Calibri"/>
              </a:rPr>
              <a:t>director, </a:t>
            </a:r>
            <a:r>
              <a:rPr sz="2800" spc="-15" dirty="0">
                <a:latin typeface="Calibri"/>
                <a:cs typeface="Calibri"/>
              </a:rPr>
              <a:t>genre,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ts val="3825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Websites,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blogs,</a:t>
            </a:r>
            <a:r>
              <a:rPr sz="3200" b="1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news</a:t>
            </a:r>
            <a:endParaRPr sz="3200">
              <a:latin typeface="Calibri"/>
              <a:cs typeface="Calibri"/>
            </a:endParaRPr>
          </a:p>
          <a:p>
            <a:pPr marL="625475" lvl="1" indent="-274955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6110" algn="l"/>
              </a:tabLst>
            </a:pPr>
            <a:r>
              <a:rPr sz="2800" spc="-15" dirty="0">
                <a:latin typeface="Calibri"/>
                <a:cs typeface="Calibri"/>
              </a:rPr>
              <a:t>Recommend </a:t>
            </a: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spc="-10" dirty="0">
                <a:latin typeface="Calibri"/>
                <a:cs typeface="Calibri"/>
              </a:rPr>
              <a:t>sites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“similar”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631" y="6684264"/>
            <a:ext cx="5377180" cy="173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225"/>
              </a:spcBef>
              <a:tabLst>
                <a:tab pos="220154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4631" y="6684264"/>
            <a:ext cx="5377180" cy="173990"/>
          </a:xfrm>
          <a:custGeom>
            <a:avLst/>
            <a:gdLst/>
            <a:ahLst/>
            <a:cxnLst/>
            <a:rect l="l" t="t" r="r" b="b"/>
            <a:pathLst>
              <a:path w="5377180" h="173990">
                <a:moveTo>
                  <a:pt x="0" y="173735"/>
                </a:moveTo>
                <a:lnTo>
                  <a:pt x="5376672" y="173735"/>
                </a:lnTo>
                <a:lnTo>
                  <a:pt x="5376672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48995"/>
            <a:ext cx="3357372" cy="425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7221" y="1296218"/>
            <a:ext cx="1753327" cy="1770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7400" y="2133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760" y="4296"/>
                </a:lnTo>
                <a:lnTo>
                  <a:pt x="173639" y="16685"/>
                </a:lnTo>
                <a:lnTo>
                  <a:pt x="132091" y="36412"/>
                </a:lnTo>
                <a:lnTo>
                  <a:pt x="94868" y="62724"/>
                </a:lnTo>
                <a:lnTo>
                  <a:pt x="62724" y="94868"/>
                </a:lnTo>
                <a:lnTo>
                  <a:pt x="36412" y="132091"/>
                </a:lnTo>
                <a:lnTo>
                  <a:pt x="16685" y="173639"/>
                </a:lnTo>
                <a:lnTo>
                  <a:pt x="4296" y="218760"/>
                </a:lnTo>
                <a:lnTo>
                  <a:pt x="0" y="266700"/>
                </a:lnTo>
                <a:lnTo>
                  <a:pt x="4296" y="314639"/>
                </a:lnTo>
                <a:lnTo>
                  <a:pt x="16685" y="359760"/>
                </a:lnTo>
                <a:lnTo>
                  <a:pt x="36412" y="401308"/>
                </a:lnTo>
                <a:lnTo>
                  <a:pt x="62724" y="438531"/>
                </a:lnTo>
                <a:lnTo>
                  <a:pt x="94868" y="470675"/>
                </a:lnTo>
                <a:lnTo>
                  <a:pt x="132091" y="496987"/>
                </a:lnTo>
                <a:lnTo>
                  <a:pt x="173639" y="516714"/>
                </a:lnTo>
                <a:lnTo>
                  <a:pt x="218760" y="529103"/>
                </a:lnTo>
                <a:lnTo>
                  <a:pt x="266700" y="533400"/>
                </a:lnTo>
                <a:lnTo>
                  <a:pt x="314639" y="529103"/>
                </a:lnTo>
                <a:lnTo>
                  <a:pt x="359760" y="516714"/>
                </a:lnTo>
                <a:lnTo>
                  <a:pt x="401308" y="496987"/>
                </a:lnTo>
                <a:lnTo>
                  <a:pt x="438531" y="470675"/>
                </a:lnTo>
                <a:lnTo>
                  <a:pt x="470675" y="438531"/>
                </a:lnTo>
                <a:lnTo>
                  <a:pt x="496987" y="401308"/>
                </a:lnTo>
                <a:lnTo>
                  <a:pt x="516714" y="359760"/>
                </a:lnTo>
                <a:lnTo>
                  <a:pt x="529103" y="314639"/>
                </a:lnTo>
                <a:lnTo>
                  <a:pt x="533400" y="266700"/>
                </a:lnTo>
                <a:lnTo>
                  <a:pt x="529103" y="218760"/>
                </a:lnTo>
                <a:lnTo>
                  <a:pt x="516714" y="173639"/>
                </a:lnTo>
                <a:lnTo>
                  <a:pt x="496987" y="132091"/>
                </a:lnTo>
                <a:lnTo>
                  <a:pt x="470675" y="94868"/>
                </a:lnTo>
                <a:lnTo>
                  <a:pt x="438531" y="62724"/>
                </a:lnTo>
                <a:lnTo>
                  <a:pt x="401308" y="36412"/>
                </a:lnTo>
                <a:lnTo>
                  <a:pt x="359760" y="16685"/>
                </a:lnTo>
                <a:lnTo>
                  <a:pt x="314639" y="4296"/>
                </a:lnTo>
                <a:lnTo>
                  <a:pt x="2667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2133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60"/>
                </a:lnTo>
                <a:lnTo>
                  <a:pt x="16685" y="173639"/>
                </a:lnTo>
                <a:lnTo>
                  <a:pt x="36412" y="132091"/>
                </a:lnTo>
                <a:lnTo>
                  <a:pt x="62724" y="94868"/>
                </a:lnTo>
                <a:lnTo>
                  <a:pt x="94868" y="62724"/>
                </a:lnTo>
                <a:lnTo>
                  <a:pt x="132091" y="36412"/>
                </a:lnTo>
                <a:lnTo>
                  <a:pt x="173639" y="16685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5"/>
                </a:lnTo>
                <a:lnTo>
                  <a:pt x="401308" y="36412"/>
                </a:lnTo>
                <a:lnTo>
                  <a:pt x="438531" y="62724"/>
                </a:lnTo>
                <a:lnTo>
                  <a:pt x="470675" y="94868"/>
                </a:lnTo>
                <a:lnTo>
                  <a:pt x="496987" y="132091"/>
                </a:lnTo>
                <a:lnTo>
                  <a:pt x="516714" y="173639"/>
                </a:lnTo>
                <a:lnTo>
                  <a:pt x="529103" y="218760"/>
                </a:lnTo>
                <a:lnTo>
                  <a:pt x="533400" y="266700"/>
                </a:lnTo>
                <a:lnTo>
                  <a:pt x="529103" y="314639"/>
                </a:lnTo>
                <a:lnTo>
                  <a:pt x="516714" y="359760"/>
                </a:lnTo>
                <a:lnTo>
                  <a:pt x="496987" y="401308"/>
                </a:lnTo>
                <a:lnTo>
                  <a:pt x="470675" y="438531"/>
                </a:lnTo>
                <a:lnTo>
                  <a:pt x="438531" y="470675"/>
                </a:lnTo>
                <a:lnTo>
                  <a:pt x="401308" y="496987"/>
                </a:lnTo>
                <a:lnTo>
                  <a:pt x="359760" y="516714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4"/>
                </a:lnTo>
                <a:lnTo>
                  <a:pt x="132091" y="496987"/>
                </a:lnTo>
                <a:lnTo>
                  <a:pt x="94868" y="470675"/>
                </a:lnTo>
                <a:lnTo>
                  <a:pt x="62724" y="438531"/>
                </a:lnTo>
                <a:lnTo>
                  <a:pt x="36412" y="401308"/>
                </a:lnTo>
                <a:lnTo>
                  <a:pt x="16685" y="359760"/>
                </a:lnTo>
                <a:lnTo>
                  <a:pt x="4296" y="314639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46482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760" y="4296"/>
                </a:lnTo>
                <a:lnTo>
                  <a:pt x="173639" y="16685"/>
                </a:lnTo>
                <a:lnTo>
                  <a:pt x="132091" y="36412"/>
                </a:lnTo>
                <a:lnTo>
                  <a:pt x="94868" y="62724"/>
                </a:lnTo>
                <a:lnTo>
                  <a:pt x="62724" y="94868"/>
                </a:lnTo>
                <a:lnTo>
                  <a:pt x="36412" y="132091"/>
                </a:lnTo>
                <a:lnTo>
                  <a:pt x="16685" y="173639"/>
                </a:lnTo>
                <a:lnTo>
                  <a:pt x="4296" y="218760"/>
                </a:lnTo>
                <a:lnTo>
                  <a:pt x="0" y="266700"/>
                </a:lnTo>
                <a:lnTo>
                  <a:pt x="4296" y="314639"/>
                </a:lnTo>
                <a:lnTo>
                  <a:pt x="16685" y="359760"/>
                </a:lnTo>
                <a:lnTo>
                  <a:pt x="36412" y="401308"/>
                </a:lnTo>
                <a:lnTo>
                  <a:pt x="62724" y="438531"/>
                </a:lnTo>
                <a:lnTo>
                  <a:pt x="94868" y="470675"/>
                </a:lnTo>
                <a:lnTo>
                  <a:pt x="132091" y="496987"/>
                </a:lnTo>
                <a:lnTo>
                  <a:pt x="173639" y="516714"/>
                </a:lnTo>
                <a:lnTo>
                  <a:pt x="218760" y="529103"/>
                </a:lnTo>
                <a:lnTo>
                  <a:pt x="266700" y="533400"/>
                </a:lnTo>
                <a:lnTo>
                  <a:pt x="314639" y="529103"/>
                </a:lnTo>
                <a:lnTo>
                  <a:pt x="359760" y="516714"/>
                </a:lnTo>
                <a:lnTo>
                  <a:pt x="401308" y="496987"/>
                </a:lnTo>
                <a:lnTo>
                  <a:pt x="438531" y="470675"/>
                </a:lnTo>
                <a:lnTo>
                  <a:pt x="470675" y="438531"/>
                </a:lnTo>
                <a:lnTo>
                  <a:pt x="496987" y="401308"/>
                </a:lnTo>
                <a:lnTo>
                  <a:pt x="516714" y="359760"/>
                </a:lnTo>
                <a:lnTo>
                  <a:pt x="529103" y="314639"/>
                </a:lnTo>
                <a:lnTo>
                  <a:pt x="533400" y="266700"/>
                </a:lnTo>
                <a:lnTo>
                  <a:pt x="529103" y="218760"/>
                </a:lnTo>
                <a:lnTo>
                  <a:pt x="516714" y="173639"/>
                </a:lnTo>
                <a:lnTo>
                  <a:pt x="496987" y="132091"/>
                </a:lnTo>
                <a:lnTo>
                  <a:pt x="470675" y="94868"/>
                </a:lnTo>
                <a:lnTo>
                  <a:pt x="438531" y="62724"/>
                </a:lnTo>
                <a:lnTo>
                  <a:pt x="401308" y="36412"/>
                </a:lnTo>
                <a:lnTo>
                  <a:pt x="359760" y="16685"/>
                </a:lnTo>
                <a:lnTo>
                  <a:pt x="314639" y="4296"/>
                </a:lnTo>
                <a:lnTo>
                  <a:pt x="26670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0" y="46482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60"/>
                </a:lnTo>
                <a:lnTo>
                  <a:pt x="16685" y="173639"/>
                </a:lnTo>
                <a:lnTo>
                  <a:pt x="36412" y="132091"/>
                </a:lnTo>
                <a:lnTo>
                  <a:pt x="62724" y="94868"/>
                </a:lnTo>
                <a:lnTo>
                  <a:pt x="94868" y="62724"/>
                </a:lnTo>
                <a:lnTo>
                  <a:pt x="132091" y="36412"/>
                </a:lnTo>
                <a:lnTo>
                  <a:pt x="173639" y="16685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5"/>
                </a:lnTo>
                <a:lnTo>
                  <a:pt x="401308" y="36412"/>
                </a:lnTo>
                <a:lnTo>
                  <a:pt x="438531" y="62724"/>
                </a:lnTo>
                <a:lnTo>
                  <a:pt x="470675" y="94868"/>
                </a:lnTo>
                <a:lnTo>
                  <a:pt x="496987" y="132091"/>
                </a:lnTo>
                <a:lnTo>
                  <a:pt x="516714" y="173639"/>
                </a:lnTo>
                <a:lnTo>
                  <a:pt x="529103" y="218760"/>
                </a:lnTo>
                <a:lnTo>
                  <a:pt x="533400" y="266700"/>
                </a:lnTo>
                <a:lnTo>
                  <a:pt x="529103" y="314639"/>
                </a:lnTo>
                <a:lnTo>
                  <a:pt x="516714" y="359760"/>
                </a:lnTo>
                <a:lnTo>
                  <a:pt x="496987" y="401308"/>
                </a:lnTo>
                <a:lnTo>
                  <a:pt x="470675" y="438531"/>
                </a:lnTo>
                <a:lnTo>
                  <a:pt x="438531" y="470675"/>
                </a:lnTo>
                <a:lnTo>
                  <a:pt x="401308" y="496987"/>
                </a:lnTo>
                <a:lnTo>
                  <a:pt x="359760" y="516714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4"/>
                </a:lnTo>
                <a:lnTo>
                  <a:pt x="132091" y="496987"/>
                </a:lnTo>
                <a:lnTo>
                  <a:pt x="94868" y="470675"/>
                </a:lnTo>
                <a:lnTo>
                  <a:pt x="62724" y="438531"/>
                </a:lnTo>
                <a:lnTo>
                  <a:pt x="36412" y="401308"/>
                </a:lnTo>
                <a:lnTo>
                  <a:pt x="16685" y="359760"/>
                </a:lnTo>
                <a:lnTo>
                  <a:pt x="4296" y="314639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2200" y="541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2200" y="541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541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0" y="541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600" y="2133600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0" y="533400"/>
                </a:lnTo>
                <a:lnTo>
                  <a:pt x="685800" y="533400"/>
                </a:lnTo>
                <a:lnTo>
                  <a:pt x="3429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2133600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0" y="533400"/>
                </a:moveTo>
                <a:lnTo>
                  <a:pt x="342900" y="0"/>
                </a:lnTo>
                <a:lnTo>
                  <a:pt x="685800" y="533400"/>
                </a:lnTo>
                <a:lnTo>
                  <a:pt x="0" y="533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7800" y="4648200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514350" y="0"/>
                </a:moveTo>
                <a:lnTo>
                  <a:pt x="171450" y="0"/>
                </a:lnTo>
                <a:lnTo>
                  <a:pt x="0" y="266700"/>
                </a:lnTo>
                <a:lnTo>
                  <a:pt x="171450" y="533400"/>
                </a:lnTo>
                <a:lnTo>
                  <a:pt x="514350" y="533400"/>
                </a:lnTo>
                <a:lnTo>
                  <a:pt x="685800" y="266700"/>
                </a:lnTo>
                <a:lnTo>
                  <a:pt x="5143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7800" y="4648200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0" y="266700"/>
                </a:moveTo>
                <a:lnTo>
                  <a:pt x="171450" y="0"/>
                </a:lnTo>
                <a:lnTo>
                  <a:pt x="514350" y="0"/>
                </a:lnTo>
                <a:lnTo>
                  <a:pt x="685800" y="266700"/>
                </a:lnTo>
                <a:lnTo>
                  <a:pt x="514350" y="533400"/>
                </a:lnTo>
                <a:lnTo>
                  <a:pt x="171450" y="533400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0" y="22860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>
                <a:moveTo>
                  <a:pt x="914400" y="0"/>
                </a:moveTo>
                <a:lnTo>
                  <a:pt x="9144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914400" y="228600"/>
                </a:lnTo>
                <a:lnTo>
                  <a:pt x="914400" y="304800"/>
                </a:lnTo>
                <a:lnTo>
                  <a:pt x="1219200" y="152400"/>
                </a:lnTo>
                <a:lnTo>
                  <a:pt x="914400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0000" y="22860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>
                <a:moveTo>
                  <a:pt x="0" y="76200"/>
                </a:moveTo>
                <a:lnTo>
                  <a:pt x="914400" y="76200"/>
                </a:lnTo>
                <a:lnTo>
                  <a:pt x="914400" y="0"/>
                </a:lnTo>
                <a:lnTo>
                  <a:pt x="1219200" y="152400"/>
                </a:lnTo>
                <a:lnTo>
                  <a:pt x="914400" y="304800"/>
                </a:lnTo>
                <a:lnTo>
                  <a:pt x="9144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88740" y="1915033"/>
            <a:ext cx="59118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li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kes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71440">
              <a:lnSpc>
                <a:spcPct val="100000"/>
              </a:lnSpc>
            </a:pPr>
            <a:r>
              <a:rPr sz="2400" u="heavy" dirty="0">
                <a:latin typeface="Arial"/>
                <a:cs typeface="Arial"/>
              </a:rPr>
              <a:t>Item</a:t>
            </a:r>
            <a:r>
              <a:rPr sz="2400" u="heavy" spc="-80" dirty="0">
                <a:latin typeface="Arial"/>
                <a:cs typeface="Arial"/>
              </a:rPr>
              <a:t> </a:t>
            </a:r>
            <a:r>
              <a:rPr sz="2400" u="heavy" spc="-5" dirty="0">
                <a:latin typeface="Arial"/>
                <a:cs typeface="Arial"/>
              </a:rPr>
              <a:t>profiles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53200" y="3124200"/>
            <a:ext cx="304800" cy="1295400"/>
          </a:xfrm>
          <a:custGeom>
            <a:avLst/>
            <a:gdLst/>
            <a:ahLst/>
            <a:cxnLst/>
            <a:rect l="l" t="t" r="r" b="b"/>
            <a:pathLst>
              <a:path w="304800" h="1295400">
                <a:moveTo>
                  <a:pt x="304800" y="971550"/>
                </a:moveTo>
                <a:lnTo>
                  <a:pt x="0" y="971550"/>
                </a:lnTo>
                <a:lnTo>
                  <a:pt x="152400" y="1295400"/>
                </a:lnTo>
                <a:lnTo>
                  <a:pt x="304800" y="971550"/>
                </a:lnTo>
                <a:close/>
              </a:path>
              <a:path w="304800" h="1295400">
                <a:moveTo>
                  <a:pt x="228600" y="0"/>
                </a:moveTo>
                <a:lnTo>
                  <a:pt x="76200" y="0"/>
                </a:lnTo>
                <a:lnTo>
                  <a:pt x="76200" y="971550"/>
                </a:lnTo>
                <a:lnTo>
                  <a:pt x="228600" y="971550"/>
                </a:lnTo>
                <a:lnTo>
                  <a:pt x="228600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3200" y="3124200"/>
            <a:ext cx="304800" cy="1295400"/>
          </a:xfrm>
          <a:custGeom>
            <a:avLst/>
            <a:gdLst/>
            <a:ahLst/>
            <a:cxnLst/>
            <a:rect l="l" t="t" r="r" b="b"/>
            <a:pathLst>
              <a:path w="304800" h="1295400">
                <a:moveTo>
                  <a:pt x="0" y="971550"/>
                </a:moveTo>
                <a:lnTo>
                  <a:pt x="76200" y="97155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971550"/>
                </a:lnTo>
                <a:lnTo>
                  <a:pt x="304800" y="971550"/>
                </a:lnTo>
                <a:lnTo>
                  <a:pt x="152400" y="1295400"/>
                </a:lnTo>
                <a:lnTo>
                  <a:pt x="0" y="971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62600" y="1981200"/>
            <a:ext cx="2057400" cy="838200"/>
          </a:xfrm>
          <a:custGeom>
            <a:avLst/>
            <a:gdLst/>
            <a:ahLst/>
            <a:cxnLst/>
            <a:rect l="l" t="t" r="r" b="b"/>
            <a:pathLst>
              <a:path w="2057400" h="838200">
                <a:moveTo>
                  <a:pt x="0" y="0"/>
                </a:moveTo>
                <a:lnTo>
                  <a:pt x="2057400" y="0"/>
                </a:lnTo>
                <a:lnTo>
                  <a:pt x="20574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562600" y="4648200"/>
            <a:ext cx="2209800" cy="1143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541020" marR="534035" indent="-1270" algn="ctr">
              <a:lnSpc>
                <a:spcPct val="100000"/>
              </a:lnSpc>
              <a:spcBef>
                <a:spcPts val="805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Red  </a:t>
            </a:r>
            <a:r>
              <a:rPr sz="2000" b="1" dirty="0">
                <a:latin typeface="Arial"/>
                <a:cs typeface="Arial"/>
              </a:rPr>
              <a:t>Circles  </a:t>
            </a:r>
            <a:r>
              <a:rPr sz="2000" b="1" spc="-1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ang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9940" y="5981700"/>
            <a:ext cx="17221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5" dirty="0">
                <a:solidFill>
                  <a:srgbClr val="008000"/>
                </a:solidFill>
                <a:latin typeface="Arial"/>
                <a:cs typeface="Arial"/>
              </a:rPr>
              <a:t>User</a:t>
            </a:r>
            <a:r>
              <a:rPr sz="2400" b="1" u="heavy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8000"/>
                </a:solidFill>
                <a:latin typeface="Arial"/>
                <a:cs typeface="Arial"/>
              </a:rPr>
              <a:t>profile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33800" y="51054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>
                <a:moveTo>
                  <a:pt x="304800" y="0"/>
                </a:moveTo>
                <a:lnTo>
                  <a:pt x="0" y="152400"/>
                </a:lnTo>
                <a:lnTo>
                  <a:pt x="304800" y="304800"/>
                </a:lnTo>
                <a:lnTo>
                  <a:pt x="304800" y="228600"/>
                </a:lnTo>
                <a:lnTo>
                  <a:pt x="1219200" y="228600"/>
                </a:lnTo>
                <a:lnTo>
                  <a:pt x="1219200" y="76200"/>
                </a:lnTo>
                <a:lnTo>
                  <a:pt x="304800" y="76200"/>
                </a:lnTo>
                <a:lnTo>
                  <a:pt x="304800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3800" y="51054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>
                <a:moveTo>
                  <a:pt x="0" y="152400"/>
                </a:moveTo>
                <a:lnTo>
                  <a:pt x="304800" y="0"/>
                </a:lnTo>
                <a:lnTo>
                  <a:pt x="304800" y="76200"/>
                </a:lnTo>
                <a:lnTo>
                  <a:pt x="1219200" y="76200"/>
                </a:lnTo>
                <a:lnTo>
                  <a:pt x="1219200" y="228600"/>
                </a:lnTo>
                <a:lnTo>
                  <a:pt x="304800" y="228600"/>
                </a:lnTo>
                <a:lnTo>
                  <a:pt x="304800" y="30480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15854" y="4763007"/>
            <a:ext cx="77597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atch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57400" y="32766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171450" y="266700"/>
                </a:moveTo>
                <a:lnTo>
                  <a:pt x="57150" y="266700"/>
                </a:lnTo>
                <a:lnTo>
                  <a:pt x="57150" y="1066800"/>
                </a:lnTo>
                <a:lnTo>
                  <a:pt x="171450" y="1066800"/>
                </a:lnTo>
                <a:lnTo>
                  <a:pt x="171450" y="266700"/>
                </a:lnTo>
                <a:close/>
              </a:path>
              <a:path w="228600" h="1066800">
                <a:moveTo>
                  <a:pt x="114300" y="0"/>
                </a:moveTo>
                <a:lnTo>
                  <a:pt x="0" y="266700"/>
                </a:lnTo>
                <a:lnTo>
                  <a:pt x="228600" y="266700"/>
                </a:lnTo>
                <a:lnTo>
                  <a:pt x="114300" y="0"/>
                </a:lnTo>
                <a:close/>
              </a:path>
            </a:pathLst>
          </a:custGeom>
          <a:solidFill>
            <a:srgbClr val="F0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7400" y="32766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0" y="266700"/>
                </a:moveTo>
                <a:lnTo>
                  <a:pt x="114300" y="0"/>
                </a:lnTo>
                <a:lnTo>
                  <a:pt x="228600" y="266700"/>
                </a:lnTo>
                <a:lnTo>
                  <a:pt x="171450" y="266700"/>
                </a:lnTo>
                <a:lnTo>
                  <a:pt x="171450" y="1066800"/>
                </a:lnTo>
                <a:lnTo>
                  <a:pt x="57150" y="1066800"/>
                </a:lnTo>
                <a:lnTo>
                  <a:pt x="57150" y="266700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43865" y="3753294"/>
            <a:ext cx="146748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reco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mm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end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20839" y="3515334"/>
            <a:ext cx="63246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bu</a:t>
            </a: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il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2919" y="6693407"/>
            <a:ext cx="4846320" cy="1651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55"/>
              </a:spcBef>
              <a:tabLst>
                <a:tab pos="218313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2919" y="6693407"/>
            <a:ext cx="4846320" cy="165100"/>
          </a:xfrm>
          <a:custGeom>
            <a:avLst/>
            <a:gdLst/>
            <a:ahLst/>
            <a:cxnLst/>
            <a:rect l="l" t="t" r="r" b="b"/>
            <a:pathLst>
              <a:path w="4846320" h="165100">
                <a:moveTo>
                  <a:pt x="0" y="164592"/>
                </a:moveTo>
                <a:lnTo>
                  <a:pt x="4846320" y="164592"/>
                </a:lnTo>
                <a:lnTo>
                  <a:pt x="4846320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48995"/>
            <a:ext cx="3083052" cy="425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639953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0" spc="-15" dirty="0">
                <a:solidFill>
                  <a:srgbClr val="0000FF"/>
                </a:solidFill>
                <a:latin typeface="Calibri"/>
                <a:cs typeface="Calibri"/>
              </a:rPr>
              <a:t>For </a:t>
            </a:r>
            <a:r>
              <a:rPr sz="3200" b="0" dirty="0">
                <a:solidFill>
                  <a:srgbClr val="0000FF"/>
                </a:solidFill>
                <a:latin typeface="Calibri"/>
                <a:cs typeface="Calibri"/>
              </a:rPr>
              <a:t>each </a:t>
            </a:r>
            <a:r>
              <a:rPr sz="3200" b="0" spc="-10" dirty="0">
                <a:solidFill>
                  <a:srgbClr val="0000FF"/>
                </a:solidFill>
                <a:latin typeface="Calibri"/>
                <a:cs typeface="Calibri"/>
              </a:rPr>
              <a:t>item, </a:t>
            </a:r>
            <a:r>
              <a:rPr sz="3200" b="0" spc="-20" dirty="0">
                <a:solidFill>
                  <a:srgbClr val="0000FF"/>
                </a:solidFill>
                <a:latin typeface="Calibri"/>
                <a:cs typeface="Calibri"/>
              </a:rPr>
              <a:t>create </a:t>
            </a:r>
            <a:r>
              <a:rPr sz="3200" b="0" dirty="0">
                <a:solidFill>
                  <a:srgbClr val="0000FF"/>
                </a:solidFill>
                <a:latin typeface="Calibri"/>
                <a:cs typeface="Calibri"/>
              </a:rPr>
              <a:t>an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item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profile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2178303"/>
            <a:ext cx="6966584" cy="417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Profile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is a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set (vector)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of</a:t>
            </a:r>
            <a:r>
              <a:rPr sz="3200" b="1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features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b="1" spc="-10" dirty="0">
                <a:latin typeface="Calibri"/>
                <a:cs typeface="Calibri"/>
              </a:rPr>
              <a:t>Movies: </a:t>
            </a:r>
            <a:r>
              <a:rPr sz="2800" spc="-40" dirty="0">
                <a:latin typeface="Calibri"/>
                <a:cs typeface="Calibri"/>
              </a:rPr>
              <a:t>author, </a:t>
            </a:r>
            <a:r>
              <a:rPr sz="2800" spc="-10" dirty="0">
                <a:latin typeface="Calibri"/>
                <a:cs typeface="Calibri"/>
              </a:rPr>
              <a:t>title, </a:t>
            </a:r>
            <a:r>
              <a:rPr sz="2800" spc="-50" dirty="0">
                <a:latin typeface="Calibri"/>
                <a:cs typeface="Calibri"/>
              </a:rPr>
              <a:t>actor,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director,…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b="1" spc="-65" dirty="0">
                <a:latin typeface="Calibri"/>
                <a:cs typeface="Calibri"/>
              </a:rPr>
              <a:t>Text: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spc="-5" dirty="0">
                <a:latin typeface="Calibri"/>
                <a:cs typeface="Calibri"/>
              </a:rPr>
              <a:t>of “important” </a:t>
            </a:r>
            <a:r>
              <a:rPr sz="2800" spc="-15" dirty="0">
                <a:latin typeface="Calibri"/>
                <a:cs typeface="Calibri"/>
              </a:rPr>
              <a:t>words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2575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How </a:t>
            </a:r>
            <a:r>
              <a:rPr sz="3200" b="1" spc="-20" dirty="0">
                <a:solidFill>
                  <a:srgbClr val="D60093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pick </a:t>
            </a:r>
            <a:r>
              <a:rPr sz="3200" b="1" spc="-10" dirty="0">
                <a:solidFill>
                  <a:srgbClr val="D60093"/>
                </a:solidFill>
                <a:latin typeface="Calibri"/>
                <a:cs typeface="Calibri"/>
              </a:rPr>
              <a:t>important</a:t>
            </a:r>
            <a:r>
              <a:rPr sz="3200" b="1" spc="-4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D60093"/>
                </a:solidFill>
                <a:latin typeface="Calibri"/>
                <a:cs typeface="Calibri"/>
              </a:rPr>
              <a:t>features?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Usual </a:t>
            </a:r>
            <a:r>
              <a:rPr sz="2800" spc="-15" dirty="0">
                <a:latin typeface="Calibri"/>
                <a:cs typeface="Calibri"/>
              </a:rPr>
              <a:t>heuristic </a:t>
            </a:r>
            <a:r>
              <a:rPr sz="2800" spc="-20" dirty="0">
                <a:latin typeface="Calibri"/>
                <a:cs typeface="Calibri"/>
              </a:rPr>
              <a:t>from text </a:t>
            </a:r>
            <a:r>
              <a:rPr sz="2800" spc="-10" dirty="0">
                <a:latin typeface="Calibri"/>
                <a:cs typeface="Calibri"/>
              </a:rPr>
              <a:t>mining is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TF-IDF</a:t>
            </a:r>
            <a:endParaRPr sz="2800">
              <a:latin typeface="Calibri"/>
              <a:cs typeface="Calibri"/>
            </a:endParaRPr>
          </a:p>
          <a:p>
            <a:pPr marL="624840">
              <a:lnSpc>
                <a:spcPct val="100000"/>
              </a:lnSpc>
            </a:pPr>
            <a:r>
              <a:rPr sz="2800" spc="-55" dirty="0">
                <a:latin typeface="Calibri"/>
                <a:cs typeface="Calibri"/>
              </a:rPr>
              <a:t>(Term </a:t>
            </a:r>
            <a:r>
              <a:rPr sz="2800" spc="-10" dirty="0">
                <a:latin typeface="Calibri"/>
                <a:cs typeface="Calibri"/>
              </a:rPr>
              <a:t>frequency </a:t>
            </a:r>
            <a:r>
              <a:rPr sz="2800" spc="-5" dirty="0">
                <a:latin typeface="Calibri"/>
                <a:cs typeface="Calibri"/>
              </a:rPr>
              <a:t>* </a:t>
            </a:r>
            <a:r>
              <a:rPr sz="2800" spc="-25" dirty="0">
                <a:latin typeface="Calibri"/>
                <a:cs typeface="Calibri"/>
              </a:rPr>
              <a:t>Inverse </a:t>
            </a:r>
            <a:r>
              <a:rPr sz="2800" spc="-5" dirty="0">
                <a:latin typeface="Calibri"/>
                <a:cs typeface="Calibri"/>
              </a:rPr>
              <a:t>Doc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Frequency)</a:t>
            </a:r>
            <a:endParaRPr sz="2800">
              <a:latin typeface="Calibri"/>
              <a:cs typeface="Calibri"/>
            </a:endParaRPr>
          </a:p>
          <a:p>
            <a:pPr marL="890269" lvl="2" indent="-228600">
              <a:lnSpc>
                <a:spcPct val="100000"/>
              </a:lnSpc>
              <a:spcBef>
                <a:spcPts val="600"/>
              </a:spcBef>
              <a:buClr>
                <a:srgbClr val="E66C7D"/>
              </a:buClr>
              <a:buFont typeface="Wingdings"/>
              <a:buChar char=""/>
              <a:tabLst>
                <a:tab pos="890905" algn="l"/>
              </a:tabLst>
            </a:pPr>
            <a:r>
              <a:rPr sz="2400" b="1" spc="-55" dirty="0">
                <a:solidFill>
                  <a:srgbClr val="008000"/>
                </a:solidFill>
                <a:latin typeface="Calibri"/>
                <a:cs typeface="Calibri"/>
              </a:rPr>
              <a:t>Term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…</a:t>
            </a:r>
            <a:r>
              <a:rPr sz="2400" spc="-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8000"/>
                </a:solidFill>
                <a:latin typeface="Calibri"/>
                <a:cs typeface="Calibri"/>
              </a:rPr>
              <a:t>Feature</a:t>
            </a:r>
            <a:endParaRPr sz="2400">
              <a:latin typeface="Calibri"/>
              <a:cs typeface="Calibri"/>
            </a:endParaRPr>
          </a:p>
          <a:p>
            <a:pPr marL="890269" lvl="2" indent="-228600">
              <a:lnSpc>
                <a:spcPct val="100000"/>
              </a:lnSpc>
              <a:spcBef>
                <a:spcPts val="575"/>
              </a:spcBef>
              <a:buClr>
                <a:srgbClr val="E66C7D"/>
              </a:buClr>
              <a:buFont typeface="Wingdings"/>
              <a:buChar char=""/>
              <a:tabLst>
                <a:tab pos="890905" algn="l"/>
              </a:tabLst>
            </a:pPr>
            <a:r>
              <a:rPr sz="2400" b="1" spc="-5" dirty="0">
                <a:solidFill>
                  <a:srgbClr val="008000"/>
                </a:solidFill>
                <a:latin typeface="Calibri"/>
                <a:cs typeface="Calibri"/>
              </a:rPr>
              <a:t>Document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…</a:t>
            </a:r>
            <a:r>
              <a:rPr sz="2400" spc="-1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8000"/>
                </a:solidFill>
                <a:latin typeface="Calibri"/>
                <a:cs typeface="Calibri"/>
              </a:rPr>
              <a:t>Item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495" y="6693407"/>
            <a:ext cx="4974590" cy="1651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55"/>
              </a:spcBef>
              <a:tabLst>
                <a:tab pos="214630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495" y="6693407"/>
            <a:ext cx="4974590" cy="165100"/>
          </a:xfrm>
          <a:custGeom>
            <a:avLst/>
            <a:gdLst/>
            <a:ahLst/>
            <a:cxnLst/>
            <a:rect l="l" t="t" r="r" b="b"/>
            <a:pathLst>
              <a:path w="4974590" h="165100">
                <a:moveTo>
                  <a:pt x="0" y="164592"/>
                </a:moveTo>
                <a:lnTo>
                  <a:pt x="4974336" y="164592"/>
                </a:lnTo>
                <a:lnTo>
                  <a:pt x="4974336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1080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1080"/>
          </a:xfrm>
          <a:custGeom>
            <a:avLst/>
            <a:gdLst/>
            <a:ahLst/>
            <a:cxnLst/>
            <a:rect l="l" t="t" r="r" b="b"/>
            <a:pathLst>
              <a:path w="9144000" h="1021080">
                <a:moveTo>
                  <a:pt x="0" y="1021079"/>
                </a:moveTo>
                <a:lnTo>
                  <a:pt x="9144000" y="1021079"/>
                </a:lnTo>
                <a:lnTo>
                  <a:pt x="9144000" y="0"/>
                </a:lnTo>
                <a:lnTo>
                  <a:pt x="0" y="0"/>
                </a:lnTo>
                <a:lnTo>
                  <a:pt x="0" y="102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355091"/>
            <a:ext cx="4094975" cy="41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1133" y="1898091"/>
            <a:ext cx="2590798" cy="693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5711" y="3672522"/>
            <a:ext cx="2738710" cy="671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5487" y="6684264"/>
            <a:ext cx="4928870" cy="173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5"/>
              </a:spcBef>
              <a:tabLst>
                <a:tab pos="221043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397" y="1312671"/>
            <a:ext cx="8329930" cy="4718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3200" b="1" i="1" dirty="0">
                <a:latin typeface="Calibri"/>
                <a:cs typeface="Calibri"/>
              </a:rPr>
              <a:t>f</a:t>
            </a:r>
            <a:r>
              <a:rPr sz="3150" b="1" i="1" baseline="-21164" dirty="0">
                <a:latin typeface="Calibri"/>
                <a:cs typeface="Calibri"/>
              </a:rPr>
              <a:t>ij </a:t>
            </a:r>
            <a:r>
              <a:rPr sz="3200" dirty="0">
                <a:latin typeface="Calibri"/>
                <a:cs typeface="Calibri"/>
              </a:rPr>
              <a:t>= </a:t>
            </a:r>
            <a:r>
              <a:rPr sz="3200" spc="-10" dirty="0">
                <a:latin typeface="Calibri"/>
                <a:cs typeface="Calibri"/>
              </a:rPr>
              <a:t>frequency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term </a:t>
            </a:r>
            <a:r>
              <a:rPr sz="3200" spc="-20" dirty="0">
                <a:latin typeface="Calibri"/>
                <a:cs typeface="Calibri"/>
              </a:rPr>
              <a:t>(feature) </a:t>
            </a:r>
            <a:r>
              <a:rPr sz="3200" b="1" i="1" dirty="0">
                <a:latin typeface="Calibri"/>
                <a:cs typeface="Calibri"/>
              </a:rPr>
              <a:t>i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doc </a:t>
            </a:r>
            <a:r>
              <a:rPr sz="3200" spc="-10" dirty="0">
                <a:latin typeface="Calibri"/>
                <a:cs typeface="Calibri"/>
              </a:rPr>
              <a:t>(item)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  <a:p>
            <a:pPr marL="6243955" marR="5080" algn="just">
              <a:lnSpc>
                <a:spcPct val="100000"/>
              </a:lnSpc>
              <a:spcBef>
                <a:spcPts val="1070"/>
              </a:spcBef>
            </a:pP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Note: </a:t>
            </a:r>
            <a:r>
              <a:rPr sz="1600" spc="-15" dirty="0">
                <a:solidFill>
                  <a:srgbClr val="008000"/>
                </a:solidFill>
                <a:latin typeface="Arial"/>
                <a:cs typeface="Arial"/>
              </a:rPr>
              <a:t>we </a:t>
            </a:r>
            <a:r>
              <a:rPr sz="1600" spc="-5" dirty="0">
                <a:solidFill>
                  <a:srgbClr val="008000"/>
                </a:solidFill>
                <a:latin typeface="Arial"/>
                <a:cs typeface="Arial"/>
              </a:rPr>
              <a:t>normalize TF  to discount for “longer”  documents</a:t>
            </a:r>
            <a:endParaRPr sz="1600">
              <a:latin typeface="Arial"/>
              <a:cs typeface="Arial"/>
            </a:endParaRPr>
          </a:p>
          <a:p>
            <a:pPr marL="13335" marR="1703705" indent="-1270">
              <a:lnSpc>
                <a:spcPts val="3450"/>
              </a:lnSpc>
              <a:spcBef>
                <a:spcPts val="135"/>
              </a:spcBef>
            </a:pPr>
            <a:r>
              <a:rPr sz="3200" b="1" i="1" spc="5" dirty="0">
                <a:latin typeface="Calibri"/>
                <a:cs typeface="Calibri"/>
              </a:rPr>
              <a:t>n</a:t>
            </a:r>
            <a:r>
              <a:rPr sz="3150" b="1" i="1" spc="7" baseline="-21164" dirty="0">
                <a:latin typeface="Calibri"/>
                <a:cs typeface="Calibri"/>
              </a:rPr>
              <a:t>i </a:t>
            </a:r>
            <a:r>
              <a:rPr sz="3200" dirty="0">
                <a:latin typeface="Calibri"/>
                <a:cs typeface="Calibri"/>
              </a:rPr>
              <a:t>= </a:t>
            </a:r>
            <a:r>
              <a:rPr sz="3200" spc="-5" dirty="0">
                <a:latin typeface="Calibri"/>
                <a:cs typeface="Calibri"/>
              </a:rPr>
              <a:t>number </a:t>
            </a:r>
            <a:r>
              <a:rPr sz="3200" dirty="0">
                <a:latin typeface="Calibri"/>
                <a:cs typeface="Calibri"/>
              </a:rPr>
              <a:t>of docs </a:t>
            </a:r>
            <a:r>
              <a:rPr sz="3200" spc="-10" dirty="0">
                <a:latin typeface="Calibri"/>
                <a:cs typeface="Calibri"/>
              </a:rPr>
              <a:t>that mention </a:t>
            </a:r>
            <a:r>
              <a:rPr sz="3200" spc="-15" dirty="0">
                <a:latin typeface="Calibri"/>
                <a:cs typeface="Calibri"/>
              </a:rPr>
              <a:t>term </a:t>
            </a:r>
            <a:r>
              <a:rPr sz="3200" b="1" i="1" dirty="0">
                <a:latin typeface="Calibri"/>
                <a:cs typeface="Calibri"/>
              </a:rPr>
              <a:t>i  N </a:t>
            </a:r>
            <a:r>
              <a:rPr sz="3200" dirty="0">
                <a:latin typeface="Calibri"/>
                <a:cs typeface="Calibri"/>
              </a:rPr>
              <a:t>= </a:t>
            </a:r>
            <a:r>
              <a:rPr sz="3200" spc="-20" dirty="0">
                <a:latin typeface="Calibri"/>
                <a:cs typeface="Calibri"/>
              </a:rPr>
              <a:t>total </a:t>
            </a:r>
            <a:r>
              <a:rPr sz="3200" spc="-5" dirty="0">
                <a:latin typeface="Calibri"/>
                <a:cs typeface="Calibri"/>
              </a:rPr>
              <a:t>number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docs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2800"/>
              </a:spcBef>
              <a:tabLst>
                <a:tab pos="2358390" algn="l"/>
              </a:tabLst>
            </a:pPr>
            <a:r>
              <a:rPr sz="3200" b="1" dirty="0">
                <a:latin typeface="Calibri"/>
                <a:cs typeface="Calibri"/>
              </a:rPr>
              <a:t>TF-IDF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score:	</a:t>
            </a:r>
            <a:r>
              <a:rPr sz="3200" b="1" i="1" spc="5" dirty="0">
                <a:latin typeface="Calibri"/>
                <a:cs typeface="Calibri"/>
              </a:rPr>
              <a:t>w</a:t>
            </a:r>
            <a:r>
              <a:rPr sz="3150" b="1" i="1" spc="7" baseline="-21164" dirty="0">
                <a:latin typeface="Calibri"/>
                <a:cs typeface="Calibri"/>
              </a:rPr>
              <a:t>ij </a:t>
            </a:r>
            <a:r>
              <a:rPr sz="3200" b="1" i="1" dirty="0">
                <a:latin typeface="Calibri"/>
                <a:cs typeface="Calibri"/>
              </a:rPr>
              <a:t>= </a:t>
            </a:r>
            <a:r>
              <a:rPr sz="3200" b="1" i="1" spc="5" dirty="0">
                <a:latin typeface="Calibri"/>
                <a:cs typeface="Calibri"/>
              </a:rPr>
              <a:t>TF</a:t>
            </a:r>
            <a:r>
              <a:rPr sz="3150" b="1" i="1" spc="7" baseline="-21164" dirty="0">
                <a:latin typeface="Calibri"/>
                <a:cs typeface="Calibri"/>
              </a:rPr>
              <a:t>ij  </a:t>
            </a:r>
            <a:r>
              <a:rPr sz="3200" b="1" i="1" dirty="0">
                <a:latin typeface="Calibri"/>
                <a:cs typeface="Calibri"/>
              </a:rPr>
              <a:t>×</a:t>
            </a:r>
            <a:r>
              <a:rPr sz="3200" b="1" i="1" spc="-21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IDF</a:t>
            </a:r>
            <a:r>
              <a:rPr sz="3150" b="1" i="1" baseline="-21164" dirty="0">
                <a:latin typeface="Calibri"/>
                <a:cs typeface="Calibri"/>
              </a:rPr>
              <a:t>i</a:t>
            </a:r>
            <a:endParaRPr sz="3150" baseline="-21164">
              <a:latin typeface="Calibri"/>
              <a:cs typeface="Calibri"/>
            </a:endParaRPr>
          </a:p>
          <a:p>
            <a:pPr marL="13335">
              <a:lnSpc>
                <a:spcPts val="3650"/>
              </a:lnSpc>
              <a:spcBef>
                <a:spcPts val="1555"/>
              </a:spcBef>
            </a:pP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Doc </a:t>
            </a: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profile 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= </a:t>
            </a:r>
            <a:r>
              <a:rPr sz="3200" spc="-10" dirty="0">
                <a:latin typeface="Calibri"/>
                <a:cs typeface="Calibri"/>
              </a:rPr>
              <a:t>set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words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10" dirty="0">
                <a:latin typeface="Calibri"/>
                <a:cs typeface="Calibri"/>
              </a:rPr>
              <a:t>highest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TF-IDF</a:t>
            </a:r>
            <a:endParaRPr sz="3200">
              <a:latin typeface="Calibri"/>
              <a:cs typeface="Calibri"/>
            </a:endParaRPr>
          </a:p>
          <a:p>
            <a:pPr marL="332740">
              <a:lnSpc>
                <a:spcPts val="3650"/>
              </a:lnSpc>
            </a:pPr>
            <a:r>
              <a:rPr sz="3200" spc="-15" dirty="0">
                <a:latin typeface="Calibri"/>
                <a:cs typeface="Calibri"/>
              </a:rPr>
              <a:t>scores, together </a:t>
            </a:r>
            <a:r>
              <a:rPr sz="3200" spc="-5" dirty="0">
                <a:latin typeface="Calibri"/>
                <a:cs typeface="Calibri"/>
              </a:rPr>
              <a:t>with their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scores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5487" y="6684264"/>
            <a:ext cx="4928870" cy="173990"/>
          </a:xfrm>
          <a:custGeom>
            <a:avLst/>
            <a:gdLst/>
            <a:ahLst/>
            <a:cxnLst/>
            <a:rect l="l" t="t" r="r" b="b"/>
            <a:pathLst>
              <a:path w="4928870" h="173990">
                <a:moveTo>
                  <a:pt x="0" y="173735"/>
                </a:moveTo>
                <a:lnTo>
                  <a:pt x="4928616" y="173735"/>
                </a:lnTo>
                <a:lnTo>
                  <a:pt x="4928616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9"/>
            <a:ext cx="9144000" cy="68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8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091"/>
            <a:ext cx="562203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547" y="1281682"/>
            <a:ext cx="1719072" cy="534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79" y="1604772"/>
            <a:ext cx="1801368" cy="1068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264" y="1295400"/>
            <a:ext cx="1637664" cy="5257800"/>
          </a:xfrm>
          <a:custGeom>
            <a:avLst/>
            <a:gdLst/>
            <a:ahLst/>
            <a:cxnLst/>
            <a:rect l="l" t="t" r="r" b="b"/>
            <a:pathLst>
              <a:path w="1637664" h="5257800">
                <a:moveTo>
                  <a:pt x="1473530" y="0"/>
                </a:moveTo>
                <a:lnTo>
                  <a:pt x="163728" y="0"/>
                </a:lnTo>
                <a:lnTo>
                  <a:pt x="120203" y="5848"/>
                </a:lnTo>
                <a:lnTo>
                  <a:pt x="81091" y="22353"/>
                </a:lnTo>
                <a:lnTo>
                  <a:pt x="47955" y="47955"/>
                </a:lnTo>
                <a:lnTo>
                  <a:pt x="22353" y="81091"/>
                </a:lnTo>
                <a:lnTo>
                  <a:pt x="5848" y="120203"/>
                </a:lnTo>
                <a:lnTo>
                  <a:pt x="0" y="163728"/>
                </a:lnTo>
                <a:lnTo>
                  <a:pt x="0" y="5094071"/>
                </a:lnTo>
                <a:lnTo>
                  <a:pt x="5848" y="5137596"/>
                </a:lnTo>
                <a:lnTo>
                  <a:pt x="22353" y="5176708"/>
                </a:lnTo>
                <a:lnTo>
                  <a:pt x="47955" y="5209844"/>
                </a:lnTo>
                <a:lnTo>
                  <a:pt x="81091" y="5235446"/>
                </a:lnTo>
                <a:lnTo>
                  <a:pt x="120203" y="5251951"/>
                </a:lnTo>
                <a:lnTo>
                  <a:pt x="163728" y="5257800"/>
                </a:lnTo>
                <a:lnTo>
                  <a:pt x="1473530" y="5257800"/>
                </a:lnTo>
                <a:lnTo>
                  <a:pt x="1517055" y="5251951"/>
                </a:lnTo>
                <a:lnTo>
                  <a:pt x="1556166" y="5235446"/>
                </a:lnTo>
                <a:lnTo>
                  <a:pt x="1589303" y="5209844"/>
                </a:lnTo>
                <a:lnTo>
                  <a:pt x="1614904" y="5176708"/>
                </a:lnTo>
                <a:lnTo>
                  <a:pt x="1631410" y="5137596"/>
                </a:lnTo>
                <a:lnTo>
                  <a:pt x="1637258" y="5094071"/>
                </a:lnTo>
                <a:lnTo>
                  <a:pt x="1637258" y="163728"/>
                </a:lnTo>
                <a:lnTo>
                  <a:pt x="1631410" y="120203"/>
                </a:lnTo>
                <a:lnTo>
                  <a:pt x="1614904" y="81091"/>
                </a:lnTo>
                <a:lnTo>
                  <a:pt x="1589303" y="47955"/>
                </a:lnTo>
                <a:lnTo>
                  <a:pt x="1556166" y="22353"/>
                </a:lnTo>
                <a:lnTo>
                  <a:pt x="1517055" y="5848"/>
                </a:lnTo>
                <a:lnTo>
                  <a:pt x="1473530" y="0"/>
                </a:lnTo>
                <a:close/>
              </a:path>
            </a:pathLst>
          </a:custGeom>
          <a:solidFill>
            <a:srgbClr val="D2E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5970" y="1733994"/>
            <a:ext cx="130937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640"/>
              </a:lnSpc>
            </a:pPr>
            <a:r>
              <a:rPr sz="2400" dirty="0">
                <a:solidFill>
                  <a:srgbClr val="000000"/>
                </a:solidFill>
                <a:latin typeface="Corbel"/>
                <a:cs typeface="Corbel"/>
              </a:rPr>
              <a:t>High</a:t>
            </a:r>
            <a:r>
              <a:rPr sz="2400" spc="-114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00"/>
                </a:solidFill>
                <a:latin typeface="Corbel"/>
                <a:cs typeface="Corbel"/>
              </a:rPr>
              <a:t>dim.  data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5091" y="2857500"/>
            <a:ext cx="1395983" cy="1118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4203" y="2998350"/>
            <a:ext cx="835660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2705" algn="just">
              <a:lnSpc>
                <a:spcPct val="914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Locality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sens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hashing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8995" y="4043171"/>
            <a:ext cx="1408175" cy="1130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4691" y="4417821"/>
            <a:ext cx="95313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Clustering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4130" y="5234940"/>
            <a:ext cx="1519428" cy="1130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1915" y="5382064"/>
            <a:ext cx="1180465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4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mens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nal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ity    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53767" y="1281682"/>
            <a:ext cx="1719072" cy="5340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82367" y="1604772"/>
            <a:ext cx="1385316" cy="10683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3315" y="1295400"/>
            <a:ext cx="1637664" cy="5257800"/>
          </a:xfrm>
          <a:custGeom>
            <a:avLst/>
            <a:gdLst/>
            <a:ahLst/>
            <a:cxnLst/>
            <a:rect l="l" t="t" r="r" b="b"/>
            <a:pathLst>
              <a:path w="1637664" h="5257800">
                <a:moveTo>
                  <a:pt x="1473530" y="0"/>
                </a:moveTo>
                <a:lnTo>
                  <a:pt x="163728" y="0"/>
                </a:lnTo>
                <a:lnTo>
                  <a:pt x="120203" y="5848"/>
                </a:lnTo>
                <a:lnTo>
                  <a:pt x="81091" y="22353"/>
                </a:lnTo>
                <a:lnTo>
                  <a:pt x="47955" y="47955"/>
                </a:lnTo>
                <a:lnTo>
                  <a:pt x="22353" y="81091"/>
                </a:lnTo>
                <a:lnTo>
                  <a:pt x="5848" y="120203"/>
                </a:lnTo>
                <a:lnTo>
                  <a:pt x="0" y="163728"/>
                </a:lnTo>
                <a:lnTo>
                  <a:pt x="0" y="5094071"/>
                </a:lnTo>
                <a:lnTo>
                  <a:pt x="5848" y="5137596"/>
                </a:lnTo>
                <a:lnTo>
                  <a:pt x="22353" y="5176708"/>
                </a:lnTo>
                <a:lnTo>
                  <a:pt x="47955" y="5209844"/>
                </a:lnTo>
                <a:lnTo>
                  <a:pt x="81091" y="5235446"/>
                </a:lnTo>
                <a:lnTo>
                  <a:pt x="120203" y="5251951"/>
                </a:lnTo>
                <a:lnTo>
                  <a:pt x="163728" y="5257800"/>
                </a:lnTo>
                <a:lnTo>
                  <a:pt x="1473530" y="5257800"/>
                </a:lnTo>
                <a:lnTo>
                  <a:pt x="1517055" y="5251951"/>
                </a:lnTo>
                <a:lnTo>
                  <a:pt x="1556166" y="5235446"/>
                </a:lnTo>
                <a:lnTo>
                  <a:pt x="1589303" y="5209844"/>
                </a:lnTo>
                <a:lnTo>
                  <a:pt x="1614904" y="5176708"/>
                </a:lnTo>
                <a:lnTo>
                  <a:pt x="1631410" y="5137596"/>
                </a:lnTo>
                <a:lnTo>
                  <a:pt x="1637258" y="5094071"/>
                </a:lnTo>
                <a:lnTo>
                  <a:pt x="1637258" y="163728"/>
                </a:lnTo>
                <a:lnTo>
                  <a:pt x="1631410" y="120203"/>
                </a:lnTo>
                <a:lnTo>
                  <a:pt x="1614904" y="81091"/>
                </a:lnTo>
                <a:lnTo>
                  <a:pt x="1589303" y="47955"/>
                </a:lnTo>
                <a:lnTo>
                  <a:pt x="1556166" y="22353"/>
                </a:lnTo>
                <a:lnTo>
                  <a:pt x="1517055" y="5848"/>
                </a:lnTo>
                <a:lnTo>
                  <a:pt x="1473530" y="0"/>
                </a:lnTo>
                <a:close/>
              </a:path>
            </a:pathLst>
          </a:custGeom>
          <a:solidFill>
            <a:srgbClr val="D2E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95258" y="1733994"/>
            <a:ext cx="832485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marR="5080" indent="-104139">
              <a:lnSpc>
                <a:spcPts val="2640"/>
              </a:lnSpc>
            </a:pPr>
            <a:r>
              <a:rPr sz="2400" b="1" spc="-10" dirty="0">
                <a:latin typeface="Corbel"/>
                <a:cs typeface="Corbel"/>
              </a:rPr>
              <a:t>G</a:t>
            </a:r>
            <a:r>
              <a:rPr sz="2400" b="1" dirty="0">
                <a:latin typeface="Corbel"/>
                <a:cs typeface="Corbel"/>
              </a:rPr>
              <a:t>raph  data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15311" y="2857500"/>
            <a:ext cx="1411211" cy="1118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21026" y="3128809"/>
            <a:ext cx="983615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5080" indent="-79375">
              <a:lnSpc>
                <a:spcPts val="1970"/>
              </a:lnSpc>
            </a:pP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SimRank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90927" y="4049280"/>
            <a:ext cx="1496568" cy="11186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58580" y="4320666"/>
            <a:ext cx="110617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>
              <a:lnSpc>
                <a:spcPts val="19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mmun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Detection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15311" y="5241035"/>
            <a:ext cx="1395984" cy="1118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6858" y="5512529"/>
            <a:ext cx="93091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3040">
              <a:lnSpc>
                <a:spcPts val="19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Spam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13988" y="1281682"/>
            <a:ext cx="1719072" cy="53400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2484" y="1604772"/>
            <a:ext cx="1525511" cy="10683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53370" y="1295400"/>
            <a:ext cx="1637664" cy="5257800"/>
          </a:xfrm>
          <a:custGeom>
            <a:avLst/>
            <a:gdLst/>
            <a:ahLst/>
            <a:cxnLst/>
            <a:rect l="l" t="t" r="r" b="b"/>
            <a:pathLst>
              <a:path w="1637664" h="5257800">
                <a:moveTo>
                  <a:pt x="1473530" y="0"/>
                </a:moveTo>
                <a:lnTo>
                  <a:pt x="163728" y="0"/>
                </a:lnTo>
                <a:lnTo>
                  <a:pt x="120203" y="5848"/>
                </a:lnTo>
                <a:lnTo>
                  <a:pt x="81091" y="22353"/>
                </a:lnTo>
                <a:lnTo>
                  <a:pt x="47955" y="47955"/>
                </a:lnTo>
                <a:lnTo>
                  <a:pt x="22353" y="81091"/>
                </a:lnTo>
                <a:lnTo>
                  <a:pt x="5848" y="120203"/>
                </a:lnTo>
                <a:lnTo>
                  <a:pt x="0" y="163728"/>
                </a:lnTo>
                <a:lnTo>
                  <a:pt x="0" y="5094071"/>
                </a:lnTo>
                <a:lnTo>
                  <a:pt x="5848" y="5137596"/>
                </a:lnTo>
                <a:lnTo>
                  <a:pt x="22353" y="5176708"/>
                </a:lnTo>
                <a:lnTo>
                  <a:pt x="47955" y="5209844"/>
                </a:lnTo>
                <a:lnTo>
                  <a:pt x="81091" y="5235446"/>
                </a:lnTo>
                <a:lnTo>
                  <a:pt x="120203" y="5251951"/>
                </a:lnTo>
                <a:lnTo>
                  <a:pt x="163728" y="5257800"/>
                </a:lnTo>
                <a:lnTo>
                  <a:pt x="1473530" y="5257800"/>
                </a:lnTo>
                <a:lnTo>
                  <a:pt x="1517055" y="5251951"/>
                </a:lnTo>
                <a:lnTo>
                  <a:pt x="1556166" y="5235446"/>
                </a:lnTo>
                <a:lnTo>
                  <a:pt x="1589303" y="5209844"/>
                </a:lnTo>
                <a:lnTo>
                  <a:pt x="1614904" y="5176708"/>
                </a:lnTo>
                <a:lnTo>
                  <a:pt x="1631410" y="5137596"/>
                </a:lnTo>
                <a:lnTo>
                  <a:pt x="1637258" y="5094071"/>
                </a:lnTo>
                <a:lnTo>
                  <a:pt x="1637258" y="163728"/>
                </a:lnTo>
                <a:lnTo>
                  <a:pt x="1631410" y="120203"/>
                </a:lnTo>
                <a:lnTo>
                  <a:pt x="1614904" y="81091"/>
                </a:lnTo>
                <a:lnTo>
                  <a:pt x="1589303" y="47955"/>
                </a:lnTo>
                <a:lnTo>
                  <a:pt x="1556166" y="22353"/>
                </a:lnTo>
                <a:lnTo>
                  <a:pt x="1517055" y="5848"/>
                </a:lnTo>
                <a:lnTo>
                  <a:pt x="1473530" y="0"/>
                </a:lnTo>
                <a:close/>
              </a:path>
            </a:pathLst>
          </a:custGeom>
          <a:solidFill>
            <a:srgbClr val="D2E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85234" y="1733994"/>
            <a:ext cx="972819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990">
              <a:lnSpc>
                <a:spcPts val="2640"/>
              </a:lnSpc>
            </a:pPr>
            <a:r>
              <a:rPr sz="2400" b="1" spc="-5" dirty="0">
                <a:latin typeface="Corbel"/>
                <a:cs typeface="Corbel"/>
              </a:rPr>
              <a:t>I</a:t>
            </a:r>
            <a:r>
              <a:rPr sz="2400" b="1" dirty="0">
                <a:latin typeface="Corbel"/>
                <a:cs typeface="Corbel"/>
              </a:rPr>
              <a:t>nfinite  data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75532" y="2857500"/>
            <a:ext cx="1395984" cy="1118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81690" y="2998350"/>
            <a:ext cx="781050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4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data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eams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75532" y="4049280"/>
            <a:ext cx="1444752" cy="11186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47553" y="4320666"/>
            <a:ext cx="104902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7180">
              <a:lnSpc>
                <a:spcPts val="197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Web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75532" y="5241035"/>
            <a:ext cx="1440167" cy="11186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052150" y="5512529"/>
            <a:ext cx="104013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5080" indent="-139065">
              <a:lnSpc>
                <a:spcPts val="197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Queries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streams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74208" y="1281682"/>
            <a:ext cx="1719072" cy="53400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48884" y="1604772"/>
            <a:ext cx="1632191" cy="10683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13425" y="1295400"/>
            <a:ext cx="1637664" cy="5257800"/>
          </a:xfrm>
          <a:custGeom>
            <a:avLst/>
            <a:gdLst/>
            <a:ahLst/>
            <a:cxnLst/>
            <a:rect l="l" t="t" r="r" b="b"/>
            <a:pathLst>
              <a:path w="1637665" h="5257800">
                <a:moveTo>
                  <a:pt x="1473530" y="0"/>
                </a:moveTo>
                <a:lnTo>
                  <a:pt x="163728" y="0"/>
                </a:lnTo>
                <a:lnTo>
                  <a:pt x="120203" y="5848"/>
                </a:lnTo>
                <a:lnTo>
                  <a:pt x="81091" y="22353"/>
                </a:lnTo>
                <a:lnTo>
                  <a:pt x="47955" y="47955"/>
                </a:lnTo>
                <a:lnTo>
                  <a:pt x="22353" y="81091"/>
                </a:lnTo>
                <a:lnTo>
                  <a:pt x="5848" y="120203"/>
                </a:lnTo>
                <a:lnTo>
                  <a:pt x="0" y="163728"/>
                </a:lnTo>
                <a:lnTo>
                  <a:pt x="0" y="5094071"/>
                </a:lnTo>
                <a:lnTo>
                  <a:pt x="5848" y="5137596"/>
                </a:lnTo>
                <a:lnTo>
                  <a:pt x="22353" y="5176708"/>
                </a:lnTo>
                <a:lnTo>
                  <a:pt x="47955" y="5209844"/>
                </a:lnTo>
                <a:lnTo>
                  <a:pt x="81091" y="5235446"/>
                </a:lnTo>
                <a:lnTo>
                  <a:pt x="120203" y="5251951"/>
                </a:lnTo>
                <a:lnTo>
                  <a:pt x="163728" y="5257800"/>
                </a:lnTo>
                <a:lnTo>
                  <a:pt x="1473530" y="5257800"/>
                </a:lnTo>
                <a:lnTo>
                  <a:pt x="1517055" y="5251951"/>
                </a:lnTo>
                <a:lnTo>
                  <a:pt x="1556166" y="5235446"/>
                </a:lnTo>
                <a:lnTo>
                  <a:pt x="1589303" y="5209844"/>
                </a:lnTo>
                <a:lnTo>
                  <a:pt x="1614904" y="5176708"/>
                </a:lnTo>
                <a:lnTo>
                  <a:pt x="1631410" y="5137596"/>
                </a:lnTo>
                <a:lnTo>
                  <a:pt x="1637258" y="5094071"/>
                </a:lnTo>
                <a:lnTo>
                  <a:pt x="1637258" y="163728"/>
                </a:lnTo>
                <a:lnTo>
                  <a:pt x="1631410" y="120203"/>
                </a:lnTo>
                <a:lnTo>
                  <a:pt x="1614904" y="81091"/>
                </a:lnTo>
                <a:lnTo>
                  <a:pt x="1589303" y="47955"/>
                </a:lnTo>
                <a:lnTo>
                  <a:pt x="1556166" y="22353"/>
                </a:lnTo>
                <a:lnTo>
                  <a:pt x="1517055" y="5848"/>
                </a:lnTo>
                <a:lnTo>
                  <a:pt x="1473530" y="0"/>
                </a:lnTo>
                <a:close/>
              </a:path>
            </a:pathLst>
          </a:custGeom>
          <a:solidFill>
            <a:srgbClr val="D2E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761469" y="1733994"/>
            <a:ext cx="114046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5080" indent="-18415">
              <a:lnSpc>
                <a:spcPts val="2640"/>
              </a:lnSpc>
            </a:pPr>
            <a:r>
              <a:rPr sz="2400" b="1" spc="-5" dirty="0">
                <a:latin typeface="Corbel"/>
                <a:cs typeface="Corbel"/>
              </a:rPr>
              <a:t>M</a:t>
            </a:r>
            <a:r>
              <a:rPr sz="2400" b="1" dirty="0">
                <a:latin typeface="Corbel"/>
                <a:cs typeface="Corbel"/>
              </a:rPr>
              <a:t>a</a:t>
            </a:r>
            <a:r>
              <a:rPr sz="2400" b="1" spc="-5" dirty="0">
                <a:latin typeface="Corbel"/>
                <a:cs typeface="Corbel"/>
              </a:rPr>
              <a:t>c</a:t>
            </a:r>
            <a:r>
              <a:rPr sz="2400" b="1" dirty="0">
                <a:latin typeface="Corbel"/>
                <a:cs typeface="Corbel"/>
              </a:rPr>
              <a:t>hine  </a:t>
            </a:r>
            <a:r>
              <a:rPr sz="2400" b="1" spc="-5" dirty="0">
                <a:latin typeface="Corbel"/>
                <a:cs typeface="Corbel"/>
              </a:rPr>
              <a:t>learning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35752" y="2857500"/>
            <a:ext cx="1395983" cy="11186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104788" y="3225965"/>
            <a:ext cx="4540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35752" y="4049280"/>
            <a:ext cx="1395983" cy="11186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926505" y="4320666"/>
            <a:ext cx="81026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5080" indent="-146685">
              <a:lnSpc>
                <a:spcPts val="197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Trees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611367" y="5241035"/>
            <a:ext cx="1499615" cy="11186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778677" y="5512529"/>
            <a:ext cx="110871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marR="5080" indent="-341630">
              <a:lnSpc>
                <a:spcPts val="1970"/>
              </a:lnSpc>
            </a:pP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n,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kNN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34428" y="1281682"/>
            <a:ext cx="1719072" cy="53400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34656" y="1772411"/>
            <a:ext cx="1181100" cy="7330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73480" y="1295400"/>
            <a:ext cx="1637664" cy="5257800"/>
          </a:xfrm>
          <a:custGeom>
            <a:avLst/>
            <a:gdLst/>
            <a:ahLst/>
            <a:cxnLst/>
            <a:rect l="l" t="t" r="r" b="b"/>
            <a:pathLst>
              <a:path w="1637665" h="5257800">
                <a:moveTo>
                  <a:pt x="1473530" y="0"/>
                </a:moveTo>
                <a:lnTo>
                  <a:pt x="163728" y="0"/>
                </a:lnTo>
                <a:lnTo>
                  <a:pt x="120203" y="5848"/>
                </a:lnTo>
                <a:lnTo>
                  <a:pt x="81091" y="22353"/>
                </a:lnTo>
                <a:lnTo>
                  <a:pt x="47955" y="47955"/>
                </a:lnTo>
                <a:lnTo>
                  <a:pt x="22353" y="81091"/>
                </a:lnTo>
                <a:lnTo>
                  <a:pt x="5848" y="120203"/>
                </a:lnTo>
                <a:lnTo>
                  <a:pt x="0" y="163728"/>
                </a:lnTo>
                <a:lnTo>
                  <a:pt x="0" y="5094071"/>
                </a:lnTo>
                <a:lnTo>
                  <a:pt x="5848" y="5137596"/>
                </a:lnTo>
                <a:lnTo>
                  <a:pt x="22353" y="5176708"/>
                </a:lnTo>
                <a:lnTo>
                  <a:pt x="47955" y="5209844"/>
                </a:lnTo>
                <a:lnTo>
                  <a:pt x="81091" y="5235446"/>
                </a:lnTo>
                <a:lnTo>
                  <a:pt x="120203" y="5251951"/>
                </a:lnTo>
                <a:lnTo>
                  <a:pt x="163728" y="5257800"/>
                </a:lnTo>
                <a:lnTo>
                  <a:pt x="1473530" y="5257800"/>
                </a:lnTo>
                <a:lnTo>
                  <a:pt x="1517055" y="5251951"/>
                </a:lnTo>
                <a:lnTo>
                  <a:pt x="1556166" y="5235446"/>
                </a:lnTo>
                <a:lnTo>
                  <a:pt x="1589303" y="5209844"/>
                </a:lnTo>
                <a:lnTo>
                  <a:pt x="1614904" y="5176708"/>
                </a:lnTo>
                <a:lnTo>
                  <a:pt x="1631410" y="5137596"/>
                </a:lnTo>
                <a:lnTo>
                  <a:pt x="1637258" y="5094071"/>
                </a:lnTo>
                <a:lnTo>
                  <a:pt x="1637258" y="163728"/>
                </a:lnTo>
                <a:lnTo>
                  <a:pt x="1631410" y="120203"/>
                </a:lnTo>
                <a:lnTo>
                  <a:pt x="1614904" y="81091"/>
                </a:lnTo>
                <a:lnTo>
                  <a:pt x="1589303" y="47955"/>
                </a:lnTo>
                <a:lnTo>
                  <a:pt x="1556166" y="22353"/>
                </a:lnTo>
                <a:lnTo>
                  <a:pt x="1517055" y="5848"/>
                </a:lnTo>
                <a:lnTo>
                  <a:pt x="1473530" y="0"/>
                </a:lnTo>
                <a:close/>
              </a:path>
            </a:pathLst>
          </a:custGeom>
          <a:solidFill>
            <a:srgbClr val="D2E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47075" y="1864842"/>
            <a:ext cx="68961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Corbel"/>
                <a:cs typeface="Corbel"/>
              </a:rPr>
              <a:t>A</a:t>
            </a:r>
            <a:r>
              <a:rPr sz="2400" b="1" dirty="0">
                <a:latin typeface="Corbel"/>
                <a:cs typeface="Corbel"/>
              </a:rPr>
              <a:t>pps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362443" y="2851404"/>
            <a:ext cx="1516379" cy="11308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529626" y="3128809"/>
            <a:ext cx="1125855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">
              <a:lnSpc>
                <a:spcPts val="19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Recommen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der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383780" y="4049280"/>
            <a:ext cx="1473707" cy="11186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550924" y="4320666"/>
            <a:ext cx="108331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 marR="5080" indent="-279400">
              <a:lnSpc>
                <a:spcPts val="19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cia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395971" y="5241035"/>
            <a:ext cx="1405127" cy="11186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604188" y="5382064"/>
            <a:ext cx="975360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 algn="just">
              <a:lnSpc>
                <a:spcPct val="914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Duplicate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ume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detection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4047" y="6684264"/>
            <a:ext cx="6537959" cy="172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225"/>
              </a:spcBef>
              <a:tabLst>
                <a:tab pos="230187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CS246: Mining Massive Datasets,</a:t>
            </a:r>
            <a:r>
              <a:rPr sz="900" spc="9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  <a:hlinkClick r:id="rId27"/>
              </a:rPr>
              <a:t>http://cs246.stanford.edu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28600" y="1295412"/>
            <a:ext cx="1676400" cy="5257800"/>
          </a:xfrm>
          <a:custGeom>
            <a:avLst/>
            <a:gdLst/>
            <a:ahLst/>
            <a:cxnLst/>
            <a:rect l="l" t="t" r="r" b="b"/>
            <a:pathLst>
              <a:path w="1676400" h="5257800">
                <a:moveTo>
                  <a:pt x="0" y="279400"/>
                </a:moveTo>
                <a:lnTo>
                  <a:pt x="3656" y="234077"/>
                </a:lnTo>
                <a:lnTo>
                  <a:pt x="14244" y="191084"/>
                </a:lnTo>
                <a:lnTo>
                  <a:pt x="31186" y="150995"/>
                </a:lnTo>
                <a:lnTo>
                  <a:pt x="53908" y="114385"/>
                </a:lnTo>
                <a:lnTo>
                  <a:pt x="81835" y="81830"/>
                </a:lnTo>
                <a:lnTo>
                  <a:pt x="114391" y="53905"/>
                </a:lnTo>
                <a:lnTo>
                  <a:pt x="151001" y="31184"/>
                </a:lnTo>
                <a:lnTo>
                  <a:pt x="191089" y="14243"/>
                </a:lnTo>
                <a:lnTo>
                  <a:pt x="234080" y="3656"/>
                </a:lnTo>
                <a:lnTo>
                  <a:pt x="279400" y="0"/>
                </a:lnTo>
                <a:lnTo>
                  <a:pt x="1397000" y="0"/>
                </a:lnTo>
                <a:lnTo>
                  <a:pt x="1442319" y="3656"/>
                </a:lnTo>
                <a:lnTo>
                  <a:pt x="1485310" y="14243"/>
                </a:lnTo>
                <a:lnTo>
                  <a:pt x="1525398" y="31184"/>
                </a:lnTo>
                <a:lnTo>
                  <a:pt x="1562008" y="53905"/>
                </a:lnTo>
                <a:lnTo>
                  <a:pt x="1594564" y="81830"/>
                </a:lnTo>
                <a:lnTo>
                  <a:pt x="1622491" y="114385"/>
                </a:lnTo>
                <a:lnTo>
                  <a:pt x="1645213" y="150995"/>
                </a:lnTo>
                <a:lnTo>
                  <a:pt x="1662155" y="191084"/>
                </a:lnTo>
                <a:lnTo>
                  <a:pt x="1672743" y="234077"/>
                </a:lnTo>
                <a:lnTo>
                  <a:pt x="1676400" y="279400"/>
                </a:lnTo>
                <a:lnTo>
                  <a:pt x="1676400" y="4978387"/>
                </a:lnTo>
                <a:lnTo>
                  <a:pt x="1672743" y="5023710"/>
                </a:lnTo>
                <a:lnTo>
                  <a:pt x="1662155" y="5066704"/>
                </a:lnTo>
                <a:lnTo>
                  <a:pt x="1645213" y="5106794"/>
                </a:lnTo>
                <a:lnTo>
                  <a:pt x="1622491" y="5143405"/>
                </a:lnTo>
                <a:lnTo>
                  <a:pt x="1594564" y="5175962"/>
                </a:lnTo>
                <a:lnTo>
                  <a:pt x="1562008" y="5203890"/>
                </a:lnTo>
                <a:lnTo>
                  <a:pt x="1525398" y="5226612"/>
                </a:lnTo>
                <a:lnTo>
                  <a:pt x="1485310" y="5243555"/>
                </a:lnTo>
                <a:lnTo>
                  <a:pt x="1442319" y="5254143"/>
                </a:lnTo>
                <a:lnTo>
                  <a:pt x="1397000" y="5257800"/>
                </a:lnTo>
                <a:lnTo>
                  <a:pt x="279400" y="5257800"/>
                </a:lnTo>
                <a:lnTo>
                  <a:pt x="234080" y="5254143"/>
                </a:lnTo>
                <a:lnTo>
                  <a:pt x="191089" y="5243555"/>
                </a:lnTo>
                <a:lnTo>
                  <a:pt x="151001" y="5226612"/>
                </a:lnTo>
                <a:lnTo>
                  <a:pt x="114391" y="5203890"/>
                </a:lnTo>
                <a:lnTo>
                  <a:pt x="81835" y="5175962"/>
                </a:lnTo>
                <a:lnTo>
                  <a:pt x="53908" y="5143405"/>
                </a:lnTo>
                <a:lnTo>
                  <a:pt x="31186" y="5106794"/>
                </a:lnTo>
                <a:lnTo>
                  <a:pt x="14244" y="5066704"/>
                </a:lnTo>
                <a:lnTo>
                  <a:pt x="3656" y="5023710"/>
                </a:lnTo>
                <a:lnTo>
                  <a:pt x="0" y="4978387"/>
                </a:lnTo>
                <a:lnTo>
                  <a:pt x="0" y="279400"/>
                </a:lnTo>
                <a:close/>
              </a:path>
            </a:pathLst>
          </a:custGeom>
          <a:ln w="1270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05000" y="2971800"/>
            <a:ext cx="5486400" cy="838200"/>
          </a:xfrm>
          <a:custGeom>
            <a:avLst/>
            <a:gdLst/>
            <a:ahLst/>
            <a:cxnLst/>
            <a:rect l="l" t="t" r="r" b="b"/>
            <a:pathLst>
              <a:path w="5486400" h="838200">
                <a:moveTo>
                  <a:pt x="5067300" y="0"/>
                </a:moveTo>
                <a:lnTo>
                  <a:pt x="5067300" y="209550"/>
                </a:lnTo>
                <a:lnTo>
                  <a:pt x="0" y="209550"/>
                </a:lnTo>
                <a:lnTo>
                  <a:pt x="0" y="628650"/>
                </a:lnTo>
                <a:lnTo>
                  <a:pt x="5067300" y="628650"/>
                </a:lnTo>
                <a:lnTo>
                  <a:pt x="5067300" y="838200"/>
                </a:lnTo>
                <a:lnTo>
                  <a:pt x="5486400" y="419100"/>
                </a:lnTo>
                <a:lnTo>
                  <a:pt x="506730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05000" y="2971800"/>
            <a:ext cx="5486400" cy="838200"/>
          </a:xfrm>
          <a:custGeom>
            <a:avLst/>
            <a:gdLst/>
            <a:ahLst/>
            <a:cxnLst/>
            <a:rect l="l" t="t" r="r" b="b"/>
            <a:pathLst>
              <a:path w="5486400" h="838200">
                <a:moveTo>
                  <a:pt x="0" y="209550"/>
                </a:moveTo>
                <a:lnTo>
                  <a:pt x="5067300" y="209550"/>
                </a:lnTo>
                <a:lnTo>
                  <a:pt x="5067300" y="0"/>
                </a:lnTo>
                <a:lnTo>
                  <a:pt x="5486400" y="419100"/>
                </a:lnTo>
                <a:lnTo>
                  <a:pt x="5067300" y="838200"/>
                </a:lnTo>
                <a:lnTo>
                  <a:pt x="5067300" y="628650"/>
                </a:lnTo>
                <a:lnTo>
                  <a:pt x="0" y="628650"/>
                </a:lnTo>
                <a:lnTo>
                  <a:pt x="0" y="209550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4047" y="6684264"/>
            <a:ext cx="6537959" cy="165100"/>
          </a:xfrm>
          <a:custGeom>
            <a:avLst/>
            <a:gdLst/>
            <a:ahLst/>
            <a:cxnLst/>
            <a:rect l="l" t="t" r="r" b="b"/>
            <a:pathLst>
              <a:path w="6537959" h="165100">
                <a:moveTo>
                  <a:pt x="0" y="164591"/>
                </a:moveTo>
                <a:lnTo>
                  <a:pt x="6537959" y="164591"/>
                </a:lnTo>
                <a:lnTo>
                  <a:pt x="6537959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104"/>
            <a:ext cx="7440168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0" spc="15" dirty="0">
                <a:solidFill>
                  <a:srgbClr val="F0AD00"/>
                </a:solidFill>
                <a:latin typeface="Wingdings 2"/>
                <a:cs typeface="Wingdings 2"/>
              </a:rPr>
              <a:t></a:t>
            </a:r>
            <a:r>
              <a:rPr sz="2850" b="0" spc="1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+: </a:t>
            </a:r>
            <a:r>
              <a:rPr sz="3200" dirty="0">
                <a:latin typeface="Calibri"/>
                <a:cs typeface="Calibri"/>
              </a:rPr>
              <a:t>No </a:t>
            </a:r>
            <a:r>
              <a:rPr sz="3200" spc="-5" dirty="0">
                <a:latin typeface="Calibri"/>
                <a:cs typeface="Calibri"/>
              </a:rPr>
              <a:t>need </a:t>
            </a:r>
            <a:r>
              <a:rPr sz="3200" spc="-15" dirty="0">
                <a:latin typeface="Calibri"/>
                <a:cs typeface="Calibri"/>
              </a:rPr>
              <a:t>for data </a:t>
            </a:r>
            <a:r>
              <a:rPr sz="3200" dirty="0">
                <a:latin typeface="Calibri"/>
                <a:cs typeface="Calibri"/>
              </a:rPr>
              <a:t>on other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users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997455"/>
            <a:ext cx="8196580" cy="443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ts val="334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15" dirty="0">
                <a:latin typeface="Calibri"/>
                <a:cs typeface="Calibri"/>
              </a:rPr>
              <a:t>cold-start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sparsity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problems</a:t>
            </a:r>
            <a:endParaRPr sz="2800">
              <a:latin typeface="Calibri"/>
              <a:cs typeface="Calibri"/>
            </a:endParaRPr>
          </a:p>
          <a:p>
            <a:pPr marL="332105" marR="1788160" indent="-320040">
              <a:lnSpc>
                <a:spcPts val="3950"/>
              </a:lnSpc>
              <a:spcBef>
                <a:spcPts val="415"/>
              </a:spcBef>
            </a:pPr>
            <a:r>
              <a:rPr sz="2850" spc="15" dirty="0">
                <a:solidFill>
                  <a:srgbClr val="F0AD00"/>
                </a:solidFill>
                <a:latin typeface="Wingdings 2"/>
                <a:cs typeface="Wingdings 2"/>
              </a:rPr>
              <a:t></a:t>
            </a:r>
            <a:r>
              <a:rPr sz="2850" spc="1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8000"/>
                </a:solidFill>
                <a:latin typeface="Calibri"/>
                <a:cs typeface="Calibri"/>
              </a:rPr>
              <a:t>+: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Able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recommend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users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with  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unique</a:t>
            </a:r>
            <a:r>
              <a:rPr sz="3200" b="1" spc="-8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tastes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4145"/>
              </a:lnSpc>
            </a:pPr>
            <a:r>
              <a:rPr sz="2850" spc="15" dirty="0">
                <a:solidFill>
                  <a:srgbClr val="F0AD00"/>
                </a:solidFill>
                <a:latin typeface="Wingdings 2"/>
                <a:cs typeface="Wingdings 2"/>
              </a:rPr>
              <a:t></a:t>
            </a:r>
            <a:r>
              <a:rPr sz="2850" spc="1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8000"/>
                </a:solidFill>
                <a:latin typeface="Calibri"/>
                <a:cs typeface="Calibri"/>
              </a:rPr>
              <a:t>+: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Able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recommend new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&amp; unpopular</a:t>
            </a:r>
            <a:r>
              <a:rPr sz="3200" b="1" spc="-1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items</a:t>
            </a:r>
            <a:endParaRPr sz="3200">
              <a:latin typeface="Calibri"/>
              <a:cs typeface="Calibri"/>
            </a:endParaRPr>
          </a:p>
          <a:p>
            <a:pPr marL="624840" indent="-274320">
              <a:lnSpc>
                <a:spcPts val="3340"/>
              </a:lnSpc>
              <a:spcBef>
                <a:spcPts val="71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25" dirty="0">
                <a:latin typeface="Calibri"/>
                <a:cs typeface="Calibri"/>
              </a:rPr>
              <a:t>first-rater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problem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4300"/>
              </a:lnSpc>
            </a:pPr>
            <a:r>
              <a:rPr sz="2850" spc="15" dirty="0">
                <a:solidFill>
                  <a:srgbClr val="F0AD00"/>
                </a:solidFill>
                <a:latin typeface="Wingdings 2"/>
                <a:cs typeface="Wingdings 2"/>
              </a:rPr>
              <a:t></a:t>
            </a:r>
            <a:r>
              <a:rPr sz="2850" spc="1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8000"/>
                </a:solidFill>
                <a:latin typeface="Calibri"/>
                <a:cs typeface="Calibri"/>
              </a:rPr>
              <a:t>+: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Able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provide</a:t>
            </a:r>
            <a:r>
              <a:rPr sz="3200" b="1" spc="-1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explanations</a:t>
            </a:r>
            <a:endParaRPr sz="3200">
              <a:latin typeface="Calibri"/>
              <a:cs typeface="Calibri"/>
            </a:endParaRPr>
          </a:p>
          <a:p>
            <a:pPr marL="624840" marR="54610" indent="-274320">
              <a:lnSpc>
                <a:spcPct val="100000"/>
              </a:lnSpc>
              <a:spcBef>
                <a:spcPts val="71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Can </a:t>
            </a:r>
            <a:r>
              <a:rPr sz="2800" spc="-20" dirty="0">
                <a:latin typeface="Calibri"/>
                <a:cs typeface="Calibri"/>
              </a:rPr>
              <a:t>provide </a:t>
            </a:r>
            <a:r>
              <a:rPr sz="2800" spc="-15" dirty="0">
                <a:latin typeface="Calibri"/>
                <a:cs typeface="Calibri"/>
              </a:rPr>
              <a:t>explanations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recommended items </a:t>
            </a:r>
            <a:r>
              <a:rPr sz="2800" spc="-15" dirty="0">
                <a:latin typeface="Calibri"/>
                <a:cs typeface="Calibri"/>
              </a:rPr>
              <a:t>by  listing </a:t>
            </a:r>
            <a:r>
              <a:rPr sz="2800" spc="-20" dirty="0">
                <a:latin typeface="Calibri"/>
                <a:cs typeface="Calibri"/>
              </a:rPr>
              <a:t>content-features </a:t>
            </a:r>
            <a:r>
              <a:rPr sz="2800" spc="-10" dirty="0">
                <a:latin typeface="Calibri"/>
                <a:cs typeface="Calibri"/>
              </a:rPr>
              <a:t>that caused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item to </a:t>
            </a:r>
            <a:r>
              <a:rPr sz="2800" spc="-5" dirty="0">
                <a:latin typeface="Calibri"/>
                <a:cs typeface="Calibri"/>
              </a:rPr>
              <a:t>be  </a:t>
            </a:r>
            <a:r>
              <a:rPr sz="2800" spc="-10" dirty="0">
                <a:latin typeface="Calibri"/>
                <a:cs typeface="Calibri"/>
              </a:rPr>
              <a:t>recommended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208" y="6693407"/>
            <a:ext cx="5001895" cy="1651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55"/>
              </a:spcBef>
              <a:tabLst>
                <a:tab pos="216471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208" y="6693407"/>
            <a:ext cx="5001895" cy="165100"/>
          </a:xfrm>
          <a:custGeom>
            <a:avLst/>
            <a:gdLst/>
            <a:ahLst/>
            <a:cxnLst/>
            <a:rect l="l" t="t" r="r" b="b"/>
            <a:pathLst>
              <a:path w="5001895" h="165100">
                <a:moveTo>
                  <a:pt x="0" y="164592"/>
                </a:moveTo>
                <a:lnTo>
                  <a:pt x="5001768" y="164592"/>
                </a:lnTo>
                <a:lnTo>
                  <a:pt x="5001768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18994" y="6729094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548" y="355104"/>
            <a:ext cx="7565123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57884"/>
            <a:ext cx="746696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spc="-5" dirty="0">
                <a:solidFill>
                  <a:srgbClr val="FF0066"/>
                </a:solidFill>
                <a:latin typeface="Calibri"/>
                <a:cs typeface="Calibri"/>
              </a:rPr>
              <a:t>–: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Finding the </a:t>
            </a:r>
            <a:r>
              <a:rPr sz="3200" spc="-10" dirty="0">
                <a:solidFill>
                  <a:srgbClr val="FF0066"/>
                </a:solidFill>
                <a:latin typeface="Calibri"/>
                <a:cs typeface="Calibri"/>
              </a:rPr>
              <a:t>appropriate </a:t>
            </a:r>
            <a:r>
              <a:rPr sz="3200" spc="-20" dirty="0">
                <a:solidFill>
                  <a:srgbClr val="FF0066"/>
                </a:solidFill>
                <a:latin typeface="Calibri"/>
                <a:cs typeface="Calibri"/>
              </a:rPr>
              <a:t>features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is</a:t>
            </a:r>
            <a:r>
              <a:rPr sz="3200" spc="-17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66"/>
                </a:solidFill>
                <a:latin typeface="Calibri"/>
                <a:cs typeface="Calibri"/>
              </a:rPr>
              <a:t>hard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997455"/>
            <a:ext cx="8061959" cy="3999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ts val="334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dirty="0">
                <a:latin typeface="Calibri"/>
                <a:cs typeface="Calibri"/>
              </a:rPr>
              <a:t>E.g., </a:t>
            </a:r>
            <a:r>
              <a:rPr sz="2800" spc="-10" dirty="0">
                <a:latin typeface="Calibri"/>
                <a:cs typeface="Calibri"/>
              </a:rPr>
              <a:t>images, movies, music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ts val="4300"/>
              </a:lnSpc>
              <a:buClr>
                <a:srgbClr val="F0AD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b="1" spc="-5" dirty="0">
                <a:solidFill>
                  <a:srgbClr val="FF0066"/>
                </a:solidFill>
                <a:latin typeface="Calibri"/>
                <a:cs typeface="Calibri"/>
              </a:rPr>
              <a:t>–: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Recommendations </a:t>
            </a:r>
            <a:r>
              <a:rPr sz="3200" b="1" spc="-15" dirty="0">
                <a:solidFill>
                  <a:srgbClr val="FF0066"/>
                </a:solidFill>
                <a:latin typeface="Calibri"/>
                <a:cs typeface="Calibri"/>
              </a:rPr>
              <a:t>for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new</a:t>
            </a:r>
            <a:r>
              <a:rPr sz="3200" b="1" spc="-114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users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ts val="3340"/>
              </a:lnSpc>
              <a:spcBef>
                <a:spcPts val="71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How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build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a user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profile?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ts val="4300"/>
              </a:lnSpc>
              <a:buClr>
                <a:srgbClr val="F0AD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b="1" spc="-5" dirty="0">
                <a:solidFill>
                  <a:srgbClr val="FF0066"/>
                </a:solidFill>
                <a:latin typeface="Calibri"/>
                <a:cs typeface="Calibri"/>
              </a:rPr>
              <a:t>–:</a:t>
            </a:r>
            <a:r>
              <a:rPr sz="3600" b="1" spc="-13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Overspecialization</a:t>
            </a:r>
            <a:endParaRPr sz="3200">
              <a:latin typeface="Calibri"/>
              <a:cs typeface="Calibri"/>
            </a:endParaRPr>
          </a:p>
          <a:p>
            <a:pPr marL="624840" marR="1633220" lvl="1" indent="-274320">
              <a:lnSpc>
                <a:spcPct val="100000"/>
              </a:lnSpc>
              <a:spcBef>
                <a:spcPts val="71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Never recommends </a:t>
            </a:r>
            <a:r>
              <a:rPr sz="2800" spc="-10" dirty="0">
                <a:latin typeface="Calibri"/>
                <a:cs typeface="Calibri"/>
              </a:rPr>
              <a:t>items outside </a:t>
            </a:r>
            <a:r>
              <a:rPr sz="2800" spc="-15" dirty="0">
                <a:latin typeface="Calibri"/>
                <a:cs typeface="Calibri"/>
              </a:rPr>
              <a:t>user’s  </a:t>
            </a:r>
            <a:r>
              <a:rPr sz="2800" spc="-20" dirty="0">
                <a:latin typeface="Calibri"/>
                <a:cs typeface="Calibri"/>
              </a:rPr>
              <a:t>content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profile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20" dirty="0">
                <a:latin typeface="Calibri"/>
                <a:cs typeface="Calibri"/>
              </a:rPr>
              <a:t>People </a:t>
            </a:r>
            <a:r>
              <a:rPr sz="2800" spc="-15" dirty="0">
                <a:latin typeface="Calibri"/>
                <a:cs typeface="Calibri"/>
              </a:rPr>
              <a:t>might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multiple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interests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b="1" spc="-10" dirty="0">
                <a:latin typeface="Calibri"/>
                <a:cs typeface="Calibri"/>
              </a:rPr>
              <a:t>Unable </a:t>
            </a:r>
            <a:r>
              <a:rPr sz="2800" b="1" spc="-15" dirty="0">
                <a:latin typeface="Calibri"/>
                <a:cs typeface="Calibri"/>
              </a:rPr>
              <a:t>to exploit </a:t>
            </a:r>
            <a:r>
              <a:rPr sz="2800" b="1" spc="-5" dirty="0">
                <a:latin typeface="Calibri"/>
                <a:cs typeface="Calibri"/>
              </a:rPr>
              <a:t>quality </a:t>
            </a:r>
            <a:r>
              <a:rPr sz="2800" b="1" spc="-10" dirty="0">
                <a:latin typeface="Calibri"/>
                <a:cs typeface="Calibri"/>
              </a:rPr>
              <a:t>judgments </a:t>
            </a:r>
            <a:r>
              <a:rPr sz="2800" b="1" spc="-5" dirty="0">
                <a:latin typeface="Calibri"/>
                <a:cs typeface="Calibri"/>
              </a:rPr>
              <a:t>of other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users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487" y="6720840"/>
            <a:ext cx="544068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019"/>
              </a:lnSpc>
              <a:tabLst>
                <a:tab pos="221043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487" y="6720840"/>
            <a:ext cx="5440680" cy="137160"/>
          </a:xfrm>
          <a:custGeom>
            <a:avLst/>
            <a:gdLst/>
            <a:ahLst/>
            <a:cxnLst/>
            <a:rect l="l" t="t" r="r" b="b"/>
            <a:pathLst>
              <a:path w="5440680" h="137159">
                <a:moveTo>
                  <a:pt x="0" y="137159"/>
                </a:moveTo>
                <a:lnTo>
                  <a:pt x="5440680" y="137159"/>
                </a:lnTo>
                <a:lnTo>
                  <a:pt x="544068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18994" y="6729094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435"/>
                </a:moveTo>
                <a:lnTo>
                  <a:pt x="9144000" y="5135435"/>
                </a:lnTo>
                <a:lnTo>
                  <a:pt x="9144000" y="0"/>
                </a:lnTo>
                <a:lnTo>
                  <a:pt x="0" y="0"/>
                </a:lnTo>
                <a:lnTo>
                  <a:pt x="0" y="5135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106923"/>
            <a:ext cx="914247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7719" y="3509771"/>
            <a:ext cx="6502908" cy="656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1972" y="5201920"/>
            <a:ext cx="745617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Harnessing quality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judgments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other</a:t>
            </a:r>
            <a:r>
              <a:rPr sz="32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548" y="355091"/>
            <a:ext cx="5420855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288861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0" spc="-5" dirty="0">
                <a:solidFill>
                  <a:srgbClr val="0000FF"/>
                </a:solidFill>
                <a:latin typeface="Calibri"/>
                <a:cs typeface="Calibri"/>
              </a:rPr>
              <a:t>Consider user</a:t>
            </a:r>
            <a:r>
              <a:rPr sz="3200" b="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2178303"/>
            <a:ext cx="3596004" cy="377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5080" indent="-319405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5" dirty="0">
                <a:latin typeface="Calibri"/>
                <a:cs typeface="Calibri"/>
              </a:rPr>
              <a:t>Find </a:t>
            </a:r>
            <a:r>
              <a:rPr sz="3200" spc="-10" dirty="0">
                <a:latin typeface="Calibri"/>
                <a:cs typeface="Calibri"/>
              </a:rPr>
              <a:t>set </a:t>
            </a:r>
            <a:r>
              <a:rPr sz="3200" b="1" i="1" dirty="0">
                <a:latin typeface="Calibri"/>
                <a:cs typeface="Calibri"/>
              </a:rPr>
              <a:t>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other  </a:t>
            </a:r>
            <a:r>
              <a:rPr sz="3200" spc="-15" dirty="0">
                <a:latin typeface="Calibri"/>
                <a:cs typeface="Calibri"/>
              </a:rPr>
              <a:t>users </a:t>
            </a:r>
            <a:r>
              <a:rPr sz="3200" spc="-5" dirty="0">
                <a:latin typeface="Calibri"/>
                <a:cs typeface="Calibri"/>
              </a:rPr>
              <a:t>whose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ratings  are </a:t>
            </a:r>
            <a:r>
              <a:rPr sz="3200" dirty="0">
                <a:latin typeface="Calibri"/>
                <a:cs typeface="Calibri"/>
              </a:rPr>
              <a:t>“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similar</a:t>
            </a:r>
            <a:r>
              <a:rPr sz="3200" dirty="0">
                <a:latin typeface="Calibri"/>
                <a:cs typeface="Calibri"/>
              </a:rPr>
              <a:t>”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  <a:p>
            <a:pPr marL="332105">
              <a:lnSpc>
                <a:spcPct val="100000"/>
              </a:lnSpc>
            </a:pPr>
            <a:r>
              <a:rPr sz="3200" b="1" i="1" spc="-65" dirty="0">
                <a:latin typeface="Calibri"/>
                <a:cs typeface="Calibri"/>
              </a:rPr>
              <a:t>x</a:t>
            </a:r>
            <a:r>
              <a:rPr sz="3200" spc="-65" dirty="0">
                <a:latin typeface="Calibri"/>
                <a:cs typeface="Calibri"/>
              </a:rPr>
              <a:t>’s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ratings</a:t>
            </a:r>
            <a:endParaRPr sz="3200">
              <a:latin typeface="Calibri"/>
              <a:cs typeface="Calibri"/>
            </a:endParaRPr>
          </a:p>
          <a:p>
            <a:pPr marL="332740" marR="95250" indent="-320040">
              <a:lnSpc>
                <a:spcPct val="100000"/>
              </a:lnSpc>
              <a:spcBef>
                <a:spcPts val="2590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20" dirty="0">
                <a:latin typeface="Calibri"/>
                <a:cs typeface="Calibri"/>
              </a:rPr>
              <a:t>Estimate </a:t>
            </a:r>
            <a:r>
              <a:rPr sz="3200" b="1" i="1" spc="-65" dirty="0">
                <a:latin typeface="Calibri"/>
                <a:cs typeface="Calibri"/>
              </a:rPr>
              <a:t>x</a:t>
            </a:r>
            <a:r>
              <a:rPr sz="3200" spc="-65" dirty="0">
                <a:latin typeface="Calibri"/>
                <a:cs typeface="Calibri"/>
              </a:rPr>
              <a:t>’s </a:t>
            </a:r>
            <a:r>
              <a:rPr sz="3200" spc="-15" dirty="0">
                <a:latin typeface="Calibri"/>
                <a:cs typeface="Calibri"/>
              </a:rPr>
              <a:t>ratings  </a:t>
            </a:r>
            <a:r>
              <a:rPr sz="3200" spc="-5" dirty="0">
                <a:latin typeface="Calibri"/>
                <a:cs typeface="Calibri"/>
              </a:rPr>
              <a:t>based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ratings</a:t>
            </a:r>
            <a:endParaRPr sz="3200">
              <a:latin typeface="Calibri"/>
              <a:cs typeface="Calibri"/>
            </a:endParaRPr>
          </a:p>
          <a:p>
            <a:pPr marL="332105">
              <a:lnSpc>
                <a:spcPts val="3840"/>
              </a:lnSpc>
            </a:pP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users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631" y="6684264"/>
            <a:ext cx="5047615" cy="173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225"/>
              </a:spcBef>
              <a:tabLst>
                <a:tab pos="220154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0019" y="1215732"/>
            <a:ext cx="4603838" cy="4276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2492298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0"/>
                </a:moveTo>
                <a:lnTo>
                  <a:pt x="762000" y="0"/>
                </a:lnTo>
                <a:lnTo>
                  <a:pt x="7620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39410" y="2442006"/>
            <a:ext cx="17843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008000"/>
                </a:solidFill>
                <a:latin typeface="Corbel"/>
                <a:cs typeface="Corbel"/>
              </a:rPr>
              <a:t>x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7800" y="1382750"/>
            <a:ext cx="3200400" cy="403860"/>
          </a:xfrm>
          <a:custGeom>
            <a:avLst/>
            <a:gdLst/>
            <a:ahLst/>
            <a:cxnLst/>
            <a:rect l="l" t="t" r="r" b="b"/>
            <a:pathLst>
              <a:path w="3200400" h="403860">
                <a:moveTo>
                  <a:pt x="0" y="0"/>
                </a:moveTo>
                <a:lnTo>
                  <a:pt x="3200400" y="0"/>
                </a:lnTo>
                <a:lnTo>
                  <a:pt x="3200400" y="403301"/>
                </a:lnTo>
                <a:lnTo>
                  <a:pt x="0" y="40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1400" y="3776548"/>
            <a:ext cx="1600200" cy="403860"/>
          </a:xfrm>
          <a:custGeom>
            <a:avLst/>
            <a:gdLst/>
            <a:ahLst/>
            <a:cxnLst/>
            <a:rect l="l" t="t" r="r" b="b"/>
            <a:pathLst>
              <a:path w="1600200" h="403860">
                <a:moveTo>
                  <a:pt x="0" y="0"/>
                </a:moveTo>
                <a:lnTo>
                  <a:pt x="1600200" y="0"/>
                </a:lnTo>
                <a:lnTo>
                  <a:pt x="1600200" y="403301"/>
                </a:lnTo>
                <a:lnTo>
                  <a:pt x="0" y="40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72780" y="3775506"/>
            <a:ext cx="236854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008000"/>
                </a:solidFill>
                <a:latin typeface="Corbel"/>
                <a:cs typeface="Corbel"/>
              </a:rPr>
              <a:t>N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53000" y="4995748"/>
            <a:ext cx="1828800" cy="403860"/>
          </a:xfrm>
          <a:custGeom>
            <a:avLst/>
            <a:gdLst/>
            <a:ahLst/>
            <a:cxnLst/>
            <a:rect l="l" t="t" r="r" b="b"/>
            <a:pathLst>
              <a:path w="1828800" h="403860">
                <a:moveTo>
                  <a:pt x="0" y="0"/>
                </a:moveTo>
                <a:lnTo>
                  <a:pt x="1828800" y="0"/>
                </a:lnTo>
                <a:lnTo>
                  <a:pt x="1828800" y="403301"/>
                </a:lnTo>
                <a:lnTo>
                  <a:pt x="0" y="40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9600" y="3149295"/>
            <a:ext cx="457200" cy="403860"/>
          </a:xfrm>
          <a:custGeom>
            <a:avLst/>
            <a:gdLst/>
            <a:ahLst/>
            <a:cxnLst/>
            <a:rect l="l" t="t" r="r" b="b"/>
            <a:pathLst>
              <a:path w="457200" h="403860">
                <a:moveTo>
                  <a:pt x="0" y="0"/>
                </a:moveTo>
                <a:lnTo>
                  <a:pt x="457200" y="0"/>
                </a:lnTo>
                <a:lnTo>
                  <a:pt x="457200" y="403301"/>
                </a:lnTo>
                <a:lnTo>
                  <a:pt x="0" y="40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631" y="6684264"/>
            <a:ext cx="5047615" cy="173990"/>
          </a:xfrm>
          <a:custGeom>
            <a:avLst/>
            <a:gdLst/>
            <a:ahLst/>
            <a:cxnLst/>
            <a:rect l="l" t="t" r="r" b="b"/>
            <a:pathLst>
              <a:path w="5047615" h="173990">
                <a:moveTo>
                  <a:pt x="0" y="173735"/>
                </a:moveTo>
                <a:lnTo>
                  <a:pt x="5047488" y="173735"/>
                </a:lnTo>
                <a:lnTo>
                  <a:pt x="5047488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4"/>
            <a:ext cx="9144000" cy="68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1"/>
            <a:ext cx="9144000" cy="68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83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" y="76200"/>
            <a:ext cx="9121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06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091"/>
            <a:ext cx="8001000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684974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So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far: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User-user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collaborative</a:t>
            </a:r>
            <a:r>
              <a:rPr sz="3200" spc="-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filtering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849120"/>
            <a:ext cx="6725284" cy="287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Another </a:t>
            </a: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view:</a:t>
            </a:r>
            <a:r>
              <a:rPr sz="3200" b="1" spc="-9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Item-item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20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item </a:t>
            </a:r>
            <a:r>
              <a:rPr sz="2800" b="1" i="1" spc="-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find </a:t>
            </a: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spc="-10" dirty="0">
                <a:latin typeface="Calibri"/>
                <a:cs typeface="Calibri"/>
              </a:rPr>
              <a:t>similar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items</a:t>
            </a:r>
            <a:endParaRPr sz="2800">
              <a:latin typeface="Calibri"/>
              <a:cs typeface="Calibri"/>
            </a:endParaRPr>
          </a:p>
          <a:p>
            <a:pPr marL="624840" marR="1584325" lvl="1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Estimate </a:t>
            </a:r>
            <a:r>
              <a:rPr sz="2800" spc="-20" dirty="0">
                <a:latin typeface="Calibri"/>
                <a:cs typeface="Calibri"/>
              </a:rPr>
              <a:t>rating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item </a:t>
            </a:r>
            <a:r>
              <a:rPr sz="2800" b="1" i="1" spc="-5" dirty="0">
                <a:latin typeface="Calibri"/>
                <a:cs typeface="Calibri"/>
              </a:rPr>
              <a:t>i </a:t>
            </a:r>
            <a:r>
              <a:rPr sz="2800" spc="-5" dirty="0">
                <a:latin typeface="Calibri"/>
                <a:cs typeface="Calibri"/>
              </a:rPr>
              <a:t>based  on </a:t>
            </a:r>
            <a:r>
              <a:rPr sz="2800" spc="-20" dirty="0">
                <a:latin typeface="Calibri"/>
                <a:cs typeface="Calibri"/>
              </a:rPr>
              <a:t>ratings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similar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items</a:t>
            </a:r>
            <a:endParaRPr sz="2800">
              <a:latin typeface="Calibri"/>
              <a:cs typeface="Calibri"/>
            </a:endParaRPr>
          </a:p>
          <a:p>
            <a:pPr marL="624840" marR="5080" lvl="1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Can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same </a:t>
            </a:r>
            <a:r>
              <a:rPr sz="2800" spc="-10" dirty="0">
                <a:latin typeface="Calibri"/>
                <a:cs typeface="Calibri"/>
              </a:rPr>
              <a:t>similarity metrics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prediction </a:t>
            </a:r>
            <a:r>
              <a:rPr sz="2800" spc="-5" dirty="0">
                <a:latin typeface="Calibri"/>
                <a:cs typeface="Calibri"/>
              </a:rPr>
              <a:t>functions as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user-user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063" y="6684264"/>
            <a:ext cx="4828540" cy="173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25"/>
              </a:spcBef>
              <a:tabLst>
                <a:tab pos="217360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3735" y="5741945"/>
            <a:ext cx="2360295" cy="0"/>
          </a:xfrm>
          <a:custGeom>
            <a:avLst/>
            <a:gdLst/>
            <a:ahLst/>
            <a:cxnLst/>
            <a:rect l="l" t="t" r="r" b="b"/>
            <a:pathLst>
              <a:path w="2360295">
                <a:moveTo>
                  <a:pt x="0" y="0"/>
                </a:moveTo>
                <a:lnTo>
                  <a:pt x="2359878" y="0"/>
                </a:lnTo>
              </a:path>
            </a:pathLst>
          </a:custGeom>
          <a:ln w="16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4057" y="5651440"/>
            <a:ext cx="428625" cy="704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0"/>
              </a:lnSpc>
            </a:pPr>
            <a:r>
              <a:rPr sz="4700" spc="20" dirty="0">
                <a:latin typeface="Symbol"/>
                <a:cs typeface="Symbol"/>
              </a:rPr>
              <a:t></a:t>
            </a:r>
            <a:endParaRPr sz="47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4632" y="5442134"/>
            <a:ext cx="22034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15"/>
              </a:lnSpc>
            </a:pPr>
            <a:r>
              <a:rPr sz="3150" dirty="0">
                <a:latin typeface="Symbol"/>
                <a:cs typeface="Symbol"/>
              </a:rPr>
              <a:t>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1666" y="6088566"/>
            <a:ext cx="88328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1850" i="1" spc="-20" dirty="0">
                <a:latin typeface="Times New Roman"/>
                <a:cs typeface="Times New Roman"/>
              </a:rPr>
              <a:t>j</a:t>
            </a:r>
            <a:r>
              <a:rPr sz="1850" spc="-20" dirty="0">
                <a:latin typeface="Symbol"/>
                <a:cs typeface="Symbol"/>
              </a:rPr>
              <a:t></a:t>
            </a:r>
            <a:r>
              <a:rPr sz="1850" i="1" spc="-20" dirty="0">
                <a:latin typeface="Times New Roman"/>
                <a:cs typeface="Times New Roman"/>
              </a:rPr>
              <a:t>N</a:t>
            </a:r>
            <a:r>
              <a:rPr sz="1850" i="1" spc="-210" dirty="0">
                <a:latin typeface="Times New Roman"/>
                <a:cs typeface="Times New Roman"/>
              </a:rPr>
              <a:t> </a:t>
            </a:r>
            <a:r>
              <a:rPr sz="1850" spc="60" dirty="0">
                <a:latin typeface="Times New Roman"/>
                <a:cs typeface="Times New Roman"/>
              </a:rPr>
              <a:t>(</a:t>
            </a:r>
            <a:r>
              <a:rPr sz="1850" i="1" spc="60" dirty="0">
                <a:latin typeface="Times New Roman"/>
                <a:cs typeface="Times New Roman"/>
              </a:rPr>
              <a:t>i</a:t>
            </a:r>
            <a:r>
              <a:rPr sz="1850" spc="60" dirty="0">
                <a:latin typeface="Times New Roman"/>
                <a:cs typeface="Times New Roman"/>
              </a:rPr>
              <a:t>;</a:t>
            </a:r>
            <a:r>
              <a:rPr sz="1850" spc="-290" dirty="0">
                <a:latin typeface="Times New Roman"/>
                <a:cs typeface="Times New Roman"/>
              </a:rPr>
              <a:t> </a:t>
            </a:r>
            <a:r>
              <a:rPr sz="1850" i="1" spc="65" dirty="0">
                <a:latin typeface="Times New Roman"/>
                <a:cs typeface="Times New Roman"/>
              </a:rPr>
              <a:t>x</a:t>
            </a:r>
            <a:r>
              <a:rPr sz="1850" spc="65" dirty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4953" y="6020699"/>
            <a:ext cx="129539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1850" i="1" spc="-10" dirty="0">
                <a:latin typeface="Times New Roman"/>
                <a:cs typeface="Times New Roman"/>
              </a:rPr>
              <a:t>ij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0623" y="5755365"/>
            <a:ext cx="156210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65"/>
              </a:lnSpc>
            </a:pPr>
            <a:r>
              <a:rPr sz="3150" i="1" dirty="0">
                <a:latin typeface="Times New Roman"/>
                <a:cs typeface="Times New Roman"/>
              </a:rPr>
              <a:t>s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7718" y="5040638"/>
            <a:ext cx="2265045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sz="7050" spc="600" baseline="7092" dirty="0">
                <a:latin typeface="Symbol"/>
                <a:cs typeface="Symbol"/>
              </a:rPr>
              <a:t></a:t>
            </a:r>
            <a:r>
              <a:rPr sz="1850" i="1" spc="-35" dirty="0">
                <a:latin typeface="Times New Roman"/>
                <a:cs typeface="Times New Roman"/>
              </a:rPr>
              <a:t>j</a:t>
            </a:r>
            <a:r>
              <a:rPr sz="1850" spc="-10" dirty="0">
                <a:latin typeface="Symbol"/>
                <a:cs typeface="Symbol"/>
              </a:rPr>
              <a:t></a:t>
            </a:r>
            <a:r>
              <a:rPr sz="1850" i="1" spc="-10" dirty="0">
                <a:latin typeface="Times New Roman"/>
                <a:cs typeface="Times New Roman"/>
              </a:rPr>
              <a:t>N</a:t>
            </a:r>
            <a:r>
              <a:rPr sz="1850" i="1" spc="-155" dirty="0">
                <a:latin typeface="Times New Roman"/>
                <a:cs typeface="Times New Roman"/>
              </a:rPr>
              <a:t> </a:t>
            </a:r>
            <a:r>
              <a:rPr sz="1850" spc="80" dirty="0">
                <a:latin typeface="Times New Roman"/>
                <a:cs typeface="Times New Roman"/>
              </a:rPr>
              <a:t>(</a:t>
            </a:r>
            <a:r>
              <a:rPr sz="1850" i="1" spc="95" dirty="0">
                <a:latin typeface="Times New Roman"/>
                <a:cs typeface="Times New Roman"/>
              </a:rPr>
              <a:t>i</a:t>
            </a:r>
            <a:r>
              <a:rPr sz="1850" spc="-5" dirty="0">
                <a:latin typeface="Times New Roman"/>
                <a:cs typeface="Times New Roman"/>
              </a:rPr>
              <a:t>;</a:t>
            </a:r>
            <a:r>
              <a:rPr sz="1850" spc="-254" dirty="0">
                <a:latin typeface="Times New Roman"/>
                <a:cs typeface="Times New Roman"/>
              </a:rPr>
              <a:t> </a:t>
            </a:r>
            <a:r>
              <a:rPr sz="1850" i="1" spc="130" dirty="0">
                <a:latin typeface="Times New Roman"/>
                <a:cs typeface="Times New Roman"/>
              </a:rPr>
              <a:t>x</a:t>
            </a:r>
            <a:r>
              <a:rPr sz="1850" spc="-5" dirty="0">
                <a:latin typeface="Times New Roman"/>
                <a:cs typeface="Times New Roman"/>
              </a:rPr>
              <a:t>)</a:t>
            </a:r>
            <a:r>
              <a:rPr sz="1850" spc="-160" dirty="0">
                <a:latin typeface="Times New Roman"/>
                <a:cs typeface="Times New Roman"/>
              </a:rPr>
              <a:t> </a:t>
            </a:r>
            <a:r>
              <a:rPr sz="4725" i="1" spc="-22" baseline="22927" dirty="0">
                <a:latin typeface="Times New Roman"/>
                <a:cs typeface="Times New Roman"/>
              </a:rPr>
              <a:t>s</a:t>
            </a:r>
            <a:r>
              <a:rPr sz="2775" i="1" spc="-15" baseline="16516" dirty="0">
                <a:latin typeface="Times New Roman"/>
                <a:cs typeface="Times New Roman"/>
              </a:rPr>
              <a:t>i</a:t>
            </a:r>
            <a:r>
              <a:rPr sz="2775" i="1" spc="-7" baseline="16516" dirty="0">
                <a:latin typeface="Times New Roman"/>
                <a:cs typeface="Times New Roman"/>
              </a:rPr>
              <a:t>j</a:t>
            </a:r>
            <a:r>
              <a:rPr sz="2775" i="1" spc="7" baseline="16516" dirty="0">
                <a:latin typeface="Times New Roman"/>
                <a:cs typeface="Times New Roman"/>
              </a:rPr>
              <a:t> </a:t>
            </a:r>
            <a:r>
              <a:rPr sz="4725" baseline="22927" dirty="0">
                <a:latin typeface="Symbol"/>
                <a:cs typeface="Symbol"/>
              </a:rPr>
              <a:t></a:t>
            </a:r>
            <a:r>
              <a:rPr sz="4725" spc="-592" baseline="22927" dirty="0">
                <a:latin typeface="Times New Roman"/>
                <a:cs typeface="Times New Roman"/>
              </a:rPr>
              <a:t> </a:t>
            </a:r>
            <a:r>
              <a:rPr sz="4725" i="1" spc="-254" baseline="22927" dirty="0">
                <a:latin typeface="Times New Roman"/>
                <a:cs typeface="Times New Roman"/>
              </a:rPr>
              <a:t>r</a:t>
            </a:r>
            <a:r>
              <a:rPr sz="2775" i="1" spc="-15" baseline="16516" dirty="0">
                <a:latin typeface="Times New Roman"/>
                <a:cs typeface="Times New Roman"/>
              </a:rPr>
              <a:t>xj</a:t>
            </a:r>
            <a:endParaRPr sz="2775" baseline="16516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2479" y="5542367"/>
            <a:ext cx="30226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10"/>
              </a:lnSpc>
            </a:pPr>
            <a:r>
              <a:rPr sz="4725" i="1" spc="-254" baseline="14109" dirty="0">
                <a:latin typeface="Times New Roman"/>
                <a:cs typeface="Times New Roman"/>
              </a:rPr>
              <a:t>r</a:t>
            </a:r>
            <a:r>
              <a:rPr sz="1850" i="1" spc="-10" dirty="0">
                <a:latin typeface="Times New Roman"/>
                <a:cs typeface="Times New Roman"/>
              </a:rPr>
              <a:t>xi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7712" y="5026025"/>
            <a:ext cx="3298825" cy="1465580"/>
          </a:xfrm>
          <a:custGeom>
            <a:avLst/>
            <a:gdLst/>
            <a:ahLst/>
            <a:cxnLst/>
            <a:rect l="l" t="t" r="r" b="b"/>
            <a:pathLst>
              <a:path w="3298825" h="1465579">
                <a:moveTo>
                  <a:pt x="0" y="0"/>
                </a:moveTo>
                <a:lnTo>
                  <a:pt x="3298825" y="0"/>
                </a:lnTo>
                <a:lnTo>
                  <a:pt x="3298825" y="1465262"/>
                </a:lnTo>
                <a:lnTo>
                  <a:pt x="0" y="146526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35373" y="5745694"/>
            <a:ext cx="29819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008000"/>
                </a:solidFill>
                <a:latin typeface="Arial"/>
                <a:cs typeface="Arial"/>
              </a:rPr>
              <a:t>s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…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similarity of items </a:t>
            </a:r>
            <a:r>
              <a:rPr sz="1800" b="1" i="1" dirty="0">
                <a:solidFill>
                  <a:srgbClr val="008000"/>
                </a:solidFill>
                <a:latin typeface="Arial"/>
                <a:cs typeface="Arial"/>
              </a:rPr>
              <a:t>i 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and</a:t>
            </a:r>
            <a:r>
              <a:rPr sz="1800" spc="1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8000"/>
                </a:solidFill>
                <a:latin typeface="Arial"/>
                <a:cs typeface="Arial"/>
              </a:rPr>
              <a:t>j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35297" y="5878281"/>
            <a:ext cx="45847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280"/>
              </a:lnSpc>
            </a:pPr>
            <a:r>
              <a:rPr sz="1200" b="1" i="1" dirty="0">
                <a:solidFill>
                  <a:srgbClr val="008000"/>
                </a:solidFill>
                <a:latin typeface="Arial"/>
                <a:cs typeface="Arial"/>
              </a:rPr>
              <a:t>ij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sz="1800" b="1" i="1" spc="-5" dirty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sz="1800" b="1" i="1" spc="-7" baseline="-20833" dirty="0">
                <a:solidFill>
                  <a:srgbClr val="008000"/>
                </a:solidFill>
                <a:latin typeface="Arial"/>
                <a:cs typeface="Arial"/>
              </a:rPr>
              <a:t>xj</a:t>
            </a:r>
            <a:r>
              <a:rPr sz="1800" i="1" spc="-5" dirty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rating of 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user </a:t>
            </a:r>
            <a:r>
              <a:rPr sz="1800" b="1" i="1" dirty="0">
                <a:solidFill>
                  <a:srgbClr val="008000"/>
                </a:solidFill>
                <a:latin typeface="Arial"/>
                <a:cs typeface="Arial"/>
              </a:rPr>
              <a:t>u 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on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item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8000"/>
                </a:solidFill>
                <a:latin typeface="Arial"/>
                <a:cs typeface="Arial"/>
              </a:rPr>
              <a:t>j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008000"/>
                </a:solidFill>
                <a:latin typeface="Arial"/>
                <a:cs typeface="Arial"/>
              </a:rPr>
              <a:t>N(i;x)</a:t>
            </a:r>
            <a:r>
              <a:rPr sz="1800" i="1" spc="-5" dirty="0">
                <a:solidFill>
                  <a:srgbClr val="008000"/>
                </a:solidFill>
                <a:latin typeface="Arial"/>
                <a:cs typeface="Arial"/>
              </a:rPr>
              <a:t>…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items similar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to </a:t>
            </a:r>
            <a:r>
              <a:rPr sz="1800" b="1" i="1" dirty="0">
                <a:solidFill>
                  <a:srgbClr val="008000"/>
                </a:solidFill>
                <a:latin typeface="Arial"/>
                <a:cs typeface="Arial"/>
              </a:rPr>
              <a:t>i 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rated 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by user</a:t>
            </a:r>
            <a:r>
              <a:rPr sz="1800" spc="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8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2063" y="6684264"/>
            <a:ext cx="4828540" cy="173990"/>
          </a:xfrm>
          <a:custGeom>
            <a:avLst/>
            <a:gdLst/>
            <a:ahLst/>
            <a:cxnLst/>
            <a:rect l="l" t="t" r="r" b="b"/>
            <a:pathLst>
              <a:path w="4828540" h="173990">
                <a:moveTo>
                  <a:pt x="0" y="173735"/>
                </a:moveTo>
                <a:lnTo>
                  <a:pt x="4828032" y="173735"/>
                </a:lnTo>
                <a:lnTo>
                  <a:pt x="4828032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6615"/>
            <a:ext cx="4905756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4587" y="1608137"/>
          <a:ext cx="6604000" cy="4056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145" dirty="0">
                          <a:latin typeface="Arial"/>
                          <a:cs typeface="Arial"/>
                        </a:rPr>
                        <a:t>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9529" y="1172857"/>
            <a:ext cx="60007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use</a:t>
            </a:r>
            <a:r>
              <a:rPr sz="2000" spc="-5" dirty="0">
                <a:latin typeface="Corbel"/>
                <a:cs typeface="Corbel"/>
              </a:rPr>
              <a:t>r</a:t>
            </a:r>
            <a:r>
              <a:rPr sz="2000" dirty="0">
                <a:latin typeface="Corbel"/>
                <a:cs typeface="Corbel"/>
              </a:rPr>
              <a:t>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098" y="3326119"/>
            <a:ext cx="280035" cy="810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m</a:t>
            </a:r>
            <a:r>
              <a:rPr sz="2000" b="1" spc="-10" dirty="0">
                <a:solidFill>
                  <a:srgbClr val="008000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v</a:t>
            </a:r>
            <a:r>
              <a:rPr sz="2000" b="1" spc="5" dirty="0">
                <a:solidFill>
                  <a:srgbClr val="008000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es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00" y="5892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5800" y="5892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FFF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5800" y="5892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40939" y="6008627"/>
            <a:ext cx="17119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15" dirty="0">
                <a:latin typeface="Arial"/>
                <a:cs typeface="Arial"/>
              </a:rPr>
              <a:t>unknown</a:t>
            </a:r>
            <a:r>
              <a:rPr sz="1800" spc="-10" dirty="0">
                <a:latin typeface="Arial"/>
                <a:cs typeface="Arial"/>
              </a:rPr>
              <a:t> rating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7787" y="6008627"/>
            <a:ext cx="22974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rating </a:t>
            </a:r>
            <a:r>
              <a:rPr sz="1800" spc="-15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495" y="6720840"/>
            <a:ext cx="478282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1019"/>
              </a:lnSpc>
              <a:tabLst>
                <a:tab pos="214630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9495" y="6720840"/>
            <a:ext cx="4782820" cy="137160"/>
          </a:xfrm>
          <a:custGeom>
            <a:avLst/>
            <a:gdLst/>
            <a:ahLst/>
            <a:cxnLst/>
            <a:rect l="l" t="t" r="r" b="b"/>
            <a:pathLst>
              <a:path w="4782820" h="137159">
                <a:moveTo>
                  <a:pt x="0" y="137159"/>
                </a:moveTo>
                <a:lnTo>
                  <a:pt x="4782312" y="137159"/>
                </a:lnTo>
                <a:lnTo>
                  <a:pt x="478231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6615"/>
            <a:ext cx="4905756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4587" y="1608137"/>
          <a:ext cx="6604000" cy="4056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145" dirty="0">
                          <a:latin typeface="Arial"/>
                          <a:cs typeface="Arial"/>
                        </a:rPr>
                        <a:t>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9529" y="1172857"/>
            <a:ext cx="60007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use</a:t>
            </a:r>
            <a:r>
              <a:rPr sz="2000" spc="-5" dirty="0">
                <a:latin typeface="Corbel"/>
                <a:cs typeface="Corbel"/>
              </a:rPr>
              <a:t>r</a:t>
            </a:r>
            <a:r>
              <a:rPr sz="2000" dirty="0">
                <a:latin typeface="Corbel"/>
                <a:cs typeface="Corbel"/>
              </a:rPr>
              <a:t>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7075" y="5892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7075" y="58928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0"/>
                </a:moveTo>
                <a:lnTo>
                  <a:pt x="533400" y="0"/>
                </a:lnTo>
                <a:lnTo>
                  <a:pt x="5334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9214" y="6008627"/>
            <a:ext cx="37846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estimate rating of movie </a:t>
            </a:r>
            <a:r>
              <a:rPr sz="1800" b="1" spc="-5" dirty="0">
                <a:solidFill>
                  <a:srgbClr val="006600"/>
                </a:solidFill>
                <a:latin typeface="Arial"/>
                <a:cs typeface="Arial"/>
              </a:rPr>
              <a:t>1 </a:t>
            </a:r>
            <a:r>
              <a:rPr sz="1800" spc="-10" dirty="0">
                <a:latin typeface="Arial"/>
                <a:cs typeface="Arial"/>
              </a:rPr>
              <a:t>by user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631" y="6675119"/>
            <a:ext cx="4864735" cy="1828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300"/>
              </a:spcBef>
              <a:tabLst>
                <a:tab pos="220154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098" y="3326119"/>
            <a:ext cx="280035" cy="810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m</a:t>
            </a:r>
            <a:r>
              <a:rPr sz="2000" b="1" spc="-10" dirty="0">
                <a:solidFill>
                  <a:srgbClr val="008000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v</a:t>
            </a:r>
            <a:r>
              <a:rPr sz="2000" b="1" spc="5" dirty="0">
                <a:solidFill>
                  <a:srgbClr val="008000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es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4631" y="6675119"/>
            <a:ext cx="4864735" cy="182880"/>
          </a:xfrm>
          <a:custGeom>
            <a:avLst/>
            <a:gdLst/>
            <a:ahLst/>
            <a:cxnLst/>
            <a:rect l="l" t="t" r="r" b="b"/>
            <a:pathLst>
              <a:path w="4864735" h="182879">
                <a:moveTo>
                  <a:pt x="0" y="182879"/>
                </a:moveTo>
                <a:lnTo>
                  <a:pt x="4864608" y="182879"/>
                </a:lnTo>
                <a:lnTo>
                  <a:pt x="4864608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1080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1080"/>
          </a:xfrm>
          <a:custGeom>
            <a:avLst/>
            <a:gdLst/>
            <a:ahLst/>
            <a:cxnLst/>
            <a:rect l="l" t="t" r="r" b="b"/>
            <a:pathLst>
              <a:path w="9144000" h="1021080">
                <a:moveTo>
                  <a:pt x="0" y="1021079"/>
                </a:moveTo>
                <a:lnTo>
                  <a:pt x="9144000" y="1021079"/>
                </a:lnTo>
                <a:lnTo>
                  <a:pt x="9144000" y="0"/>
                </a:lnTo>
                <a:lnTo>
                  <a:pt x="0" y="0"/>
                </a:lnTo>
                <a:lnTo>
                  <a:pt x="0" y="102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312" y="356615"/>
            <a:ext cx="8199120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7212" y="4487671"/>
            <a:ext cx="2974975" cy="133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Customer</a:t>
            </a:r>
            <a:r>
              <a:rPr sz="28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00"/>
              </a:spcBef>
              <a:buClr>
                <a:srgbClr val="60B5CC"/>
              </a:buClr>
              <a:buFont typeface="Wingdings"/>
              <a:buChar char=""/>
              <a:tabLst>
                <a:tab pos="624840" algn="l"/>
                <a:tab pos="625475" algn="l"/>
              </a:tabLst>
            </a:pPr>
            <a:r>
              <a:rPr sz="2400" spc="-10" dirty="0">
                <a:latin typeface="Calibri"/>
                <a:cs typeface="Calibri"/>
              </a:rPr>
              <a:t>Buys Metallica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CD</a:t>
            </a:r>
            <a:endParaRPr sz="24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575"/>
              </a:spcBef>
              <a:buClr>
                <a:srgbClr val="60B5CC"/>
              </a:buClr>
              <a:buFont typeface="Wingdings"/>
              <a:buChar char=""/>
              <a:tabLst>
                <a:tab pos="624840" algn="l"/>
                <a:tab pos="625475" algn="l"/>
              </a:tabLst>
            </a:pPr>
            <a:r>
              <a:rPr sz="2400" spc="-10" dirty="0">
                <a:latin typeface="Calibri"/>
                <a:cs typeface="Calibri"/>
              </a:rPr>
              <a:t>Buys Megadeth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035" y="4445000"/>
            <a:ext cx="2034539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2800" b="1" spc="-15" dirty="0">
                <a:solidFill>
                  <a:srgbClr val="FF0066"/>
                </a:solidFill>
                <a:latin typeface="Calibri"/>
                <a:cs typeface="Calibri"/>
              </a:rPr>
              <a:t>Customer</a:t>
            </a:r>
            <a:r>
              <a:rPr sz="2800" b="1" spc="-4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66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1364" y="4911852"/>
            <a:ext cx="3392170" cy="176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spc="-5" dirty="0">
                <a:latin typeface="Calibri"/>
                <a:cs typeface="Calibri"/>
              </a:rPr>
              <a:t>Does search 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Metallica</a:t>
            </a:r>
            <a:endParaRPr sz="2400">
              <a:latin typeface="Calibri"/>
              <a:cs typeface="Calibri"/>
            </a:endParaRPr>
          </a:p>
          <a:p>
            <a:pPr marL="287020" marR="38100" indent="-274320">
              <a:lnSpc>
                <a:spcPts val="2590"/>
              </a:lnSpc>
              <a:spcBef>
                <a:spcPts val="615"/>
              </a:spcBef>
              <a:buClr>
                <a:srgbClr val="60B5C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Recommender </a:t>
            </a:r>
            <a:r>
              <a:rPr sz="2400" spc="-25" dirty="0">
                <a:solidFill>
                  <a:srgbClr val="008000"/>
                </a:solidFill>
                <a:latin typeface="Calibri"/>
                <a:cs typeface="Calibri"/>
              </a:rPr>
              <a:t>system  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suggests Megadeth 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from  data </a:t>
            </a:r>
            <a:r>
              <a:rPr sz="2400" spc="-5" dirty="0">
                <a:solidFill>
                  <a:srgbClr val="008000"/>
                </a:solidFill>
                <a:latin typeface="Calibri"/>
                <a:cs typeface="Calibri"/>
              </a:rPr>
              <a:t>collected about  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customer</a:t>
            </a:r>
            <a:r>
              <a:rPr sz="2400" spc="-10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9327" y="1147927"/>
            <a:ext cx="2323981" cy="320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5951" y="1148638"/>
            <a:ext cx="3189287" cy="3200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4631" y="6693407"/>
            <a:ext cx="4965700" cy="1651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55"/>
              </a:spcBef>
              <a:tabLst>
                <a:tab pos="220154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4631" y="6693407"/>
            <a:ext cx="4965700" cy="165100"/>
          </a:xfrm>
          <a:custGeom>
            <a:avLst/>
            <a:gdLst/>
            <a:ahLst/>
            <a:cxnLst/>
            <a:rect l="l" t="t" r="r" b="b"/>
            <a:pathLst>
              <a:path w="4965700" h="165100">
                <a:moveTo>
                  <a:pt x="0" y="164592"/>
                </a:moveTo>
                <a:lnTo>
                  <a:pt x="4965192" y="164592"/>
                </a:lnTo>
                <a:lnTo>
                  <a:pt x="4965192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6615"/>
            <a:ext cx="4905756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4587" y="1608137"/>
          <a:ext cx="6604000" cy="4056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145" dirty="0">
                          <a:latin typeface="Arial"/>
                          <a:cs typeface="Arial"/>
                        </a:rPr>
                        <a:t>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u="heavy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u="heavy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9415" y="1172464"/>
            <a:ext cx="60007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use</a:t>
            </a:r>
            <a:r>
              <a:rPr sz="2000" spc="-5" dirty="0">
                <a:latin typeface="Corbel"/>
                <a:cs typeface="Corbel"/>
              </a:rPr>
              <a:t>r</a:t>
            </a:r>
            <a:r>
              <a:rPr sz="2000" dirty="0">
                <a:latin typeface="Corbel"/>
                <a:cs typeface="Corbel"/>
              </a:rPr>
              <a:t>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9614" y="5821894"/>
            <a:ext cx="2578735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Neighbor selection:  </a:t>
            </a:r>
            <a:r>
              <a:rPr sz="1800" spc="-5" dirty="0">
                <a:latin typeface="Arial"/>
                <a:cs typeface="Arial"/>
              </a:rPr>
              <a:t>Identify movies similar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movie </a:t>
            </a:r>
            <a:r>
              <a:rPr sz="1800" b="1" spc="-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b="1" spc="-10" dirty="0">
                <a:latin typeface="Arial"/>
                <a:cs typeface="Arial"/>
              </a:rPr>
              <a:t>rated </a:t>
            </a:r>
            <a:r>
              <a:rPr sz="1800" b="1" spc="-5" dirty="0">
                <a:latin typeface="Arial"/>
                <a:cs typeface="Arial"/>
              </a:rPr>
              <a:t>by </a:t>
            </a:r>
            <a:r>
              <a:rPr sz="1800" b="1" spc="-10" dirty="0">
                <a:latin typeface="Arial"/>
                <a:cs typeface="Arial"/>
              </a:rPr>
              <a:t>user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919" y="6720840"/>
            <a:ext cx="497459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1019"/>
              </a:lnSpc>
              <a:tabLst>
                <a:tab pos="218313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098" y="3326119"/>
            <a:ext cx="280035" cy="810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m</a:t>
            </a:r>
            <a:r>
              <a:rPr sz="2000" b="1" spc="-10" dirty="0">
                <a:solidFill>
                  <a:srgbClr val="008000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v</a:t>
            </a:r>
            <a:r>
              <a:rPr sz="2000" b="1" spc="5" dirty="0">
                <a:solidFill>
                  <a:srgbClr val="008000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es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4687" y="1715008"/>
            <a:ext cx="1069975" cy="3820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305" marR="5080" indent="-142240">
              <a:lnSpc>
                <a:spcPct val="15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im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(1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,m) 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1.00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-0.18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R="257175" algn="ctr">
              <a:lnSpc>
                <a:spcPct val="100000"/>
              </a:lnSpc>
            </a:pPr>
            <a:r>
              <a:rPr sz="2000" b="1" u="heavy" dirty="0">
                <a:solidFill>
                  <a:srgbClr val="008000"/>
                </a:solidFill>
                <a:latin typeface="Arial"/>
                <a:cs typeface="Arial"/>
              </a:rPr>
              <a:t>0.41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-0.10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-0.31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R="257175" algn="ctr">
              <a:lnSpc>
                <a:spcPct val="100000"/>
              </a:lnSpc>
            </a:pPr>
            <a:r>
              <a:rPr sz="2000" b="1" u="heavy" dirty="0">
                <a:solidFill>
                  <a:srgbClr val="008000"/>
                </a:solidFill>
                <a:latin typeface="Arial"/>
                <a:cs typeface="Arial"/>
              </a:rPr>
              <a:t>0.59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0314" y="5755640"/>
            <a:ext cx="3752215" cy="100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5" dirty="0">
                <a:solidFill>
                  <a:srgbClr val="008000"/>
                </a:solidFill>
                <a:latin typeface="Arial"/>
                <a:cs typeface="Arial"/>
              </a:rPr>
              <a:t>Here </a:t>
            </a:r>
            <a:r>
              <a:rPr sz="1300" b="1" spc="5" dirty="0">
                <a:solidFill>
                  <a:srgbClr val="008000"/>
                </a:solidFill>
                <a:latin typeface="Arial"/>
                <a:cs typeface="Arial"/>
              </a:rPr>
              <a:t>we </a:t>
            </a:r>
            <a:r>
              <a:rPr sz="1300" b="1" spc="-5" dirty="0">
                <a:solidFill>
                  <a:srgbClr val="008000"/>
                </a:solidFill>
                <a:latin typeface="Arial"/>
                <a:cs typeface="Arial"/>
              </a:rPr>
              <a:t>use Pearson correlation as</a:t>
            </a:r>
            <a:r>
              <a:rPr sz="1300" b="1" spc="1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8000"/>
                </a:solidFill>
                <a:latin typeface="Arial"/>
                <a:cs typeface="Arial"/>
              </a:rPr>
              <a:t>similarity:</a:t>
            </a:r>
            <a:endParaRPr sz="1300">
              <a:latin typeface="Arial"/>
              <a:cs typeface="Arial"/>
            </a:endParaRPr>
          </a:p>
          <a:p>
            <a:pPr marL="196850" marR="416559" indent="-184150">
              <a:lnSpc>
                <a:spcPct val="100000"/>
              </a:lnSpc>
              <a:buFont typeface="Arial"/>
              <a:buAutoNum type="arabicParenR"/>
              <a:tabLst>
                <a:tab pos="206375" algn="l"/>
              </a:tabLst>
            </a:pPr>
            <a:r>
              <a:rPr sz="1300" spc="-5" dirty="0">
                <a:solidFill>
                  <a:srgbClr val="008000"/>
                </a:solidFill>
                <a:latin typeface="Arial"/>
                <a:cs typeface="Arial"/>
              </a:rPr>
              <a:t>Subtract </a:t>
            </a:r>
            <a:r>
              <a:rPr sz="1300" spc="-10" dirty="0">
                <a:solidFill>
                  <a:srgbClr val="008000"/>
                </a:solidFill>
                <a:latin typeface="Arial"/>
                <a:cs typeface="Arial"/>
              </a:rPr>
              <a:t>mean </a:t>
            </a:r>
            <a:r>
              <a:rPr sz="1300" spc="-5" dirty="0">
                <a:solidFill>
                  <a:srgbClr val="008000"/>
                </a:solidFill>
                <a:latin typeface="Arial"/>
                <a:cs typeface="Arial"/>
              </a:rPr>
              <a:t>rating </a:t>
            </a:r>
            <a:r>
              <a:rPr sz="1300" b="1" i="1" dirty="0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sz="1275" b="1" i="1" baseline="-19607" dirty="0">
                <a:solidFill>
                  <a:srgbClr val="008000"/>
                </a:solidFill>
                <a:latin typeface="Arial"/>
                <a:cs typeface="Arial"/>
              </a:rPr>
              <a:t>i </a:t>
            </a:r>
            <a:r>
              <a:rPr sz="1300" spc="-5" dirty="0">
                <a:solidFill>
                  <a:srgbClr val="008000"/>
                </a:solidFill>
                <a:latin typeface="Arial"/>
                <a:cs typeface="Arial"/>
              </a:rPr>
              <a:t>from each </a:t>
            </a:r>
            <a:r>
              <a:rPr sz="1300" spc="-10" dirty="0">
                <a:solidFill>
                  <a:srgbClr val="008000"/>
                </a:solidFill>
                <a:latin typeface="Arial"/>
                <a:cs typeface="Arial"/>
              </a:rPr>
              <a:t>movie </a:t>
            </a:r>
            <a:r>
              <a:rPr sz="1300" b="1" i="1" spc="-5" dirty="0">
                <a:solidFill>
                  <a:srgbClr val="008000"/>
                </a:solidFill>
                <a:latin typeface="Arial"/>
                <a:cs typeface="Arial"/>
              </a:rPr>
              <a:t>i  m</a:t>
            </a:r>
            <a:r>
              <a:rPr sz="1275" b="1" i="1" spc="-7" baseline="-19607" dirty="0">
                <a:solidFill>
                  <a:srgbClr val="008000"/>
                </a:solidFill>
                <a:latin typeface="Arial"/>
                <a:cs typeface="Arial"/>
              </a:rPr>
              <a:t>1 </a:t>
            </a:r>
            <a:r>
              <a:rPr sz="1300" i="1" spc="-5" dirty="0">
                <a:solidFill>
                  <a:srgbClr val="008000"/>
                </a:solidFill>
                <a:latin typeface="Arial"/>
                <a:cs typeface="Arial"/>
              </a:rPr>
              <a:t>= (1+3+5+5+4)/5 =</a:t>
            </a:r>
            <a:r>
              <a:rPr sz="1300" i="1" spc="-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008000"/>
                </a:solidFill>
                <a:latin typeface="Arial"/>
                <a:cs typeface="Arial"/>
              </a:rPr>
              <a:t>3.6</a:t>
            </a:r>
            <a:endParaRPr sz="130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</a:pPr>
            <a:r>
              <a:rPr sz="1300" b="1" i="1" spc="-5" dirty="0">
                <a:solidFill>
                  <a:srgbClr val="008000"/>
                </a:solidFill>
                <a:latin typeface="Arial"/>
                <a:cs typeface="Arial"/>
              </a:rPr>
              <a:t>row 1: </a:t>
            </a:r>
            <a:r>
              <a:rPr sz="1300" i="1" spc="-5" dirty="0">
                <a:solidFill>
                  <a:srgbClr val="008000"/>
                </a:solidFill>
                <a:latin typeface="Arial"/>
                <a:cs typeface="Arial"/>
              </a:rPr>
              <a:t>[-2.6, 0, -0.6, 0, 0, 1.4, 0, 0, 1.4, 0, 0.4,</a:t>
            </a:r>
            <a:r>
              <a:rPr sz="1300" i="1" spc="1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300" i="1" spc="-10" dirty="0">
                <a:solidFill>
                  <a:srgbClr val="008000"/>
                </a:solidFill>
                <a:latin typeface="Arial"/>
                <a:cs typeface="Arial"/>
              </a:rPr>
              <a:t>0]</a:t>
            </a:r>
            <a:endParaRPr sz="13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buFont typeface="Arial"/>
              <a:buAutoNum type="arabicParenR" startAt="2"/>
              <a:tabLst>
                <a:tab pos="206375" algn="l"/>
              </a:tabLst>
            </a:pPr>
            <a:r>
              <a:rPr sz="1300" spc="-5" dirty="0">
                <a:solidFill>
                  <a:srgbClr val="008000"/>
                </a:solidFill>
                <a:latin typeface="Arial"/>
                <a:cs typeface="Arial"/>
              </a:rPr>
              <a:t>Compute cosine similarities </a:t>
            </a:r>
            <a:r>
              <a:rPr sz="1300" spc="-10" dirty="0">
                <a:solidFill>
                  <a:srgbClr val="008000"/>
                </a:solidFill>
                <a:latin typeface="Arial"/>
                <a:cs typeface="Arial"/>
              </a:rPr>
              <a:t>between</a:t>
            </a:r>
            <a:r>
              <a:rPr sz="1300" spc="1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08000"/>
                </a:solidFill>
                <a:latin typeface="Arial"/>
                <a:cs typeface="Arial"/>
              </a:rPr>
              <a:t>rows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919" y="6720840"/>
            <a:ext cx="4974590" cy="137160"/>
          </a:xfrm>
          <a:custGeom>
            <a:avLst/>
            <a:gdLst/>
            <a:ahLst/>
            <a:cxnLst/>
            <a:rect l="l" t="t" r="r" b="b"/>
            <a:pathLst>
              <a:path w="4974590" h="137159">
                <a:moveTo>
                  <a:pt x="0" y="137159"/>
                </a:moveTo>
                <a:lnTo>
                  <a:pt x="4974336" y="137159"/>
                </a:lnTo>
                <a:lnTo>
                  <a:pt x="4974336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18994" y="6729094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30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6615"/>
            <a:ext cx="4905756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4587" y="1608137"/>
          <a:ext cx="6604000" cy="4056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145" dirty="0">
                          <a:latin typeface="Arial"/>
                          <a:cs typeface="Arial"/>
                        </a:rPr>
                        <a:t>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u="heavy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b="1" u="heavy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9415" y="1172464"/>
            <a:ext cx="60007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use</a:t>
            </a:r>
            <a:r>
              <a:rPr sz="2000" spc="-5" dirty="0">
                <a:latin typeface="Corbel"/>
                <a:cs typeface="Corbel"/>
              </a:rPr>
              <a:t>r</a:t>
            </a:r>
            <a:r>
              <a:rPr sz="2000" dirty="0">
                <a:latin typeface="Corbel"/>
                <a:cs typeface="Corbel"/>
              </a:rPr>
              <a:t>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0" y="6729983"/>
            <a:ext cx="472757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950"/>
              </a:lnSpc>
              <a:tabLst>
                <a:tab pos="213741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480" y="3319883"/>
            <a:ext cx="280035" cy="810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m</a:t>
            </a:r>
            <a:r>
              <a:rPr sz="2000" b="1" spc="-10" dirty="0">
                <a:solidFill>
                  <a:srgbClr val="008000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v</a:t>
            </a:r>
            <a:r>
              <a:rPr sz="2000" b="1" spc="5" dirty="0">
                <a:solidFill>
                  <a:srgbClr val="008000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es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5139" y="1715008"/>
            <a:ext cx="7259320" cy="475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43650" marR="5080" indent="-142240">
              <a:lnSpc>
                <a:spcPct val="15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im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(1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,m)  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1.00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R="411480" algn="r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-0</a:t>
            </a: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18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R="411480" algn="r">
              <a:lnSpc>
                <a:spcPct val="100000"/>
              </a:lnSpc>
            </a:pPr>
            <a:r>
              <a:rPr sz="2000" b="1" u="heavy" dirty="0">
                <a:solidFill>
                  <a:srgbClr val="008000"/>
                </a:solidFill>
                <a:latin typeface="Arial"/>
                <a:cs typeface="Arial"/>
              </a:rPr>
              <a:t>0</a:t>
            </a:r>
            <a:r>
              <a:rPr sz="2000" b="1" u="heavy" spc="-5" dirty="0">
                <a:solidFill>
                  <a:srgbClr val="008000"/>
                </a:solidFill>
                <a:latin typeface="Arial"/>
                <a:cs typeface="Arial"/>
              </a:rPr>
              <a:t>.</a:t>
            </a:r>
            <a:r>
              <a:rPr sz="2000" b="1" u="heavy" dirty="0">
                <a:solidFill>
                  <a:srgbClr val="008000"/>
                </a:solidFill>
                <a:latin typeface="Arial"/>
                <a:cs typeface="Arial"/>
              </a:rPr>
              <a:t>41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R="411480" algn="r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-0</a:t>
            </a: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R="411480" algn="r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-0</a:t>
            </a: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008000"/>
                </a:solidFill>
                <a:latin typeface="Arial"/>
                <a:cs typeface="Arial"/>
              </a:rPr>
              <a:t>31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R="411480" algn="r">
              <a:lnSpc>
                <a:spcPct val="100000"/>
              </a:lnSpc>
            </a:pPr>
            <a:r>
              <a:rPr sz="2000" b="1" u="heavy" dirty="0">
                <a:solidFill>
                  <a:srgbClr val="008000"/>
                </a:solidFill>
                <a:latin typeface="Arial"/>
                <a:cs typeface="Arial"/>
              </a:rPr>
              <a:t>0</a:t>
            </a:r>
            <a:r>
              <a:rPr sz="2000" b="1" u="heavy" spc="-5" dirty="0">
                <a:solidFill>
                  <a:srgbClr val="008000"/>
                </a:solidFill>
                <a:latin typeface="Arial"/>
                <a:cs typeface="Arial"/>
              </a:rPr>
              <a:t>.</a:t>
            </a:r>
            <a:r>
              <a:rPr sz="2000" b="1" u="heavy" dirty="0">
                <a:solidFill>
                  <a:srgbClr val="008000"/>
                </a:solidFill>
                <a:latin typeface="Arial"/>
                <a:cs typeface="Arial"/>
              </a:rPr>
              <a:t>59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b="1" spc="-5" dirty="0">
                <a:latin typeface="Arial"/>
                <a:cs typeface="Arial"/>
              </a:rPr>
              <a:t>Compute similarity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weights: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950" b="1" spc="7" baseline="-21367" dirty="0">
                <a:solidFill>
                  <a:srgbClr val="0000FF"/>
                </a:solidFill>
                <a:latin typeface="Arial"/>
                <a:cs typeface="Arial"/>
              </a:rPr>
              <a:t>1,3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=0.41,</a:t>
            </a:r>
            <a:r>
              <a:rPr sz="2000" b="1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950" b="1" spc="7" baseline="-21367" dirty="0">
                <a:solidFill>
                  <a:srgbClr val="0000FF"/>
                </a:solidFill>
                <a:latin typeface="Arial"/>
                <a:cs typeface="Arial"/>
              </a:rPr>
              <a:t>1,6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=0.59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640" y="6729983"/>
            <a:ext cx="4727575" cy="128270"/>
          </a:xfrm>
          <a:custGeom>
            <a:avLst/>
            <a:gdLst/>
            <a:ahLst/>
            <a:cxnLst/>
            <a:rect l="l" t="t" r="r" b="b"/>
            <a:pathLst>
              <a:path w="4727575" h="128270">
                <a:moveTo>
                  <a:pt x="0" y="128016"/>
                </a:moveTo>
                <a:lnTo>
                  <a:pt x="4727448" y="128016"/>
                </a:lnTo>
                <a:lnTo>
                  <a:pt x="4727448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6"/>
            <a:ext cx="9144000" cy="68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78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7"/>
            <a:ext cx="9144000" cy="68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10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1080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1080"/>
          </a:xfrm>
          <a:custGeom>
            <a:avLst/>
            <a:gdLst/>
            <a:ahLst/>
            <a:cxnLst/>
            <a:rect l="l" t="t" r="r" b="b"/>
            <a:pathLst>
              <a:path w="9144000" h="1021080">
                <a:moveTo>
                  <a:pt x="0" y="1021079"/>
                </a:moveTo>
                <a:lnTo>
                  <a:pt x="9144000" y="1021079"/>
                </a:lnTo>
                <a:lnTo>
                  <a:pt x="9144000" y="0"/>
                </a:lnTo>
                <a:lnTo>
                  <a:pt x="0" y="0"/>
                </a:lnTo>
                <a:lnTo>
                  <a:pt x="0" y="102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312" y="387108"/>
            <a:ext cx="5832348" cy="387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72995" y="3498177"/>
            <a:ext cx="76835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0.9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7635" y="2607043"/>
            <a:ext cx="1845310" cy="250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966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0.3</a:t>
            </a: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  <a:tabLst>
                <a:tab pos="1084580" algn="l"/>
              </a:tabLst>
            </a:pPr>
            <a:r>
              <a:rPr sz="4650" spc="10" dirty="0">
                <a:latin typeface="Times New Roman"/>
                <a:cs typeface="Times New Roman"/>
              </a:rPr>
              <a:t>1	0.8</a:t>
            </a: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  <a:tabLst>
                <a:tab pos="1080135" algn="l"/>
              </a:tabLst>
            </a:pPr>
            <a:r>
              <a:rPr sz="4650" spc="10" dirty="0">
                <a:latin typeface="Times New Roman"/>
                <a:cs typeface="Times New Roman"/>
              </a:rPr>
              <a:t>1	0.4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3429" y="2607043"/>
            <a:ext cx="76835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0.5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4351" y="1715909"/>
            <a:ext cx="76835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0.8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1029" y="1715909"/>
            <a:ext cx="32258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Times New Roman"/>
                <a:cs typeface="Times New Roman"/>
              </a:rPr>
              <a:t>1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73935" y="1184147"/>
            <a:ext cx="1072896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8504" y="1184147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18652" y="1248664"/>
            <a:ext cx="76073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5" dirty="0">
                <a:solidFill>
                  <a:srgbClr val="0066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vat</a:t>
            </a: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ar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2967" y="1184147"/>
            <a:ext cx="952500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7140" y="1184147"/>
            <a:ext cx="390143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17240" y="1248664"/>
            <a:ext cx="63944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70" dirty="0">
                <a:solidFill>
                  <a:srgbClr val="0066FF"/>
                </a:solidFill>
                <a:latin typeface="Corbel"/>
                <a:cs typeface="Corbel"/>
              </a:rPr>
              <a:t>L</a:t>
            </a:r>
            <a:r>
              <a:rPr sz="2000" b="1" spc="-45" dirty="0">
                <a:solidFill>
                  <a:srgbClr val="0066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R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31208" y="1184147"/>
            <a:ext cx="1060703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53584" y="1184147"/>
            <a:ext cx="390143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76115" y="1248664"/>
            <a:ext cx="74803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Ma</a:t>
            </a: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tr</a:t>
            </a:r>
            <a:r>
              <a:rPr sz="2000" b="1" spc="5" dirty="0">
                <a:solidFill>
                  <a:srgbClr val="0066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x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79008" y="1184147"/>
            <a:ext cx="1109471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0152" y="1184147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23915" y="1248664"/>
            <a:ext cx="79629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P</a:t>
            </a:r>
            <a:r>
              <a:rPr sz="2000" b="1" spc="5" dirty="0">
                <a:solidFill>
                  <a:srgbClr val="0066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0066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0066FF"/>
                </a:solidFill>
                <a:latin typeface="Corbel"/>
                <a:cs typeface="Corbel"/>
              </a:rPr>
              <a:t>es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9768" y="1869948"/>
            <a:ext cx="877824" cy="56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9263" y="1869948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4040" y="1934464"/>
            <a:ext cx="56515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l</a:t>
            </a:r>
            <a:r>
              <a:rPr sz="2000" b="1" spc="5" dirty="0">
                <a:solidFill>
                  <a:srgbClr val="008000"/>
                </a:solidFill>
                <a:latin typeface="Corbel"/>
                <a:cs typeface="Corbel"/>
              </a:rPr>
              <a:t>ice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9765" y="2708148"/>
            <a:ext cx="778763" cy="56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0203" y="2708148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4040" y="2772664"/>
            <a:ext cx="46545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8000"/>
                </a:solidFill>
                <a:latin typeface="Corbel"/>
                <a:cs typeface="Corbel"/>
              </a:rPr>
              <a:t>B</a:t>
            </a:r>
            <a:r>
              <a:rPr sz="2000" b="1" spc="-10" dirty="0">
                <a:solidFill>
                  <a:srgbClr val="008000"/>
                </a:solidFill>
                <a:latin typeface="Corbel"/>
                <a:cs typeface="Corbel"/>
              </a:rPr>
              <a:t>ob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9768" y="3698747"/>
            <a:ext cx="911352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2791" y="3698747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74040" y="3763264"/>
            <a:ext cx="59817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Ca</a:t>
            </a:r>
            <a:r>
              <a:rPr sz="2000" b="1" spc="-10" dirty="0">
                <a:solidFill>
                  <a:srgbClr val="008000"/>
                </a:solidFill>
                <a:latin typeface="Corbel"/>
                <a:cs typeface="Corbel"/>
              </a:rPr>
              <a:t>rol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9768" y="4536947"/>
            <a:ext cx="975360" cy="5669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6800" y="4536947"/>
            <a:ext cx="390144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4040" y="4601464"/>
            <a:ext cx="66294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Dav</a:t>
            </a:r>
            <a:r>
              <a:rPr sz="2000" b="1" spc="5" dirty="0">
                <a:solidFill>
                  <a:srgbClr val="008000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008000"/>
                </a:solidFill>
                <a:latin typeface="Corbel"/>
                <a:cs typeface="Corbel"/>
              </a:rPr>
              <a:t>d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0623" y="6702552"/>
            <a:ext cx="5011420" cy="1555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80"/>
              </a:spcBef>
              <a:tabLst>
                <a:tab pos="226504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8236" y="5096255"/>
            <a:ext cx="7847330" cy="140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80000"/>
              <a:buFont typeface="Wingdings 2"/>
              <a:buChar char=""/>
              <a:tabLst>
                <a:tab pos="332740" algn="l"/>
              </a:tabLst>
            </a:pPr>
            <a:r>
              <a:rPr sz="3000" b="1" dirty="0">
                <a:solidFill>
                  <a:srgbClr val="FF0066"/>
                </a:solidFill>
                <a:latin typeface="Calibri"/>
                <a:cs typeface="Calibri"/>
              </a:rPr>
              <a:t>In </a:t>
            </a:r>
            <a:r>
              <a:rPr sz="3000" b="1" spc="-10" dirty="0">
                <a:solidFill>
                  <a:srgbClr val="FF0066"/>
                </a:solidFill>
                <a:latin typeface="Calibri"/>
                <a:cs typeface="Calibri"/>
              </a:rPr>
              <a:t>practice, </a:t>
            </a:r>
            <a:r>
              <a:rPr sz="3000" b="1" spc="-5" dirty="0">
                <a:solidFill>
                  <a:srgbClr val="FF0066"/>
                </a:solidFill>
                <a:latin typeface="Calibri"/>
                <a:cs typeface="Calibri"/>
              </a:rPr>
              <a:t>it has been observed </a:t>
            </a:r>
            <a:r>
              <a:rPr sz="3000" b="1" spc="-10" dirty="0">
                <a:solidFill>
                  <a:srgbClr val="FF0066"/>
                </a:solidFill>
                <a:latin typeface="Calibri"/>
                <a:cs typeface="Calibri"/>
              </a:rPr>
              <a:t>that </a:t>
            </a:r>
            <a:r>
              <a:rPr sz="3000" b="1" u="heavy" spc="-10" dirty="0">
                <a:solidFill>
                  <a:srgbClr val="FF0066"/>
                </a:solidFill>
                <a:latin typeface="Calibri"/>
                <a:cs typeface="Calibri"/>
              </a:rPr>
              <a:t>item-item  </a:t>
            </a:r>
            <a:r>
              <a:rPr sz="3000" b="1" spc="-10" dirty="0">
                <a:solidFill>
                  <a:srgbClr val="FF0066"/>
                </a:solidFill>
                <a:latin typeface="Calibri"/>
                <a:cs typeface="Calibri"/>
              </a:rPr>
              <a:t>often </a:t>
            </a:r>
            <a:r>
              <a:rPr sz="3000" b="1" spc="-15" dirty="0">
                <a:solidFill>
                  <a:srgbClr val="FF0066"/>
                </a:solidFill>
                <a:latin typeface="Calibri"/>
                <a:cs typeface="Calibri"/>
              </a:rPr>
              <a:t>works </a:t>
            </a:r>
            <a:r>
              <a:rPr sz="3000" b="1" spc="-20" dirty="0">
                <a:solidFill>
                  <a:srgbClr val="FF0066"/>
                </a:solidFill>
                <a:latin typeface="Calibri"/>
                <a:cs typeface="Calibri"/>
              </a:rPr>
              <a:t>better </a:t>
            </a:r>
            <a:r>
              <a:rPr sz="3000" b="1" spc="-5" dirty="0">
                <a:solidFill>
                  <a:srgbClr val="FF0066"/>
                </a:solidFill>
                <a:latin typeface="Calibri"/>
                <a:cs typeface="Calibri"/>
              </a:rPr>
              <a:t>than</a:t>
            </a:r>
            <a:r>
              <a:rPr sz="3000" b="1" spc="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66"/>
                </a:solidFill>
                <a:latin typeface="Calibri"/>
                <a:cs typeface="Calibri"/>
              </a:rPr>
              <a:t>user-user</a:t>
            </a:r>
            <a:endParaRPr sz="30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80000"/>
              <a:buFont typeface="Wingdings 2"/>
              <a:buChar char=""/>
              <a:tabLst>
                <a:tab pos="332740" algn="l"/>
              </a:tabLst>
            </a:pPr>
            <a:r>
              <a:rPr sz="3000" b="1" spc="-15" dirty="0">
                <a:latin typeface="Calibri"/>
                <a:cs typeface="Calibri"/>
              </a:rPr>
              <a:t>Why? </a:t>
            </a:r>
            <a:r>
              <a:rPr sz="2800" spc="-10" dirty="0">
                <a:latin typeface="Calibri"/>
                <a:cs typeface="Calibri"/>
              </a:rPr>
              <a:t>Items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40" dirty="0">
                <a:latin typeface="Calibri"/>
                <a:cs typeface="Calibri"/>
              </a:rPr>
              <a:t>simpler, </a:t>
            </a:r>
            <a:r>
              <a:rPr sz="2800" spc="-15" dirty="0">
                <a:latin typeface="Calibri"/>
                <a:cs typeface="Calibri"/>
              </a:rPr>
              <a:t>users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multiple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tastes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0623" y="6702552"/>
            <a:ext cx="5011420" cy="155575"/>
          </a:xfrm>
          <a:custGeom>
            <a:avLst/>
            <a:gdLst/>
            <a:ahLst/>
            <a:cxnLst/>
            <a:rect l="l" t="t" r="r" b="b"/>
            <a:pathLst>
              <a:path w="5011420" h="155575">
                <a:moveTo>
                  <a:pt x="0" y="155448"/>
                </a:moveTo>
                <a:lnTo>
                  <a:pt x="5010912" y="155448"/>
                </a:lnTo>
                <a:lnTo>
                  <a:pt x="501091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" y="368820"/>
            <a:ext cx="7851648" cy="505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258823"/>
            <a:ext cx="484505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0" spc="15" dirty="0">
                <a:solidFill>
                  <a:srgbClr val="F0AD00"/>
                </a:solidFill>
                <a:latin typeface="Wingdings 2"/>
                <a:cs typeface="Wingdings 2"/>
              </a:rPr>
              <a:t></a:t>
            </a:r>
            <a:r>
              <a:rPr sz="2850" b="0" spc="15" dirty="0">
                <a:solidFill>
                  <a:srgbClr val="F0AD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+ </a:t>
            </a:r>
            <a:r>
              <a:rPr sz="3000" spc="-30" dirty="0">
                <a:latin typeface="Calibri"/>
                <a:cs typeface="Calibri"/>
              </a:rPr>
              <a:t>Works </a:t>
            </a:r>
            <a:r>
              <a:rPr sz="3000" spc="-20" dirty="0">
                <a:latin typeface="Calibri"/>
                <a:cs typeface="Calibri"/>
              </a:rPr>
              <a:t>for any </a:t>
            </a:r>
            <a:r>
              <a:rPr sz="3000" spc="-5" dirty="0">
                <a:latin typeface="Calibri"/>
                <a:cs typeface="Calibri"/>
              </a:rPr>
              <a:t>kind of</a:t>
            </a:r>
            <a:r>
              <a:rPr sz="3000" spc="-1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item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812544"/>
            <a:ext cx="7267575" cy="499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ts val="2505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600" spc="-5" dirty="0">
                <a:latin typeface="Calibri"/>
                <a:cs typeface="Calibri"/>
              </a:rPr>
              <a:t>No </a:t>
            </a:r>
            <a:r>
              <a:rPr sz="2600" spc="-20" dirty="0">
                <a:latin typeface="Calibri"/>
                <a:cs typeface="Calibri"/>
              </a:rPr>
              <a:t>feature </a:t>
            </a:r>
            <a:r>
              <a:rPr sz="2600" dirty="0">
                <a:latin typeface="Calibri"/>
                <a:cs typeface="Calibri"/>
              </a:rPr>
              <a:t>selection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needed</a:t>
            </a:r>
            <a:endParaRPr sz="2600">
              <a:latin typeface="Calibri"/>
              <a:cs typeface="Calibri"/>
            </a:endParaRPr>
          </a:p>
          <a:p>
            <a:pPr marL="332740" indent="-320040">
              <a:lnSpc>
                <a:spcPts val="3560"/>
              </a:lnSpc>
              <a:buClr>
                <a:srgbClr val="F0AD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b="1" dirty="0">
                <a:solidFill>
                  <a:srgbClr val="D60093"/>
                </a:solidFill>
                <a:latin typeface="Calibri"/>
                <a:cs typeface="Calibri"/>
              </a:rPr>
              <a:t>- </a:t>
            </a:r>
            <a:r>
              <a:rPr sz="3000" b="1" spc="-5" dirty="0">
                <a:solidFill>
                  <a:srgbClr val="D60093"/>
                </a:solidFill>
                <a:latin typeface="Calibri"/>
                <a:cs typeface="Calibri"/>
              </a:rPr>
              <a:t>Cold</a:t>
            </a:r>
            <a:r>
              <a:rPr sz="3000" b="1" spc="-22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D60093"/>
                </a:solidFill>
                <a:latin typeface="Calibri"/>
                <a:cs typeface="Calibri"/>
              </a:rPr>
              <a:t>Start:</a:t>
            </a:r>
            <a:endParaRPr sz="3000">
              <a:latin typeface="Calibri"/>
              <a:cs typeface="Calibri"/>
            </a:endParaRPr>
          </a:p>
          <a:p>
            <a:pPr marL="624840" lvl="1" indent="-274320">
              <a:lnSpc>
                <a:spcPts val="2315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600" dirty="0">
                <a:latin typeface="Calibri"/>
                <a:cs typeface="Calibri"/>
              </a:rPr>
              <a:t>Need </a:t>
            </a:r>
            <a:r>
              <a:rPr sz="2600" spc="-5" dirty="0">
                <a:latin typeface="Calibri"/>
                <a:cs typeface="Calibri"/>
              </a:rPr>
              <a:t>enough </a:t>
            </a:r>
            <a:r>
              <a:rPr sz="2600" spc="-10" dirty="0">
                <a:latin typeface="Calibri"/>
                <a:cs typeface="Calibri"/>
              </a:rPr>
              <a:t>users 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20" dirty="0">
                <a:latin typeface="Calibri"/>
                <a:cs typeface="Calibri"/>
              </a:rPr>
              <a:t>system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find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match</a:t>
            </a:r>
            <a:endParaRPr sz="2600">
              <a:latin typeface="Calibri"/>
              <a:cs typeface="Calibri"/>
            </a:endParaRPr>
          </a:p>
          <a:p>
            <a:pPr marL="332740" indent="-320040">
              <a:lnSpc>
                <a:spcPts val="3515"/>
              </a:lnSpc>
              <a:buClr>
                <a:srgbClr val="F0AD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b="1" dirty="0">
                <a:solidFill>
                  <a:srgbClr val="D60093"/>
                </a:solidFill>
                <a:latin typeface="Calibri"/>
                <a:cs typeface="Calibri"/>
              </a:rPr>
              <a:t>-</a:t>
            </a:r>
            <a:r>
              <a:rPr sz="3600" b="1" spc="-21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D60093"/>
                </a:solidFill>
                <a:latin typeface="Calibri"/>
                <a:cs typeface="Calibri"/>
              </a:rPr>
              <a:t>Sparsity:</a:t>
            </a:r>
            <a:endParaRPr sz="3000">
              <a:latin typeface="Calibri"/>
              <a:cs typeface="Calibri"/>
            </a:endParaRPr>
          </a:p>
          <a:p>
            <a:pPr marL="624840" lvl="1" indent="-274320">
              <a:lnSpc>
                <a:spcPts val="2815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user/ratings </a:t>
            </a:r>
            <a:r>
              <a:rPr sz="2600" spc="-5" dirty="0">
                <a:latin typeface="Calibri"/>
                <a:cs typeface="Calibri"/>
              </a:rPr>
              <a:t>matrix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sparse</a:t>
            </a:r>
            <a:endParaRPr sz="2600">
              <a:latin typeface="Calibri"/>
              <a:cs typeface="Calibri"/>
            </a:endParaRPr>
          </a:p>
          <a:p>
            <a:pPr marL="624840" lvl="1" indent="-274320">
              <a:lnSpc>
                <a:spcPts val="231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600" spc="-10" dirty="0">
                <a:latin typeface="Calibri"/>
                <a:cs typeface="Calibri"/>
              </a:rPr>
              <a:t>Hard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find </a:t>
            </a:r>
            <a:r>
              <a:rPr sz="2600" spc="-10" dirty="0">
                <a:latin typeface="Calibri"/>
                <a:cs typeface="Calibri"/>
              </a:rPr>
              <a:t>users that </a:t>
            </a:r>
            <a:r>
              <a:rPr sz="2600" spc="-20" dirty="0">
                <a:latin typeface="Calibri"/>
                <a:cs typeface="Calibri"/>
              </a:rPr>
              <a:t>have rated </a:t>
            </a:r>
            <a:r>
              <a:rPr sz="2600" dirty="0">
                <a:latin typeface="Calibri"/>
                <a:cs typeface="Calibri"/>
              </a:rPr>
              <a:t>the same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items</a:t>
            </a:r>
            <a:endParaRPr sz="2600">
              <a:latin typeface="Calibri"/>
              <a:cs typeface="Calibri"/>
            </a:endParaRPr>
          </a:p>
          <a:p>
            <a:pPr marL="332740" indent="-320040">
              <a:lnSpc>
                <a:spcPts val="3515"/>
              </a:lnSpc>
              <a:buClr>
                <a:srgbClr val="F0AD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b="1" dirty="0">
                <a:solidFill>
                  <a:srgbClr val="D60093"/>
                </a:solidFill>
                <a:latin typeface="Calibri"/>
                <a:cs typeface="Calibri"/>
              </a:rPr>
              <a:t>- </a:t>
            </a:r>
            <a:r>
              <a:rPr sz="3000" b="1" spc="-15" dirty="0">
                <a:solidFill>
                  <a:srgbClr val="D60093"/>
                </a:solidFill>
                <a:latin typeface="Calibri"/>
                <a:cs typeface="Calibri"/>
              </a:rPr>
              <a:t>First</a:t>
            </a:r>
            <a:r>
              <a:rPr sz="3000" b="1" spc="-9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D60093"/>
                </a:solidFill>
                <a:latin typeface="Calibri"/>
                <a:cs typeface="Calibri"/>
              </a:rPr>
              <a:t>rater:</a:t>
            </a:r>
            <a:endParaRPr sz="3000">
              <a:latin typeface="Calibri"/>
              <a:cs typeface="Calibri"/>
            </a:endParaRPr>
          </a:p>
          <a:p>
            <a:pPr marL="624840" marR="434975" lvl="1" indent="-274320">
              <a:lnSpc>
                <a:spcPct val="70000"/>
              </a:lnSpc>
              <a:spcBef>
                <a:spcPts val="7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600" dirty="0">
                <a:latin typeface="Calibri"/>
                <a:cs typeface="Calibri"/>
              </a:rPr>
              <a:t>Cannot </a:t>
            </a:r>
            <a:r>
              <a:rPr sz="2600" spc="-10" dirty="0">
                <a:latin typeface="Calibri"/>
                <a:cs typeface="Calibri"/>
              </a:rPr>
              <a:t>recommend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5" dirty="0">
                <a:latin typeface="Calibri"/>
                <a:cs typeface="Calibri"/>
              </a:rPr>
              <a:t>item </a:t>
            </a:r>
            <a:r>
              <a:rPr sz="2600" spc="-10" dirty="0">
                <a:latin typeface="Calibri"/>
                <a:cs typeface="Calibri"/>
              </a:rPr>
              <a:t>that </a:t>
            </a:r>
            <a:r>
              <a:rPr sz="2600" spc="-5" dirty="0">
                <a:latin typeface="Calibri"/>
                <a:cs typeface="Calibri"/>
              </a:rPr>
              <a:t>has not been  </a:t>
            </a:r>
            <a:r>
              <a:rPr sz="2600" spc="-10" dirty="0">
                <a:latin typeface="Calibri"/>
                <a:cs typeface="Calibri"/>
              </a:rPr>
              <a:t>previously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rated</a:t>
            </a:r>
            <a:endParaRPr sz="2600">
              <a:latin typeface="Calibri"/>
              <a:cs typeface="Calibri"/>
            </a:endParaRPr>
          </a:p>
          <a:p>
            <a:pPr marL="624840" lvl="1" indent="-274320">
              <a:lnSpc>
                <a:spcPts val="215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600" spc="-5" dirty="0">
                <a:latin typeface="Calibri"/>
                <a:cs typeface="Calibri"/>
              </a:rPr>
              <a:t>New items, Esoteric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items</a:t>
            </a:r>
            <a:endParaRPr sz="2600">
              <a:latin typeface="Calibri"/>
              <a:cs typeface="Calibri"/>
            </a:endParaRPr>
          </a:p>
          <a:p>
            <a:pPr marL="332740" indent="-320040">
              <a:lnSpc>
                <a:spcPts val="3515"/>
              </a:lnSpc>
              <a:buClr>
                <a:srgbClr val="F0AD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b="1" dirty="0">
                <a:solidFill>
                  <a:srgbClr val="D60093"/>
                </a:solidFill>
                <a:latin typeface="Calibri"/>
                <a:cs typeface="Calibri"/>
              </a:rPr>
              <a:t>- </a:t>
            </a:r>
            <a:r>
              <a:rPr sz="3000" b="1" spc="-10" dirty="0">
                <a:solidFill>
                  <a:srgbClr val="D60093"/>
                </a:solidFill>
                <a:latin typeface="Calibri"/>
                <a:cs typeface="Calibri"/>
              </a:rPr>
              <a:t>Popularity</a:t>
            </a:r>
            <a:r>
              <a:rPr sz="3000" b="1" spc="-60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D60093"/>
                </a:solidFill>
                <a:latin typeface="Calibri"/>
                <a:cs typeface="Calibri"/>
              </a:rPr>
              <a:t>bias:</a:t>
            </a:r>
            <a:endParaRPr sz="3000">
              <a:latin typeface="Calibri"/>
              <a:cs typeface="Calibri"/>
            </a:endParaRPr>
          </a:p>
          <a:p>
            <a:pPr marL="624840" marR="811530" lvl="1" indent="-274320">
              <a:lnSpc>
                <a:spcPct val="70000"/>
              </a:lnSpc>
              <a:spcBef>
                <a:spcPts val="7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600" dirty="0">
                <a:latin typeface="Calibri"/>
                <a:cs typeface="Calibri"/>
              </a:rPr>
              <a:t>Cannot </a:t>
            </a:r>
            <a:r>
              <a:rPr sz="2600" spc="-10" dirty="0">
                <a:latin typeface="Calibri"/>
                <a:cs typeface="Calibri"/>
              </a:rPr>
              <a:t>recommend </a:t>
            </a:r>
            <a:r>
              <a:rPr sz="2600" spc="-5" dirty="0">
                <a:latin typeface="Calibri"/>
                <a:cs typeface="Calibri"/>
              </a:rPr>
              <a:t>items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someone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  </a:t>
            </a:r>
            <a:r>
              <a:rPr sz="2600" spc="-5" dirty="0">
                <a:latin typeface="Calibri"/>
                <a:cs typeface="Calibri"/>
              </a:rPr>
              <a:t>unique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taste</a:t>
            </a:r>
            <a:endParaRPr sz="2600">
              <a:latin typeface="Calibri"/>
              <a:cs typeface="Calibri"/>
            </a:endParaRPr>
          </a:p>
          <a:p>
            <a:pPr marL="624840" lvl="1" indent="-274320">
              <a:lnSpc>
                <a:spcPts val="2805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600" spc="-45" dirty="0">
                <a:latin typeface="Calibri"/>
                <a:cs typeface="Calibri"/>
              </a:rPr>
              <a:t>Tends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recommend </a:t>
            </a:r>
            <a:r>
              <a:rPr sz="2600" spc="-5" dirty="0">
                <a:latin typeface="Calibri"/>
                <a:cs typeface="Calibri"/>
              </a:rPr>
              <a:t>popular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items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344" y="6739128"/>
            <a:ext cx="492887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875"/>
              </a:lnSpc>
              <a:tabLst>
                <a:tab pos="221932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344" y="6739128"/>
            <a:ext cx="4928870" cy="119380"/>
          </a:xfrm>
          <a:custGeom>
            <a:avLst/>
            <a:gdLst/>
            <a:ahLst/>
            <a:cxnLst/>
            <a:rect l="l" t="t" r="r" b="b"/>
            <a:pathLst>
              <a:path w="4928870" h="119379">
                <a:moveTo>
                  <a:pt x="0" y="118872"/>
                </a:moveTo>
                <a:lnTo>
                  <a:pt x="4928615" y="118872"/>
                </a:lnTo>
                <a:lnTo>
                  <a:pt x="4928615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104"/>
            <a:ext cx="3910584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714629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Implement two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or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more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different 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recommenders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 combine</a:t>
            </a:r>
            <a:r>
              <a:rPr sz="3200" spc="-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predictions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2424176"/>
            <a:ext cx="7209155" cy="278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20" dirty="0">
                <a:latin typeface="Calibri"/>
                <a:cs typeface="Calibri"/>
              </a:rPr>
              <a:t>Perhaps </a:t>
            </a:r>
            <a:r>
              <a:rPr sz="2800" spc="-10" dirty="0">
                <a:latin typeface="Calibri"/>
                <a:cs typeface="Calibri"/>
              </a:rPr>
              <a:t>using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linear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  <a:p>
            <a:pPr marL="332740" marR="1642745" indent="-320040">
              <a:lnSpc>
                <a:spcPct val="100000"/>
              </a:lnSpc>
              <a:spcBef>
                <a:spcPts val="2575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Add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content-based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methods</a:t>
            </a:r>
            <a:r>
              <a:rPr sz="3200" b="1" spc="-12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66"/>
                </a:solidFill>
                <a:latin typeface="Calibri"/>
                <a:cs typeface="Calibri"/>
              </a:rPr>
              <a:t>to 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collaborative</a:t>
            </a:r>
            <a:r>
              <a:rPr sz="3200" b="1" spc="-13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filtering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9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Item </a:t>
            </a:r>
            <a:r>
              <a:rPr sz="2800" spc="-15" dirty="0">
                <a:latin typeface="Calibri"/>
                <a:cs typeface="Calibri"/>
              </a:rPr>
              <a:t>profiles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15" dirty="0">
                <a:latin typeface="Calibri"/>
                <a:cs typeface="Calibri"/>
              </a:rPr>
              <a:t>item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problem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Demographics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deal with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5" dirty="0">
                <a:latin typeface="Calibri"/>
                <a:cs typeface="Calibri"/>
              </a:rPr>
              <a:t>user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problem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919" y="6739128"/>
            <a:ext cx="554164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875"/>
              </a:lnSpc>
              <a:tabLst>
                <a:tab pos="218313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19" y="6739128"/>
            <a:ext cx="5541645" cy="119380"/>
          </a:xfrm>
          <a:custGeom>
            <a:avLst/>
            <a:gdLst/>
            <a:ahLst/>
            <a:cxnLst/>
            <a:rect l="l" t="t" r="r" b="b"/>
            <a:pathLst>
              <a:path w="5541645" h="119379">
                <a:moveTo>
                  <a:pt x="0" y="118872"/>
                </a:moveTo>
                <a:lnTo>
                  <a:pt x="5541264" y="118872"/>
                </a:lnTo>
                <a:lnTo>
                  <a:pt x="5541264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602865"/>
          </a:xfrm>
          <a:custGeom>
            <a:avLst/>
            <a:gdLst/>
            <a:ahLst/>
            <a:cxnLst/>
            <a:rect l="l" t="t" r="r" b="b"/>
            <a:pathLst>
              <a:path w="9144000" h="2602865">
                <a:moveTo>
                  <a:pt x="0" y="2602522"/>
                </a:moveTo>
                <a:lnTo>
                  <a:pt x="9144000" y="2602522"/>
                </a:lnTo>
                <a:lnTo>
                  <a:pt x="9144000" y="0"/>
                </a:lnTo>
                <a:lnTo>
                  <a:pt x="0" y="0"/>
                </a:lnTo>
                <a:lnTo>
                  <a:pt x="0" y="2602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2580132"/>
            <a:ext cx="914247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2538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063" y="1882139"/>
            <a:ext cx="7161276" cy="64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8860" y="2710688"/>
            <a:ext cx="4415790" cy="186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75" indent="-269875">
              <a:lnSpc>
                <a:spcPct val="100000"/>
              </a:lnSpc>
              <a:buClr>
                <a:srgbClr val="FFFFFF"/>
              </a:buClr>
              <a:buFont typeface="Calibri"/>
              <a:buChar char="-"/>
              <a:tabLst>
                <a:tab pos="283210" algn="l"/>
              </a:tabLst>
            </a:pP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endParaRPr sz="4000">
              <a:latin typeface="Calibri"/>
              <a:cs typeface="Calibri"/>
            </a:endParaRPr>
          </a:p>
          <a:p>
            <a:pPr marL="282575" indent="-269875">
              <a:lnSpc>
                <a:spcPct val="100000"/>
              </a:lnSpc>
              <a:buChar char="-"/>
              <a:tabLst>
                <a:tab pos="283210" algn="l"/>
              </a:tabLst>
            </a:pP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  <a:r>
              <a:rPr sz="4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metrics</a:t>
            </a:r>
            <a:endParaRPr sz="4000">
              <a:latin typeface="Calibri"/>
              <a:cs typeface="Calibri"/>
            </a:endParaRPr>
          </a:p>
          <a:p>
            <a:pPr marL="282575" indent="-269875">
              <a:lnSpc>
                <a:spcPct val="100000"/>
              </a:lnSpc>
              <a:buChar char="-"/>
              <a:tabLst>
                <a:tab pos="283210" algn="l"/>
              </a:tabLst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Complexity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4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Speed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37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6615"/>
            <a:ext cx="2567938" cy="419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90812" y="1814512"/>
          <a:ext cx="3390900" cy="402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0535">
              <a:lnSpc>
                <a:spcPct val="100000"/>
              </a:lnSpc>
            </a:pPr>
            <a:r>
              <a:rPr spc="-5" dirty="0"/>
              <a:t>mo</a:t>
            </a:r>
            <a:r>
              <a:rPr spc="-10" dirty="0"/>
              <a:t>v</a:t>
            </a:r>
            <a:r>
              <a:rPr spc="-5" dirty="0"/>
              <a:t>i</a:t>
            </a:r>
            <a:r>
              <a:rPr dirty="0"/>
              <a:t>e</a:t>
            </a:r>
            <a:r>
              <a:rPr spc="-5"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1137" y="3212820"/>
            <a:ext cx="72771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8000"/>
                </a:solidFill>
                <a:latin typeface="Verdana"/>
                <a:cs typeface="Verdana"/>
              </a:rPr>
              <a:t>us</a:t>
            </a:r>
            <a:r>
              <a:rPr sz="1800" b="1" dirty="0">
                <a:solidFill>
                  <a:srgbClr val="008000"/>
                </a:solidFill>
                <a:latin typeface="Verdana"/>
                <a:cs typeface="Verdana"/>
              </a:rPr>
              <a:t>ers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3228" y="1938337"/>
            <a:ext cx="12700" cy="3857625"/>
          </a:xfrm>
          <a:custGeom>
            <a:avLst/>
            <a:gdLst/>
            <a:ahLst/>
            <a:cxnLst/>
            <a:rect l="l" t="t" r="r" b="b"/>
            <a:pathLst>
              <a:path w="12700" h="3857625">
                <a:moveTo>
                  <a:pt x="0" y="0"/>
                </a:moveTo>
                <a:lnTo>
                  <a:pt x="12242" y="38576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2570" y="5781541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85725" y="0"/>
                </a:moveTo>
                <a:lnTo>
                  <a:pt x="0" y="266"/>
                </a:lnTo>
                <a:lnTo>
                  <a:pt x="43129" y="85864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0416" y="1866900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42583" y="0"/>
                </a:moveTo>
                <a:lnTo>
                  <a:pt x="0" y="85864"/>
                </a:lnTo>
                <a:lnTo>
                  <a:pt x="85725" y="85585"/>
                </a:lnTo>
                <a:lnTo>
                  <a:pt x="42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0337" y="1701800"/>
            <a:ext cx="3248025" cy="0"/>
          </a:xfrm>
          <a:custGeom>
            <a:avLst/>
            <a:gdLst/>
            <a:ahLst/>
            <a:cxnLst/>
            <a:rect l="l" t="t" r="r" b="b"/>
            <a:pathLst>
              <a:path w="3248025">
                <a:moveTo>
                  <a:pt x="0" y="0"/>
                </a:moveTo>
                <a:lnTo>
                  <a:pt x="324802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4075" y="16589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8900" y="16589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1208" y="6711695"/>
            <a:ext cx="4773295" cy="1466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"/>
              </a:spcBef>
              <a:tabLst>
                <a:tab pos="216471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1208" y="6711695"/>
            <a:ext cx="4773295" cy="146685"/>
          </a:xfrm>
          <a:custGeom>
            <a:avLst/>
            <a:gdLst/>
            <a:ahLst/>
            <a:cxnLst/>
            <a:rect l="l" t="t" r="r" b="b"/>
            <a:pathLst>
              <a:path w="4773295" h="146684">
                <a:moveTo>
                  <a:pt x="0" y="146303"/>
                </a:moveTo>
                <a:lnTo>
                  <a:pt x="4773168" y="146303"/>
                </a:lnTo>
                <a:lnTo>
                  <a:pt x="4773168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6615"/>
            <a:ext cx="2567938" cy="419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2712" y="1814512"/>
          <a:ext cx="3390900" cy="402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?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?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?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?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?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0AD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561328" y="4170654"/>
            <a:ext cx="1748789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Verdana"/>
                <a:cs typeface="Verdana"/>
              </a:rPr>
              <a:t>Test Data</a:t>
            </a:r>
            <a:r>
              <a:rPr sz="1800" b="1" spc="-5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00FF"/>
                </a:solidFill>
                <a:latin typeface="Verdana"/>
                <a:cs typeface="Verdana"/>
              </a:rPr>
              <a:t>Set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3042" y="3212820"/>
            <a:ext cx="72771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8000"/>
                </a:solidFill>
                <a:latin typeface="Verdana"/>
                <a:cs typeface="Verdana"/>
              </a:rPr>
              <a:t>us</a:t>
            </a:r>
            <a:r>
              <a:rPr sz="1800" b="1" dirty="0">
                <a:solidFill>
                  <a:srgbClr val="008000"/>
                </a:solidFill>
                <a:latin typeface="Verdana"/>
                <a:cs typeface="Verdana"/>
              </a:rPr>
              <a:t>ers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3228" y="1938337"/>
            <a:ext cx="12700" cy="3857625"/>
          </a:xfrm>
          <a:custGeom>
            <a:avLst/>
            <a:gdLst/>
            <a:ahLst/>
            <a:cxnLst/>
            <a:rect l="l" t="t" r="r" b="b"/>
            <a:pathLst>
              <a:path w="12700" h="3857625">
                <a:moveTo>
                  <a:pt x="0" y="0"/>
                </a:moveTo>
                <a:lnTo>
                  <a:pt x="12242" y="38576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2570" y="5781541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85725" y="0"/>
                </a:moveTo>
                <a:lnTo>
                  <a:pt x="0" y="266"/>
                </a:lnTo>
                <a:lnTo>
                  <a:pt x="43129" y="85864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0416" y="1866900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42583" y="0"/>
                </a:moveTo>
                <a:lnTo>
                  <a:pt x="0" y="85864"/>
                </a:lnTo>
                <a:lnTo>
                  <a:pt x="85725" y="85585"/>
                </a:lnTo>
                <a:lnTo>
                  <a:pt x="42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0337" y="1701800"/>
            <a:ext cx="3248025" cy="0"/>
          </a:xfrm>
          <a:custGeom>
            <a:avLst/>
            <a:gdLst/>
            <a:ahLst/>
            <a:cxnLst/>
            <a:rect l="l" t="t" r="r" b="b"/>
            <a:pathLst>
              <a:path w="3248025">
                <a:moveTo>
                  <a:pt x="0" y="0"/>
                </a:moveTo>
                <a:lnTo>
                  <a:pt x="324802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4075" y="16589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8900" y="165893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1813" y="4457700"/>
            <a:ext cx="841375" cy="273050"/>
          </a:xfrm>
          <a:custGeom>
            <a:avLst/>
            <a:gdLst/>
            <a:ahLst/>
            <a:cxnLst/>
            <a:rect l="l" t="t" r="r" b="b"/>
            <a:pathLst>
              <a:path w="841375" h="273050">
                <a:moveTo>
                  <a:pt x="841286" y="0"/>
                </a:moveTo>
                <a:lnTo>
                  <a:pt x="0" y="27252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1400" y="4690071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4" h="73025">
                <a:moveTo>
                  <a:pt x="60744" y="0"/>
                </a:moveTo>
                <a:lnTo>
                  <a:pt x="0" y="59728"/>
                </a:lnTo>
                <a:lnTo>
                  <a:pt x="84226" y="72491"/>
                </a:lnTo>
                <a:lnTo>
                  <a:pt x="607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5775">
              <a:lnSpc>
                <a:spcPct val="100000"/>
              </a:lnSpc>
            </a:pPr>
            <a:r>
              <a:rPr spc="-5" dirty="0"/>
              <a:t>mo</a:t>
            </a:r>
            <a:r>
              <a:rPr spc="-10" dirty="0"/>
              <a:t>v</a:t>
            </a:r>
            <a:r>
              <a:rPr spc="-5" dirty="0"/>
              <a:t>i</a:t>
            </a:r>
            <a:r>
              <a:rPr dirty="0"/>
              <a:t>e</a:t>
            </a:r>
            <a:r>
              <a:rPr spc="-5" dirty="0"/>
              <a:t>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9768" y="6684264"/>
            <a:ext cx="5358765" cy="173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225"/>
              </a:spcBef>
              <a:tabLst>
                <a:tab pos="225615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9768" y="6684264"/>
            <a:ext cx="5358765" cy="173990"/>
          </a:xfrm>
          <a:custGeom>
            <a:avLst/>
            <a:gdLst/>
            <a:ahLst/>
            <a:cxnLst/>
            <a:rect l="l" t="t" r="r" b="b"/>
            <a:pathLst>
              <a:path w="5358765" h="173990">
                <a:moveTo>
                  <a:pt x="0" y="173735"/>
                </a:moveTo>
                <a:lnTo>
                  <a:pt x="5358383" y="173735"/>
                </a:lnTo>
                <a:lnTo>
                  <a:pt x="5358383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2289" y="1755089"/>
            <a:ext cx="1796237" cy="66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2903" y="2441003"/>
            <a:ext cx="1562099" cy="1562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9362" y="5033962"/>
            <a:ext cx="1219200" cy="1219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312" y="355091"/>
            <a:ext cx="4582668" cy="419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4552950"/>
            <a:ext cx="1371600" cy="933450"/>
          </a:xfrm>
          <a:custGeom>
            <a:avLst/>
            <a:gdLst/>
            <a:ahLst/>
            <a:cxnLst/>
            <a:rect l="l" t="t" r="r" b="b"/>
            <a:pathLst>
              <a:path w="1371600" h="933450">
                <a:moveTo>
                  <a:pt x="0" y="0"/>
                </a:moveTo>
                <a:lnTo>
                  <a:pt x="0" y="800100"/>
                </a:lnTo>
                <a:lnTo>
                  <a:pt x="4024" y="814629"/>
                </a:lnTo>
                <a:lnTo>
                  <a:pt x="34962" y="842248"/>
                </a:lnTo>
                <a:lnTo>
                  <a:pt x="93632" y="867404"/>
                </a:lnTo>
                <a:lnTo>
                  <a:pt x="132320" y="878854"/>
                </a:lnTo>
                <a:lnTo>
                  <a:pt x="176686" y="889445"/>
                </a:lnTo>
                <a:lnTo>
                  <a:pt x="226311" y="899094"/>
                </a:lnTo>
                <a:lnTo>
                  <a:pt x="280777" y="907721"/>
                </a:lnTo>
                <a:lnTo>
                  <a:pt x="339665" y="915243"/>
                </a:lnTo>
                <a:lnTo>
                  <a:pt x="402558" y="921581"/>
                </a:lnTo>
                <a:lnTo>
                  <a:pt x="469035" y="926651"/>
                </a:lnTo>
                <a:lnTo>
                  <a:pt x="538681" y="930374"/>
                </a:lnTo>
                <a:lnTo>
                  <a:pt x="611075" y="932667"/>
                </a:lnTo>
                <a:lnTo>
                  <a:pt x="685800" y="933450"/>
                </a:lnTo>
                <a:lnTo>
                  <a:pt x="760524" y="932667"/>
                </a:lnTo>
                <a:lnTo>
                  <a:pt x="832918" y="930374"/>
                </a:lnTo>
                <a:lnTo>
                  <a:pt x="902564" y="926651"/>
                </a:lnTo>
                <a:lnTo>
                  <a:pt x="969041" y="921581"/>
                </a:lnTo>
                <a:lnTo>
                  <a:pt x="1031934" y="915243"/>
                </a:lnTo>
                <a:lnTo>
                  <a:pt x="1090822" y="907721"/>
                </a:lnTo>
                <a:lnTo>
                  <a:pt x="1145288" y="899094"/>
                </a:lnTo>
                <a:lnTo>
                  <a:pt x="1194913" y="889445"/>
                </a:lnTo>
                <a:lnTo>
                  <a:pt x="1239279" y="878854"/>
                </a:lnTo>
                <a:lnTo>
                  <a:pt x="1277967" y="867404"/>
                </a:lnTo>
                <a:lnTo>
                  <a:pt x="1336637" y="842248"/>
                </a:lnTo>
                <a:lnTo>
                  <a:pt x="1367575" y="814629"/>
                </a:lnTo>
                <a:lnTo>
                  <a:pt x="1371600" y="800100"/>
                </a:lnTo>
                <a:lnTo>
                  <a:pt x="1371600" y="133350"/>
                </a:lnTo>
                <a:lnTo>
                  <a:pt x="685800" y="133350"/>
                </a:lnTo>
                <a:lnTo>
                  <a:pt x="611075" y="132567"/>
                </a:lnTo>
                <a:lnTo>
                  <a:pt x="538681" y="130274"/>
                </a:lnTo>
                <a:lnTo>
                  <a:pt x="469035" y="126551"/>
                </a:lnTo>
                <a:lnTo>
                  <a:pt x="402558" y="121481"/>
                </a:lnTo>
                <a:lnTo>
                  <a:pt x="339665" y="115143"/>
                </a:lnTo>
                <a:lnTo>
                  <a:pt x="280777" y="107621"/>
                </a:lnTo>
                <a:lnTo>
                  <a:pt x="226311" y="98994"/>
                </a:lnTo>
                <a:lnTo>
                  <a:pt x="176686" y="89345"/>
                </a:lnTo>
                <a:lnTo>
                  <a:pt x="132320" y="78754"/>
                </a:lnTo>
                <a:lnTo>
                  <a:pt x="93632" y="67304"/>
                </a:lnTo>
                <a:lnTo>
                  <a:pt x="34962" y="42148"/>
                </a:lnTo>
                <a:lnTo>
                  <a:pt x="4024" y="14529"/>
                </a:lnTo>
                <a:lnTo>
                  <a:pt x="0" y="0"/>
                </a:lnTo>
                <a:close/>
              </a:path>
              <a:path w="1371600" h="933450">
                <a:moveTo>
                  <a:pt x="1371600" y="0"/>
                </a:moveTo>
                <a:lnTo>
                  <a:pt x="1336637" y="42148"/>
                </a:lnTo>
                <a:lnTo>
                  <a:pt x="1277967" y="67304"/>
                </a:lnTo>
                <a:lnTo>
                  <a:pt x="1239279" y="78754"/>
                </a:lnTo>
                <a:lnTo>
                  <a:pt x="1194913" y="89345"/>
                </a:lnTo>
                <a:lnTo>
                  <a:pt x="1145288" y="98994"/>
                </a:lnTo>
                <a:lnTo>
                  <a:pt x="1090822" y="107621"/>
                </a:lnTo>
                <a:lnTo>
                  <a:pt x="1031934" y="115143"/>
                </a:lnTo>
                <a:lnTo>
                  <a:pt x="969041" y="121481"/>
                </a:lnTo>
                <a:lnTo>
                  <a:pt x="902564" y="126551"/>
                </a:lnTo>
                <a:lnTo>
                  <a:pt x="832918" y="130274"/>
                </a:lnTo>
                <a:lnTo>
                  <a:pt x="760524" y="132567"/>
                </a:lnTo>
                <a:lnTo>
                  <a:pt x="685800" y="133350"/>
                </a:lnTo>
                <a:lnTo>
                  <a:pt x="1371600" y="133350"/>
                </a:lnTo>
                <a:lnTo>
                  <a:pt x="137160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4419600"/>
            <a:ext cx="1371600" cy="266700"/>
          </a:xfrm>
          <a:custGeom>
            <a:avLst/>
            <a:gdLst/>
            <a:ahLst/>
            <a:cxnLst/>
            <a:rect l="l" t="t" r="r" b="b"/>
            <a:pathLst>
              <a:path w="1371600" h="266700">
                <a:moveTo>
                  <a:pt x="685800" y="0"/>
                </a:moveTo>
                <a:lnTo>
                  <a:pt x="611075" y="782"/>
                </a:lnTo>
                <a:lnTo>
                  <a:pt x="538681" y="3075"/>
                </a:lnTo>
                <a:lnTo>
                  <a:pt x="469035" y="6798"/>
                </a:lnTo>
                <a:lnTo>
                  <a:pt x="402558" y="11868"/>
                </a:lnTo>
                <a:lnTo>
                  <a:pt x="339665" y="18206"/>
                </a:lnTo>
                <a:lnTo>
                  <a:pt x="280777" y="25728"/>
                </a:lnTo>
                <a:lnTo>
                  <a:pt x="226311" y="34355"/>
                </a:lnTo>
                <a:lnTo>
                  <a:pt x="176686" y="44004"/>
                </a:lnTo>
                <a:lnTo>
                  <a:pt x="132320" y="54595"/>
                </a:lnTo>
                <a:lnTo>
                  <a:pt x="93632" y="66045"/>
                </a:lnTo>
                <a:lnTo>
                  <a:pt x="34962" y="91201"/>
                </a:lnTo>
                <a:lnTo>
                  <a:pt x="4024" y="118820"/>
                </a:lnTo>
                <a:lnTo>
                  <a:pt x="0" y="133350"/>
                </a:lnTo>
                <a:lnTo>
                  <a:pt x="4024" y="147879"/>
                </a:lnTo>
                <a:lnTo>
                  <a:pt x="34962" y="175498"/>
                </a:lnTo>
                <a:lnTo>
                  <a:pt x="93632" y="200654"/>
                </a:lnTo>
                <a:lnTo>
                  <a:pt x="132320" y="212104"/>
                </a:lnTo>
                <a:lnTo>
                  <a:pt x="176686" y="222695"/>
                </a:lnTo>
                <a:lnTo>
                  <a:pt x="226311" y="232344"/>
                </a:lnTo>
                <a:lnTo>
                  <a:pt x="280777" y="240971"/>
                </a:lnTo>
                <a:lnTo>
                  <a:pt x="339665" y="248493"/>
                </a:lnTo>
                <a:lnTo>
                  <a:pt x="402558" y="254831"/>
                </a:lnTo>
                <a:lnTo>
                  <a:pt x="469035" y="259901"/>
                </a:lnTo>
                <a:lnTo>
                  <a:pt x="538681" y="263624"/>
                </a:lnTo>
                <a:lnTo>
                  <a:pt x="611075" y="265917"/>
                </a:lnTo>
                <a:lnTo>
                  <a:pt x="685800" y="266700"/>
                </a:lnTo>
                <a:lnTo>
                  <a:pt x="760524" y="265917"/>
                </a:lnTo>
                <a:lnTo>
                  <a:pt x="832918" y="263624"/>
                </a:lnTo>
                <a:lnTo>
                  <a:pt x="902564" y="259901"/>
                </a:lnTo>
                <a:lnTo>
                  <a:pt x="969041" y="254831"/>
                </a:lnTo>
                <a:lnTo>
                  <a:pt x="1031934" y="248493"/>
                </a:lnTo>
                <a:lnTo>
                  <a:pt x="1090822" y="240971"/>
                </a:lnTo>
                <a:lnTo>
                  <a:pt x="1145288" y="232344"/>
                </a:lnTo>
                <a:lnTo>
                  <a:pt x="1194913" y="222695"/>
                </a:lnTo>
                <a:lnTo>
                  <a:pt x="1239279" y="212104"/>
                </a:lnTo>
                <a:lnTo>
                  <a:pt x="1277967" y="200654"/>
                </a:lnTo>
                <a:lnTo>
                  <a:pt x="1336637" y="175498"/>
                </a:lnTo>
                <a:lnTo>
                  <a:pt x="1367575" y="147879"/>
                </a:lnTo>
                <a:lnTo>
                  <a:pt x="1371600" y="133350"/>
                </a:lnTo>
                <a:lnTo>
                  <a:pt x="1367575" y="118820"/>
                </a:lnTo>
                <a:lnTo>
                  <a:pt x="1336637" y="91201"/>
                </a:lnTo>
                <a:lnTo>
                  <a:pt x="1277967" y="66045"/>
                </a:lnTo>
                <a:lnTo>
                  <a:pt x="1239279" y="54595"/>
                </a:lnTo>
                <a:lnTo>
                  <a:pt x="1194913" y="44004"/>
                </a:lnTo>
                <a:lnTo>
                  <a:pt x="1145288" y="34355"/>
                </a:lnTo>
                <a:lnTo>
                  <a:pt x="1090822" y="25728"/>
                </a:lnTo>
                <a:lnTo>
                  <a:pt x="1031934" y="18206"/>
                </a:lnTo>
                <a:lnTo>
                  <a:pt x="969041" y="11868"/>
                </a:lnTo>
                <a:lnTo>
                  <a:pt x="902564" y="6798"/>
                </a:lnTo>
                <a:lnTo>
                  <a:pt x="832918" y="3075"/>
                </a:lnTo>
                <a:lnTo>
                  <a:pt x="760524" y="782"/>
                </a:lnTo>
                <a:lnTo>
                  <a:pt x="685800" y="0"/>
                </a:lnTo>
                <a:close/>
              </a:path>
            </a:pathLst>
          </a:custGeom>
          <a:solidFill>
            <a:srgbClr val="C2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4419600"/>
            <a:ext cx="1371600" cy="266700"/>
          </a:xfrm>
          <a:custGeom>
            <a:avLst/>
            <a:gdLst/>
            <a:ahLst/>
            <a:cxnLst/>
            <a:rect l="l" t="t" r="r" b="b"/>
            <a:pathLst>
              <a:path w="1371600" h="266700">
                <a:moveTo>
                  <a:pt x="1371600" y="133350"/>
                </a:moveTo>
                <a:lnTo>
                  <a:pt x="1336637" y="175498"/>
                </a:lnTo>
                <a:lnTo>
                  <a:pt x="1277967" y="200654"/>
                </a:lnTo>
                <a:lnTo>
                  <a:pt x="1239279" y="212104"/>
                </a:lnTo>
                <a:lnTo>
                  <a:pt x="1194913" y="222695"/>
                </a:lnTo>
                <a:lnTo>
                  <a:pt x="1145288" y="232344"/>
                </a:lnTo>
                <a:lnTo>
                  <a:pt x="1090822" y="240971"/>
                </a:lnTo>
                <a:lnTo>
                  <a:pt x="1031934" y="248493"/>
                </a:lnTo>
                <a:lnTo>
                  <a:pt x="969041" y="254831"/>
                </a:lnTo>
                <a:lnTo>
                  <a:pt x="902564" y="259901"/>
                </a:lnTo>
                <a:lnTo>
                  <a:pt x="832918" y="263624"/>
                </a:lnTo>
                <a:lnTo>
                  <a:pt x="760524" y="265917"/>
                </a:lnTo>
                <a:lnTo>
                  <a:pt x="685800" y="266700"/>
                </a:lnTo>
                <a:lnTo>
                  <a:pt x="611075" y="265917"/>
                </a:lnTo>
                <a:lnTo>
                  <a:pt x="538681" y="263624"/>
                </a:lnTo>
                <a:lnTo>
                  <a:pt x="469035" y="259901"/>
                </a:lnTo>
                <a:lnTo>
                  <a:pt x="402558" y="254831"/>
                </a:lnTo>
                <a:lnTo>
                  <a:pt x="339665" y="248493"/>
                </a:lnTo>
                <a:lnTo>
                  <a:pt x="280777" y="240971"/>
                </a:lnTo>
                <a:lnTo>
                  <a:pt x="226311" y="232344"/>
                </a:lnTo>
                <a:lnTo>
                  <a:pt x="176686" y="222695"/>
                </a:lnTo>
                <a:lnTo>
                  <a:pt x="132320" y="212104"/>
                </a:lnTo>
                <a:lnTo>
                  <a:pt x="93632" y="200654"/>
                </a:lnTo>
                <a:lnTo>
                  <a:pt x="34962" y="175498"/>
                </a:lnTo>
                <a:lnTo>
                  <a:pt x="4024" y="147879"/>
                </a:lnTo>
                <a:lnTo>
                  <a:pt x="0" y="133350"/>
                </a:lnTo>
                <a:lnTo>
                  <a:pt x="4024" y="118820"/>
                </a:lnTo>
                <a:lnTo>
                  <a:pt x="34962" y="91201"/>
                </a:lnTo>
                <a:lnTo>
                  <a:pt x="93632" y="66045"/>
                </a:lnTo>
                <a:lnTo>
                  <a:pt x="132320" y="54595"/>
                </a:lnTo>
                <a:lnTo>
                  <a:pt x="176686" y="44004"/>
                </a:lnTo>
                <a:lnTo>
                  <a:pt x="226311" y="34355"/>
                </a:lnTo>
                <a:lnTo>
                  <a:pt x="280777" y="25728"/>
                </a:lnTo>
                <a:lnTo>
                  <a:pt x="339665" y="18206"/>
                </a:lnTo>
                <a:lnTo>
                  <a:pt x="402558" y="11868"/>
                </a:lnTo>
                <a:lnTo>
                  <a:pt x="469035" y="6798"/>
                </a:lnTo>
                <a:lnTo>
                  <a:pt x="538681" y="3075"/>
                </a:lnTo>
                <a:lnTo>
                  <a:pt x="611075" y="782"/>
                </a:lnTo>
                <a:lnTo>
                  <a:pt x="685800" y="0"/>
                </a:lnTo>
                <a:lnTo>
                  <a:pt x="760524" y="782"/>
                </a:lnTo>
                <a:lnTo>
                  <a:pt x="832918" y="3075"/>
                </a:lnTo>
                <a:lnTo>
                  <a:pt x="902564" y="6798"/>
                </a:lnTo>
                <a:lnTo>
                  <a:pt x="969041" y="11868"/>
                </a:lnTo>
                <a:lnTo>
                  <a:pt x="1031934" y="18206"/>
                </a:lnTo>
                <a:lnTo>
                  <a:pt x="1090822" y="25728"/>
                </a:lnTo>
                <a:lnTo>
                  <a:pt x="1145288" y="34355"/>
                </a:lnTo>
                <a:lnTo>
                  <a:pt x="1194913" y="44004"/>
                </a:lnTo>
                <a:lnTo>
                  <a:pt x="1239279" y="54595"/>
                </a:lnTo>
                <a:lnTo>
                  <a:pt x="1277967" y="66045"/>
                </a:lnTo>
                <a:lnTo>
                  <a:pt x="1336637" y="91201"/>
                </a:lnTo>
                <a:lnTo>
                  <a:pt x="1367575" y="118820"/>
                </a:lnTo>
                <a:lnTo>
                  <a:pt x="1371600" y="1333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0200" y="4552950"/>
            <a:ext cx="1371600" cy="933450"/>
          </a:xfrm>
          <a:custGeom>
            <a:avLst/>
            <a:gdLst/>
            <a:ahLst/>
            <a:cxnLst/>
            <a:rect l="l" t="t" r="r" b="b"/>
            <a:pathLst>
              <a:path w="1371600" h="933450">
                <a:moveTo>
                  <a:pt x="1371600" y="0"/>
                </a:moveTo>
                <a:lnTo>
                  <a:pt x="1371600" y="800100"/>
                </a:lnTo>
                <a:lnTo>
                  <a:pt x="1367575" y="814629"/>
                </a:lnTo>
                <a:lnTo>
                  <a:pt x="1336637" y="842248"/>
                </a:lnTo>
                <a:lnTo>
                  <a:pt x="1277967" y="867404"/>
                </a:lnTo>
                <a:lnTo>
                  <a:pt x="1239279" y="878854"/>
                </a:lnTo>
                <a:lnTo>
                  <a:pt x="1194913" y="889445"/>
                </a:lnTo>
                <a:lnTo>
                  <a:pt x="1145288" y="899094"/>
                </a:lnTo>
                <a:lnTo>
                  <a:pt x="1090822" y="907721"/>
                </a:lnTo>
                <a:lnTo>
                  <a:pt x="1031934" y="915243"/>
                </a:lnTo>
                <a:lnTo>
                  <a:pt x="969041" y="921581"/>
                </a:lnTo>
                <a:lnTo>
                  <a:pt x="902564" y="926651"/>
                </a:lnTo>
                <a:lnTo>
                  <a:pt x="832918" y="930374"/>
                </a:lnTo>
                <a:lnTo>
                  <a:pt x="760524" y="932667"/>
                </a:lnTo>
                <a:lnTo>
                  <a:pt x="685800" y="933450"/>
                </a:lnTo>
                <a:lnTo>
                  <a:pt x="611075" y="932667"/>
                </a:lnTo>
                <a:lnTo>
                  <a:pt x="538681" y="930374"/>
                </a:lnTo>
                <a:lnTo>
                  <a:pt x="469035" y="926651"/>
                </a:lnTo>
                <a:lnTo>
                  <a:pt x="402558" y="921581"/>
                </a:lnTo>
                <a:lnTo>
                  <a:pt x="339665" y="915243"/>
                </a:lnTo>
                <a:lnTo>
                  <a:pt x="280777" y="907721"/>
                </a:lnTo>
                <a:lnTo>
                  <a:pt x="226311" y="899094"/>
                </a:lnTo>
                <a:lnTo>
                  <a:pt x="176686" y="889445"/>
                </a:lnTo>
                <a:lnTo>
                  <a:pt x="132320" y="878854"/>
                </a:lnTo>
                <a:lnTo>
                  <a:pt x="93632" y="867404"/>
                </a:lnTo>
                <a:lnTo>
                  <a:pt x="34962" y="842248"/>
                </a:lnTo>
                <a:lnTo>
                  <a:pt x="4024" y="814629"/>
                </a:lnTo>
                <a:lnTo>
                  <a:pt x="0" y="80010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61514" y="4860163"/>
            <a:ext cx="64643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77221" y="1296218"/>
            <a:ext cx="1753327" cy="2975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9927" y="3402520"/>
            <a:ext cx="87503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earch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6064" y="3402520"/>
            <a:ext cx="230251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eco</a:t>
            </a:r>
            <a:r>
              <a:rPr sz="2000" b="1" spc="-10" dirty="0">
                <a:latin typeface="Arial"/>
                <a:cs typeface="Arial"/>
              </a:rPr>
              <a:t>mm</a:t>
            </a:r>
            <a:r>
              <a:rPr sz="2000" b="1" dirty="0">
                <a:latin typeface="Arial"/>
                <a:cs typeface="Arial"/>
              </a:rPr>
              <a:t>endat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6739" y="4763122"/>
            <a:ext cx="243840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Products, web sites,  blogs, news items,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495" y="6711695"/>
            <a:ext cx="4782820" cy="1466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"/>
              </a:spcBef>
              <a:tabLst>
                <a:tab pos="214630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48396" y="1574024"/>
            <a:ext cx="762000" cy="761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99907" y="2513507"/>
            <a:ext cx="993775" cy="993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4029" y="2445804"/>
            <a:ext cx="1852079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9957" y="4240123"/>
            <a:ext cx="1609725" cy="8673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06950">
              <a:lnSpc>
                <a:spcPct val="100000"/>
              </a:lnSpc>
            </a:pPr>
            <a:r>
              <a:rPr sz="2800" u="heavy" spc="-10" dirty="0">
                <a:solidFill>
                  <a:srgbClr val="0000FF"/>
                </a:solidFill>
                <a:latin typeface="Corbel"/>
                <a:cs typeface="Corbel"/>
              </a:rPr>
              <a:t>E</a:t>
            </a:r>
            <a:r>
              <a:rPr sz="2800" u="heavy" dirty="0">
                <a:solidFill>
                  <a:srgbClr val="0000FF"/>
                </a:solidFill>
                <a:latin typeface="Corbel"/>
                <a:cs typeface="Corbel"/>
              </a:rPr>
              <a:t>x</a:t>
            </a:r>
            <a:r>
              <a:rPr sz="2800" u="heavy" spc="-5" dirty="0">
                <a:solidFill>
                  <a:srgbClr val="0000FF"/>
                </a:solidFill>
                <a:latin typeface="Corbel"/>
                <a:cs typeface="Corbel"/>
              </a:rPr>
              <a:t>a</a:t>
            </a:r>
            <a:r>
              <a:rPr sz="2800" u="heavy" dirty="0">
                <a:solidFill>
                  <a:srgbClr val="0000FF"/>
                </a:solidFill>
                <a:latin typeface="Corbel"/>
                <a:cs typeface="Corbel"/>
              </a:rPr>
              <a:t>m</a:t>
            </a:r>
            <a:r>
              <a:rPr sz="2800" u="heavy" spc="-10" dirty="0">
                <a:solidFill>
                  <a:srgbClr val="0000FF"/>
                </a:solidFill>
                <a:latin typeface="Corbel"/>
                <a:cs typeface="Corbel"/>
              </a:rPr>
              <a:t>p</a:t>
            </a:r>
            <a:r>
              <a:rPr sz="2800" u="heavy" spc="-5" dirty="0">
                <a:solidFill>
                  <a:srgbClr val="0000FF"/>
                </a:solidFill>
                <a:latin typeface="Corbel"/>
                <a:cs typeface="Corbel"/>
              </a:rPr>
              <a:t>l</a:t>
            </a:r>
            <a:r>
              <a:rPr sz="2800" u="heavy" spc="-15" dirty="0">
                <a:solidFill>
                  <a:srgbClr val="0000FF"/>
                </a:solidFill>
                <a:latin typeface="Corbel"/>
                <a:cs typeface="Corbel"/>
              </a:rPr>
              <a:t>e</a:t>
            </a:r>
            <a:r>
              <a:rPr sz="2800" u="heavy" spc="-5" dirty="0">
                <a:solidFill>
                  <a:srgbClr val="0000FF"/>
                </a:solidFill>
                <a:latin typeface="Corbel"/>
                <a:cs typeface="Corbel"/>
              </a:rPr>
              <a:t>s: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34162" y="3681412"/>
            <a:ext cx="2238375" cy="438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72362" y="4233862"/>
            <a:ext cx="1428750" cy="952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01254" y="4958060"/>
            <a:ext cx="1295400" cy="1295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495" y="6711695"/>
            <a:ext cx="4782820" cy="146685"/>
          </a:xfrm>
          <a:custGeom>
            <a:avLst/>
            <a:gdLst/>
            <a:ahLst/>
            <a:cxnLst/>
            <a:rect l="l" t="t" r="r" b="b"/>
            <a:pathLst>
              <a:path w="4782820" h="146684">
                <a:moveTo>
                  <a:pt x="0" y="146303"/>
                </a:moveTo>
                <a:lnTo>
                  <a:pt x="4782312" y="146303"/>
                </a:lnTo>
                <a:lnTo>
                  <a:pt x="4782312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" y="0"/>
            <a:ext cx="910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6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091"/>
            <a:ext cx="7333488" cy="41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662241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Narrow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focus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on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accuracy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sometimes 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misses the</a:t>
            </a:r>
            <a:r>
              <a:rPr sz="3200" spc="-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point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2424176"/>
            <a:ext cx="7245984" cy="336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Prediction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Diversity</a:t>
            </a:r>
            <a:endParaRPr sz="2800">
              <a:latin typeface="Calibri"/>
              <a:cs typeface="Calibri"/>
            </a:endParaRPr>
          </a:p>
          <a:p>
            <a:pPr marL="624840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Prediction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Context</a:t>
            </a:r>
            <a:endParaRPr sz="2800">
              <a:latin typeface="Calibri"/>
              <a:cs typeface="Calibri"/>
            </a:endParaRPr>
          </a:p>
          <a:p>
            <a:pPr marL="624840" indent="-274320">
              <a:lnSpc>
                <a:spcPts val="335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Order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predictions</a:t>
            </a:r>
            <a:endParaRPr sz="2800">
              <a:latin typeface="Calibri"/>
              <a:cs typeface="Calibri"/>
            </a:endParaRPr>
          </a:p>
          <a:p>
            <a:pPr marL="332740" marR="266065" indent="-320040">
              <a:lnSpc>
                <a:spcPts val="3840"/>
              </a:lnSpc>
              <a:spcBef>
                <a:spcPts val="120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In </a:t>
            </a:r>
            <a:r>
              <a:rPr sz="3200" b="1" spc="-10" dirty="0">
                <a:solidFill>
                  <a:srgbClr val="D60093"/>
                </a:solidFill>
                <a:latin typeface="Calibri"/>
                <a:cs typeface="Calibri"/>
              </a:rPr>
              <a:t>practice, we </a:t>
            </a:r>
            <a:r>
              <a:rPr sz="3200" b="1" spc="-15" dirty="0">
                <a:solidFill>
                  <a:srgbClr val="D60093"/>
                </a:solidFill>
                <a:latin typeface="Calibri"/>
                <a:cs typeface="Calibri"/>
              </a:rPr>
              <a:t>care 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only </a:t>
            </a:r>
            <a:r>
              <a:rPr sz="3200" b="1" spc="-20" dirty="0">
                <a:solidFill>
                  <a:srgbClr val="D60093"/>
                </a:solidFill>
                <a:latin typeface="Calibri"/>
                <a:cs typeface="Calibri"/>
              </a:rPr>
              <a:t>to </a:t>
            </a:r>
            <a:r>
              <a:rPr sz="3200" b="1" spc="-10" dirty="0">
                <a:solidFill>
                  <a:srgbClr val="D60093"/>
                </a:solidFill>
                <a:latin typeface="Calibri"/>
                <a:cs typeface="Calibri"/>
              </a:rPr>
              <a:t>predict 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high  </a:t>
            </a:r>
            <a:r>
              <a:rPr sz="3200" b="1" spc="-15" dirty="0">
                <a:solidFill>
                  <a:srgbClr val="D60093"/>
                </a:solidFill>
                <a:latin typeface="Calibri"/>
                <a:cs typeface="Calibri"/>
              </a:rPr>
              <a:t>ratings:</a:t>
            </a:r>
            <a:endParaRPr sz="3200">
              <a:latin typeface="Calibri"/>
              <a:cs typeface="Calibri"/>
            </a:endParaRPr>
          </a:p>
          <a:p>
            <a:pPr marL="624840" marR="5080" lvl="1" indent="-274320">
              <a:lnSpc>
                <a:spcPct val="100000"/>
              </a:lnSpc>
              <a:spcBef>
                <a:spcPts val="56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RMSE </a:t>
            </a:r>
            <a:r>
              <a:rPr sz="2800" spc="-15" dirty="0">
                <a:latin typeface="Calibri"/>
                <a:cs typeface="Calibri"/>
              </a:rPr>
              <a:t>might penalize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method that </a:t>
            </a:r>
            <a:r>
              <a:rPr sz="2800" spc="-5" dirty="0">
                <a:latin typeface="Calibri"/>
                <a:cs typeface="Calibri"/>
              </a:rPr>
              <a:t>does </a:t>
            </a:r>
            <a:r>
              <a:rPr sz="2800" spc="-15" dirty="0">
                <a:latin typeface="Calibri"/>
                <a:cs typeface="Calibri"/>
              </a:rPr>
              <a:t>well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20" dirty="0">
                <a:latin typeface="Calibri"/>
                <a:cs typeface="Calibri"/>
              </a:rPr>
              <a:t>ratings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badly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others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919" y="6675119"/>
            <a:ext cx="4874260" cy="1828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300"/>
              </a:spcBef>
              <a:tabLst>
                <a:tab pos="218313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19" y="6675119"/>
            <a:ext cx="4874260" cy="182880"/>
          </a:xfrm>
          <a:custGeom>
            <a:avLst/>
            <a:gdLst/>
            <a:ahLst/>
            <a:cxnLst/>
            <a:rect l="l" t="t" r="r" b="b"/>
            <a:pathLst>
              <a:path w="4874260" h="182879">
                <a:moveTo>
                  <a:pt x="0" y="182879"/>
                </a:moveTo>
                <a:lnTo>
                  <a:pt x="4873752" y="182879"/>
                </a:lnTo>
                <a:lnTo>
                  <a:pt x="4873752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48" y="355091"/>
            <a:ext cx="8558784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676275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5080" indent="-319405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Expensive </a:t>
            </a:r>
            <a:r>
              <a:rPr sz="3200" b="0" spc="-25" dirty="0">
                <a:solidFill>
                  <a:srgbClr val="000000"/>
                </a:solidFill>
                <a:latin typeface="Calibri"/>
                <a:cs typeface="Calibri"/>
              </a:rPr>
              <a:t>step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is finding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most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similar  </a:t>
            </a:r>
            <a:r>
              <a:rPr sz="3200" b="0" spc="-20" dirty="0">
                <a:solidFill>
                  <a:srgbClr val="000000"/>
                </a:solidFill>
                <a:latin typeface="Calibri"/>
                <a:cs typeface="Calibri"/>
              </a:rPr>
              <a:t>customers:</a:t>
            </a:r>
            <a:r>
              <a:rPr sz="32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O(|X|)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2336800"/>
            <a:ext cx="7590155" cy="387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90" dirty="0">
                <a:solidFill>
                  <a:srgbClr val="0000FF"/>
                </a:solidFill>
                <a:latin typeface="Calibri"/>
                <a:cs typeface="Calibri"/>
              </a:rPr>
              <a:t>Too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expensive 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do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at</a:t>
            </a:r>
            <a:r>
              <a:rPr sz="32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runtime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ts val="335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Could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pre-compute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ts val="3829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10" dirty="0">
                <a:latin typeface="Calibri"/>
                <a:cs typeface="Calibri"/>
              </a:rPr>
              <a:t>Naïve pre-computation </a:t>
            </a:r>
            <a:r>
              <a:rPr sz="3200" spc="-35" dirty="0">
                <a:latin typeface="Calibri"/>
                <a:cs typeface="Calibri"/>
              </a:rPr>
              <a:t>takes </a:t>
            </a:r>
            <a:r>
              <a:rPr sz="3200" spc="-5" dirty="0">
                <a:latin typeface="Calibri"/>
                <a:cs typeface="Calibri"/>
              </a:rPr>
              <a:t>time </a:t>
            </a:r>
            <a:r>
              <a:rPr sz="3200" b="1" dirty="0">
                <a:latin typeface="Calibri"/>
                <a:cs typeface="Calibri"/>
              </a:rPr>
              <a:t>O(k</a:t>
            </a:r>
            <a:r>
              <a:rPr sz="3200" b="1" spc="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·|X|)</a:t>
            </a:r>
            <a:endParaRPr sz="3200">
              <a:latin typeface="Calibri"/>
              <a:cs typeface="Calibri"/>
            </a:endParaRPr>
          </a:p>
          <a:p>
            <a:pPr marL="1109980" lvl="1" indent="-182880">
              <a:lnSpc>
                <a:spcPts val="2365"/>
              </a:lnSpc>
              <a:spcBef>
                <a:spcPts val="550"/>
              </a:spcBef>
              <a:buClr>
                <a:srgbClr val="6BB76D"/>
              </a:buClr>
              <a:buFont typeface="Wingdings"/>
              <a:buChar char=""/>
              <a:tabLst>
                <a:tab pos="1109980" algn="l"/>
              </a:tabLst>
            </a:pPr>
            <a:r>
              <a:rPr sz="2000" dirty="0">
                <a:latin typeface="Calibri"/>
                <a:cs typeface="Calibri"/>
              </a:rPr>
              <a:t>X … </a:t>
            </a:r>
            <a:r>
              <a:rPr sz="2000" spc="-5" dirty="0">
                <a:latin typeface="Calibri"/>
                <a:cs typeface="Calibri"/>
              </a:rPr>
              <a:t>set 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customers</a:t>
            </a:r>
            <a:endParaRPr sz="2000">
              <a:latin typeface="Calibri"/>
              <a:cs typeface="Calibri"/>
            </a:endParaRPr>
          </a:p>
          <a:p>
            <a:pPr marL="332740" indent="-320040">
              <a:lnSpc>
                <a:spcPts val="3804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55" dirty="0">
                <a:solidFill>
                  <a:srgbClr val="008000"/>
                </a:solidFill>
                <a:latin typeface="Calibri"/>
                <a:cs typeface="Calibri"/>
              </a:rPr>
              <a:t>We 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already know how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sz="3200" b="1" spc="-5" dirty="0">
                <a:solidFill>
                  <a:srgbClr val="008000"/>
                </a:solidFill>
                <a:latin typeface="Calibri"/>
                <a:cs typeface="Calibri"/>
              </a:rPr>
              <a:t>do</a:t>
            </a:r>
            <a:r>
              <a:rPr sz="3200" b="1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this!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Near-neighbor </a:t>
            </a:r>
            <a:r>
              <a:rPr sz="2800" spc="-10" dirty="0">
                <a:latin typeface="Calibri"/>
                <a:cs typeface="Calibri"/>
              </a:rPr>
              <a:t>search in high dimensions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b="1" spc="-5" dirty="0">
                <a:latin typeface="Calibri"/>
                <a:cs typeface="Calibri"/>
              </a:rPr>
              <a:t>LSH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Clustering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Dimensionality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reduction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495" y="6656831"/>
            <a:ext cx="4883150" cy="2012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440"/>
              </a:spcBef>
              <a:tabLst>
                <a:tab pos="214630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495" y="6656831"/>
            <a:ext cx="4883150" cy="201295"/>
          </a:xfrm>
          <a:custGeom>
            <a:avLst/>
            <a:gdLst/>
            <a:ahLst/>
            <a:cxnLst/>
            <a:rect l="l" t="t" r="r" b="b"/>
            <a:pathLst>
              <a:path w="4883150" h="201295">
                <a:moveTo>
                  <a:pt x="0" y="201168"/>
                </a:moveTo>
                <a:lnTo>
                  <a:pt x="4882896" y="201168"/>
                </a:lnTo>
                <a:lnTo>
                  <a:pt x="4882896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355104"/>
            <a:ext cx="3332988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383159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20" dirty="0">
                <a:solidFill>
                  <a:srgbClr val="FF0066"/>
                </a:solidFill>
                <a:latin typeface="Calibri"/>
                <a:cs typeface="Calibri"/>
              </a:rPr>
              <a:t>Leverage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all the</a:t>
            </a:r>
            <a:r>
              <a:rPr sz="3200" spc="-1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0066"/>
                </a:solidFill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936496"/>
            <a:ext cx="7720965" cy="3782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marR="176022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Don’t try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reduce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25" dirty="0">
                <a:latin typeface="Calibri"/>
                <a:cs typeface="Calibri"/>
              </a:rPr>
              <a:t>size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an  </a:t>
            </a:r>
            <a:r>
              <a:rPr sz="2800" spc="-25" dirty="0">
                <a:latin typeface="Calibri"/>
                <a:cs typeface="Calibri"/>
              </a:rPr>
              <a:t>effort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make </a:t>
            </a:r>
            <a:r>
              <a:rPr sz="2800" spc="-15" dirty="0">
                <a:latin typeface="Calibri"/>
                <a:cs typeface="Calibri"/>
              </a:rPr>
              <a:t>fancy </a:t>
            </a:r>
            <a:r>
              <a:rPr sz="2800" spc="-10" dirty="0">
                <a:latin typeface="Calibri"/>
                <a:cs typeface="Calibri"/>
              </a:rPr>
              <a:t>algorithms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work</a:t>
            </a:r>
            <a:endParaRPr sz="2800">
              <a:latin typeface="Calibri"/>
              <a:cs typeface="Calibri"/>
            </a:endParaRPr>
          </a:p>
          <a:p>
            <a:pPr marL="624840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Simple methods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20" dirty="0">
                <a:latin typeface="Calibri"/>
                <a:cs typeface="Calibri"/>
              </a:rPr>
              <a:t>large data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best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2575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Add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more</a:t>
            </a:r>
            <a:r>
              <a:rPr sz="3200" b="1" spc="-11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dirty="0">
                <a:latin typeface="Calibri"/>
                <a:cs typeface="Calibri"/>
              </a:rPr>
              <a:t>e.g., </a:t>
            </a:r>
            <a:r>
              <a:rPr sz="2800" spc="-5" dirty="0">
                <a:latin typeface="Calibri"/>
                <a:cs typeface="Calibri"/>
              </a:rPr>
              <a:t>add IMDB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genres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2575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10" dirty="0">
                <a:solidFill>
                  <a:srgbClr val="D60093"/>
                </a:solidFill>
                <a:latin typeface="Calibri"/>
                <a:cs typeface="Calibri"/>
              </a:rPr>
              <a:t>More </a:t>
            </a:r>
            <a:r>
              <a:rPr sz="3200" b="1" spc="-15" dirty="0">
                <a:solidFill>
                  <a:srgbClr val="D60093"/>
                </a:solidFill>
                <a:latin typeface="Calibri"/>
                <a:cs typeface="Calibri"/>
              </a:rPr>
              <a:t>data </a:t>
            </a:r>
            <a:r>
              <a:rPr sz="3200" b="1" spc="-10" dirty="0">
                <a:solidFill>
                  <a:srgbClr val="D60093"/>
                </a:solidFill>
                <a:latin typeface="Calibri"/>
                <a:cs typeface="Calibri"/>
              </a:rPr>
              <a:t>beats </a:t>
            </a:r>
            <a:r>
              <a:rPr sz="3200" b="1" spc="-20" dirty="0">
                <a:solidFill>
                  <a:srgbClr val="D60093"/>
                </a:solidFill>
                <a:latin typeface="Calibri"/>
                <a:cs typeface="Calibri"/>
              </a:rPr>
              <a:t>better</a:t>
            </a:r>
            <a:r>
              <a:rPr sz="3200" b="1" spc="-25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D60093"/>
                </a:solidFill>
                <a:latin typeface="Calibri"/>
                <a:cs typeface="Calibri"/>
              </a:rPr>
              <a:t>algorithms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u="heavy" spc="-5" dirty="0">
                <a:solidFill>
                  <a:srgbClr val="168BBA"/>
                </a:solidFill>
                <a:latin typeface="Courier New"/>
                <a:cs typeface="Courier New"/>
                <a:hlinkClick r:id="rId3"/>
              </a:rPr>
              <a:t>http://anand.typepad.com/datawocky/2008/03/more-data-usual.html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208" y="6620256"/>
            <a:ext cx="4828540" cy="23812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730"/>
              </a:spcBef>
              <a:tabLst>
                <a:tab pos="216471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208" y="6620256"/>
            <a:ext cx="4828540" cy="238125"/>
          </a:xfrm>
          <a:custGeom>
            <a:avLst/>
            <a:gdLst/>
            <a:ahLst/>
            <a:cxnLst/>
            <a:rect l="l" t="t" r="r" b="b"/>
            <a:pathLst>
              <a:path w="4828540" h="238125">
                <a:moveTo>
                  <a:pt x="0" y="237744"/>
                </a:moveTo>
                <a:lnTo>
                  <a:pt x="4828032" y="237744"/>
                </a:lnTo>
                <a:lnTo>
                  <a:pt x="4828032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435"/>
                </a:moveTo>
                <a:lnTo>
                  <a:pt x="9144000" y="5135435"/>
                </a:lnTo>
                <a:lnTo>
                  <a:pt x="9144000" y="0"/>
                </a:lnTo>
                <a:lnTo>
                  <a:pt x="0" y="0"/>
                </a:lnTo>
                <a:lnTo>
                  <a:pt x="0" y="5135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5106923"/>
            <a:ext cx="914247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511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191" y="2439936"/>
            <a:ext cx="7274052" cy="2147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>
                <a:solidFill>
                  <a:srgbClr val="FFFFFF"/>
                </a:solidFill>
              </a:rPr>
              <a:t>45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548" y="348995"/>
            <a:ext cx="743559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12671"/>
            <a:ext cx="253555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30" dirty="0">
                <a:solidFill>
                  <a:srgbClr val="FF0066"/>
                </a:solidFill>
                <a:latin typeface="Calibri"/>
                <a:cs typeface="Calibri"/>
              </a:rPr>
              <a:t>Training</a:t>
            </a:r>
            <a:r>
              <a:rPr sz="3200" spc="-12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66"/>
                </a:solidFill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845055"/>
            <a:ext cx="8140065" cy="450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100 million </a:t>
            </a:r>
            <a:r>
              <a:rPr sz="2800" spc="-15" dirty="0">
                <a:latin typeface="Calibri"/>
                <a:cs typeface="Calibri"/>
              </a:rPr>
              <a:t>ratings, </a:t>
            </a:r>
            <a:r>
              <a:rPr sz="2800" spc="-10" dirty="0">
                <a:latin typeface="Calibri"/>
                <a:cs typeface="Calibri"/>
              </a:rPr>
              <a:t>480,000 </a:t>
            </a:r>
            <a:r>
              <a:rPr sz="2800" spc="-15" dirty="0">
                <a:latin typeface="Calibri"/>
                <a:cs typeface="Calibri"/>
              </a:rPr>
              <a:t>users, </a:t>
            </a:r>
            <a:r>
              <a:rPr sz="2800" spc="-10" dirty="0">
                <a:latin typeface="Calibri"/>
                <a:cs typeface="Calibri"/>
              </a:rPr>
              <a:t>17,770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movies</a:t>
            </a:r>
            <a:endParaRPr sz="2800">
              <a:latin typeface="Calibri"/>
              <a:cs typeface="Calibri"/>
            </a:endParaRPr>
          </a:p>
          <a:p>
            <a:pPr marL="624840" indent="-274320">
              <a:lnSpc>
                <a:spcPts val="3160"/>
              </a:lnSpc>
              <a:spcBef>
                <a:spcPts val="33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6 </a:t>
            </a:r>
            <a:r>
              <a:rPr sz="2800" spc="-25" dirty="0">
                <a:latin typeface="Calibri"/>
                <a:cs typeface="Calibri"/>
              </a:rPr>
              <a:t>years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data: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2000-2005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ts val="364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80" dirty="0">
                <a:solidFill>
                  <a:srgbClr val="FF0066"/>
                </a:solidFill>
                <a:latin typeface="Calibri"/>
                <a:cs typeface="Calibri"/>
              </a:rPr>
              <a:t>Test</a:t>
            </a:r>
            <a:r>
              <a:rPr sz="3200" b="1" spc="-9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66"/>
                </a:solidFill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35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Last </a:t>
            </a:r>
            <a:r>
              <a:rPr sz="2800" spc="-35" dirty="0">
                <a:latin typeface="Calibri"/>
                <a:cs typeface="Calibri"/>
              </a:rPr>
              <a:t>few </a:t>
            </a:r>
            <a:r>
              <a:rPr sz="2800" spc="-20" dirty="0">
                <a:latin typeface="Calibri"/>
                <a:cs typeface="Calibri"/>
              </a:rPr>
              <a:t>ratings </a:t>
            </a:r>
            <a:r>
              <a:rPr sz="2800" spc="-5" dirty="0">
                <a:latin typeface="Calibri"/>
                <a:cs typeface="Calibri"/>
              </a:rPr>
              <a:t>of each user (2.8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million)</a:t>
            </a:r>
            <a:endParaRPr sz="2800">
              <a:latin typeface="Calibri"/>
              <a:cs typeface="Calibri"/>
            </a:endParaRPr>
          </a:p>
          <a:p>
            <a:pPr marL="624840" marR="956944" lvl="1" indent="-274320">
              <a:lnSpc>
                <a:spcPts val="3030"/>
              </a:lnSpc>
              <a:spcBef>
                <a:spcPts val="71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20" dirty="0">
                <a:latin typeface="Calibri"/>
                <a:cs typeface="Calibri"/>
              </a:rPr>
              <a:t>Evaluation </a:t>
            </a:r>
            <a:r>
              <a:rPr sz="2800" spc="-10" dirty="0">
                <a:latin typeface="Calibri"/>
                <a:cs typeface="Calibri"/>
              </a:rPr>
              <a:t>criterion: </a:t>
            </a:r>
            <a:r>
              <a:rPr sz="2800" spc="-20" dirty="0">
                <a:latin typeface="Calibri"/>
                <a:cs typeface="Calibri"/>
              </a:rPr>
              <a:t>root </a:t>
            </a:r>
            <a:r>
              <a:rPr sz="2800" spc="-5" dirty="0">
                <a:latin typeface="Calibri"/>
                <a:cs typeface="Calibri"/>
              </a:rPr>
              <a:t>mean </a:t>
            </a:r>
            <a:r>
              <a:rPr sz="2800" spc="-10" dirty="0">
                <a:latin typeface="Calibri"/>
                <a:cs typeface="Calibri"/>
              </a:rPr>
              <a:t>squared </a:t>
            </a:r>
            <a:r>
              <a:rPr sz="2800" spc="-15" dirty="0">
                <a:latin typeface="Calibri"/>
                <a:cs typeface="Calibri"/>
              </a:rPr>
              <a:t>error  </a:t>
            </a:r>
            <a:r>
              <a:rPr sz="2800" spc="-5" dirty="0">
                <a:latin typeface="Calibri"/>
                <a:cs typeface="Calibri"/>
              </a:rPr>
              <a:t>(RMSE)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ts val="3160"/>
              </a:lnSpc>
              <a:spcBef>
                <a:spcPts val="2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Netflix </a:t>
            </a:r>
            <a:r>
              <a:rPr sz="2800" spc="-15" dirty="0">
                <a:latin typeface="Calibri"/>
                <a:cs typeface="Calibri"/>
              </a:rPr>
              <a:t>Cinematch </a:t>
            </a:r>
            <a:r>
              <a:rPr sz="2800" spc="-5" dirty="0">
                <a:latin typeface="Calibri"/>
                <a:cs typeface="Calibri"/>
              </a:rPr>
              <a:t>RMSE: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0.9514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ts val="364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Competition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35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2700+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teams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33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$1 </a:t>
            </a:r>
            <a:r>
              <a:rPr sz="2800" spc="-10" dirty="0">
                <a:latin typeface="Calibri"/>
                <a:cs typeface="Calibri"/>
              </a:rPr>
              <a:t>million </a:t>
            </a:r>
            <a:r>
              <a:rPr sz="2800" spc="-20" dirty="0">
                <a:latin typeface="Calibri"/>
                <a:cs typeface="Calibri"/>
              </a:rPr>
              <a:t>prize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10% </a:t>
            </a:r>
            <a:r>
              <a:rPr sz="2800" spc="-20" dirty="0">
                <a:latin typeface="Calibri"/>
                <a:cs typeface="Calibri"/>
              </a:rPr>
              <a:t>improvement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Cinematch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351" y="6665976"/>
            <a:ext cx="4754880" cy="1924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370"/>
              </a:spcBef>
              <a:tabLst>
                <a:tab pos="215582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351" y="6665976"/>
            <a:ext cx="4754880" cy="192405"/>
          </a:xfrm>
          <a:custGeom>
            <a:avLst/>
            <a:gdLst/>
            <a:ahLst/>
            <a:cxnLst/>
            <a:rect l="l" t="t" r="r" b="b"/>
            <a:pathLst>
              <a:path w="4754880" h="192404">
                <a:moveTo>
                  <a:pt x="0" y="192024"/>
                </a:moveTo>
                <a:lnTo>
                  <a:pt x="4754880" y="192024"/>
                </a:lnTo>
                <a:lnTo>
                  <a:pt x="475488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747" y="355104"/>
            <a:ext cx="8612124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6017895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Next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topic: </a:t>
            </a:r>
            <a:r>
              <a:rPr sz="3200" spc="-10" dirty="0">
                <a:solidFill>
                  <a:srgbClr val="FF0066"/>
                </a:solidFill>
                <a:latin typeface="Calibri"/>
                <a:cs typeface="Calibri"/>
              </a:rPr>
              <a:t>Recommendations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via  </a:t>
            </a:r>
            <a:r>
              <a:rPr sz="3200" spc="-15" dirty="0">
                <a:solidFill>
                  <a:srgbClr val="FF0066"/>
                </a:solidFill>
                <a:latin typeface="Calibri"/>
                <a:cs typeface="Calibri"/>
              </a:rPr>
              <a:t>Latent </a:t>
            </a:r>
            <a:r>
              <a:rPr sz="3200" spc="-20" dirty="0">
                <a:solidFill>
                  <a:srgbClr val="FF0066"/>
                </a:solidFill>
                <a:latin typeface="Calibri"/>
                <a:cs typeface="Calibri"/>
              </a:rPr>
              <a:t>Factor</a:t>
            </a:r>
            <a:r>
              <a:rPr sz="3200" spc="-1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66"/>
                </a:solidFill>
                <a:latin typeface="Calibri"/>
                <a:cs typeface="Calibri"/>
              </a:rPr>
              <a:t>models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208" y="6629400"/>
            <a:ext cx="4846320" cy="2286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60"/>
              </a:spcBef>
              <a:tabLst>
                <a:tab pos="216471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4727" y="2284215"/>
            <a:ext cx="5932170" cy="3885565"/>
          </a:xfrm>
          <a:custGeom>
            <a:avLst/>
            <a:gdLst/>
            <a:ahLst/>
            <a:cxnLst/>
            <a:rect l="l" t="t" r="r" b="b"/>
            <a:pathLst>
              <a:path w="5932170" h="3885565">
                <a:moveTo>
                  <a:pt x="0" y="0"/>
                </a:moveTo>
                <a:lnTo>
                  <a:pt x="5931825" y="0"/>
                </a:lnTo>
                <a:lnTo>
                  <a:pt x="5931825" y="3884994"/>
                </a:lnTo>
                <a:lnTo>
                  <a:pt x="0" y="38849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1658" y="2909402"/>
            <a:ext cx="5306060" cy="2768600"/>
          </a:xfrm>
          <a:custGeom>
            <a:avLst/>
            <a:gdLst/>
            <a:ahLst/>
            <a:cxnLst/>
            <a:rect l="l" t="t" r="r" b="b"/>
            <a:pathLst>
              <a:path w="5306059" h="2768600">
                <a:moveTo>
                  <a:pt x="0" y="0"/>
                </a:moveTo>
                <a:lnTo>
                  <a:pt x="5305854" y="0"/>
                </a:lnTo>
                <a:lnTo>
                  <a:pt x="5305854" y="2768601"/>
                </a:lnTo>
                <a:lnTo>
                  <a:pt x="0" y="27686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1658" y="5678009"/>
            <a:ext cx="5306060" cy="0"/>
          </a:xfrm>
          <a:custGeom>
            <a:avLst/>
            <a:gdLst/>
            <a:ahLst/>
            <a:cxnLst/>
            <a:rect l="l" t="t" r="r" b="b"/>
            <a:pathLst>
              <a:path w="5306059">
                <a:moveTo>
                  <a:pt x="0" y="0"/>
                </a:moveTo>
                <a:lnTo>
                  <a:pt x="53058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1658" y="5127257"/>
            <a:ext cx="5306060" cy="0"/>
          </a:xfrm>
          <a:custGeom>
            <a:avLst/>
            <a:gdLst/>
            <a:ahLst/>
            <a:cxnLst/>
            <a:rect l="l" t="t" r="r" b="b"/>
            <a:pathLst>
              <a:path w="5306059">
                <a:moveTo>
                  <a:pt x="0" y="0"/>
                </a:moveTo>
                <a:lnTo>
                  <a:pt x="53058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1658" y="4576510"/>
            <a:ext cx="5306060" cy="0"/>
          </a:xfrm>
          <a:custGeom>
            <a:avLst/>
            <a:gdLst/>
            <a:ahLst/>
            <a:cxnLst/>
            <a:rect l="l" t="t" r="r" b="b"/>
            <a:pathLst>
              <a:path w="5306059">
                <a:moveTo>
                  <a:pt x="0" y="0"/>
                </a:moveTo>
                <a:lnTo>
                  <a:pt x="53058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1658" y="4010879"/>
            <a:ext cx="5306060" cy="0"/>
          </a:xfrm>
          <a:custGeom>
            <a:avLst/>
            <a:gdLst/>
            <a:ahLst/>
            <a:cxnLst/>
            <a:rect l="l" t="t" r="r" b="b"/>
            <a:pathLst>
              <a:path w="5306059">
                <a:moveTo>
                  <a:pt x="0" y="0"/>
                </a:moveTo>
                <a:lnTo>
                  <a:pt x="53058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51658" y="3460133"/>
            <a:ext cx="5306060" cy="0"/>
          </a:xfrm>
          <a:custGeom>
            <a:avLst/>
            <a:gdLst/>
            <a:ahLst/>
            <a:cxnLst/>
            <a:rect l="l" t="t" r="r" b="b"/>
            <a:pathLst>
              <a:path w="5306059">
                <a:moveTo>
                  <a:pt x="0" y="0"/>
                </a:moveTo>
                <a:lnTo>
                  <a:pt x="53058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51658" y="2909387"/>
            <a:ext cx="5306060" cy="0"/>
          </a:xfrm>
          <a:custGeom>
            <a:avLst/>
            <a:gdLst/>
            <a:ahLst/>
            <a:cxnLst/>
            <a:rect l="l" t="t" r="r" b="b"/>
            <a:pathLst>
              <a:path w="5306059">
                <a:moveTo>
                  <a:pt x="0" y="0"/>
                </a:moveTo>
                <a:lnTo>
                  <a:pt x="53058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1658" y="2901944"/>
            <a:ext cx="5306060" cy="15240"/>
          </a:xfrm>
          <a:custGeom>
            <a:avLst/>
            <a:gdLst/>
            <a:ahLst/>
            <a:cxnLst/>
            <a:rect l="l" t="t" r="r" b="b"/>
            <a:pathLst>
              <a:path w="5306059" h="15239">
                <a:moveTo>
                  <a:pt x="0" y="0"/>
                </a:moveTo>
                <a:lnTo>
                  <a:pt x="5305854" y="0"/>
                </a:lnTo>
                <a:lnTo>
                  <a:pt x="5305854" y="14885"/>
                </a:lnTo>
                <a:lnTo>
                  <a:pt x="0" y="14885"/>
                </a:lnTo>
                <a:lnTo>
                  <a:pt x="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7512" y="2909387"/>
            <a:ext cx="0" cy="2769235"/>
          </a:xfrm>
          <a:custGeom>
            <a:avLst/>
            <a:gdLst/>
            <a:ahLst/>
            <a:cxnLst/>
            <a:rect l="l" t="t" r="r" b="b"/>
            <a:pathLst>
              <a:path h="2769235">
                <a:moveTo>
                  <a:pt x="0" y="0"/>
                </a:moveTo>
                <a:lnTo>
                  <a:pt x="0" y="2768616"/>
                </a:lnTo>
              </a:path>
            </a:pathLst>
          </a:custGeom>
          <a:ln w="1490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1658" y="5678009"/>
            <a:ext cx="5306060" cy="0"/>
          </a:xfrm>
          <a:custGeom>
            <a:avLst/>
            <a:gdLst/>
            <a:ahLst/>
            <a:cxnLst/>
            <a:rect l="l" t="t" r="r" b="b"/>
            <a:pathLst>
              <a:path w="5306059">
                <a:moveTo>
                  <a:pt x="5305854" y="0"/>
                </a:moveTo>
                <a:lnTo>
                  <a:pt x="0" y="0"/>
                </a:lnTo>
              </a:path>
            </a:pathLst>
          </a:custGeom>
          <a:ln w="1488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51658" y="2909393"/>
            <a:ext cx="0" cy="2769235"/>
          </a:xfrm>
          <a:custGeom>
            <a:avLst/>
            <a:gdLst/>
            <a:ahLst/>
            <a:cxnLst/>
            <a:rect l="l" t="t" r="r" b="b"/>
            <a:pathLst>
              <a:path h="2769235">
                <a:moveTo>
                  <a:pt x="0" y="2768616"/>
                </a:moveTo>
                <a:lnTo>
                  <a:pt x="0" y="0"/>
                </a:lnTo>
              </a:path>
            </a:pathLst>
          </a:custGeom>
          <a:ln w="14904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6119" y="2909387"/>
            <a:ext cx="0" cy="2769235"/>
          </a:xfrm>
          <a:custGeom>
            <a:avLst/>
            <a:gdLst/>
            <a:ahLst/>
            <a:cxnLst/>
            <a:rect l="l" t="t" r="r" b="b"/>
            <a:pathLst>
              <a:path h="2769235">
                <a:moveTo>
                  <a:pt x="0" y="0"/>
                </a:moveTo>
                <a:lnTo>
                  <a:pt x="0" y="27686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1407" y="56780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1407" y="512725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59116" y="2782860"/>
            <a:ext cx="3189462" cy="2813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10617" y="4330904"/>
            <a:ext cx="1550012" cy="111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79597" y="4472315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29770"/>
                </a:moveTo>
                <a:lnTo>
                  <a:pt x="2328" y="18141"/>
                </a:lnTo>
                <a:lnTo>
                  <a:pt x="8694" y="8683"/>
                </a:lnTo>
                <a:lnTo>
                  <a:pt x="18165" y="2326"/>
                </a:lnTo>
                <a:lnTo>
                  <a:pt x="29808" y="0"/>
                </a:lnTo>
                <a:lnTo>
                  <a:pt x="41451" y="2326"/>
                </a:lnTo>
                <a:lnTo>
                  <a:pt x="50921" y="8683"/>
                </a:lnTo>
                <a:lnTo>
                  <a:pt x="57287" y="18141"/>
                </a:lnTo>
                <a:lnTo>
                  <a:pt x="59616" y="29770"/>
                </a:lnTo>
                <a:lnTo>
                  <a:pt x="57287" y="41398"/>
                </a:lnTo>
                <a:lnTo>
                  <a:pt x="50921" y="50856"/>
                </a:lnTo>
                <a:lnTo>
                  <a:pt x="41451" y="57214"/>
                </a:lnTo>
                <a:lnTo>
                  <a:pt x="29808" y="59540"/>
                </a:lnTo>
                <a:lnTo>
                  <a:pt x="18165" y="57214"/>
                </a:lnTo>
                <a:lnTo>
                  <a:pt x="8694" y="50856"/>
                </a:lnTo>
                <a:lnTo>
                  <a:pt x="2328" y="41398"/>
                </a:lnTo>
                <a:lnTo>
                  <a:pt x="0" y="29770"/>
                </a:lnTo>
                <a:close/>
              </a:path>
            </a:pathLst>
          </a:custGeom>
          <a:ln w="14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35603" y="2404122"/>
            <a:ext cx="24250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Overview </a:t>
            </a:r>
            <a:r>
              <a:rPr sz="1400" b="1" spc="-20" dirty="0">
                <a:latin typeface="Arial"/>
                <a:cs typeface="Arial"/>
              </a:rPr>
              <a:t>of </a:t>
            </a:r>
            <a:r>
              <a:rPr sz="1400" b="1" spc="-10" dirty="0">
                <a:latin typeface="Arial"/>
                <a:cs typeface="Arial"/>
              </a:rPr>
              <a:t>Coffee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Varieties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66879" y="4313567"/>
            <a:ext cx="233679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60" dirty="0">
                <a:latin typeface="Arial"/>
                <a:cs typeface="Arial"/>
              </a:rPr>
              <a:t>F</a:t>
            </a:r>
            <a:r>
              <a:rPr sz="1250" spc="25" dirty="0">
                <a:latin typeface="Arial"/>
                <a:cs typeface="Arial"/>
              </a:rPr>
              <a:t>R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66385" y="4402887"/>
            <a:ext cx="23939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55" dirty="0">
                <a:latin typeface="Arial"/>
                <a:cs typeface="Arial"/>
              </a:rPr>
              <a:t>T</a:t>
            </a:r>
            <a:r>
              <a:rPr sz="1250" b="1" spc="25" dirty="0"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36579" y="3480015"/>
            <a:ext cx="21590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5" dirty="0">
                <a:latin typeface="Arial"/>
                <a:cs typeface="Arial"/>
              </a:rPr>
              <a:t>S6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7158" y="2959036"/>
            <a:ext cx="20447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Arial"/>
                <a:cs typeface="Arial"/>
              </a:rPr>
              <a:t>L5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44252" y="3867022"/>
            <a:ext cx="21590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5" dirty="0">
                <a:latin typeface="Arial"/>
                <a:cs typeface="Arial"/>
              </a:rPr>
              <a:t>S3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45689" y="5013172"/>
            <a:ext cx="20701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90" dirty="0">
                <a:latin typeface="Arial"/>
                <a:cs typeface="Arial"/>
              </a:rPr>
              <a:t>R8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08196" y="4849431"/>
            <a:ext cx="20701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90" dirty="0">
                <a:latin typeface="Arial"/>
                <a:cs typeface="Arial"/>
              </a:rPr>
              <a:t>R5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44746" y="3777716"/>
            <a:ext cx="20701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90" dirty="0">
                <a:latin typeface="Arial"/>
                <a:cs typeface="Arial"/>
              </a:rPr>
              <a:t>R4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74553" y="3926560"/>
            <a:ext cx="20701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90" dirty="0">
                <a:latin typeface="Arial"/>
                <a:cs typeface="Arial"/>
              </a:rPr>
              <a:t>R3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67823" y="3941445"/>
            <a:ext cx="31115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75" spc="-135" baseline="-20000" dirty="0">
                <a:latin typeface="Arial"/>
                <a:cs typeface="Arial"/>
              </a:rPr>
              <a:t>R</a:t>
            </a:r>
            <a:r>
              <a:rPr sz="1875" spc="-1050" baseline="-20000" dirty="0">
                <a:latin typeface="Arial"/>
                <a:cs typeface="Arial"/>
              </a:rPr>
              <a:t>2</a:t>
            </a:r>
            <a:r>
              <a:rPr sz="1250" spc="-90" dirty="0">
                <a:latin typeface="Arial"/>
                <a:cs typeface="Arial"/>
              </a:rPr>
              <a:t>R6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06772" y="3718179"/>
            <a:ext cx="20701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90" dirty="0">
                <a:latin typeface="Arial"/>
                <a:cs typeface="Arial"/>
              </a:rPr>
              <a:t>C7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04359" y="3286505"/>
            <a:ext cx="55880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75" spc="-22" baseline="-20000" dirty="0">
                <a:latin typeface="Arial"/>
                <a:cs typeface="Arial"/>
              </a:rPr>
              <a:t>S</a:t>
            </a:r>
            <a:r>
              <a:rPr sz="1875" spc="-697" baseline="-20000" dirty="0">
                <a:latin typeface="Arial"/>
                <a:cs typeface="Arial"/>
              </a:rPr>
              <a:t>2</a:t>
            </a:r>
            <a:r>
              <a:rPr sz="1250" spc="-15" dirty="0">
                <a:latin typeface="Arial"/>
                <a:cs typeface="Arial"/>
              </a:rPr>
              <a:t>S</a:t>
            </a:r>
            <a:r>
              <a:rPr sz="1250" spc="20" dirty="0">
                <a:latin typeface="Arial"/>
                <a:cs typeface="Arial"/>
              </a:rPr>
              <a:t>1</a:t>
            </a:r>
            <a:r>
              <a:rPr sz="1250" spc="-245" dirty="0">
                <a:latin typeface="Arial"/>
                <a:cs typeface="Arial"/>
              </a:rPr>
              <a:t> </a:t>
            </a:r>
            <a:r>
              <a:rPr sz="1250" spc="-15" dirty="0">
                <a:latin typeface="Arial"/>
                <a:cs typeface="Arial"/>
              </a:rPr>
              <a:t>S7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75046" y="4566615"/>
            <a:ext cx="20637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60" dirty="0">
                <a:latin typeface="Arial"/>
                <a:cs typeface="Arial"/>
              </a:rPr>
              <a:t>F</a:t>
            </a:r>
            <a:r>
              <a:rPr sz="1250" spc="20" dirty="0">
                <a:latin typeface="Arial"/>
                <a:cs typeface="Arial"/>
              </a:rPr>
              <a:t>9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0545" y="5147132"/>
            <a:ext cx="20637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60" dirty="0">
                <a:latin typeface="Arial"/>
                <a:cs typeface="Arial"/>
              </a:rPr>
              <a:t>F</a:t>
            </a:r>
            <a:r>
              <a:rPr sz="1250" spc="20" dirty="0"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46215" y="4417771"/>
            <a:ext cx="62357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20" dirty="0">
                <a:latin typeface="Arial"/>
                <a:cs typeface="Arial"/>
              </a:rPr>
              <a:t>F3</a:t>
            </a:r>
            <a:r>
              <a:rPr sz="1250" spc="15" dirty="0">
                <a:latin typeface="Arial"/>
                <a:cs typeface="Arial"/>
              </a:rPr>
              <a:t> </a:t>
            </a:r>
            <a:r>
              <a:rPr sz="1875" spc="-37" baseline="-26666" dirty="0">
                <a:latin typeface="Arial"/>
                <a:cs typeface="Arial"/>
              </a:rPr>
              <a:t>F2</a:t>
            </a:r>
            <a:r>
              <a:rPr sz="1875" spc="-37" baseline="-42222" dirty="0">
                <a:latin typeface="Arial"/>
                <a:cs typeface="Arial"/>
              </a:rPr>
              <a:t>F1</a:t>
            </a:r>
            <a:endParaRPr sz="1875" baseline="-42222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33223" y="4504156"/>
            <a:ext cx="876935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895" marR="5080" indent="-417830">
              <a:lnSpc>
                <a:spcPct val="140600"/>
              </a:lnSpc>
              <a:tabLst>
                <a:tab pos="429895" algn="l"/>
              </a:tabLst>
            </a:pPr>
            <a:r>
              <a:rPr sz="1250" spc="-20" dirty="0">
                <a:latin typeface="Arial"/>
                <a:cs typeface="Arial"/>
              </a:rPr>
              <a:t>F8	F0</a:t>
            </a:r>
            <a:r>
              <a:rPr sz="1250" spc="125" dirty="0">
                <a:latin typeface="Arial"/>
                <a:cs typeface="Arial"/>
              </a:rPr>
              <a:t> </a:t>
            </a:r>
            <a:r>
              <a:rPr sz="1875" spc="-30" baseline="-20000" dirty="0">
                <a:latin typeface="Arial"/>
                <a:cs typeface="Arial"/>
              </a:rPr>
              <a:t>F6 </a:t>
            </a:r>
            <a:r>
              <a:rPr sz="1875" spc="15" baseline="-20000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F5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83214" y="2735757"/>
            <a:ext cx="13081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10" dirty="0">
                <a:latin typeface="Arial"/>
                <a:cs typeface="Arial"/>
              </a:rPr>
              <a:t>I2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59655" y="2869730"/>
            <a:ext cx="29654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14" dirty="0">
                <a:latin typeface="Arial"/>
                <a:cs typeface="Arial"/>
              </a:rPr>
              <a:t>I</a:t>
            </a:r>
            <a:r>
              <a:rPr sz="1250" spc="-229" dirty="0">
                <a:latin typeface="Arial"/>
                <a:cs typeface="Arial"/>
              </a:rPr>
              <a:t>1</a:t>
            </a:r>
            <a:r>
              <a:rPr sz="1875" spc="-135" baseline="-11111" dirty="0">
                <a:latin typeface="Arial"/>
                <a:cs typeface="Arial"/>
              </a:rPr>
              <a:t>C6</a:t>
            </a:r>
            <a:endParaRPr sz="1875" baseline="-11111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89463" y="3063227"/>
            <a:ext cx="44577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75" spc="37" baseline="-26666" dirty="0">
                <a:latin typeface="Arial"/>
                <a:cs typeface="Arial"/>
              </a:rPr>
              <a:t>S5</a:t>
            </a:r>
            <a:r>
              <a:rPr sz="1875" spc="-225" baseline="-26666" dirty="0">
                <a:latin typeface="Arial"/>
                <a:cs typeface="Arial"/>
              </a:rPr>
              <a:t> </a:t>
            </a:r>
            <a:r>
              <a:rPr sz="1250" spc="-90" dirty="0">
                <a:latin typeface="Arial"/>
                <a:cs typeface="Arial"/>
              </a:rPr>
              <a:t>C1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12033" y="4209377"/>
            <a:ext cx="21590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5" dirty="0">
                <a:latin typeface="Arial"/>
                <a:cs typeface="Arial"/>
              </a:rPr>
              <a:t>B2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13964" y="4521961"/>
            <a:ext cx="21590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15" dirty="0">
                <a:latin typeface="Arial"/>
                <a:cs typeface="Arial"/>
              </a:rPr>
              <a:t>B1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95698" y="4254030"/>
            <a:ext cx="57404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40" dirty="0">
                <a:latin typeface="Arial"/>
                <a:cs typeface="Arial"/>
              </a:rPr>
              <a:t>L4</a:t>
            </a:r>
            <a:r>
              <a:rPr sz="1875" spc="-60" baseline="-4444" dirty="0">
                <a:latin typeface="Arial"/>
                <a:cs typeface="Arial"/>
              </a:rPr>
              <a:t>C3</a:t>
            </a:r>
            <a:r>
              <a:rPr sz="1875" spc="-60" baseline="-26666" dirty="0">
                <a:latin typeface="Arial"/>
                <a:cs typeface="Arial"/>
              </a:rPr>
              <a:t>S4</a:t>
            </a:r>
            <a:endParaRPr sz="1875" baseline="-26666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01769" y="3626463"/>
            <a:ext cx="189865" cy="1409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250" b="1" spc="-40" dirty="0">
                <a:latin typeface="Arial"/>
                <a:cs typeface="Arial"/>
              </a:rPr>
              <a:t>E</a:t>
            </a:r>
            <a:r>
              <a:rPr sz="1250" b="1" spc="-15" dirty="0">
                <a:latin typeface="Arial"/>
                <a:cs typeface="Arial"/>
              </a:rPr>
              <a:t>x</a:t>
            </a:r>
            <a:r>
              <a:rPr sz="1250" b="1" spc="30" dirty="0">
                <a:latin typeface="Arial"/>
                <a:cs typeface="Arial"/>
              </a:rPr>
              <a:t>o</a:t>
            </a:r>
            <a:r>
              <a:rPr sz="1250" b="1" spc="35" dirty="0">
                <a:latin typeface="Arial"/>
                <a:cs typeface="Arial"/>
              </a:rPr>
              <a:t>t</a:t>
            </a:r>
            <a:r>
              <a:rPr sz="1250" b="1" spc="-10" dirty="0">
                <a:latin typeface="Arial"/>
                <a:cs typeface="Arial"/>
              </a:rPr>
              <a:t>i</a:t>
            </a:r>
            <a:r>
              <a:rPr sz="1250" b="1" spc="-15" dirty="0">
                <a:latin typeface="Arial"/>
                <a:cs typeface="Arial"/>
              </a:rPr>
              <a:t>c</a:t>
            </a:r>
            <a:r>
              <a:rPr sz="1250" b="1" spc="30" dirty="0">
                <a:latin typeface="Arial"/>
                <a:cs typeface="Arial"/>
              </a:rPr>
              <a:t>n</a:t>
            </a:r>
            <a:r>
              <a:rPr sz="1250" b="1" spc="-15" dirty="0">
                <a:latin typeface="Arial"/>
                <a:cs typeface="Arial"/>
              </a:rPr>
              <a:t>es</a:t>
            </a:r>
            <a:r>
              <a:rPr sz="1250" b="1" dirty="0">
                <a:latin typeface="Arial"/>
                <a:cs typeface="Arial"/>
              </a:rPr>
              <a:t>s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/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spc="-40" dirty="0">
                <a:latin typeface="Arial"/>
                <a:cs typeface="Arial"/>
              </a:rPr>
              <a:t>P</a:t>
            </a:r>
            <a:r>
              <a:rPr sz="1250" b="1" spc="-35" dirty="0">
                <a:latin typeface="Arial"/>
                <a:cs typeface="Arial"/>
              </a:rPr>
              <a:t>r</a:t>
            </a:r>
            <a:r>
              <a:rPr sz="1250" b="1" spc="-10" dirty="0">
                <a:latin typeface="Arial"/>
                <a:cs typeface="Arial"/>
              </a:rPr>
              <a:t>i</a:t>
            </a:r>
            <a:r>
              <a:rPr sz="1250" b="1" spc="-15" dirty="0">
                <a:latin typeface="Arial"/>
                <a:cs typeface="Arial"/>
              </a:rPr>
              <a:t>ce</a:t>
            </a:r>
            <a:endParaRPr sz="12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25069" y="4134954"/>
            <a:ext cx="72199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60" dirty="0">
                <a:latin typeface="Arial"/>
                <a:cs typeface="Arial"/>
              </a:rPr>
              <a:t>F</a:t>
            </a:r>
            <a:r>
              <a:rPr sz="1250" b="1" dirty="0">
                <a:latin typeface="Arial"/>
                <a:cs typeface="Arial"/>
              </a:rPr>
              <a:t>l</a:t>
            </a:r>
            <a:r>
              <a:rPr sz="1250" b="1" spc="5" dirty="0">
                <a:latin typeface="Arial"/>
                <a:cs typeface="Arial"/>
              </a:rPr>
              <a:t>av</a:t>
            </a:r>
            <a:r>
              <a:rPr sz="1250" b="1" spc="50" dirty="0">
                <a:latin typeface="Arial"/>
                <a:cs typeface="Arial"/>
              </a:rPr>
              <a:t>o</a:t>
            </a:r>
            <a:r>
              <a:rPr sz="1250" b="1" spc="95" dirty="0">
                <a:latin typeface="Arial"/>
                <a:cs typeface="Arial"/>
              </a:rPr>
              <a:t>r</a:t>
            </a:r>
            <a:r>
              <a:rPr sz="1250" b="1" spc="120" dirty="0">
                <a:latin typeface="Arial"/>
                <a:cs typeface="Arial"/>
              </a:rPr>
              <a:t>e</a:t>
            </a:r>
            <a:r>
              <a:rPr sz="1250" b="1" spc="25" dirty="0">
                <a:latin typeface="Arial"/>
                <a:cs typeface="Arial"/>
              </a:rPr>
              <a:t>d</a:t>
            </a:r>
            <a:endParaRPr sz="12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73128" y="3018574"/>
            <a:ext cx="50419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135" dirty="0">
                <a:latin typeface="Arial"/>
                <a:cs typeface="Arial"/>
              </a:rPr>
              <a:t>E</a:t>
            </a:r>
            <a:r>
              <a:rPr sz="1250" b="1" spc="5" dirty="0">
                <a:latin typeface="Arial"/>
                <a:cs typeface="Arial"/>
              </a:rPr>
              <a:t>x</a:t>
            </a:r>
            <a:r>
              <a:rPr sz="1250" b="1" spc="55" dirty="0">
                <a:latin typeface="Arial"/>
                <a:cs typeface="Arial"/>
              </a:rPr>
              <a:t>o</a:t>
            </a:r>
            <a:r>
              <a:rPr sz="1250" b="1" spc="45" dirty="0">
                <a:latin typeface="Arial"/>
                <a:cs typeface="Arial"/>
              </a:rPr>
              <a:t>t</a:t>
            </a:r>
            <a:r>
              <a:rPr sz="1250" b="1" dirty="0">
                <a:latin typeface="Arial"/>
                <a:cs typeface="Arial"/>
              </a:rPr>
              <a:t>i</a:t>
            </a:r>
            <a:r>
              <a:rPr sz="1250" b="1" spc="20" dirty="0">
                <a:latin typeface="Arial"/>
                <a:cs typeface="Arial"/>
              </a:rPr>
              <a:t>c</a:t>
            </a:r>
            <a:endParaRPr sz="12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92805" y="5144134"/>
            <a:ext cx="1249680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250" b="1" spc="25" dirty="0">
                <a:latin typeface="Arial"/>
                <a:cs typeface="Arial"/>
              </a:rPr>
              <a:t>Popular Roasts  and</a:t>
            </a:r>
            <a:r>
              <a:rPr sz="1250" b="1" spc="-35" dirty="0">
                <a:latin typeface="Arial"/>
                <a:cs typeface="Arial"/>
              </a:rPr>
              <a:t> </a:t>
            </a:r>
            <a:r>
              <a:rPr sz="1250" b="1" spc="25" dirty="0">
                <a:latin typeface="Arial"/>
                <a:cs typeface="Arial"/>
              </a:rPr>
              <a:t>Blends</a:t>
            </a:r>
            <a:endParaRPr sz="12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29836" y="4120070"/>
            <a:ext cx="54737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215" dirty="0">
                <a:latin typeface="Arial"/>
                <a:cs typeface="Arial"/>
              </a:rPr>
              <a:t>C</a:t>
            </a:r>
            <a:r>
              <a:rPr sz="1875" spc="-322" baseline="-20000" dirty="0">
                <a:latin typeface="Arial"/>
                <a:cs typeface="Arial"/>
              </a:rPr>
              <a:t>C</a:t>
            </a:r>
            <a:r>
              <a:rPr sz="1250" spc="-215" dirty="0">
                <a:latin typeface="Arial"/>
                <a:cs typeface="Arial"/>
              </a:rPr>
              <a:t>2</a:t>
            </a:r>
            <a:r>
              <a:rPr sz="1875" spc="-322" baseline="-20000" dirty="0">
                <a:latin typeface="Arial"/>
                <a:cs typeface="Arial"/>
              </a:rPr>
              <a:t>4</a:t>
            </a:r>
            <a:r>
              <a:rPr sz="1875" spc="-142" baseline="-20000" dirty="0">
                <a:latin typeface="Arial"/>
                <a:cs typeface="Arial"/>
              </a:rPr>
              <a:t> </a:t>
            </a:r>
            <a:r>
              <a:rPr sz="1875" spc="7" baseline="-35555" dirty="0">
                <a:latin typeface="Arial"/>
                <a:cs typeface="Arial"/>
              </a:rPr>
              <a:t>a1</a:t>
            </a:r>
            <a:endParaRPr sz="1875" baseline="-35555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50339" y="5727650"/>
            <a:ext cx="6764020" cy="81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8419" algn="ctr">
              <a:lnSpc>
                <a:spcPct val="100000"/>
              </a:lnSpc>
            </a:pPr>
            <a:r>
              <a:rPr sz="1250" b="1" spc="50" dirty="0">
                <a:latin typeface="Arial"/>
                <a:cs typeface="Arial"/>
              </a:rPr>
              <a:t>Complexity </a:t>
            </a:r>
            <a:r>
              <a:rPr sz="1250" b="1" spc="30" dirty="0">
                <a:latin typeface="Arial"/>
                <a:cs typeface="Arial"/>
              </a:rPr>
              <a:t>of</a:t>
            </a:r>
            <a:r>
              <a:rPr sz="1250" b="1" spc="-6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Flavor</a:t>
            </a:r>
            <a:endParaRPr sz="125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09"/>
              </a:spcBef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bubbles </a:t>
            </a:r>
            <a:r>
              <a:rPr sz="1800" b="1" spc="-15" dirty="0">
                <a:solidFill>
                  <a:srgbClr val="008000"/>
                </a:solidFill>
                <a:latin typeface="Arial"/>
                <a:cs typeface="Arial"/>
              </a:rPr>
              <a:t>above 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represent products sized by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sales volume.  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Products close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each 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other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are recommended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each</a:t>
            </a:r>
            <a:r>
              <a:rPr sz="1800" b="1" spc="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8000"/>
                </a:solidFill>
                <a:latin typeface="Arial"/>
                <a:cs typeface="Arial"/>
              </a:rPr>
              <a:t>other.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21208" y="6629400"/>
            <a:ext cx="4846320" cy="228600"/>
          </a:xfrm>
          <a:custGeom>
            <a:avLst/>
            <a:gdLst/>
            <a:ahLst/>
            <a:cxnLst/>
            <a:rect l="l" t="t" r="r" b="b"/>
            <a:pathLst>
              <a:path w="4846320" h="228600">
                <a:moveTo>
                  <a:pt x="0" y="228600"/>
                </a:moveTo>
                <a:lnTo>
                  <a:pt x="4846320" y="228600"/>
                </a:lnTo>
                <a:lnTo>
                  <a:pt x="484632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1687" y="1204912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1687" y="1889125"/>
            <a:ext cx="0" cy="2834005"/>
          </a:xfrm>
          <a:custGeom>
            <a:avLst/>
            <a:gdLst/>
            <a:ahLst/>
            <a:cxnLst/>
            <a:rect l="l" t="t" r="r" b="b"/>
            <a:pathLst>
              <a:path h="2834004">
                <a:moveTo>
                  <a:pt x="0" y="0"/>
                </a:moveTo>
                <a:lnTo>
                  <a:pt x="0" y="28336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1687" y="536914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797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3587" y="609441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3587" y="11414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4787" y="3732212"/>
            <a:ext cx="6045200" cy="0"/>
          </a:xfrm>
          <a:custGeom>
            <a:avLst/>
            <a:gdLst/>
            <a:ahLst/>
            <a:cxnLst/>
            <a:rect l="l" t="t" r="r" b="b"/>
            <a:pathLst>
              <a:path w="6045200">
                <a:moveTo>
                  <a:pt x="0" y="0"/>
                </a:moveTo>
                <a:lnTo>
                  <a:pt x="6045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7287" y="36941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1287" y="36941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352" y="3351529"/>
            <a:ext cx="831215" cy="848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Corbel"/>
                <a:cs typeface="Corbel"/>
              </a:rPr>
              <a:t>Geared  </a:t>
            </a:r>
            <a:r>
              <a:rPr sz="1800" b="1" dirty="0">
                <a:solidFill>
                  <a:srgbClr val="0000FF"/>
                </a:solidFill>
                <a:latin typeface="Corbel"/>
                <a:cs typeface="Corbel"/>
              </a:rPr>
              <a:t>t</a:t>
            </a:r>
            <a:r>
              <a:rPr sz="1800" b="1" spc="-5" dirty="0">
                <a:solidFill>
                  <a:srgbClr val="0000FF"/>
                </a:solidFill>
                <a:latin typeface="Corbel"/>
                <a:cs typeface="Corbel"/>
              </a:rPr>
              <a:t>owar</a:t>
            </a:r>
            <a:r>
              <a:rPr sz="1800" b="1" dirty="0">
                <a:solidFill>
                  <a:srgbClr val="0000FF"/>
                </a:solidFill>
                <a:latin typeface="Corbel"/>
                <a:cs typeface="Corbel"/>
              </a:rPr>
              <a:t>ds  </a:t>
            </a:r>
            <a:r>
              <a:rPr sz="1800" b="1" spc="-5" dirty="0">
                <a:solidFill>
                  <a:srgbClr val="0000FF"/>
                </a:solidFill>
                <a:latin typeface="Corbel"/>
                <a:cs typeface="Corbel"/>
              </a:rPr>
              <a:t>females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8354" y="3314953"/>
            <a:ext cx="831215" cy="848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Corbel"/>
                <a:cs typeface="Corbel"/>
              </a:rPr>
              <a:t>Geared  </a:t>
            </a:r>
            <a:r>
              <a:rPr sz="1800" b="1" dirty="0">
                <a:solidFill>
                  <a:srgbClr val="0000FF"/>
                </a:solidFill>
                <a:latin typeface="Corbel"/>
                <a:cs typeface="Corbel"/>
              </a:rPr>
              <a:t>t</a:t>
            </a:r>
            <a:r>
              <a:rPr sz="1800" b="1" spc="-5" dirty="0">
                <a:solidFill>
                  <a:srgbClr val="0000FF"/>
                </a:solidFill>
                <a:latin typeface="Corbel"/>
                <a:cs typeface="Corbel"/>
              </a:rPr>
              <a:t>owar</a:t>
            </a:r>
            <a:r>
              <a:rPr sz="1800" b="1" dirty="0">
                <a:solidFill>
                  <a:srgbClr val="0000FF"/>
                </a:solidFill>
                <a:latin typeface="Corbel"/>
                <a:cs typeface="Corbel"/>
              </a:rPr>
              <a:t>ds  </a:t>
            </a:r>
            <a:r>
              <a:rPr sz="1800" b="1" spc="-5" dirty="0">
                <a:solidFill>
                  <a:srgbClr val="0000FF"/>
                </a:solidFill>
                <a:latin typeface="Corbel"/>
                <a:cs typeface="Corbel"/>
              </a:rPr>
              <a:t>males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6454" y="1187602"/>
            <a:ext cx="72453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0000FF"/>
                </a:solidFill>
                <a:latin typeface="Corbel"/>
                <a:cs typeface="Corbel"/>
              </a:rPr>
              <a:t>s</a:t>
            </a:r>
            <a:r>
              <a:rPr sz="1800" b="1" dirty="0">
                <a:solidFill>
                  <a:srgbClr val="0000FF"/>
                </a:solidFill>
                <a:latin typeface="Corbel"/>
                <a:cs typeface="Corbel"/>
              </a:rPr>
              <a:t>e</a:t>
            </a:r>
            <a:r>
              <a:rPr sz="1800" b="1" spc="-5" dirty="0">
                <a:solidFill>
                  <a:srgbClr val="0000FF"/>
                </a:solidFill>
                <a:latin typeface="Corbel"/>
                <a:cs typeface="Corbel"/>
              </a:rPr>
              <a:t>rio</a:t>
            </a:r>
            <a:r>
              <a:rPr sz="1800" b="1" dirty="0">
                <a:solidFill>
                  <a:srgbClr val="0000FF"/>
                </a:solidFill>
                <a:latin typeface="Corbel"/>
                <a:cs typeface="Corbel"/>
              </a:rPr>
              <a:t>us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6105" y="6277152"/>
            <a:ext cx="82423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Corbel"/>
                <a:cs typeface="Corbel"/>
              </a:rPr>
              <a:t>escapist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4879" y="5341721"/>
            <a:ext cx="149733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The</a:t>
            </a:r>
            <a:r>
              <a:rPr sz="1800" b="1" spc="-95" dirty="0">
                <a:solidFill>
                  <a:srgbClr val="008000"/>
                </a:solidFill>
                <a:latin typeface="Lucida Bright"/>
                <a:cs typeface="Lucida Bright"/>
              </a:rPr>
              <a:t> 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Princess  Diaries</a:t>
            </a:r>
            <a:endParaRPr sz="1800">
              <a:latin typeface="Lucida Bright"/>
              <a:cs typeface="Lucida Br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22065" y="4763960"/>
            <a:ext cx="103822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The</a:t>
            </a:r>
            <a:r>
              <a:rPr sz="1800" b="1" spc="-105" dirty="0">
                <a:solidFill>
                  <a:srgbClr val="008000"/>
                </a:solidFill>
                <a:latin typeface="Lucida Bright"/>
                <a:cs typeface="Lucida Bright"/>
              </a:rPr>
              <a:t> </a:t>
            </a: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Lion  King</a:t>
            </a:r>
            <a:endParaRPr sz="1800">
              <a:latin typeface="Lucida Bright"/>
              <a:cs typeface="Lucida Br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6590" y="1258836"/>
            <a:ext cx="128460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B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r</a:t>
            </a:r>
            <a:r>
              <a:rPr sz="1800" b="1" spc="5" dirty="0">
                <a:solidFill>
                  <a:srgbClr val="008000"/>
                </a:solidFill>
                <a:latin typeface="Lucida Bright"/>
                <a:cs typeface="Lucida Bright"/>
              </a:rPr>
              <a:t>av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e</a:t>
            </a:r>
            <a:r>
              <a:rPr sz="1800" b="1" spc="10" dirty="0">
                <a:solidFill>
                  <a:srgbClr val="008000"/>
                </a:solidFill>
                <a:latin typeface="Lucida Bright"/>
                <a:cs typeface="Lucida Bright"/>
              </a:rPr>
              <a:t>h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e</a:t>
            </a:r>
            <a:r>
              <a:rPr sz="1800" b="1" spc="5" dirty="0">
                <a:solidFill>
                  <a:srgbClr val="008000"/>
                </a:solidFill>
                <a:latin typeface="Lucida Bright"/>
                <a:cs typeface="Lucida Bright"/>
              </a:rPr>
              <a:t>a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rt</a:t>
            </a:r>
            <a:endParaRPr sz="1800">
              <a:latin typeface="Lucida Bright"/>
              <a:cs typeface="Lucida Br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6640" y="5449760"/>
            <a:ext cx="163830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5" dirty="0">
                <a:solidFill>
                  <a:srgbClr val="008000"/>
                </a:solidFill>
                <a:latin typeface="Lucida Bright"/>
                <a:cs typeface="Lucida Bright"/>
              </a:rPr>
              <a:t>I</a:t>
            </a:r>
            <a:r>
              <a:rPr sz="1800" b="1" spc="10" dirty="0">
                <a:solidFill>
                  <a:srgbClr val="008000"/>
                </a:solidFill>
                <a:latin typeface="Lucida Bright"/>
                <a:cs typeface="Lucida Bright"/>
              </a:rPr>
              <a:t>n</a:t>
            </a:r>
            <a:r>
              <a:rPr sz="1800" b="1" spc="-10" dirty="0">
                <a:solidFill>
                  <a:srgbClr val="008000"/>
                </a:solidFill>
                <a:latin typeface="Lucida Bright"/>
                <a:cs typeface="Lucida Bright"/>
              </a:rPr>
              <a:t>d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e</a:t>
            </a:r>
            <a:r>
              <a:rPr sz="1800" b="1" spc="-10" dirty="0">
                <a:solidFill>
                  <a:srgbClr val="008000"/>
                </a:solidFill>
                <a:latin typeface="Lucida Bright"/>
                <a:cs typeface="Lucida Bright"/>
              </a:rPr>
              <a:t>p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e</a:t>
            </a:r>
            <a:r>
              <a:rPr sz="1800" b="1" spc="10" dirty="0">
                <a:solidFill>
                  <a:srgbClr val="008000"/>
                </a:solidFill>
                <a:latin typeface="Lucida Bright"/>
                <a:cs typeface="Lucida Bright"/>
              </a:rPr>
              <a:t>n</a:t>
            </a:r>
            <a:r>
              <a:rPr sz="1800" b="1" spc="-10" dirty="0">
                <a:solidFill>
                  <a:srgbClr val="008000"/>
                </a:solidFill>
                <a:latin typeface="Lucida Bright"/>
                <a:cs typeface="Lucida Bright"/>
              </a:rPr>
              <a:t>d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e</a:t>
            </a:r>
            <a:r>
              <a:rPr sz="1800" b="1" spc="10" dirty="0">
                <a:solidFill>
                  <a:srgbClr val="008000"/>
                </a:solidFill>
                <a:latin typeface="Lucida Bright"/>
                <a:cs typeface="Lucida Bright"/>
              </a:rPr>
              <a:t>n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c</a:t>
            </a: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e  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Day</a:t>
            </a:r>
            <a:endParaRPr sz="1800">
              <a:latin typeface="Lucida Bright"/>
              <a:cs typeface="Lucida Br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5390" y="1563560"/>
            <a:ext cx="110426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008000"/>
                </a:solidFill>
                <a:latin typeface="Lucida Bright"/>
                <a:cs typeface="Lucida Bright"/>
              </a:rPr>
              <a:t>A</a:t>
            </a:r>
            <a:r>
              <a:rPr sz="1800" b="1" spc="10" dirty="0">
                <a:solidFill>
                  <a:srgbClr val="008000"/>
                </a:solidFill>
                <a:latin typeface="Lucida Bright"/>
                <a:cs typeface="Lucida Bright"/>
              </a:rPr>
              <a:t>m</a:t>
            </a:r>
            <a:r>
              <a:rPr sz="1800" b="1" spc="5" dirty="0">
                <a:solidFill>
                  <a:srgbClr val="008000"/>
                </a:solidFill>
                <a:latin typeface="Lucida Bright"/>
                <a:cs typeface="Lucida Bright"/>
              </a:rPr>
              <a:t>a</a:t>
            </a:r>
            <a:r>
              <a:rPr sz="1800" b="1" spc="-10" dirty="0">
                <a:solidFill>
                  <a:srgbClr val="008000"/>
                </a:solidFill>
                <a:latin typeface="Lucida Bright"/>
                <a:cs typeface="Lucida Bright"/>
              </a:rPr>
              <a:t>d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eu</a:t>
            </a: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s</a:t>
            </a:r>
            <a:endParaRPr sz="1800">
              <a:latin typeface="Lucida Bright"/>
              <a:cs typeface="Lucida Br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69389" y="1454061"/>
            <a:ext cx="116395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The</a:t>
            </a:r>
            <a:r>
              <a:rPr sz="1800" b="1" spc="-90" dirty="0">
                <a:solidFill>
                  <a:srgbClr val="008000"/>
                </a:solidFill>
                <a:latin typeface="Lucida Bright"/>
                <a:cs typeface="Lucida Bright"/>
              </a:rPr>
              <a:t> 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Color  Purple</a:t>
            </a:r>
            <a:endParaRPr sz="1800">
              <a:latin typeface="Lucida Bright"/>
              <a:cs typeface="Lucida Br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12122" y="1740560"/>
            <a:ext cx="574675" cy="5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608" y="2744533"/>
            <a:ext cx="514350" cy="51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0726" y="5107864"/>
            <a:ext cx="669925" cy="761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3757" y="3810482"/>
            <a:ext cx="500062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45170" y="4223232"/>
            <a:ext cx="576262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43154" y="1601280"/>
            <a:ext cx="506412" cy="683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85640" y="3316160"/>
            <a:ext cx="127889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Ocean’s</a:t>
            </a:r>
            <a:r>
              <a:rPr sz="1800" b="1" spc="-110" dirty="0">
                <a:solidFill>
                  <a:srgbClr val="008000"/>
                </a:solidFill>
                <a:latin typeface="Lucida Bright"/>
                <a:cs typeface="Lucida Bright"/>
              </a:rPr>
              <a:t> </a:t>
            </a:r>
            <a:r>
              <a:rPr sz="1800" b="1" spc="5" dirty="0">
                <a:solidFill>
                  <a:srgbClr val="008000"/>
                </a:solidFill>
                <a:latin typeface="Lucida Bright"/>
                <a:cs typeface="Lucida Bright"/>
              </a:rPr>
              <a:t>11</a:t>
            </a:r>
            <a:endParaRPr sz="1800">
              <a:latin typeface="Lucida Bright"/>
              <a:cs typeface="Lucida Br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3864" y="2936684"/>
            <a:ext cx="122999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008000"/>
                </a:solidFill>
                <a:latin typeface="Lucida Bright"/>
                <a:cs typeface="Lucida Bright"/>
              </a:rPr>
              <a:t>Sense </a:t>
            </a:r>
            <a:r>
              <a:rPr sz="1800" b="1" spc="5" dirty="0">
                <a:solidFill>
                  <a:srgbClr val="008000"/>
                </a:solidFill>
                <a:latin typeface="Lucida Bright"/>
                <a:cs typeface="Lucida Bright"/>
              </a:rPr>
              <a:t>and  </a:t>
            </a:r>
            <a:r>
              <a:rPr sz="1800" b="1" spc="-20" dirty="0">
                <a:solidFill>
                  <a:srgbClr val="008000"/>
                </a:solidFill>
                <a:latin typeface="Lucida Bright"/>
                <a:cs typeface="Lucida Bright"/>
              </a:rPr>
              <a:t>S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e</a:t>
            </a:r>
            <a:r>
              <a:rPr sz="1800" b="1" spc="10" dirty="0">
                <a:solidFill>
                  <a:srgbClr val="008000"/>
                </a:solidFill>
                <a:latin typeface="Lucida Bright"/>
                <a:cs typeface="Lucida Bright"/>
              </a:rPr>
              <a:t>n</a:t>
            </a:r>
            <a:r>
              <a:rPr sz="1800" b="1" spc="-20" dirty="0">
                <a:solidFill>
                  <a:srgbClr val="008000"/>
                </a:solidFill>
                <a:latin typeface="Lucida Bright"/>
                <a:cs typeface="Lucida Bright"/>
              </a:rPr>
              <a:t>s</a:t>
            </a: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i</a:t>
            </a:r>
            <a:r>
              <a:rPr sz="1800" b="1" spc="-15" dirty="0">
                <a:solidFill>
                  <a:srgbClr val="008000"/>
                </a:solidFill>
                <a:latin typeface="Lucida Bright"/>
                <a:cs typeface="Lucida Bright"/>
              </a:rPr>
              <a:t>b</a:t>
            </a: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ili</a:t>
            </a:r>
            <a:r>
              <a:rPr sz="1800" b="1" spc="5" dirty="0">
                <a:solidFill>
                  <a:srgbClr val="008000"/>
                </a:solidFill>
                <a:latin typeface="Lucida Bright"/>
                <a:cs typeface="Lucida Bright"/>
              </a:rPr>
              <a:t>t</a:t>
            </a: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y</a:t>
            </a:r>
            <a:endParaRPr sz="1800">
              <a:latin typeface="Lucida Bright"/>
              <a:cs typeface="Lucida Br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32957" y="3277082"/>
            <a:ext cx="576262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24027" y="5904420"/>
            <a:ext cx="189230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Corbel"/>
                <a:cs typeface="Corbel"/>
              </a:rPr>
              <a:t>Gus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66652" y="4456633"/>
            <a:ext cx="242570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Corbel"/>
                <a:cs typeface="Corbel"/>
              </a:rPr>
              <a:t>Dave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1312" y="356615"/>
            <a:ext cx="8392668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7668462" y="30480"/>
            <a:ext cx="137922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10" dirty="0">
                <a:solidFill>
                  <a:srgbClr val="FFFFFF"/>
                </a:solidFill>
                <a:latin typeface="Corbel"/>
                <a:cs typeface="Corbel"/>
              </a:rPr>
              <a:t>[Bellkor</a:t>
            </a:r>
            <a:r>
              <a:rPr b="0" spc="-2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b="0" spc="-35" dirty="0">
                <a:solidFill>
                  <a:srgbClr val="FFFFFF"/>
                </a:solidFill>
                <a:latin typeface="Corbel"/>
                <a:cs typeface="Corbel"/>
              </a:rPr>
              <a:t>Team]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02919" y="6684264"/>
            <a:ext cx="4828540" cy="1739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25"/>
              </a:spcBef>
              <a:tabLst>
                <a:tab pos="218313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35040" y="2857372"/>
            <a:ext cx="93853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Lethal  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We</a:t>
            </a:r>
            <a:r>
              <a:rPr sz="1800" b="1" spc="5" dirty="0">
                <a:solidFill>
                  <a:srgbClr val="008000"/>
                </a:solidFill>
                <a:latin typeface="Lucida Bright"/>
                <a:cs typeface="Lucida Bright"/>
              </a:rPr>
              <a:t>a</a:t>
            </a:r>
            <a:r>
              <a:rPr sz="1800" b="1" spc="-10" dirty="0">
                <a:solidFill>
                  <a:srgbClr val="008000"/>
                </a:solidFill>
                <a:latin typeface="Lucida Bright"/>
                <a:cs typeface="Lucida Bright"/>
              </a:rPr>
              <a:t>p</a:t>
            </a:r>
            <a:r>
              <a:rPr sz="1800" b="1" dirty="0">
                <a:solidFill>
                  <a:srgbClr val="008000"/>
                </a:solidFill>
                <a:latin typeface="Lucida Bright"/>
                <a:cs typeface="Lucida Bright"/>
              </a:rPr>
              <a:t>on</a:t>
            </a:r>
            <a:endParaRPr sz="1800">
              <a:latin typeface="Lucida Bright"/>
              <a:cs typeface="Lucida Br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97090" y="4838649"/>
            <a:ext cx="122174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Dumb</a:t>
            </a:r>
            <a:r>
              <a:rPr sz="1800" b="1" spc="-100" dirty="0">
                <a:solidFill>
                  <a:srgbClr val="008000"/>
                </a:solidFill>
                <a:latin typeface="Lucida Bright"/>
                <a:cs typeface="Lucida Bright"/>
              </a:rPr>
              <a:t> </a:t>
            </a:r>
            <a:r>
              <a:rPr sz="1800" b="1" spc="5" dirty="0">
                <a:solidFill>
                  <a:srgbClr val="008000"/>
                </a:solidFill>
                <a:latin typeface="Lucida Bright"/>
                <a:cs typeface="Lucida Bright"/>
              </a:rPr>
              <a:t>and  </a:t>
            </a:r>
            <a:r>
              <a:rPr sz="1800" b="1" spc="-5" dirty="0">
                <a:solidFill>
                  <a:srgbClr val="008000"/>
                </a:solidFill>
                <a:latin typeface="Lucida Bright"/>
                <a:cs typeface="Lucida Bright"/>
              </a:rPr>
              <a:t>Dumber</a:t>
            </a:r>
            <a:endParaRPr sz="1800">
              <a:latin typeface="Lucida Bright"/>
              <a:cs typeface="Lucida Br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02919" y="6684264"/>
            <a:ext cx="4828540" cy="173990"/>
          </a:xfrm>
          <a:custGeom>
            <a:avLst/>
            <a:gdLst/>
            <a:ahLst/>
            <a:cxnLst/>
            <a:rect l="l" t="t" r="r" b="b"/>
            <a:pathLst>
              <a:path w="4828540" h="173990">
                <a:moveTo>
                  <a:pt x="0" y="173735"/>
                </a:moveTo>
                <a:lnTo>
                  <a:pt x="4828032" y="173735"/>
                </a:lnTo>
                <a:lnTo>
                  <a:pt x="4828032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35039"/>
            <a:ext cx="8691460" cy="6597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78855" y="6521195"/>
            <a:ext cx="3332479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Koren, </a:t>
            </a:r>
            <a:r>
              <a:rPr sz="1200" spc="-5" dirty="0">
                <a:latin typeface="Verdana"/>
                <a:cs typeface="Verdana"/>
              </a:rPr>
              <a:t>Bell, </a:t>
            </a:r>
            <a:r>
              <a:rPr sz="1200" spc="-25" dirty="0">
                <a:latin typeface="Verdana"/>
                <a:cs typeface="Verdana"/>
              </a:rPr>
              <a:t>Volinksy, </a:t>
            </a:r>
            <a:r>
              <a:rPr sz="1200" spc="-5" dirty="0">
                <a:latin typeface="Verdana"/>
                <a:cs typeface="Verdana"/>
              </a:rPr>
              <a:t>IEEE </a:t>
            </a:r>
            <a:r>
              <a:rPr sz="1200" spc="-20" dirty="0">
                <a:latin typeface="Verdana"/>
                <a:cs typeface="Verdana"/>
              </a:rPr>
              <a:t>Computer,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2009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495" y="6741794"/>
            <a:ext cx="494728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855"/>
              </a:lnSpc>
              <a:tabLst>
                <a:tab pos="214630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495" y="6748271"/>
            <a:ext cx="4947285" cy="109855"/>
          </a:xfrm>
          <a:custGeom>
            <a:avLst/>
            <a:gdLst/>
            <a:ahLst/>
            <a:cxnLst/>
            <a:rect l="l" t="t" r="r" b="b"/>
            <a:pathLst>
              <a:path w="4947285" h="109854">
                <a:moveTo>
                  <a:pt x="0" y="109727"/>
                </a:moveTo>
                <a:lnTo>
                  <a:pt x="4946904" y="109727"/>
                </a:lnTo>
                <a:lnTo>
                  <a:pt x="494690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55"/>
              </a:lnSpc>
            </a:pPr>
            <a:r>
              <a:rPr dirty="0"/>
              <a:t>49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104"/>
            <a:ext cx="6862572" cy="5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7535"/>
            <a:ext cx="6603365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>
              <a:lnSpc>
                <a:spcPts val="346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Shelf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space is a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scarce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commodity</a:t>
            </a:r>
            <a:r>
              <a:rPr sz="3200" spc="-1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for 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traditional</a:t>
            </a:r>
            <a:r>
              <a:rPr sz="3200" spc="-1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retailers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2283967"/>
            <a:ext cx="7999730" cy="413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5" dirty="0">
                <a:latin typeface="Calibri"/>
                <a:cs typeface="Calibri"/>
              </a:rPr>
              <a:t>Also: </a:t>
            </a:r>
            <a:r>
              <a:rPr sz="2800" dirty="0">
                <a:latin typeface="Calibri"/>
                <a:cs typeface="Calibri"/>
              </a:rPr>
              <a:t>TV </a:t>
            </a:r>
            <a:r>
              <a:rPr sz="2800" spc="-15" dirty="0">
                <a:latin typeface="Calibri"/>
                <a:cs typeface="Calibri"/>
              </a:rPr>
              <a:t>networks, </a:t>
            </a:r>
            <a:r>
              <a:rPr sz="2800" spc="-10" dirty="0">
                <a:latin typeface="Calibri"/>
                <a:cs typeface="Calibri"/>
              </a:rPr>
              <a:t>movie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theaters,…</a:t>
            </a:r>
            <a:endParaRPr sz="2800">
              <a:latin typeface="Calibri"/>
              <a:cs typeface="Calibri"/>
            </a:endParaRPr>
          </a:p>
          <a:p>
            <a:pPr marL="332740" marR="509270" indent="-320040">
              <a:lnSpc>
                <a:spcPts val="3460"/>
              </a:lnSpc>
              <a:spcBef>
                <a:spcPts val="2405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40" dirty="0">
                <a:solidFill>
                  <a:srgbClr val="FF0066"/>
                </a:solidFill>
                <a:latin typeface="Calibri"/>
                <a:cs typeface="Calibri"/>
              </a:rPr>
              <a:t>Web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enables </a:t>
            </a:r>
            <a:r>
              <a:rPr sz="3200" b="1" spc="-15" dirty="0">
                <a:solidFill>
                  <a:srgbClr val="FF0066"/>
                </a:solidFill>
                <a:latin typeface="Calibri"/>
                <a:cs typeface="Calibri"/>
              </a:rPr>
              <a:t>near-zero-cost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dissemination 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of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information </a:t>
            </a: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about</a:t>
            </a:r>
            <a:r>
              <a:rPr sz="3200" b="1" spc="-9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products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29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scarcity 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abundance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1975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More </a:t>
            </a:r>
            <a:r>
              <a:rPr sz="3200" b="1" dirty="0">
                <a:solidFill>
                  <a:srgbClr val="008000"/>
                </a:solidFill>
                <a:latin typeface="Calibri"/>
                <a:cs typeface="Calibri"/>
              </a:rPr>
              <a:t>choice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necessitates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better</a:t>
            </a:r>
            <a:r>
              <a:rPr sz="3200" b="1" spc="-8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8000"/>
                </a:solidFill>
                <a:latin typeface="Calibri"/>
                <a:cs typeface="Calibri"/>
              </a:rPr>
              <a:t>filters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35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Recommendation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engines</a:t>
            </a:r>
            <a:endParaRPr sz="2800">
              <a:latin typeface="Calibri"/>
              <a:cs typeface="Calibri"/>
            </a:endParaRPr>
          </a:p>
          <a:p>
            <a:pPr marL="624840" lvl="1" indent="-274320">
              <a:lnSpc>
                <a:spcPts val="3195"/>
              </a:lnSpc>
              <a:spcBef>
                <a:spcPts val="33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0" dirty="0">
                <a:latin typeface="Calibri"/>
                <a:cs typeface="Calibri"/>
              </a:rPr>
              <a:t>How 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Into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Thin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Air </a:t>
            </a:r>
            <a:r>
              <a:rPr sz="2800" spc="-5" dirty="0">
                <a:latin typeface="Calibri"/>
                <a:cs typeface="Calibri"/>
              </a:rPr>
              <a:t>made 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Touching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800" b="1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0000FF"/>
                </a:solidFill>
                <a:latin typeface="Calibri"/>
                <a:cs typeface="Calibri"/>
              </a:rPr>
              <a:t>Void</a:t>
            </a:r>
            <a:endParaRPr sz="2800">
              <a:latin typeface="Calibri"/>
              <a:cs typeface="Calibri"/>
            </a:endParaRPr>
          </a:p>
          <a:p>
            <a:pPr marL="624840">
              <a:lnSpc>
                <a:spcPts val="3195"/>
              </a:lnSpc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bestseller: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168BBA"/>
                </a:solidFill>
                <a:latin typeface="Calibri"/>
                <a:cs typeface="Calibri"/>
                <a:hlinkClick r:id="rId3"/>
              </a:rPr>
              <a:t>http://www.wired.com/wired/archive/12.10/tail.html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208" y="6711695"/>
            <a:ext cx="5011420" cy="1466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"/>
              </a:spcBef>
              <a:tabLst>
                <a:tab pos="2164715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208" y="6711695"/>
            <a:ext cx="5011420" cy="146685"/>
          </a:xfrm>
          <a:custGeom>
            <a:avLst/>
            <a:gdLst/>
            <a:ahLst/>
            <a:cxnLst/>
            <a:rect l="l" t="t" r="r" b="b"/>
            <a:pathLst>
              <a:path w="5011420" h="146684">
                <a:moveTo>
                  <a:pt x="0" y="146303"/>
                </a:moveTo>
                <a:lnTo>
                  <a:pt x="5010912" y="146303"/>
                </a:lnTo>
                <a:lnTo>
                  <a:pt x="5010912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1080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1080"/>
          </a:xfrm>
          <a:custGeom>
            <a:avLst/>
            <a:gdLst/>
            <a:ahLst/>
            <a:cxnLst/>
            <a:rect l="l" t="t" r="r" b="b"/>
            <a:pathLst>
              <a:path w="9144000" h="1021080">
                <a:moveTo>
                  <a:pt x="0" y="1021079"/>
                </a:moveTo>
                <a:lnTo>
                  <a:pt x="9144000" y="1021079"/>
                </a:lnTo>
                <a:lnTo>
                  <a:pt x="9144000" y="0"/>
                </a:lnTo>
                <a:lnTo>
                  <a:pt x="0" y="0"/>
                </a:lnTo>
                <a:lnTo>
                  <a:pt x="0" y="102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355091"/>
            <a:ext cx="566470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3" y="1104790"/>
            <a:ext cx="9142056" cy="5548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50411" y="6403861"/>
            <a:ext cx="186880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Source: Chris Anderson</a:t>
            </a:r>
            <a:r>
              <a:rPr sz="10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(2004)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4549" y="1110792"/>
            <a:ext cx="4339450" cy="1855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9826" y="1130338"/>
            <a:ext cx="3657600" cy="3635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3776" y="6720840"/>
            <a:ext cx="480060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1019"/>
              </a:lnSpc>
              <a:tabLst>
                <a:tab pos="219202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776" y="6720840"/>
            <a:ext cx="4800600" cy="137160"/>
          </a:xfrm>
          <a:custGeom>
            <a:avLst/>
            <a:gdLst/>
            <a:ahLst/>
            <a:cxnLst/>
            <a:rect l="l" t="t" r="r" b="b"/>
            <a:pathLst>
              <a:path w="4800600" h="137159">
                <a:moveTo>
                  <a:pt x="0" y="137159"/>
                </a:moveTo>
                <a:lnTo>
                  <a:pt x="4800600" y="137159"/>
                </a:lnTo>
                <a:lnTo>
                  <a:pt x="48006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1080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1080"/>
          </a:xfrm>
          <a:custGeom>
            <a:avLst/>
            <a:gdLst/>
            <a:ahLst/>
            <a:cxnLst/>
            <a:rect l="l" t="t" r="r" b="b"/>
            <a:pathLst>
              <a:path w="9144000" h="1021080">
                <a:moveTo>
                  <a:pt x="0" y="1021079"/>
                </a:moveTo>
                <a:lnTo>
                  <a:pt x="9144000" y="1021079"/>
                </a:lnTo>
                <a:lnTo>
                  <a:pt x="9144000" y="0"/>
                </a:lnTo>
                <a:lnTo>
                  <a:pt x="0" y="0"/>
                </a:lnTo>
                <a:lnTo>
                  <a:pt x="0" y="102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312" y="356615"/>
            <a:ext cx="4503420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919" y="6720840"/>
            <a:ext cx="478282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1019"/>
              </a:lnSpc>
              <a:tabLst>
                <a:tab pos="218313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8478" y="1109878"/>
            <a:ext cx="64770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1182" y="3711828"/>
            <a:ext cx="5471579" cy="2686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7723" y="6415394"/>
            <a:ext cx="76860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Read </a:t>
            </a:r>
            <a:r>
              <a:rPr sz="1800" b="1" u="heavy" spc="-5" dirty="0">
                <a:solidFill>
                  <a:srgbClr val="168BBA"/>
                </a:solidFill>
                <a:latin typeface="Arial"/>
                <a:cs typeface="Arial"/>
                <a:hlinkClick r:id="rId5"/>
              </a:rPr>
              <a:t>http://www.wired.com/wired/archive/12.10/tail.html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learn</a:t>
            </a: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more!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919" y="6720840"/>
            <a:ext cx="4782820" cy="137160"/>
          </a:xfrm>
          <a:custGeom>
            <a:avLst/>
            <a:gdLst/>
            <a:ahLst/>
            <a:cxnLst/>
            <a:rect l="l" t="t" r="r" b="b"/>
            <a:pathLst>
              <a:path w="4782820" h="137159">
                <a:moveTo>
                  <a:pt x="0" y="137159"/>
                </a:moveTo>
                <a:lnTo>
                  <a:pt x="4782312" y="137159"/>
                </a:lnTo>
                <a:lnTo>
                  <a:pt x="478231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348995"/>
            <a:ext cx="6790944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61440"/>
            <a:ext cx="480314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Editorial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hand</a:t>
            </a:r>
            <a:r>
              <a:rPr sz="3200" spc="-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curated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936496"/>
            <a:ext cx="6100445" cy="229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indent="-274320">
              <a:lnSpc>
                <a:spcPct val="100000"/>
              </a:lnSpc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List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favorites</a:t>
            </a:r>
            <a:endParaRPr sz="2800">
              <a:latin typeface="Calibri"/>
              <a:cs typeface="Calibri"/>
            </a:endParaRPr>
          </a:p>
          <a:p>
            <a:pPr marL="624840" indent="-274320">
              <a:lnSpc>
                <a:spcPct val="100000"/>
              </a:lnSpc>
              <a:spcBef>
                <a:spcPts val="6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Lists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“essential”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items</a:t>
            </a:r>
            <a:endParaRPr sz="28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2575"/>
              </a:spcBef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Simple</a:t>
            </a:r>
            <a:r>
              <a:rPr sz="3200" b="1" spc="-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aggregates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90" dirty="0">
                <a:latin typeface="Calibri"/>
                <a:cs typeface="Calibri"/>
              </a:rPr>
              <a:t>Top </a:t>
            </a:r>
            <a:r>
              <a:rPr sz="2800" spc="-5" dirty="0">
                <a:latin typeface="Calibri"/>
                <a:cs typeface="Calibri"/>
              </a:rPr>
              <a:t>10,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45" dirty="0">
                <a:latin typeface="Calibri"/>
                <a:cs typeface="Calibri"/>
              </a:rPr>
              <a:t>Popular, </a:t>
            </a:r>
            <a:r>
              <a:rPr sz="2800" spc="-15" dirty="0">
                <a:latin typeface="Calibri"/>
                <a:cs typeface="Calibri"/>
              </a:rPr>
              <a:t>Recent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Uploads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4531359"/>
            <a:ext cx="4880610" cy="103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687"/>
              <a:buFont typeface="Wingdings 2"/>
              <a:buChar char=""/>
              <a:tabLst>
                <a:tab pos="332740" algn="l"/>
              </a:tabLst>
            </a:pPr>
            <a:r>
              <a:rPr sz="3200" b="1" spc="-35" dirty="0">
                <a:solidFill>
                  <a:srgbClr val="D60093"/>
                </a:solidFill>
                <a:latin typeface="Calibri"/>
                <a:cs typeface="Calibri"/>
              </a:rPr>
              <a:t>Tailored </a:t>
            </a:r>
            <a:r>
              <a:rPr sz="3200" b="1" spc="-20" dirty="0">
                <a:solidFill>
                  <a:srgbClr val="D60093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D60093"/>
                </a:solidFill>
                <a:latin typeface="Calibri"/>
                <a:cs typeface="Calibri"/>
              </a:rPr>
              <a:t>individual</a:t>
            </a:r>
            <a:r>
              <a:rPr sz="3200" b="1" spc="-65" dirty="0">
                <a:solidFill>
                  <a:srgbClr val="D60093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D60093"/>
                </a:solidFill>
                <a:latin typeface="Calibri"/>
                <a:cs typeface="Calibri"/>
              </a:rPr>
              <a:t>users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8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2800" spc="-15" dirty="0">
                <a:latin typeface="Calibri"/>
                <a:cs typeface="Calibri"/>
              </a:rPr>
              <a:t>Amazon, </a:t>
            </a:r>
            <a:r>
              <a:rPr sz="2800" spc="-10" dirty="0">
                <a:latin typeface="Calibri"/>
                <a:cs typeface="Calibri"/>
              </a:rPr>
              <a:t>Netflix,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776" y="6711695"/>
            <a:ext cx="4928870" cy="1466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"/>
              </a:spcBef>
              <a:tabLst>
                <a:tab pos="219202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4787620"/>
            <a:ext cx="1600200" cy="699135"/>
          </a:xfrm>
          <a:custGeom>
            <a:avLst/>
            <a:gdLst/>
            <a:ahLst/>
            <a:cxnLst/>
            <a:rect l="l" t="t" r="r" b="b"/>
            <a:pathLst>
              <a:path w="1600200" h="699135">
                <a:moveTo>
                  <a:pt x="0" y="349389"/>
                </a:moveTo>
                <a:lnTo>
                  <a:pt x="349389" y="0"/>
                </a:lnTo>
                <a:lnTo>
                  <a:pt x="349389" y="174701"/>
                </a:lnTo>
                <a:lnTo>
                  <a:pt x="1600200" y="174701"/>
                </a:lnTo>
                <a:lnTo>
                  <a:pt x="1600200" y="524078"/>
                </a:lnTo>
                <a:lnTo>
                  <a:pt x="349389" y="524078"/>
                </a:lnTo>
                <a:lnTo>
                  <a:pt x="349389" y="698779"/>
                </a:lnTo>
                <a:lnTo>
                  <a:pt x="0" y="349389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71473" y="4984610"/>
            <a:ext cx="114808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008000"/>
                </a:solidFill>
                <a:latin typeface="Corbel"/>
                <a:cs typeface="Corbel"/>
              </a:rPr>
              <a:t>Today</a:t>
            </a:r>
            <a:r>
              <a:rPr sz="1800" b="1" spc="-80" dirty="0">
                <a:solidFill>
                  <a:srgbClr val="008000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8000"/>
                </a:solidFill>
                <a:latin typeface="Corbel"/>
                <a:cs typeface="Corbel"/>
              </a:rPr>
              <a:t>class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3776" y="6711695"/>
            <a:ext cx="4928870" cy="146685"/>
          </a:xfrm>
          <a:custGeom>
            <a:avLst/>
            <a:gdLst/>
            <a:ahLst/>
            <a:cxnLst/>
            <a:rect l="l" t="t" r="r" b="b"/>
            <a:pathLst>
              <a:path w="4928870" h="146684">
                <a:moveTo>
                  <a:pt x="0" y="146303"/>
                </a:moveTo>
                <a:lnTo>
                  <a:pt x="4928616" y="146303"/>
                </a:lnTo>
                <a:lnTo>
                  <a:pt x="4928616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355091"/>
            <a:ext cx="3326891" cy="41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357884"/>
            <a:ext cx="418084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i="1" dirty="0">
                <a:solidFill>
                  <a:srgbClr val="000000"/>
                </a:solidFill>
                <a:latin typeface="Calibri"/>
                <a:cs typeface="Calibri"/>
              </a:rPr>
              <a:t>X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=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set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6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Customers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1906523"/>
            <a:ext cx="6336665" cy="322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b="1" i="1" dirty="0">
                <a:latin typeface="Calibri"/>
                <a:cs typeface="Calibri"/>
              </a:rPr>
              <a:t>S </a:t>
            </a:r>
            <a:r>
              <a:rPr sz="3600" dirty="0">
                <a:latin typeface="Calibri"/>
                <a:cs typeface="Calibri"/>
              </a:rPr>
              <a:t>= </a:t>
            </a:r>
            <a:r>
              <a:rPr sz="3600" spc="-15" dirty="0">
                <a:latin typeface="Calibri"/>
                <a:cs typeface="Calibri"/>
              </a:rPr>
              <a:t>set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0000FF"/>
                </a:solidFill>
                <a:latin typeface="Calibri"/>
                <a:cs typeface="Calibri"/>
              </a:rPr>
              <a:t>Items</a:t>
            </a:r>
            <a:endParaRPr sz="360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2900"/>
              </a:spcBef>
              <a:buClr>
                <a:srgbClr val="F0AD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b="1" dirty="0">
                <a:solidFill>
                  <a:srgbClr val="FF0066"/>
                </a:solidFill>
                <a:latin typeface="Calibri"/>
                <a:cs typeface="Calibri"/>
              </a:rPr>
              <a:t>Utility function </a:t>
            </a:r>
            <a:r>
              <a:rPr sz="3600" b="1" i="1" spc="-5" dirty="0">
                <a:latin typeface="Calibri"/>
                <a:cs typeface="Calibri"/>
              </a:rPr>
              <a:t>u</a:t>
            </a:r>
            <a:r>
              <a:rPr sz="3600" spc="-5" dirty="0">
                <a:latin typeface="Calibri"/>
                <a:cs typeface="Calibri"/>
              </a:rPr>
              <a:t>: </a:t>
            </a:r>
            <a:r>
              <a:rPr sz="3600" b="1" i="1" dirty="0">
                <a:latin typeface="Calibri"/>
                <a:cs typeface="Calibri"/>
              </a:rPr>
              <a:t>X </a:t>
            </a:r>
            <a:r>
              <a:rPr sz="3600" dirty="0">
                <a:latin typeface="Calibri"/>
                <a:cs typeface="Calibri"/>
              </a:rPr>
              <a:t>× </a:t>
            </a:r>
            <a:r>
              <a:rPr sz="3600" b="1" i="1" dirty="0">
                <a:latin typeface="Calibri"/>
                <a:cs typeface="Calibri"/>
              </a:rPr>
              <a:t>S </a:t>
            </a:r>
            <a:r>
              <a:rPr sz="3600" spc="-5" dirty="0">
                <a:latin typeface="Wingdings"/>
                <a:cs typeface="Wingdings"/>
              </a:rPr>
              <a:t>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770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3200" b="1" i="1" dirty="0">
                <a:latin typeface="Calibri"/>
                <a:cs typeface="Calibri"/>
              </a:rPr>
              <a:t>R </a:t>
            </a:r>
            <a:r>
              <a:rPr sz="3200" dirty="0">
                <a:latin typeface="Calibri"/>
                <a:cs typeface="Calibri"/>
              </a:rPr>
              <a:t>= </a:t>
            </a:r>
            <a:r>
              <a:rPr sz="3200" spc="-10" dirty="0">
                <a:latin typeface="Calibri"/>
                <a:cs typeface="Calibri"/>
              </a:rPr>
              <a:t>set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ratings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76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3200" b="1" i="1" dirty="0">
                <a:latin typeface="Calibri"/>
                <a:cs typeface="Calibri"/>
              </a:rPr>
              <a:t>R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totally ordered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set</a:t>
            </a:r>
            <a:endParaRPr sz="320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765"/>
              </a:spcBef>
              <a:buClr>
                <a:srgbClr val="60B5CC"/>
              </a:buClr>
              <a:buFont typeface="Wingdings"/>
              <a:buChar char=""/>
              <a:tabLst>
                <a:tab pos="625475" algn="l"/>
              </a:tabLst>
            </a:pPr>
            <a:r>
              <a:rPr sz="3200" spc="5" dirty="0">
                <a:latin typeface="Calibri"/>
                <a:cs typeface="Calibri"/>
              </a:rPr>
              <a:t>e.g., </a:t>
            </a:r>
            <a:r>
              <a:rPr sz="3200" b="1" dirty="0">
                <a:latin typeface="Calibri"/>
                <a:cs typeface="Calibri"/>
              </a:rPr>
              <a:t>0-5 </a:t>
            </a:r>
            <a:r>
              <a:rPr sz="3200" spc="-30" dirty="0">
                <a:latin typeface="Calibri"/>
                <a:cs typeface="Calibri"/>
              </a:rPr>
              <a:t>stars, </a:t>
            </a:r>
            <a:r>
              <a:rPr sz="3200" spc="-10" dirty="0">
                <a:latin typeface="Calibri"/>
                <a:cs typeface="Calibri"/>
              </a:rPr>
              <a:t>real </a:t>
            </a:r>
            <a:r>
              <a:rPr sz="3200" spc="-5" dirty="0">
                <a:latin typeface="Calibri"/>
                <a:cs typeface="Calibri"/>
              </a:rPr>
              <a:t>number in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[0,1]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919" y="6711695"/>
            <a:ext cx="4874260" cy="1466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"/>
              </a:spcBef>
              <a:tabLst>
                <a:tab pos="2183130" algn="l"/>
              </a:tabLst>
            </a:pPr>
            <a:r>
              <a:rPr sz="900" dirty="0">
                <a:solidFill>
                  <a:srgbClr val="3D3D3D"/>
                </a:solidFill>
                <a:latin typeface="Calibri"/>
                <a:cs typeface="Calibri"/>
              </a:rPr>
              <a:t>1/25/2016	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Jure Leskovec, Stanford C246: Mining Massive</a:t>
            </a:r>
            <a:r>
              <a:rPr sz="900" spc="5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3D3D3D"/>
                </a:solidFill>
                <a:latin typeface="Calibri"/>
                <a:cs typeface="Calibri"/>
              </a:rPr>
              <a:t>Datasets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19" y="6711695"/>
            <a:ext cx="4874260" cy="146685"/>
          </a:xfrm>
          <a:custGeom>
            <a:avLst/>
            <a:gdLst/>
            <a:ahLst/>
            <a:cxnLst/>
            <a:rect l="l" t="t" r="r" b="b"/>
            <a:pathLst>
              <a:path w="4874260" h="146684">
                <a:moveTo>
                  <a:pt x="0" y="146303"/>
                </a:moveTo>
                <a:lnTo>
                  <a:pt x="4873752" y="146303"/>
                </a:lnTo>
                <a:lnTo>
                  <a:pt x="4873752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95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1727</Words>
  <Application>Microsoft Office PowerPoint</Application>
  <PresentationFormat>On-screen Show (4:3)</PresentationFormat>
  <Paragraphs>661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Corbel</vt:lpstr>
      <vt:lpstr>Courier New</vt:lpstr>
      <vt:lpstr>Lucida Bright</vt:lpstr>
      <vt:lpstr>Symbol</vt:lpstr>
      <vt:lpstr>Times New Roman</vt:lpstr>
      <vt:lpstr>Verdana</vt:lpstr>
      <vt:lpstr>Wingdings</vt:lpstr>
      <vt:lpstr>Wingdings 2</vt:lpstr>
      <vt:lpstr>Office Theme</vt:lpstr>
      <vt:lpstr>PowerPoint Presentation</vt:lpstr>
      <vt:lpstr>High dim.  data</vt:lpstr>
      <vt:lpstr>PowerPoint Presentation</vt:lpstr>
      <vt:lpstr>Examples:</vt:lpstr>
      <vt:lpstr>Shelf space is a scarce commodity for  traditional retailers</vt:lpstr>
      <vt:lpstr>PowerPoint Presentation</vt:lpstr>
      <vt:lpstr>PowerPoint Presentation</vt:lpstr>
      <vt:lpstr>Editorial and hand curated</vt:lpstr>
      <vt:lpstr>X = set of Customers</vt:lpstr>
      <vt:lpstr>Avatar</vt:lpstr>
      <vt:lpstr>(1) Gathering “known” ratings for matrix</vt:lpstr>
      <vt:lpstr>Explicit</vt:lpstr>
      <vt:lpstr>PowerPoint Presentation</vt:lpstr>
      <vt:lpstr>PowerPoint Presentation</vt:lpstr>
      <vt:lpstr>Main idea: Recommend items to customer x similar to previous items rated highly by x</vt:lpstr>
      <vt:lpstr>Item profiles</vt:lpstr>
      <vt:lpstr>For each item, create an item profile</vt:lpstr>
      <vt:lpstr>PowerPoint Presentation</vt:lpstr>
      <vt:lpstr>PowerPoint Presentation</vt:lpstr>
      <vt:lpstr> +: No need for data on other users</vt:lpstr>
      <vt:lpstr>–: Finding the appropriate features is hard</vt:lpstr>
      <vt:lpstr>PowerPoint Presentation</vt:lpstr>
      <vt:lpstr>Consider user x</vt:lpstr>
      <vt:lpstr>PowerPoint Presentation</vt:lpstr>
      <vt:lpstr>PowerPoint Presentation</vt:lpstr>
      <vt:lpstr>PowerPoint Presentation</vt:lpstr>
      <vt:lpstr>So far: User-user collaborative filtering</vt:lpstr>
      <vt:lpstr>users</vt:lpstr>
      <vt:lpstr>users</vt:lpstr>
      <vt:lpstr>users</vt:lpstr>
      <vt:lpstr>users</vt:lpstr>
      <vt:lpstr>PowerPoint Presentation</vt:lpstr>
      <vt:lpstr>PowerPoint Presentation</vt:lpstr>
      <vt:lpstr>PowerPoint Presentation</vt:lpstr>
      <vt:lpstr> + Works for any kind of item</vt:lpstr>
      <vt:lpstr>Implement two or more different  recommenders and combine predictions</vt:lpstr>
      <vt:lpstr>PowerPoint Presentation</vt:lpstr>
      <vt:lpstr>movies</vt:lpstr>
      <vt:lpstr>movies</vt:lpstr>
      <vt:lpstr>PowerPoint Presentation</vt:lpstr>
      <vt:lpstr>Narrow focus on accuracy sometimes  misses the point</vt:lpstr>
      <vt:lpstr>Expensive step is finding k most similar  customers: O(|X|)</vt:lpstr>
      <vt:lpstr>Leverage all the data</vt:lpstr>
      <vt:lpstr>PowerPoint Presentation</vt:lpstr>
      <vt:lpstr>Training data</vt:lpstr>
      <vt:lpstr>Next topic: Recommendations via  Latent Factor models</vt:lpstr>
      <vt:lpstr>[Bellkor Team]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Bagavathi, Arunkumar</cp:lastModifiedBy>
  <cp:revision>8</cp:revision>
  <dcterms:created xsi:type="dcterms:W3CDTF">2017-03-31T17:09:26Z</dcterms:created>
  <dcterms:modified xsi:type="dcterms:W3CDTF">2017-04-17T20:25:51Z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2016-01-25T00:00:00Z</vt:filetime>
  </property>
  <property fmtid="{D5CDD505-2E9C-101B-9397-08002B2CF9AE}" pid="3" name="Creator">
    <vt:lpwstr>RAD PDF</vt:lpwstr>
  </property>
  <property fmtid="{D5CDD505-2E9C-101B-9397-08002B2CF9AE}" pid="4" name="LastSaved">
    <vt:filetime>2017-03-31T00:00:00Z</vt:filetime>
  </property>
</Properties>
</file>