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311" r:id="rId9"/>
    <p:sldId id="270" r:id="rId10"/>
    <p:sldId id="271" r:id="rId11"/>
    <p:sldId id="314" r:id="rId12"/>
    <p:sldId id="272" r:id="rId13"/>
    <p:sldId id="273" r:id="rId14"/>
    <p:sldId id="274" r:id="rId15"/>
    <p:sldId id="319" r:id="rId16"/>
    <p:sldId id="275" r:id="rId17"/>
    <p:sldId id="276" r:id="rId18"/>
    <p:sldId id="277" r:id="rId19"/>
    <p:sldId id="278" r:id="rId20"/>
    <p:sldId id="279" r:id="rId21"/>
    <p:sldId id="315" r:id="rId22"/>
    <p:sldId id="317" r:id="rId23"/>
    <p:sldId id="318" r:id="rId24"/>
    <p:sldId id="281" r:id="rId25"/>
    <p:sldId id="312" r:id="rId26"/>
    <p:sldId id="313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5" r:id="rId37"/>
    <p:sldId id="292" r:id="rId38"/>
    <p:sldId id="293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20" r:id="rId54"/>
    <p:sldId id="310" r:id="rId5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9" autoAdjust="0"/>
    <p:restoredTop sz="93281" autoAdjust="0"/>
  </p:normalViewPr>
  <p:slideViewPr>
    <p:cSldViewPr>
      <p:cViewPr varScale="1">
        <p:scale>
          <a:sx n="85" d="100"/>
          <a:sy n="85" d="100"/>
        </p:scale>
        <p:origin x="9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642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295400"/>
          </a:xfrm>
        </p:spPr>
        <p:txBody>
          <a:bodyPr lIns="118872" tIns="0" rIns="45720" bIns="0" anchor="t">
            <a:normAutofit/>
          </a:bodyPr>
          <a:lstStyle>
            <a:lvl1pPr marL="0" indent="0" algn="l">
              <a:buNone/>
              <a:defRPr sz="3200" b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Autofit/>
          </a:bodyPr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686799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27553" y="304800"/>
            <a:ext cx="7772400" cy="11430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Clustering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1832453"/>
            <a:ext cx="7848600" cy="3044347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Hierarchical </a:t>
            </a:r>
            <a:r>
              <a:rPr lang="en-US" sz="3600" dirty="0">
                <a:solidFill>
                  <a:srgbClr val="FF9900"/>
                </a:solidFill>
              </a:rPr>
              <a:t>/</a:t>
            </a:r>
            <a:r>
              <a:rPr lang="en-US" sz="3600" dirty="0" smtClean="0">
                <a:solidFill>
                  <a:srgbClr val="FF9900"/>
                </a:solidFill>
              </a:rPr>
              <a:t>Agglomerative and Point-	Assignment Approaches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Measures of “Goodness” for Clusters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BFR Algorithm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CURE Algorithm</a:t>
            </a:r>
            <a:endParaRPr lang="en-US" sz="3600" dirty="0">
              <a:solidFill>
                <a:srgbClr val="FF99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46342" y="5166360"/>
            <a:ext cx="669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</a:p>
          <a:p>
            <a:r>
              <a:rPr lang="en-US" sz="3600" b="1" dirty="0" smtClean="0">
                <a:latin typeface="+mj-lt"/>
                <a:cs typeface="Calibri" pitchFamily="34" charset="0"/>
              </a:rPr>
              <a:t>Stanford 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E89-9F53-4C44-A78D-2EBBD0C9919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Methods of Clustering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33CC33"/>
                </a:solidFill>
              </a:rPr>
              <a:t>Hierarchical (Agglomerative)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Initially, each point in cluster by itself.</a:t>
            </a:r>
          </a:p>
          <a:p>
            <a:pPr lvl="1"/>
            <a:r>
              <a:rPr lang="en-US" altLang="en-US" dirty="0"/>
              <a:t>Repeatedly combine the two “nearest” clusters into one.</a:t>
            </a:r>
          </a:p>
          <a:p>
            <a:r>
              <a:rPr lang="en-US" altLang="en-US" dirty="0">
                <a:solidFill>
                  <a:srgbClr val="33CC33"/>
                </a:solidFill>
              </a:rPr>
              <a:t>Point Assignment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Maintain a set of clusters.</a:t>
            </a:r>
          </a:p>
          <a:p>
            <a:pPr lvl="1"/>
            <a:r>
              <a:rPr lang="en-US" altLang="en-US" dirty="0"/>
              <a:t>Place points into their “nearest” cluster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Possibly split clusters or combine clusters as we go.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566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720" cy="1143480"/>
          </a:xfrm>
        </p:spPr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Point assignment good when clusters are nice, convex shapes.</a:t>
            </a:r>
          </a:p>
          <a:p>
            <a:r>
              <a:rPr lang="en-US" dirty="0" smtClean="0"/>
              <a:t>Hierarchical can win when shapes are weird.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066599-523B-4641-9CCC-17D83CD935ED}" type="slidenum">
              <a:rPr lang="en-GB" smtClean="0"/>
              <a:pPr/>
              <a:t>11</a:t>
            </a:fld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5332435" y="2164393"/>
            <a:ext cx="2961361" cy="1125255"/>
            <a:chOff x="5517716" y="2040177"/>
            <a:chExt cx="2961361" cy="1125255"/>
          </a:xfrm>
        </p:grpSpPr>
        <p:sp>
          <p:nvSpPr>
            <p:cNvPr id="6" name="Oval 5"/>
            <p:cNvSpPr/>
            <p:nvPr/>
          </p:nvSpPr>
          <p:spPr>
            <a:xfrm>
              <a:off x="5517716" y="2286000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966566" y="2056878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822516" y="2349152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203516" y="2350718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670116" y="2708232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974916" y="2612721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288066" y="2612721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983266" y="2936832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508316" y="2056878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924800" y="2363766"/>
              <a:ext cx="152400" cy="2286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077200" y="2516166"/>
              <a:ext cx="152400" cy="2286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326677" y="2349152"/>
              <a:ext cx="152400" cy="2286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847556" y="2062098"/>
              <a:ext cx="152400" cy="2286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771356" y="2636729"/>
              <a:ext cx="152400" cy="2286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8224381" y="2040177"/>
              <a:ext cx="152400" cy="2286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28469" y="3764068"/>
            <a:ext cx="2865327" cy="2196230"/>
            <a:chOff x="5428469" y="3764068"/>
            <a:chExt cx="2865327" cy="2196230"/>
          </a:xfrm>
        </p:grpSpPr>
        <p:grpSp>
          <p:nvGrpSpPr>
            <p:cNvPr id="43" name="Group 42"/>
            <p:cNvGrpSpPr/>
            <p:nvPr/>
          </p:nvGrpSpPr>
          <p:grpSpPr>
            <a:xfrm>
              <a:off x="5428469" y="3764068"/>
              <a:ext cx="2865327" cy="2179532"/>
              <a:chOff x="5428469" y="3764068"/>
              <a:chExt cx="2865327" cy="2179532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5428469" y="4196738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877319" y="3967616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323030" y="3840266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553200" y="5715000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580869" y="4589745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718643" y="5522412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838162" y="5105400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781285" y="5446212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705600" y="3764068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884618" y="4301645"/>
                <a:ext cx="152400" cy="2286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842865" y="4621582"/>
                <a:ext cx="152400" cy="2286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7086600" y="4415945"/>
                <a:ext cx="152400" cy="2286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626269" y="4396113"/>
                <a:ext cx="152400" cy="2286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557898" y="4735882"/>
                <a:ext cx="152400" cy="2286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041716" y="4751017"/>
                <a:ext cx="152400" cy="2286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7194116" y="5524500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8141396" y="4735882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246835" y="5475440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7814675" y="4273984"/>
                <a:ext cx="152400" cy="2286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6995788" y="5731698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688372" y="3999975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705085" y="5113750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430037" y="4964482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450385" y="3885675"/>
              <a:ext cx="152400" cy="228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36375" y="5334000"/>
            <a:ext cx="42722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Aside</a:t>
            </a:r>
            <a:r>
              <a:rPr lang="en-US" dirty="0" smtClean="0"/>
              <a:t>: if you realized you had concentric</a:t>
            </a:r>
          </a:p>
          <a:p>
            <a:r>
              <a:rPr lang="en-US" dirty="0" smtClean="0"/>
              <a:t>clusters, you could map points based on</a:t>
            </a:r>
          </a:p>
          <a:p>
            <a:r>
              <a:rPr lang="en-US" dirty="0" smtClean="0"/>
              <a:t>distance from center, and turn the problem</a:t>
            </a:r>
          </a:p>
          <a:p>
            <a:r>
              <a:rPr lang="en-US" dirty="0" smtClean="0"/>
              <a:t>into a simple, one-dimensional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30DF-FFBF-4157-8D66-2A65B43DB4B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Clustering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/>
              <a:t>Two important questions: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How do you determine the “nearness” of clusters?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How do you represent a cluster of more than one point?</a:t>
            </a:r>
          </a:p>
        </p:txBody>
      </p:sp>
    </p:spTree>
    <p:extLst>
      <p:ext uri="{BB962C8B-B14F-4D97-AF65-F5344CB8AC3E}">
        <p14:creationId xmlns:p14="http://schemas.microsoft.com/office/powerpoint/2010/main" val="162056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1A10-71FE-4ADD-BD4D-895BE4C1187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Clustering –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33CC33"/>
                </a:solidFill>
              </a:rPr>
              <a:t>Key problem</a:t>
            </a:r>
            <a:r>
              <a:rPr lang="en-US" altLang="en-US" dirty="0"/>
              <a:t>: as you build clusters, how do you represent the location of each cluster, to tell which pair of clusters is closest?</a:t>
            </a:r>
          </a:p>
          <a:p>
            <a:r>
              <a:rPr lang="en-US" altLang="en-US" dirty="0">
                <a:solidFill>
                  <a:srgbClr val="33CC33"/>
                </a:solidFill>
              </a:rPr>
              <a:t>Euclidean case</a:t>
            </a:r>
            <a:r>
              <a:rPr lang="en-US" altLang="en-US" dirty="0"/>
              <a:t>: each cluster has a </a:t>
            </a:r>
            <a:r>
              <a:rPr lang="en-US" altLang="en-US" i="1" dirty="0">
                <a:solidFill>
                  <a:srgbClr val="FF0066"/>
                </a:solidFill>
              </a:rPr>
              <a:t>centroid</a:t>
            </a:r>
            <a:r>
              <a:rPr lang="en-US" altLang="en-US" dirty="0">
                <a:solidFill>
                  <a:srgbClr val="FF0066"/>
                </a:solidFill>
              </a:rPr>
              <a:t> </a:t>
            </a:r>
            <a:r>
              <a:rPr lang="en-US" altLang="en-US" dirty="0"/>
              <a:t>= average of its points.</a:t>
            </a:r>
          </a:p>
          <a:p>
            <a:pPr lvl="1"/>
            <a:r>
              <a:rPr lang="en-US" altLang="en-US" dirty="0"/>
              <a:t>Measure </a:t>
            </a:r>
            <a:r>
              <a:rPr lang="en-US" altLang="en-US" dirty="0" err="1"/>
              <a:t>intercluster</a:t>
            </a:r>
            <a:r>
              <a:rPr lang="en-US" altLang="en-US" dirty="0"/>
              <a:t> distances by distances of centroids.</a:t>
            </a:r>
          </a:p>
        </p:txBody>
      </p:sp>
    </p:spTree>
    <p:extLst>
      <p:ext uri="{BB962C8B-B14F-4D97-AF65-F5344CB8AC3E}">
        <p14:creationId xmlns:p14="http://schemas.microsoft.com/office/powerpoint/2010/main" val="29347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33F7-A6C0-4468-B86C-76A4558E8E9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08125" y="2244725"/>
            <a:ext cx="55308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					  </a:t>
            </a:r>
            <a:r>
              <a:rPr lang="en-US" altLang="en-US">
                <a:latin typeface="Times New Roman" charset="0"/>
              </a:rPr>
              <a:t>(5,3)</a:t>
            </a:r>
          </a:p>
          <a:p>
            <a:r>
              <a:rPr lang="en-US" altLang="en-US">
                <a:latin typeface="Times New Roman" charset="0"/>
              </a:rPr>
              <a:t>					o</a:t>
            </a:r>
          </a:p>
          <a:p>
            <a:r>
              <a:rPr lang="en-US" altLang="en-US">
                <a:latin typeface="Times New Roman" charset="0"/>
              </a:rPr>
              <a:t>	  (1,2)</a:t>
            </a:r>
          </a:p>
          <a:p>
            <a:r>
              <a:rPr lang="en-US" altLang="en-US">
                <a:latin typeface="Times New Roman" charset="0"/>
              </a:rPr>
              <a:t>	o</a:t>
            </a:r>
          </a:p>
          <a:p>
            <a:endParaRPr lang="en-US" altLang="en-US">
              <a:latin typeface="Times New Roman" charset="0"/>
            </a:endParaRPr>
          </a:p>
          <a:p>
            <a:r>
              <a:rPr lang="en-US" altLang="en-US">
                <a:latin typeface="Times New Roman" charset="0"/>
              </a:rPr>
              <a:t>		o  (2,1)		o  (4,1)</a:t>
            </a:r>
          </a:p>
          <a:p>
            <a:endParaRPr lang="en-US" altLang="en-US"/>
          </a:p>
          <a:p>
            <a:r>
              <a:rPr lang="en-US" altLang="en-US">
                <a:latin typeface="Times New Roman" charset="0"/>
              </a:rPr>
              <a:t>o  (0,0)					o</a:t>
            </a:r>
          </a:p>
          <a:p>
            <a:r>
              <a:rPr lang="en-US" altLang="en-US">
                <a:latin typeface="Times New Roman" charset="0"/>
              </a:rPr>
              <a:t>					  (5,0)</a:t>
            </a:r>
            <a:endParaRPr lang="en-US" alt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2133600" y="27813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Times New Roman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860675" y="3317875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charset="0"/>
              </a:rPr>
              <a:t>x (1.5,1.5)</a:t>
            </a: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4876800" y="3339796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650195" y="3962574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charset="0"/>
              </a:rPr>
              <a:t>x (4.5,0.5)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1336675" y="2514600"/>
            <a:ext cx="3048000" cy="2743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473325" y="36195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charset="0"/>
              </a:rPr>
              <a:t>x (1,1)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4800600" y="2362200"/>
            <a:ext cx="2286000" cy="3581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857440" y="3429000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charset="0"/>
              </a:rPr>
              <a:t>x (4.7,1.3)</a:t>
            </a:r>
          </a:p>
        </p:txBody>
      </p:sp>
    </p:spTree>
    <p:extLst>
      <p:ext uri="{BB962C8B-B14F-4D97-AF65-F5344CB8AC3E}">
        <p14:creationId xmlns:p14="http://schemas.microsoft.com/office/powerpoint/2010/main" val="17938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 autoUpdateAnimBg="0"/>
      <p:bldP spid="20491" grpId="0" autoUpdateAnimBg="0"/>
      <p:bldP spid="20492" grpId="0" animBg="1"/>
      <p:bldP spid="20493" grpId="0" autoUpdateAnimBg="0"/>
      <p:bldP spid="20494" grpId="0" animBg="1"/>
      <p:bldP spid="20496" grpId="0" autoUpdateAnimBg="0"/>
      <p:bldP spid="20497" grpId="0" animBg="1"/>
      <p:bldP spid="2049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Dendrogram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981200" y="4343400"/>
            <a:ext cx="838200" cy="609600"/>
            <a:chOff x="1981200" y="4343400"/>
            <a:chExt cx="838200" cy="609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981200" y="4343400"/>
              <a:ext cx="0" cy="6096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819400" y="4343400"/>
              <a:ext cx="0" cy="6096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981200" y="4343400"/>
              <a:ext cx="8382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14800" y="4343400"/>
            <a:ext cx="838200" cy="609600"/>
            <a:chOff x="1981200" y="4343400"/>
            <a:chExt cx="838200" cy="6096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981200" y="4343400"/>
              <a:ext cx="0" cy="6096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819400" y="4343400"/>
              <a:ext cx="0" cy="60960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81200" y="4343400"/>
              <a:ext cx="838200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 flipV="1">
            <a:off x="1143000" y="3733800"/>
            <a:ext cx="0" cy="1219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400300" y="3733800"/>
            <a:ext cx="0" cy="6096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43000" y="3733800"/>
            <a:ext cx="12573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791200" y="3749458"/>
            <a:ext cx="0" cy="1219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33900" y="3749458"/>
            <a:ext cx="12573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533900" y="3733800"/>
            <a:ext cx="0" cy="6096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771650" y="3124200"/>
            <a:ext cx="0" cy="6096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162550" y="3124200"/>
            <a:ext cx="0" cy="6096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71650" y="3124200"/>
            <a:ext cx="33909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2658" y="51932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87483" y="51932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(1,2)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509058" y="51932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(2,1)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733800" y="51932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(4,1)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42658" y="519326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(5,0)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492079" y="519544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A85A-CC0C-44AF-AE4D-5AE2938CB66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27" y="-16701"/>
            <a:ext cx="9144000" cy="1143000"/>
          </a:xfrm>
        </p:spPr>
        <p:txBody>
          <a:bodyPr/>
          <a:lstStyle/>
          <a:p>
            <a:r>
              <a:rPr lang="en-US" altLang="en-US" dirty="0"/>
              <a:t>And in the Non-Euclidean Case?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only “locations” we can talk about are the points themselves.</a:t>
            </a:r>
          </a:p>
          <a:p>
            <a:pPr lvl="1"/>
            <a:r>
              <a:rPr lang="en-US" altLang="en-US" dirty="0"/>
              <a:t>I.e., there is no “average” of two points.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Approach 1</a:t>
            </a:r>
            <a:r>
              <a:rPr lang="en-US" altLang="en-US" dirty="0"/>
              <a:t>: </a:t>
            </a:r>
            <a:r>
              <a:rPr lang="en-US" altLang="en-US" i="1" dirty="0" err="1">
                <a:solidFill>
                  <a:srgbClr val="FF0066"/>
                </a:solidFill>
              </a:rPr>
              <a:t>clustroid</a:t>
            </a:r>
            <a:r>
              <a:rPr lang="en-US" altLang="en-US" dirty="0"/>
              <a:t>  = point “closest” to other points.</a:t>
            </a:r>
          </a:p>
          <a:p>
            <a:pPr lvl="1"/>
            <a:r>
              <a:rPr lang="en-US" altLang="en-US" dirty="0"/>
              <a:t>Treat </a:t>
            </a:r>
            <a:r>
              <a:rPr lang="en-US" altLang="en-US" dirty="0" err="1"/>
              <a:t>clustroid</a:t>
            </a:r>
            <a:r>
              <a:rPr lang="en-US" altLang="en-US" dirty="0"/>
              <a:t> as if it were centroid, when computing </a:t>
            </a:r>
            <a:r>
              <a:rPr lang="en-US" altLang="en-US" dirty="0" err="1"/>
              <a:t>intercluster</a:t>
            </a:r>
            <a:r>
              <a:rPr lang="en-US" altLang="en-US" dirty="0"/>
              <a:t> distances. </a:t>
            </a:r>
          </a:p>
        </p:txBody>
      </p:sp>
    </p:spTree>
    <p:extLst>
      <p:ext uri="{BB962C8B-B14F-4D97-AF65-F5344CB8AC3E}">
        <p14:creationId xmlns:p14="http://schemas.microsoft.com/office/powerpoint/2010/main" val="369660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BDC5-D284-4B30-87FE-58DCB417B1C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“Closest” Point?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/>
              <a:t>Possible meanings: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Smallest maximum distance to the other points.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Smallest average distance to other points.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Smallest sum of squares of distances to other points.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Etc., etc.</a:t>
            </a:r>
          </a:p>
        </p:txBody>
      </p:sp>
    </p:spTree>
    <p:extLst>
      <p:ext uri="{BB962C8B-B14F-4D97-AF65-F5344CB8AC3E}">
        <p14:creationId xmlns:p14="http://schemas.microsoft.com/office/powerpoint/2010/main" val="26362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6612-F275-4A61-BEF0-93A04559414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92D050"/>
                </a:solidFill>
              </a:rPr>
              <a:t>Example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Intercluster</a:t>
            </a:r>
            <a:r>
              <a:rPr lang="en-US" altLang="en-US" dirty="0" smtClean="0"/>
              <a:t> Distance</a:t>
            </a:r>
            <a:endParaRPr lang="en-US" altLang="en-US" dirty="0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667000" y="3048000"/>
            <a:ext cx="10668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6172200" y="3429000"/>
            <a:ext cx="1371600" cy="1295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533" name="AutoShape 5"/>
          <p:cNvCxnSpPr>
            <a:cxnSpLocks noChangeShapeType="1"/>
            <a:stCxn id="22531" idx="0"/>
            <a:endCxn id="22532" idx="4"/>
          </p:cNvCxnSpPr>
          <p:nvPr/>
        </p:nvCxnSpPr>
        <p:spPr bwMode="auto">
          <a:xfrm rot="5400000" flipV="1">
            <a:off x="4533900" y="1714500"/>
            <a:ext cx="1676400" cy="4343400"/>
          </a:xfrm>
          <a:prstGeom prst="curvedConnector5">
            <a:avLst>
              <a:gd name="adj1" fmla="val -13634"/>
              <a:gd name="adj2" fmla="val 40352"/>
              <a:gd name="adj3" fmla="val 11363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51125" y="30813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413125" y="30813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108325" y="40719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7299325" y="36909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705600" y="4335463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232525" y="36909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800600" y="5097463"/>
            <a:ext cx="16843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intercluster</a:t>
            </a:r>
          </a:p>
          <a:p>
            <a:r>
              <a:rPr lang="en-US" altLang="en-US"/>
              <a:t>distance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243279" y="2624552"/>
            <a:ext cx="1316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clustroid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604125" y="4452938"/>
            <a:ext cx="1316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/>
              <a:t>clustroid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33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3BA5-496B-4C0F-8930-7C915A708D0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r>
              <a:rPr lang="en-US" altLang="en-US" sz="3600" dirty="0"/>
              <a:t>Other Approaches to Defining “Nearness” of Clusters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343400"/>
          </a:xfrm>
        </p:spPr>
        <p:txBody>
          <a:bodyPr/>
          <a:lstStyle/>
          <a:p>
            <a:r>
              <a:rPr lang="en-US" altLang="en-US" dirty="0">
                <a:solidFill>
                  <a:srgbClr val="00B050"/>
                </a:solidFill>
              </a:rPr>
              <a:t>Approach 2</a:t>
            </a:r>
            <a:r>
              <a:rPr lang="en-US" altLang="en-US" dirty="0"/>
              <a:t>: </a:t>
            </a:r>
            <a:r>
              <a:rPr lang="en-US" altLang="en-US" dirty="0" err="1"/>
              <a:t>intercluster</a:t>
            </a:r>
            <a:r>
              <a:rPr lang="en-US" altLang="en-US" dirty="0"/>
              <a:t> distance = minimum of the distances between any two points, one from each cluster.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Approach 3</a:t>
            </a:r>
            <a:r>
              <a:rPr lang="en-US" altLang="en-US" dirty="0"/>
              <a:t>: Pick a notion of “cohesion” of clusters, e.g., maximum distance from the </a:t>
            </a:r>
            <a:r>
              <a:rPr lang="en-US" altLang="en-US" dirty="0" smtClean="0"/>
              <a:t>centroid or </a:t>
            </a:r>
            <a:r>
              <a:rPr lang="en-US" altLang="en-US" dirty="0" err="1" smtClean="0"/>
              <a:t>clustroid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Merge clusters whose </a:t>
            </a:r>
            <a:r>
              <a:rPr lang="en-US" altLang="en-US" i="1" dirty="0" smtClean="0">
                <a:solidFill>
                  <a:srgbClr val="00B050"/>
                </a:solidFill>
              </a:rPr>
              <a:t>union</a:t>
            </a:r>
            <a:r>
              <a:rPr lang="en-US" altLang="en-US" dirty="0" smtClean="0"/>
              <a:t> </a:t>
            </a:r>
            <a:r>
              <a:rPr lang="en-US" altLang="en-US" dirty="0"/>
              <a:t>is most cohesive.</a:t>
            </a:r>
          </a:p>
        </p:txBody>
      </p:sp>
    </p:spTree>
    <p:extLst>
      <p:ext uri="{BB962C8B-B14F-4D97-AF65-F5344CB8AC3E}">
        <p14:creationId xmlns:p14="http://schemas.microsoft.com/office/powerpoint/2010/main" val="216114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B63B-8D1C-4A6E-80F9-7E4FDEC297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Problem of Clustering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Given a set of points, with a notion of distance between points, group the points into some number of </a:t>
            </a:r>
            <a:r>
              <a:rPr lang="en-US" altLang="en-US" i="1" dirty="0">
                <a:solidFill>
                  <a:srgbClr val="FF0066"/>
                </a:solidFill>
              </a:rPr>
              <a:t>clusters</a:t>
            </a:r>
            <a:r>
              <a:rPr lang="en-US" altLang="en-US" dirty="0"/>
              <a:t>, so that members of a cluster are </a:t>
            </a:r>
            <a:r>
              <a:rPr lang="en-US" altLang="en-US" dirty="0" smtClean="0"/>
              <a:t>“close” </a:t>
            </a:r>
            <a:r>
              <a:rPr lang="en-US" altLang="en-US" dirty="0"/>
              <a:t>to each </a:t>
            </a:r>
            <a:r>
              <a:rPr lang="en-US" altLang="en-US" dirty="0" smtClean="0"/>
              <a:t>other, while members of different clusters are “far.”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38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0447-E12B-4180-9153-91D662115BE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Cohesion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486400"/>
          </a:xfrm>
        </p:spPr>
        <p:txBody>
          <a:bodyPr/>
          <a:lstStyle/>
          <a:p>
            <a:pPr marL="609600" indent="-609600"/>
            <a:r>
              <a:rPr lang="en-US" altLang="en-US" dirty="0">
                <a:solidFill>
                  <a:srgbClr val="00B050"/>
                </a:solidFill>
              </a:rPr>
              <a:t>Approach 1</a:t>
            </a:r>
            <a:r>
              <a:rPr lang="en-US" altLang="en-US" dirty="0"/>
              <a:t>: Use the </a:t>
            </a:r>
            <a:r>
              <a:rPr lang="en-US" altLang="en-US" i="1" dirty="0" smtClean="0">
                <a:solidFill>
                  <a:srgbClr val="FF0066"/>
                </a:solidFill>
              </a:rPr>
              <a:t>diameter</a:t>
            </a:r>
            <a:r>
              <a:rPr lang="en-US" altLang="en-US" dirty="0" smtClean="0"/>
              <a:t> </a:t>
            </a:r>
            <a:r>
              <a:rPr lang="en-US" altLang="en-US" dirty="0"/>
              <a:t>of the merged cluster = maximum distance between points in the </a:t>
            </a:r>
            <a:r>
              <a:rPr lang="en-US" altLang="en-US" dirty="0" smtClean="0"/>
              <a:t>cluster.</a:t>
            </a:r>
          </a:p>
          <a:p>
            <a:pPr marL="609600" indent="-609600"/>
            <a:r>
              <a:rPr lang="en-US" altLang="en-US" dirty="0" smtClean="0">
                <a:solidFill>
                  <a:srgbClr val="00B050"/>
                </a:solidFill>
              </a:rPr>
              <a:t>Approach </a:t>
            </a:r>
            <a:r>
              <a:rPr lang="en-US" altLang="en-US" dirty="0">
                <a:solidFill>
                  <a:srgbClr val="00B050"/>
                </a:solidFill>
              </a:rPr>
              <a:t>2</a:t>
            </a:r>
            <a:r>
              <a:rPr lang="en-US" altLang="en-US" dirty="0"/>
              <a:t>: Use the average distance between points in the </a:t>
            </a:r>
            <a:r>
              <a:rPr lang="en-US" altLang="en-US" dirty="0" smtClean="0"/>
              <a:t>cluster.</a:t>
            </a:r>
          </a:p>
          <a:p>
            <a:pPr marL="609600" indent="-609600"/>
            <a:r>
              <a:rPr lang="en-US" altLang="en-US" dirty="0" smtClean="0">
                <a:solidFill>
                  <a:srgbClr val="00B050"/>
                </a:solidFill>
              </a:rPr>
              <a:t>Approach </a:t>
            </a:r>
            <a:r>
              <a:rPr lang="en-US" altLang="en-US" dirty="0">
                <a:solidFill>
                  <a:srgbClr val="00B050"/>
                </a:solidFill>
              </a:rPr>
              <a:t>3</a:t>
            </a:r>
            <a:r>
              <a:rPr lang="en-US" altLang="en-US" dirty="0"/>
              <a:t>: D</a:t>
            </a:r>
            <a:r>
              <a:rPr lang="en-US" altLang="en-US" dirty="0" smtClean="0"/>
              <a:t>ensity-based approach: take </a:t>
            </a:r>
            <a:r>
              <a:rPr lang="en-US" altLang="en-US" dirty="0"/>
              <a:t>the diameter or average distance, e.g., and divide by the number of points in the cluster.</a:t>
            </a:r>
          </a:p>
          <a:p>
            <a:pPr lvl="1"/>
            <a:r>
              <a:rPr lang="en-US" altLang="en-US" dirty="0"/>
              <a:t>Perhaps raise the number of points to a power first, e.g., square-root.</a:t>
            </a:r>
          </a:p>
          <a:p>
            <a:pPr marL="609600" indent="-6096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77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really depends on the shape of clusters.</a:t>
            </a:r>
          </a:p>
          <a:p>
            <a:pPr lvl="1"/>
            <a:r>
              <a:rPr lang="en-US" dirty="0" smtClean="0"/>
              <a:t>Which you may not know in advance.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we’ll compare two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Merge clusters with smallest distance between centroids (or </a:t>
            </a:r>
            <a:r>
              <a:rPr lang="en-US" dirty="0" err="1" smtClean="0"/>
              <a:t>clustroids</a:t>
            </a:r>
            <a:r>
              <a:rPr lang="en-US" dirty="0"/>
              <a:t> </a:t>
            </a:r>
            <a:r>
              <a:rPr lang="en-US" dirty="0" smtClean="0"/>
              <a:t>for non-Euclidean).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Merge clusters with the smallest distance between two points, one from each cluster.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9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720" cy="114348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Case 1</a:t>
            </a:r>
            <a:r>
              <a:rPr lang="en-US" dirty="0" smtClean="0"/>
              <a:t>: Convex Clusters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Centroid-based merging works well.</a:t>
            </a:r>
          </a:p>
          <a:p>
            <a:r>
              <a:rPr lang="en-US" dirty="0" smtClean="0"/>
              <a:t>But merger based on closest members might accidentally merge incorrectly.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066599-523B-4641-9CCC-17D83CD935ED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130588" y="3505200"/>
            <a:ext cx="31615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and B have closer centroids</a:t>
            </a:r>
          </a:p>
          <a:p>
            <a:r>
              <a:rPr lang="en-US" dirty="0" smtClean="0"/>
              <a:t>than A and C, but closest points</a:t>
            </a:r>
          </a:p>
          <a:p>
            <a:r>
              <a:rPr lang="en-US" dirty="0" smtClean="0"/>
              <a:t>are from A and C.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934095" y="1528436"/>
            <a:ext cx="2685905" cy="1600200"/>
            <a:chOff x="4934095" y="1528436"/>
            <a:chExt cx="2685905" cy="1600200"/>
          </a:xfrm>
        </p:grpSpPr>
        <p:sp>
          <p:nvSpPr>
            <p:cNvPr id="4" name="Oval 3"/>
            <p:cNvSpPr/>
            <p:nvPr/>
          </p:nvSpPr>
          <p:spPr>
            <a:xfrm>
              <a:off x="4934095" y="1528436"/>
              <a:ext cx="1278080" cy="16002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324600" y="1723112"/>
              <a:ext cx="1295400" cy="6096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544430" y="1945710"/>
              <a:ext cx="609600" cy="533400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5197354" y="2595236"/>
              <a:ext cx="609600" cy="533400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353924" y="1799312"/>
              <a:ext cx="609600" cy="533400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Oval 24"/>
          <p:cNvSpPr/>
          <p:nvPr/>
        </p:nvSpPr>
        <p:spPr>
          <a:xfrm>
            <a:off x="5472502" y="1671965"/>
            <a:ext cx="1573582" cy="923272"/>
          </a:xfrm>
          <a:prstGeom prst="ellipse">
            <a:avLst/>
          </a:prstGeom>
          <a:noFill/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4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9" grpId="0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720" cy="1143480"/>
          </a:xfrm>
        </p:spPr>
        <p:txBody>
          <a:bodyPr/>
          <a:lstStyle/>
          <a:p>
            <a:r>
              <a:rPr lang="en-US" dirty="0" smtClean="0"/>
              <a:t>Case 2: Concentric Clusters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Linking based on closest members works well.</a:t>
            </a:r>
          </a:p>
          <a:p>
            <a:r>
              <a:rPr lang="en-US" dirty="0" smtClean="0"/>
              <a:t>But Centroid-based linking might cause errors.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066599-523B-4641-9CCC-17D83CD935ED}" type="slidenum">
              <a:rPr lang="en-GB" smtClean="0"/>
              <a:pPr/>
              <a:t>23</a:t>
            </a:fld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5767190" y="1577236"/>
            <a:ext cx="2590800" cy="2514600"/>
            <a:chOff x="5767190" y="1577236"/>
            <a:chExt cx="2590800" cy="2514600"/>
          </a:xfrm>
        </p:grpSpPr>
        <p:grpSp>
          <p:nvGrpSpPr>
            <p:cNvPr id="36" name="Group 35"/>
            <p:cNvGrpSpPr/>
            <p:nvPr/>
          </p:nvGrpSpPr>
          <p:grpSpPr>
            <a:xfrm>
              <a:off x="5767190" y="1577236"/>
              <a:ext cx="2590800" cy="2514600"/>
              <a:chOff x="5638800" y="1600200"/>
              <a:chExt cx="2590800" cy="25146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5638800" y="1600200"/>
                <a:ext cx="2590800" cy="25146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026062" y="2057400"/>
                <a:ext cx="1730157" cy="1600200"/>
              </a:xfrm>
              <a:prstGeom prst="ellipse">
                <a:avLst/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416194" y="2400300"/>
                <a:ext cx="975205" cy="9144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6154452" y="1663859"/>
              <a:ext cx="966590" cy="420681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7138787" y="1663858"/>
              <a:ext cx="838203" cy="420681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941502" y="2427440"/>
              <a:ext cx="609600" cy="432148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6858000" y="1526610"/>
            <a:ext cx="1295400" cy="1472852"/>
          </a:xfrm>
          <a:prstGeom prst="ellipse">
            <a:avLst/>
          </a:prstGeom>
          <a:noFill/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5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6679-6BF5-44AC-BDF7-4C8B0176E7A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/>
              <a:t>k</a:t>
            </a:r>
            <a:r>
              <a:rPr lang="en-US" altLang="en-US" dirty="0" smtClean="0"/>
              <a:t>–Means </a:t>
            </a:r>
            <a:r>
              <a:rPr lang="en-US" altLang="en-US" dirty="0"/>
              <a:t>Algorithm(s)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486400"/>
          </a:xfrm>
        </p:spPr>
        <p:txBody>
          <a:bodyPr/>
          <a:lstStyle/>
          <a:p>
            <a:r>
              <a:rPr lang="en-US" altLang="en-US" dirty="0" smtClean="0"/>
              <a:t>An example of point-assignment.</a:t>
            </a:r>
          </a:p>
          <a:p>
            <a:r>
              <a:rPr lang="en-US" altLang="en-US" dirty="0" smtClean="0"/>
              <a:t>Assumes </a:t>
            </a:r>
            <a:r>
              <a:rPr lang="en-US" altLang="en-US" dirty="0"/>
              <a:t>Euclidean space.</a:t>
            </a:r>
          </a:p>
          <a:p>
            <a:r>
              <a:rPr lang="en-US" altLang="en-US" dirty="0"/>
              <a:t>Start by picking </a:t>
            </a:r>
            <a:r>
              <a:rPr lang="en-US" altLang="en-US" i="1" dirty="0"/>
              <a:t>k</a:t>
            </a:r>
            <a:r>
              <a:rPr lang="en-US" altLang="en-US" dirty="0"/>
              <a:t>, the number of clusters.</a:t>
            </a:r>
          </a:p>
          <a:p>
            <a:r>
              <a:rPr lang="en-US" altLang="en-US" dirty="0"/>
              <a:t>Initialize clusters </a:t>
            </a:r>
            <a:r>
              <a:rPr lang="en-US" altLang="en-US" dirty="0" smtClean="0"/>
              <a:t>with a </a:t>
            </a:r>
            <a:r>
              <a:rPr lang="en-US" altLang="en-US" i="1" dirty="0" smtClean="0">
                <a:solidFill>
                  <a:srgbClr val="FF0000"/>
                </a:solidFill>
              </a:rPr>
              <a:t>seed</a:t>
            </a:r>
            <a:r>
              <a:rPr lang="en-US" altLang="en-US" dirty="0" smtClean="0"/>
              <a:t> (= one </a:t>
            </a:r>
            <a:r>
              <a:rPr lang="en-US" altLang="en-US" dirty="0"/>
              <a:t>point per </a:t>
            </a:r>
            <a:r>
              <a:rPr lang="en-US" altLang="en-US" dirty="0" smtClean="0"/>
              <a:t>cluster).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Example</a:t>
            </a:r>
            <a:r>
              <a:rPr lang="en-US" altLang="en-US" dirty="0"/>
              <a:t>: pick one point at random, then 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-1 </a:t>
            </a:r>
            <a:r>
              <a:rPr lang="en-US" altLang="en-US" dirty="0"/>
              <a:t>other points, each as far away as possible from the previous points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 smtClean="0"/>
              <a:t>OK, as long as there are no </a:t>
            </a:r>
            <a:r>
              <a:rPr lang="en-US" altLang="en-US" i="1" dirty="0" smtClean="0">
                <a:solidFill>
                  <a:srgbClr val="FF0000"/>
                </a:solidFill>
              </a:rPr>
              <a:t>outliers</a:t>
            </a:r>
            <a:r>
              <a:rPr lang="en-US" altLang="en-US" dirty="0" smtClean="0"/>
              <a:t> (points that are far from any reasonable cluster).</a:t>
            </a:r>
          </a:p>
        </p:txBody>
      </p:sp>
    </p:spTree>
    <p:extLst>
      <p:ext uri="{BB962C8B-B14F-4D97-AF65-F5344CB8AC3E}">
        <p14:creationId xmlns:p14="http://schemas.microsoft.com/office/powerpoint/2010/main" val="267490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Basic idea</a:t>
            </a:r>
            <a:r>
              <a:rPr lang="en-US" dirty="0" smtClean="0"/>
              <a:t>: pick a small sample of points, cluster them by any algorithm, and use the centroids as a seed.</a:t>
            </a:r>
          </a:p>
          <a:p>
            <a:r>
              <a:rPr lang="en-US" dirty="0" smtClean="0"/>
              <a:t>In k-means++, sample size = k times a factor that is logarithmic in the total number of points.</a:t>
            </a:r>
          </a:p>
          <a:p>
            <a:r>
              <a:rPr lang="en-US" dirty="0" smtClean="0"/>
              <a:t>Sequentially pick sample points randomly, but the probability of adding a point p to the sample is proportional to D(p)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D(p) = distance between p and the nearest picked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8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| |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k-means++, like other seed methods, is sequential.</a:t>
            </a:r>
          </a:p>
          <a:p>
            <a:pPr lvl="1"/>
            <a:r>
              <a:rPr lang="en-US" dirty="0" smtClean="0"/>
              <a:t>You need to update D(p) for each unpicked p due to new point.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Naturally parallel</a:t>
            </a:r>
            <a:r>
              <a:rPr lang="en-US" dirty="0" smtClean="0"/>
              <a:t>: many compute nodes can each handle a small set of points.</a:t>
            </a:r>
          </a:p>
          <a:p>
            <a:pPr lvl="1"/>
            <a:r>
              <a:rPr lang="en-US" dirty="0" smtClean="0"/>
              <a:t>Each picks a few new sample points using same D(p).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Really important and common trick</a:t>
            </a:r>
            <a:r>
              <a:rPr lang="en-US" dirty="0" smtClean="0"/>
              <a:t>: don’t update after every selection; rather make many selections at one round.</a:t>
            </a:r>
          </a:p>
          <a:p>
            <a:pPr lvl="1"/>
            <a:r>
              <a:rPr lang="en-US" dirty="0" smtClean="0"/>
              <a:t>Suboptimal picks don’t really matter.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6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815E-8581-42DE-A2FA-ACF3BBAA940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Populating Clusters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en-US" dirty="0"/>
              <a:t>For each point, place it in the cluster whose current centroid it is nearest.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en-US" dirty="0"/>
              <a:t>After all points are assigned, fix the centroids of the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 smtClean="0"/>
              <a:t>clusters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en-US" dirty="0">
                <a:solidFill>
                  <a:srgbClr val="00B0F0"/>
                </a:solidFill>
              </a:rPr>
              <a:t>Optional</a:t>
            </a:r>
            <a:r>
              <a:rPr lang="en-US" altLang="en-US" dirty="0"/>
              <a:t>: reassign all points to their closest centroid.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/>
              <a:t>Sometimes moves points between clusters.</a:t>
            </a:r>
          </a:p>
        </p:txBody>
      </p:sp>
    </p:spTree>
    <p:extLst>
      <p:ext uri="{BB962C8B-B14F-4D97-AF65-F5344CB8AC3E}">
        <p14:creationId xmlns:p14="http://schemas.microsoft.com/office/powerpoint/2010/main" val="78750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A191-7567-4E7D-89B9-33D15B12783D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Assigning Clusters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70325" y="4308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2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08325" y="4308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3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057400" y="4343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5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6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295400" y="4343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7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8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514600" y="4343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089525" y="3470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x</a:t>
            </a:r>
          </a:p>
        </p:txBody>
      </p: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1219200" y="2133600"/>
            <a:ext cx="5580063" cy="3919538"/>
            <a:chOff x="768" y="1344"/>
            <a:chExt cx="3515" cy="2469"/>
          </a:xfrm>
        </p:grpSpPr>
        <p:sp>
          <p:nvSpPr>
            <p:cNvPr id="26638" name="Oval 14"/>
            <p:cNvSpPr>
              <a:spLocks noChangeArrowheads="1"/>
            </p:cNvSpPr>
            <p:nvPr/>
          </p:nvSpPr>
          <p:spPr bwMode="auto">
            <a:xfrm>
              <a:off x="768" y="2640"/>
              <a:ext cx="1968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Oval 15"/>
            <p:cNvSpPr>
              <a:spLocks noChangeArrowheads="1"/>
            </p:cNvSpPr>
            <p:nvPr/>
          </p:nvSpPr>
          <p:spPr bwMode="auto">
            <a:xfrm rot="-14180680">
              <a:off x="2424" y="2040"/>
              <a:ext cx="1872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2102" y="3525"/>
              <a:ext cx="2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Clusters after first round</a:t>
              </a:r>
            </a:p>
          </p:txBody>
        </p:sp>
      </p:grpSp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1050925" y="1905000"/>
            <a:ext cx="4968875" cy="3352800"/>
            <a:chOff x="662" y="1200"/>
            <a:chExt cx="3130" cy="2112"/>
          </a:xfrm>
        </p:grpSpPr>
        <p:sp>
          <p:nvSpPr>
            <p:cNvPr id="26640" name="Oval 16"/>
            <p:cNvSpPr>
              <a:spLocks noChangeArrowheads="1"/>
            </p:cNvSpPr>
            <p:nvPr/>
          </p:nvSpPr>
          <p:spPr bwMode="auto">
            <a:xfrm>
              <a:off x="768" y="2496"/>
              <a:ext cx="1440" cy="720"/>
            </a:xfrm>
            <a:prstGeom prst="ellipse">
              <a:avLst/>
            </a:prstGeom>
            <a:solidFill>
              <a:srgbClr val="CCFF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Oval 17"/>
            <p:cNvSpPr>
              <a:spLocks noChangeArrowheads="1"/>
            </p:cNvSpPr>
            <p:nvPr/>
          </p:nvSpPr>
          <p:spPr bwMode="auto">
            <a:xfrm rot="2080527">
              <a:off x="2640" y="1200"/>
              <a:ext cx="1152" cy="2112"/>
            </a:xfrm>
            <a:prstGeom prst="ellipse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662" y="1557"/>
              <a:ext cx="107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Reassigned</a:t>
              </a:r>
            </a:p>
            <a:p>
              <a:r>
                <a:rPr lang="en-US" altLang="en-US"/>
                <a:t>points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047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0" grpId="0" autoUpdateAnimBg="0"/>
      <p:bldP spid="26631" grpId="0" autoUpdateAnimBg="0"/>
      <p:bldP spid="26632" grpId="0" autoUpdateAnimBg="0"/>
      <p:bldP spid="26633" grpId="0" autoUpdateAnimBg="0"/>
      <p:bldP spid="26634" grpId="0" autoUpdateAnimBg="0"/>
      <p:bldP spid="26636" grpId="0" autoUpdateAnimBg="0"/>
      <p:bldP spid="2663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2D01-A06D-4D9E-874E-6B82ED0E38EF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Getting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 smtClean="0"/>
              <a:t>Right</a:t>
            </a:r>
            <a:endParaRPr lang="en-US" alt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Try different </a:t>
            </a:r>
            <a:r>
              <a:rPr lang="en-US" altLang="en-US" i="1" dirty="0"/>
              <a:t>k</a:t>
            </a:r>
            <a:r>
              <a:rPr lang="en-US" altLang="en-US" dirty="0"/>
              <a:t>, looking at the change in the average distance to centroid, as </a:t>
            </a:r>
            <a:r>
              <a:rPr lang="en-US" altLang="en-US" i="1" dirty="0"/>
              <a:t>k</a:t>
            </a:r>
            <a:r>
              <a:rPr lang="en-US" altLang="en-US" dirty="0"/>
              <a:t>  increases.</a:t>
            </a:r>
          </a:p>
          <a:p>
            <a:r>
              <a:rPr lang="en-US" altLang="en-US" dirty="0"/>
              <a:t>Average falls rapidly until right </a:t>
            </a:r>
            <a:r>
              <a:rPr lang="en-US" altLang="en-US" i="1" dirty="0"/>
              <a:t>k</a:t>
            </a:r>
            <a:r>
              <a:rPr lang="en-US" altLang="en-US" dirty="0"/>
              <a:t>, then changes little.</a:t>
            </a:r>
          </a:p>
        </p:txBody>
      </p:sp>
      <p:grpSp>
        <p:nvGrpSpPr>
          <p:cNvPr id="43025" name="Group 17"/>
          <p:cNvGrpSpPr>
            <a:grpSpLocks/>
          </p:cNvGrpSpPr>
          <p:nvPr/>
        </p:nvGrpSpPr>
        <p:grpSpPr bwMode="auto">
          <a:xfrm>
            <a:off x="822325" y="3581400"/>
            <a:ext cx="4130675" cy="2928938"/>
            <a:chOff x="518" y="2976"/>
            <a:chExt cx="2602" cy="1125"/>
          </a:xfrm>
        </p:grpSpPr>
        <p:grpSp>
          <p:nvGrpSpPr>
            <p:cNvPr id="43023" name="Group 15"/>
            <p:cNvGrpSpPr>
              <a:grpSpLocks/>
            </p:cNvGrpSpPr>
            <p:nvPr/>
          </p:nvGrpSpPr>
          <p:grpSpPr bwMode="auto">
            <a:xfrm>
              <a:off x="1632" y="3024"/>
              <a:ext cx="1488" cy="768"/>
              <a:chOff x="1632" y="3024"/>
              <a:chExt cx="1488" cy="768"/>
            </a:xfrm>
          </p:grpSpPr>
          <p:sp>
            <p:nvSpPr>
              <p:cNvPr id="43012" name="Line 4"/>
              <p:cNvSpPr>
                <a:spLocks noChangeShapeType="1"/>
              </p:cNvSpPr>
              <p:nvPr/>
            </p:nvSpPr>
            <p:spPr bwMode="auto">
              <a:xfrm>
                <a:off x="1632" y="3024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" name="Line 5"/>
              <p:cNvSpPr>
                <a:spLocks noChangeShapeType="1"/>
              </p:cNvSpPr>
              <p:nvPr/>
            </p:nvSpPr>
            <p:spPr bwMode="auto">
              <a:xfrm>
                <a:off x="1872" y="3360"/>
                <a:ext cx="33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208" y="3600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Line 7"/>
              <p:cNvSpPr>
                <a:spLocks noChangeShapeType="1"/>
              </p:cNvSpPr>
              <p:nvPr/>
            </p:nvSpPr>
            <p:spPr bwMode="auto">
              <a:xfrm>
                <a:off x="2544" y="3744"/>
                <a:ext cx="57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2" name="Group 14"/>
            <p:cNvGrpSpPr>
              <a:grpSpLocks/>
            </p:cNvGrpSpPr>
            <p:nvPr/>
          </p:nvGrpSpPr>
          <p:grpSpPr bwMode="auto">
            <a:xfrm>
              <a:off x="518" y="2976"/>
              <a:ext cx="1738" cy="1125"/>
              <a:chOff x="518" y="2976"/>
              <a:chExt cx="1738" cy="1125"/>
            </a:xfrm>
          </p:grpSpPr>
          <p:sp>
            <p:nvSpPr>
              <p:cNvPr id="43016" name="Text Box 8"/>
              <p:cNvSpPr txBox="1">
                <a:spLocks noChangeArrowheads="1"/>
              </p:cNvSpPr>
              <p:nvPr/>
            </p:nvSpPr>
            <p:spPr bwMode="auto">
              <a:xfrm>
                <a:off x="1814" y="3813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i="1"/>
                  <a:t>k</a:t>
                </a:r>
              </a:p>
            </p:txBody>
          </p:sp>
          <p:sp>
            <p:nvSpPr>
              <p:cNvPr id="43017" name="Text Box 9"/>
              <p:cNvSpPr txBox="1">
                <a:spLocks noChangeArrowheads="1"/>
              </p:cNvSpPr>
              <p:nvPr/>
            </p:nvSpPr>
            <p:spPr bwMode="auto">
              <a:xfrm>
                <a:off x="518" y="3141"/>
                <a:ext cx="1042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Average</a:t>
                </a:r>
              </a:p>
              <a:p>
                <a:r>
                  <a:rPr lang="en-US" altLang="en-US"/>
                  <a:t>distance to</a:t>
                </a:r>
              </a:p>
              <a:p>
                <a:r>
                  <a:rPr lang="en-US" altLang="en-US"/>
                  <a:t>centroid</a:t>
                </a:r>
              </a:p>
            </p:txBody>
          </p:sp>
          <p:sp>
            <p:nvSpPr>
              <p:cNvPr id="43018" name="Line 10"/>
              <p:cNvSpPr>
                <a:spLocks noChangeShapeType="1"/>
              </p:cNvSpPr>
              <p:nvPr/>
            </p:nvSpPr>
            <p:spPr bwMode="auto">
              <a:xfrm flipV="1">
                <a:off x="912" y="29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9" name="Line 11"/>
              <p:cNvSpPr>
                <a:spLocks noChangeShapeType="1"/>
              </p:cNvSpPr>
              <p:nvPr/>
            </p:nvSpPr>
            <p:spPr bwMode="auto">
              <a:xfrm>
                <a:off x="2064" y="3909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3024" name="Group 16"/>
          <p:cNvGrpSpPr>
            <a:grpSpLocks/>
          </p:cNvGrpSpPr>
          <p:nvPr/>
        </p:nvGrpSpPr>
        <p:grpSpPr bwMode="auto">
          <a:xfrm>
            <a:off x="4038600" y="4471226"/>
            <a:ext cx="1630363" cy="1109662"/>
            <a:chOff x="2544" y="2997"/>
            <a:chExt cx="1027" cy="699"/>
          </a:xfrm>
        </p:grpSpPr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582" y="2997"/>
              <a:ext cx="9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Best value</a:t>
              </a:r>
            </a:p>
            <a:p>
              <a:r>
                <a:rPr lang="en-US" altLang="en-US" dirty="0"/>
                <a:t>of </a:t>
              </a:r>
              <a:r>
                <a:rPr lang="en-US" altLang="en-US" i="1" dirty="0"/>
                <a:t>k</a:t>
              </a: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2544" y="33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68963" y="3706368"/>
            <a:ext cx="26581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binary search</a:t>
            </a:r>
          </a:p>
          <a:p>
            <a:r>
              <a:rPr lang="en-US" sz="2400" dirty="0" smtClean="0"/>
              <a:t>for k is possible.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708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114-0F15-41C7-8C24-19E977C17B4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92D050"/>
                </a:solidFill>
              </a:rPr>
              <a:t>Example</a:t>
            </a:r>
            <a:r>
              <a:rPr lang="en-US" altLang="en-US" dirty="0" smtClean="0"/>
              <a:t>: Clusters</a:t>
            </a:r>
            <a:endParaRPr lang="en-US" altLang="en-US" dirty="0"/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x     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  x  x</a:t>
            </a:r>
          </a:p>
          <a:p>
            <a:pPr algn="ctr"/>
            <a:r>
              <a:rPr lang="en-US" altLang="en-US">
                <a:latin typeface="Times New Roman" charset="0"/>
              </a:rPr>
              <a:t>x   x x  x     </a:t>
            </a:r>
          </a:p>
          <a:p>
            <a:pPr algn="ctr"/>
            <a:r>
              <a:rPr lang="en-US" altLang="en-US">
                <a:latin typeface="Times New Roman" charset="0"/>
              </a:rPr>
              <a:t>x     x  x</a:t>
            </a:r>
          </a:p>
          <a:p>
            <a:pPr algn="ctr"/>
            <a:r>
              <a:rPr lang="en-US" altLang="en-US">
                <a:latin typeface="Times New Roman" charset="0"/>
              </a:rPr>
              <a:t>x   x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solidFill>
            <a:srgbClr val="8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x</a:t>
            </a:r>
          </a:p>
          <a:p>
            <a:pPr algn="ctr"/>
            <a:r>
              <a:rPr lang="en-US" altLang="en-US">
                <a:latin typeface="Times New Roman" charset="0"/>
              </a:rPr>
              <a:t>xx 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    </a:t>
            </a:r>
          </a:p>
          <a:p>
            <a:pPr algn="ctr"/>
            <a:r>
              <a:rPr lang="en-US" altLang="en-US">
                <a:latin typeface="Times New Roman" charset="0"/>
              </a:rPr>
              <a:t>x    x  x   </a:t>
            </a:r>
          </a:p>
          <a:p>
            <a:pPr algn="ctr"/>
            <a:r>
              <a:rPr lang="en-US" altLang="en-US">
                <a:latin typeface="Times New Roman" charset="0"/>
              </a:rPr>
              <a:t>x</a:t>
            </a:r>
          </a:p>
          <a:p>
            <a:pPr algn="ctr"/>
            <a:r>
              <a:rPr lang="en-US" altLang="en-US">
                <a:latin typeface="Times New Roman" charset="0"/>
              </a:rPr>
              <a:t>x x   x</a:t>
            </a:r>
          </a:p>
          <a:p>
            <a:pPr algn="ctr"/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     x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x    x</a:t>
            </a:r>
          </a:p>
          <a:p>
            <a:pPr algn="ctr"/>
            <a:r>
              <a:rPr lang="en-US" altLang="en-US">
                <a:latin typeface="Times New Roman" charset="0"/>
              </a:rPr>
              <a:t>  x    x     x</a:t>
            </a:r>
          </a:p>
          <a:p>
            <a:pPr algn="ctr"/>
            <a:r>
              <a:rPr lang="en-US" altLang="en-US">
                <a:latin typeface="Times New Roman" charset="0"/>
              </a:rPr>
              <a:t>x  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00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3708-D8D7-4751-8527-A9244DA69CF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92D050"/>
                </a:solidFill>
              </a:rPr>
              <a:t>Example</a:t>
            </a:r>
            <a:r>
              <a:rPr lang="en-US" altLang="en-US" dirty="0"/>
              <a:t>: Picking </a:t>
            </a:r>
            <a:r>
              <a:rPr lang="en-US" altLang="en-US" i="1" dirty="0"/>
              <a:t>k</a:t>
            </a: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x     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  x  x</a:t>
            </a:r>
          </a:p>
          <a:p>
            <a:pPr algn="ctr"/>
            <a:r>
              <a:rPr lang="en-US" altLang="en-US">
                <a:latin typeface="Times New Roman" charset="0"/>
              </a:rPr>
              <a:t>x   x x  x     </a:t>
            </a:r>
          </a:p>
          <a:p>
            <a:pPr algn="ctr"/>
            <a:r>
              <a:rPr lang="en-US" altLang="en-US">
                <a:latin typeface="Times New Roman" charset="0"/>
              </a:rPr>
              <a:t>x     x  x</a:t>
            </a:r>
          </a:p>
          <a:p>
            <a:pPr algn="ctr"/>
            <a:r>
              <a:rPr lang="en-US" altLang="en-US">
                <a:latin typeface="Times New Roman" charset="0"/>
              </a:rPr>
              <a:t>x   x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x</a:t>
            </a:r>
          </a:p>
          <a:p>
            <a:pPr algn="ctr"/>
            <a:r>
              <a:rPr lang="en-US" altLang="en-US">
                <a:latin typeface="Times New Roman" charset="0"/>
              </a:rPr>
              <a:t>xx 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    </a:t>
            </a:r>
          </a:p>
          <a:p>
            <a:pPr algn="ctr"/>
            <a:r>
              <a:rPr lang="en-US" altLang="en-US">
                <a:latin typeface="Times New Roman" charset="0"/>
              </a:rPr>
              <a:t>x    x  x   </a:t>
            </a:r>
          </a:p>
          <a:p>
            <a:pPr algn="ctr"/>
            <a:r>
              <a:rPr lang="en-US" altLang="en-US">
                <a:latin typeface="Times New Roman" charset="0"/>
              </a:rPr>
              <a:t>x</a:t>
            </a:r>
          </a:p>
          <a:p>
            <a:pPr algn="ctr"/>
            <a:r>
              <a:rPr lang="en-US" altLang="en-US">
                <a:latin typeface="Times New Roman" charset="0"/>
              </a:rPr>
              <a:t>x x   x</a:t>
            </a:r>
          </a:p>
          <a:p>
            <a:pPr algn="ctr"/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     x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x    x</a:t>
            </a:r>
          </a:p>
          <a:p>
            <a:pPr algn="ctr"/>
            <a:r>
              <a:rPr lang="en-US" altLang="en-US">
                <a:latin typeface="Times New Roman" charset="0"/>
              </a:rPr>
              <a:t>  x    x     x</a:t>
            </a:r>
          </a:p>
          <a:p>
            <a:pPr algn="ctr"/>
            <a:r>
              <a:rPr lang="en-US" altLang="en-US">
                <a:latin typeface="Times New Roman" charset="0"/>
              </a:rPr>
              <a:t>x 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438400" y="1600200"/>
            <a:ext cx="5334000" cy="3048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8" name="Group 16"/>
          <p:cNvGrpSpPr>
            <a:grpSpLocks/>
          </p:cNvGrpSpPr>
          <p:nvPr/>
        </p:nvGrpSpPr>
        <p:grpSpPr bwMode="auto">
          <a:xfrm>
            <a:off x="441325" y="1709738"/>
            <a:ext cx="5959475" cy="2328862"/>
            <a:chOff x="278" y="1077"/>
            <a:chExt cx="3754" cy="1467"/>
          </a:xfrm>
        </p:grpSpPr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 flipH="1" flipV="1">
              <a:off x="2112" y="1728"/>
              <a:ext cx="105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flipH="1">
              <a:off x="2112" y="2016"/>
              <a:ext cx="105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3168" y="2016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 flipV="1">
              <a:off x="3168" y="1680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auto">
            <a:xfrm flipV="1">
              <a:off x="3168" y="1200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278" y="1077"/>
              <a:ext cx="1086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Too few;</a:t>
              </a:r>
            </a:p>
            <a:p>
              <a:r>
                <a:rPr lang="en-US" altLang="en-US"/>
                <a:t>many long</a:t>
              </a:r>
            </a:p>
            <a:p>
              <a:r>
                <a:rPr lang="en-US" altLang="en-US"/>
                <a:t>distances</a:t>
              </a:r>
            </a:p>
            <a:p>
              <a:r>
                <a:rPr lang="en-US" altLang="en-US"/>
                <a:t>to centroid.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408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B1F-61F8-48E4-85CA-2369E9F7EFB6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Picking </a:t>
            </a:r>
            <a:r>
              <a:rPr lang="en-US" altLang="en-US" i="1"/>
              <a:t>k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x     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  x  x</a:t>
            </a:r>
          </a:p>
          <a:p>
            <a:pPr algn="ctr"/>
            <a:r>
              <a:rPr lang="en-US" altLang="en-US">
                <a:latin typeface="Times New Roman" charset="0"/>
              </a:rPr>
              <a:t>x   x x  x     </a:t>
            </a:r>
          </a:p>
          <a:p>
            <a:pPr algn="ctr"/>
            <a:r>
              <a:rPr lang="en-US" altLang="en-US">
                <a:latin typeface="Times New Roman" charset="0"/>
              </a:rPr>
              <a:t>x     x  x</a:t>
            </a:r>
          </a:p>
          <a:p>
            <a:pPr algn="ctr"/>
            <a:r>
              <a:rPr lang="en-US" altLang="en-US">
                <a:latin typeface="Times New Roman" charset="0"/>
              </a:rPr>
              <a:t>x   x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x</a:t>
            </a:r>
          </a:p>
          <a:p>
            <a:pPr algn="ctr"/>
            <a:r>
              <a:rPr lang="en-US" altLang="en-US">
                <a:latin typeface="Times New Roman" charset="0"/>
              </a:rPr>
              <a:t>xx 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    </a:t>
            </a:r>
          </a:p>
          <a:p>
            <a:pPr algn="ctr"/>
            <a:r>
              <a:rPr lang="en-US" altLang="en-US">
                <a:latin typeface="Times New Roman" charset="0"/>
              </a:rPr>
              <a:t>x    x  x   </a:t>
            </a:r>
          </a:p>
          <a:p>
            <a:pPr algn="ctr"/>
            <a:r>
              <a:rPr lang="en-US" altLang="en-US">
                <a:latin typeface="Times New Roman" charset="0"/>
              </a:rPr>
              <a:t>x</a:t>
            </a:r>
          </a:p>
          <a:p>
            <a:pPr algn="ctr"/>
            <a:r>
              <a:rPr lang="en-US" altLang="en-US">
                <a:latin typeface="Times New Roman" charset="0"/>
              </a:rPr>
              <a:t>x x   x</a:t>
            </a:r>
          </a:p>
          <a:p>
            <a:pPr algn="ctr"/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     x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x    x</a:t>
            </a:r>
          </a:p>
          <a:p>
            <a:pPr algn="ctr"/>
            <a:r>
              <a:rPr lang="en-US" altLang="en-US">
                <a:latin typeface="Times New Roman" charset="0"/>
              </a:rPr>
              <a:t>  x    x     x</a:t>
            </a:r>
          </a:p>
          <a:p>
            <a:pPr algn="ctr"/>
            <a:r>
              <a:rPr lang="en-US" altLang="en-US">
                <a:latin typeface="Times New Roman" charset="0"/>
              </a:rPr>
              <a:t>x 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2743200" y="2514600"/>
            <a:ext cx="1905000" cy="1905000"/>
          </a:xfrm>
          <a:prstGeom prst="ellipse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4648200" y="1447800"/>
            <a:ext cx="2819400" cy="28956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33" name="Group 29"/>
          <p:cNvGrpSpPr>
            <a:grpSpLocks/>
          </p:cNvGrpSpPr>
          <p:nvPr/>
        </p:nvGrpSpPr>
        <p:grpSpPr bwMode="auto">
          <a:xfrm>
            <a:off x="669925" y="1862138"/>
            <a:ext cx="5807075" cy="4081462"/>
            <a:chOff x="422" y="1173"/>
            <a:chExt cx="3658" cy="2571"/>
          </a:xfrm>
        </p:grpSpPr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 flipV="1">
              <a:off x="2112" y="196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V="1">
              <a:off x="2304" y="196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2208" y="2160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3120" y="3408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V="1">
              <a:off x="3312" y="316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>
              <a:off x="3312" y="345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3312" y="1296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>
              <a:off x="3792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7"/>
            <p:cNvSpPr>
              <a:spLocks noChangeShapeType="1"/>
            </p:cNvSpPr>
            <p:nvPr/>
          </p:nvSpPr>
          <p:spPr bwMode="auto">
            <a:xfrm>
              <a:off x="3792" y="182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Text Box 28"/>
            <p:cNvSpPr txBox="1">
              <a:spLocks noChangeArrowheads="1"/>
            </p:cNvSpPr>
            <p:nvPr/>
          </p:nvSpPr>
          <p:spPr bwMode="auto">
            <a:xfrm>
              <a:off x="422" y="1173"/>
              <a:ext cx="1175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Just right;</a:t>
              </a:r>
            </a:p>
            <a:p>
              <a:r>
                <a:rPr lang="en-US" altLang="en-US"/>
                <a:t>distances</a:t>
              </a:r>
            </a:p>
            <a:p>
              <a:r>
                <a:rPr lang="en-US" altLang="en-US"/>
                <a:t>rather short.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48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6B7B-BCB3-4C24-AC3F-B8A7D6CA636A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Picking </a:t>
            </a:r>
            <a:r>
              <a:rPr lang="en-US" altLang="en-US" i="1"/>
              <a:t>k</a:t>
            </a:r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x     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  x  x</a:t>
            </a:r>
          </a:p>
          <a:p>
            <a:pPr algn="ctr"/>
            <a:r>
              <a:rPr lang="en-US" altLang="en-US">
                <a:latin typeface="Times New Roman" charset="0"/>
              </a:rPr>
              <a:t>x   x x  x     </a:t>
            </a:r>
          </a:p>
          <a:p>
            <a:pPr algn="ctr"/>
            <a:r>
              <a:rPr lang="en-US" altLang="en-US">
                <a:latin typeface="Times New Roman" charset="0"/>
              </a:rPr>
              <a:t>x     x  x</a:t>
            </a:r>
          </a:p>
          <a:p>
            <a:pPr algn="ctr"/>
            <a:r>
              <a:rPr lang="en-US" altLang="en-US">
                <a:latin typeface="Times New Roman" charset="0"/>
              </a:rPr>
              <a:t>x   x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x</a:t>
            </a:r>
          </a:p>
          <a:p>
            <a:pPr algn="ctr"/>
            <a:r>
              <a:rPr lang="en-US" altLang="en-US">
                <a:latin typeface="Times New Roman" charset="0"/>
              </a:rPr>
              <a:t>xx 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    </a:t>
            </a:r>
          </a:p>
          <a:p>
            <a:pPr algn="ctr"/>
            <a:r>
              <a:rPr lang="en-US" altLang="en-US">
                <a:latin typeface="Times New Roman" charset="0"/>
              </a:rPr>
              <a:t>x    x  x   </a:t>
            </a:r>
          </a:p>
          <a:p>
            <a:pPr algn="ctr"/>
            <a:r>
              <a:rPr lang="en-US" altLang="en-US">
                <a:latin typeface="Times New Roman" charset="0"/>
              </a:rPr>
              <a:t>x</a:t>
            </a:r>
          </a:p>
          <a:p>
            <a:pPr algn="ctr"/>
            <a:r>
              <a:rPr lang="en-US" altLang="en-US">
                <a:latin typeface="Times New Roman" charset="0"/>
              </a:rPr>
              <a:t>x x   x</a:t>
            </a:r>
          </a:p>
          <a:p>
            <a:pPr algn="ctr"/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charset="0"/>
              </a:rPr>
              <a:t>     x   x</a:t>
            </a:r>
          </a:p>
          <a:p>
            <a:pPr algn="ctr"/>
            <a:r>
              <a:rPr lang="en-US" altLang="en-US">
                <a:latin typeface="Times New Roman" charset="0"/>
              </a:rPr>
              <a:t>x  x    x    x</a:t>
            </a:r>
          </a:p>
          <a:p>
            <a:pPr algn="ctr"/>
            <a:r>
              <a:rPr lang="en-US" altLang="en-US">
                <a:latin typeface="Times New Roman" charset="0"/>
              </a:rPr>
              <a:t>  x    x     x</a:t>
            </a:r>
          </a:p>
          <a:p>
            <a:pPr algn="ctr"/>
            <a:r>
              <a:rPr lang="en-US" altLang="en-US">
                <a:latin typeface="Times New Roman" charset="0"/>
              </a:rPr>
              <a:t>x 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</a:rPr>
              <a:t>x</a:t>
            </a: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2819400" y="2514600"/>
            <a:ext cx="1752600" cy="1905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5029200" y="1524000"/>
            <a:ext cx="2133600" cy="1600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5867400" y="3200400"/>
            <a:ext cx="990600" cy="1066800"/>
          </a:xfrm>
          <a:prstGeom prst="ellipse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56" name="Group 28"/>
          <p:cNvGrpSpPr>
            <a:grpSpLocks/>
          </p:cNvGrpSpPr>
          <p:nvPr/>
        </p:nvGrpSpPr>
        <p:grpSpPr bwMode="auto">
          <a:xfrm>
            <a:off x="593725" y="1633538"/>
            <a:ext cx="5959475" cy="2328862"/>
            <a:chOff x="374" y="1029"/>
            <a:chExt cx="3754" cy="1467"/>
          </a:xfrm>
        </p:grpSpPr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 flipH="1" flipV="1">
              <a:off x="3360" y="1296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 flipV="1">
              <a:off x="3792" y="144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3792" y="14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 flipV="1">
              <a:off x="398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>
              <a:off x="3984" y="23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 flipH="1">
              <a:off x="3936" y="235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374" y="1029"/>
              <a:ext cx="165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Too many;</a:t>
              </a:r>
            </a:p>
            <a:p>
              <a:r>
                <a:rPr lang="en-US" altLang="en-US"/>
                <a:t>little improvement</a:t>
              </a:r>
            </a:p>
            <a:p>
              <a:r>
                <a:rPr lang="en-US" altLang="en-US"/>
                <a:t>in average</a:t>
              </a:r>
            </a:p>
            <a:p>
              <a:r>
                <a:rPr lang="en-US" altLang="en-US"/>
                <a:t>distance.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94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8C33-EF5A-415A-A538-406A91D4DCB7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BFR Algorithm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</p:spPr>
        <p:txBody>
          <a:bodyPr/>
          <a:lstStyle/>
          <a:p>
            <a:r>
              <a:rPr lang="en-US" altLang="en-US" dirty="0"/>
              <a:t>BFR (</a:t>
            </a:r>
            <a:r>
              <a:rPr lang="en-US" altLang="en-US" dirty="0">
                <a:solidFill>
                  <a:srgbClr val="00B050"/>
                </a:solidFill>
              </a:rPr>
              <a:t>Bradley-Fayyad-Reina</a:t>
            </a:r>
            <a:r>
              <a:rPr lang="en-US" altLang="en-US" dirty="0"/>
              <a:t>) is a variant of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-means </a:t>
            </a:r>
            <a:r>
              <a:rPr lang="en-US" altLang="en-US" dirty="0"/>
              <a:t>designed to handle very large (disk-resident) data sets.</a:t>
            </a:r>
          </a:p>
          <a:p>
            <a:r>
              <a:rPr lang="en-US" altLang="en-US" dirty="0"/>
              <a:t>It assumes that clusters are normally distributed around a centroid in a Euclidean space.</a:t>
            </a:r>
          </a:p>
          <a:p>
            <a:pPr lvl="1"/>
            <a:r>
              <a:rPr lang="en-US" altLang="en-US" dirty="0"/>
              <a:t>Standard deviations in different dimensions may vary.</a:t>
            </a:r>
          </a:p>
        </p:txBody>
      </p:sp>
    </p:spTree>
    <p:extLst>
      <p:ext uri="{BB962C8B-B14F-4D97-AF65-F5344CB8AC3E}">
        <p14:creationId xmlns:p14="http://schemas.microsoft.com/office/powerpoint/2010/main" val="259937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1BC9-E575-4354-B9D2-6A738F7EA4C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BFR – (2)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419600"/>
          </a:xfrm>
        </p:spPr>
        <p:txBody>
          <a:bodyPr/>
          <a:lstStyle/>
          <a:p>
            <a:r>
              <a:rPr lang="en-US" altLang="en-US" dirty="0"/>
              <a:t>Points are read one main-memory-full at a time.</a:t>
            </a:r>
          </a:p>
          <a:p>
            <a:r>
              <a:rPr lang="en-US" altLang="en-US" dirty="0"/>
              <a:t>Most points from previous memory loads are summarized by simple statistics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Also kept in main memory, which limits how many points can be read in one “memory load.”</a:t>
            </a:r>
            <a:endParaRPr lang="en-US" altLang="en-US" dirty="0"/>
          </a:p>
          <a:p>
            <a:r>
              <a:rPr lang="en-US" altLang="en-US" dirty="0"/>
              <a:t>To begin, from the initial load we select the initial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 smtClean="0"/>
              <a:t>centroids </a:t>
            </a:r>
            <a:r>
              <a:rPr lang="en-US" altLang="en-US" dirty="0"/>
              <a:t>by some sensible approach.</a:t>
            </a:r>
          </a:p>
        </p:txBody>
      </p:sp>
    </p:spTree>
    <p:extLst>
      <p:ext uri="{BB962C8B-B14F-4D97-AF65-F5344CB8AC3E}">
        <p14:creationId xmlns:p14="http://schemas.microsoft.com/office/powerpoint/2010/main" val="34709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4B0-3D97-439F-B3CD-423B1631640F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Classes of Points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42672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dirty="0"/>
              <a:t>The </a:t>
            </a:r>
            <a:r>
              <a:rPr lang="en-US" altLang="en-US" i="1" dirty="0">
                <a:solidFill>
                  <a:srgbClr val="FF0066"/>
                </a:solidFill>
              </a:rPr>
              <a:t>discard </a:t>
            </a:r>
            <a:r>
              <a:rPr lang="en-US" altLang="en-US" i="1" dirty="0" smtClean="0">
                <a:solidFill>
                  <a:srgbClr val="FF0066"/>
                </a:solidFill>
              </a:rPr>
              <a:t>set </a:t>
            </a:r>
            <a:r>
              <a:rPr lang="en-US" altLang="en-US" dirty="0" smtClean="0">
                <a:solidFill>
                  <a:srgbClr val="FF0066"/>
                </a:solidFill>
              </a:rPr>
              <a:t>(</a:t>
            </a:r>
            <a:r>
              <a:rPr lang="en-US" altLang="en-US" i="1" dirty="0" smtClean="0">
                <a:solidFill>
                  <a:srgbClr val="FF0066"/>
                </a:solidFill>
              </a:rPr>
              <a:t>DS</a:t>
            </a:r>
            <a:r>
              <a:rPr lang="en-US" altLang="en-US" dirty="0" smtClean="0">
                <a:solidFill>
                  <a:srgbClr val="FF0066"/>
                </a:solidFill>
              </a:rPr>
              <a:t>)</a:t>
            </a:r>
            <a:r>
              <a:rPr lang="en-US" altLang="en-US" dirty="0" smtClean="0"/>
              <a:t>: </a:t>
            </a:r>
            <a:r>
              <a:rPr lang="en-US" altLang="en-US" dirty="0"/>
              <a:t>points close enough to a centroid to be summarized.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dirty="0" smtClean="0"/>
              <a:t>The</a:t>
            </a:r>
            <a:r>
              <a:rPr lang="en-US" altLang="en-US" i="1" dirty="0" smtClean="0">
                <a:solidFill>
                  <a:srgbClr val="FF0066"/>
                </a:solidFill>
              </a:rPr>
              <a:t> compression set </a:t>
            </a:r>
            <a:r>
              <a:rPr lang="en-US" altLang="en-US" dirty="0" smtClean="0">
                <a:solidFill>
                  <a:srgbClr val="FF0066"/>
                </a:solidFill>
              </a:rPr>
              <a:t>(</a:t>
            </a:r>
            <a:r>
              <a:rPr lang="en-US" altLang="en-US" i="1" dirty="0" smtClean="0">
                <a:solidFill>
                  <a:srgbClr val="FF0066"/>
                </a:solidFill>
              </a:rPr>
              <a:t>CS</a:t>
            </a:r>
            <a:r>
              <a:rPr lang="en-US" altLang="en-US" dirty="0" smtClean="0">
                <a:solidFill>
                  <a:srgbClr val="FF0066"/>
                </a:solidFill>
              </a:rPr>
              <a:t>)</a:t>
            </a:r>
            <a:r>
              <a:rPr lang="en-US" altLang="en-US" dirty="0" smtClean="0"/>
              <a:t>: </a:t>
            </a:r>
            <a:r>
              <a:rPr lang="en-US" altLang="en-US" dirty="0"/>
              <a:t>groups of points that are close together but not close to any centroid.  They are summarized, but not assigned to a cluster.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dirty="0"/>
              <a:t>The </a:t>
            </a:r>
            <a:r>
              <a:rPr lang="en-US" altLang="en-US" i="1" dirty="0">
                <a:solidFill>
                  <a:srgbClr val="FF0066"/>
                </a:solidFill>
              </a:rPr>
              <a:t>retained </a:t>
            </a:r>
            <a:r>
              <a:rPr lang="en-US" altLang="en-US" i="1" dirty="0" smtClean="0">
                <a:solidFill>
                  <a:srgbClr val="FF0066"/>
                </a:solidFill>
              </a:rPr>
              <a:t>set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66"/>
                </a:solidFill>
              </a:rPr>
              <a:t>(</a:t>
            </a:r>
            <a:r>
              <a:rPr lang="en-US" altLang="en-US" i="1" dirty="0" smtClean="0">
                <a:solidFill>
                  <a:srgbClr val="FF0066"/>
                </a:solidFill>
              </a:rPr>
              <a:t>RS</a:t>
            </a:r>
            <a:r>
              <a:rPr lang="en-US" altLang="en-US" dirty="0">
                <a:solidFill>
                  <a:srgbClr val="FF0066"/>
                </a:solidFill>
              </a:rPr>
              <a:t>)</a:t>
            </a:r>
            <a:r>
              <a:rPr lang="en-US" altLang="en-US" dirty="0"/>
              <a:t>: isolated points.</a:t>
            </a:r>
          </a:p>
        </p:txBody>
      </p:sp>
    </p:spTree>
    <p:extLst>
      <p:ext uri="{BB962C8B-B14F-4D97-AF65-F5344CB8AC3E}">
        <p14:creationId xmlns:p14="http://schemas.microsoft.com/office/powerpoint/2010/main" val="391023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784B-FE8A-4C76-91E1-8127C1CA312A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“Galaxies” Picture</a:t>
            </a:r>
          </a:p>
        </p:txBody>
      </p:sp>
      <p:grpSp>
        <p:nvGrpSpPr>
          <p:cNvPr id="57388" name="Group 44"/>
          <p:cNvGrpSpPr>
            <a:grpSpLocks/>
          </p:cNvGrpSpPr>
          <p:nvPr/>
        </p:nvGrpSpPr>
        <p:grpSpPr bwMode="auto">
          <a:xfrm>
            <a:off x="1219200" y="4343401"/>
            <a:ext cx="5210175" cy="1712913"/>
            <a:chOff x="768" y="2736"/>
            <a:chExt cx="3282" cy="1079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768" y="3408"/>
              <a:ext cx="139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dirty="0"/>
                <a:t>A cluster.  Its points</a:t>
              </a:r>
            </a:p>
            <a:p>
              <a:r>
                <a:rPr lang="en-US" altLang="en-US" dirty="0"/>
                <a:t>are </a:t>
              </a:r>
              <a:r>
                <a:rPr lang="en-US" altLang="en-US" dirty="0" smtClean="0"/>
                <a:t>in </a:t>
              </a:r>
              <a:r>
                <a:rPr lang="en-US" altLang="en-US" dirty="0"/>
                <a:t>DS.</a:t>
              </a:r>
            </a:p>
          </p:txBody>
        </p:sp>
        <p:grpSp>
          <p:nvGrpSpPr>
            <p:cNvPr id="57351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57349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0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2870" y="3477"/>
              <a:ext cx="1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The centroid</a:t>
              </a: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H="1" flipV="1">
              <a:off x="2544" y="3024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89" name="Group 45"/>
          <p:cNvGrpSpPr>
            <a:grpSpLocks/>
          </p:cNvGrpSpPr>
          <p:nvPr/>
        </p:nvGrpSpPr>
        <p:grpSpPr bwMode="auto">
          <a:xfrm>
            <a:off x="1524000" y="1828800"/>
            <a:ext cx="5562600" cy="1981200"/>
            <a:chOff x="960" y="1152"/>
            <a:chExt cx="3504" cy="1248"/>
          </a:xfrm>
        </p:grpSpPr>
        <p:sp>
          <p:nvSpPr>
            <p:cNvPr id="57363" name="Oval 19"/>
            <p:cNvSpPr>
              <a:spLocks noChangeArrowheads="1"/>
            </p:cNvSpPr>
            <p:nvPr/>
          </p:nvSpPr>
          <p:spPr bwMode="auto">
            <a:xfrm>
              <a:off x="960" y="1824"/>
              <a:ext cx="288" cy="52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Oval 22"/>
            <p:cNvSpPr>
              <a:spLocks noChangeArrowheads="1"/>
            </p:cNvSpPr>
            <p:nvPr/>
          </p:nvSpPr>
          <p:spPr bwMode="auto">
            <a:xfrm>
              <a:off x="3936" y="2016"/>
              <a:ext cx="528" cy="384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7" name="Oval 23"/>
            <p:cNvSpPr>
              <a:spLocks noChangeArrowheads="1"/>
            </p:cNvSpPr>
            <p:nvPr/>
          </p:nvSpPr>
          <p:spPr bwMode="auto">
            <a:xfrm>
              <a:off x="2256" y="1152"/>
              <a:ext cx="432" cy="48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368" name="Group 24"/>
            <p:cNvGrpSpPr>
              <a:grpSpLocks/>
            </p:cNvGrpSpPr>
            <p:nvPr/>
          </p:nvGrpSpPr>
          <p:grpSpPr bwMode="auto">
            <a:xfrm>
              <a:off x="1008" y="1968"/>
              <a:ext cx="192" cy="192"/>
              <a:chOff x="2448" y="2928"/>
              <a:chExt cx="192" cy="192"/>
            </a:xfrm>
          </p:grpSpPr>
          <p:sp>
            <p:nvSpPr>
              <p:cNvPr id="57369" name="Line 2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0" name="Line 2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371" name="Group 27"/>
            <p:cNvGrpSpPr>
              <a:grpSpLocks/>
            </p:cNvGrpSpPr>
            <p:nvPr/>
          </p:nvGrpSpPr>
          <p:grpSpPr bwMode="auto">
            <a:xfrm>
              <a:off x="4080" y="2112"/>
              <a:ext cx="192" cy="192"/>
              <a:chOff x="2448" y="2928"/>
              <a:chExt cx="192" cy="192"/>
            </a:xfrm>
          </p:grpSpPr>
          <p:sp>
            <p:nvSpPr>
              <p:cNvPr id="57372" name="Line 28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3" name="Line 29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374" name="Group 30"/>
            <p:cNvGrpSpPr>
              <a:grpSpLocks/>
            </p:cNvGrpSpPr>
            <p:nvPr/>
          </p:nvGrpSpPr>
          <p:grpSpPr bwMode="auto">
            <a:xfrm>
              <a:off x="2352" y="1296"/>
              <a:ext cx="192" cy="192"/>
              <a:chOff x="2448" y="2928"/>
              <a:chExt cx="192" cy="192"/>
            </a:xfrm>
          </p:grpSpPr>
          <p:sp>
            <p:nvSpPr>
              <p:cNvPr id="57375" name="Line 31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6" name="Line 32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144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dirty="0" smtClean="0"/>
                <a:t>Compression </a:t>
              </a:r>
              <a:r>
                <a:rPr lang="en-US" altLang="en-US" dirty="0"/>
                <a:t>sets.</a:t>
              </a:r>
            </a:p>
            <a:p>
              <a:r>
                <a:rPr lang="en-US" altLang="en-US" dirty="0"/>
                <a:t>Their points are </a:t>
              </a:r>
              <a:r>
                <a:rPr lang="en-US" altLang="en-US" dirty="0" smtClean="0"/>
                <a:t>in CS</a:t>
              </a:r>
              <a:r>
                <a:rPr lang="en-US" altLang="en-US" dirty="0"/>
                <a:t>.</a:t>
              </a:r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flipH="1" flipV="1">
              <a:off x="1248" y="2112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 flipV="1">
              <a:off x="2448" y="16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3168" y="2160"/>
              <a:ext cx="76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90" name="Group 46"/>
          <p:cNvGrpSpPr>
            <a:grpSpLocks/>
          </p:cNvGrpSpPr>
          <p:nvPr/>
        </p:nvGrpSpPr>
        <p:grpSpPr bwMode="auto">
          <a:xfrm>
            <a:off x="1676400" y="1785938"/>
            <a:ext cx="6702426" cy="3090862"/>
            <a:chOff x="1056" y="1125"/>
            <a:chExt cx="4222" cy="1947"/>
          </a:xfrm>
        </p:grpSpPr>
        <p:sp>
          <p:nvSpPr>
            <p:cNvPr id="57381" name="Oval 37"/>
            <p:cNvSpPr>
              <a:spLocks noChangeArrowheads="1"/>
            </p:cNvSpPr>
            <p:nvPr/>
          </p:nvSpPr>
          <p:spPr bwMode="auto">
            <a:xfrm>
              <a:off x="1056" y="129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1200" y="278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3" name="Oval 39"/>
            <p:cNvSpPr>
              <a:spLocks noChangeArrowheads="1"/>
            </p:cNvSpPr>
            <p:nvPr/>
          </p:nvSpPr>
          <p:spPr bwMode="auto">
            <a:xfrm>
              <a:off x="4272" y="30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4" name="Oval 40"/>
            <p:cNvSpPr>
              <a:spLocks noChangeArrowheads="1"/>
            </p:cNvSpPr>
            <p:nvPr/>
          </p:nvSpPr>
          <p:spPr bwMode="auto">
            <a:xfrm>
              <a:off x="3840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5" name="Text Box 41"/>
            <p:cNvSpPr txBox="1">
              <a:spLocks noChangeArrowheads="1"/>
            </p:cNvSpPr>
            <p:nvPr/>
          </p:nvSpPr>
          <p:spPr bwMode="auto">
            <a:xfrm>
              <a:off x="4454" y="1125"/>
              <a:ext cx="82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Points </a:t>
              </a:r>
              <a:r>
                <a:rPr lang="en-US" altLang="en-US" dirty="0" smtClean="0"/>
                <a:t>in </a:t>
              </a:r>
              <a:r>
                <a:rPr lang="en-US" altLang="en-US" dirty="0"/>
                <a:t>RS</a:t>
              </a:r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 flipH="1">
              <a:off x="3888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 flipH="1">
              <a:off x="4320" y="1680"/>
              <a:ext cx="528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965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ADD2-D6D1-485E-9864-768A3BA756EF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Summarizing Sets of Points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572000"/>
          </a:xfrm>
        </p:spPr>
        <p:txBody>
          <a:bodyPr/>
          <a:lstStyle/>
          <a:p>
            <a:pPr marL="609600" indent="-609600"/>
            <a:r>
              <a:rPr lang="en-US" altLang="en-US" dirty="0" smtClean="0"/>
              <a:t>Each cluster in the discard set and each compression set is </a:t>
            </a:r>
            <a:r>
              <a:rPr lang="en-US" altLang="en-US" dirty="0"/>
              <a:t>summarized by: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The number of points, </a:t>
            </a:r>
            <a:r>
              <a:rPr lang="en-US" altLang="en-US" i="1" dirty="0"/>
              <a:t>N</a:t>
            </a:r>
            <a:r>
              <a:rPr lang="en-US" altLang="en-US" dirty="0"/>
              <a:t>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The vector SUM, whose </a:t>
            </a:r>
            <a:r>
              <a:rPr lang="en-US" altLang="en-US" i="1" dirty="0" err="1"/>
              <a:t>i</a:t>
            </a:r>
            <a:r>
              <a:rPr lang="en-US" altLang="en-US" dirty="0"/>
              <a:t> </a:t>
            </a:r>
            <a:r>
              <a:rPr lang="en-US" altLang="en-US" baseline="30000" dirty="0" err="1"/>
              <a:t>th</a:t>
            </a:r>
            <a:r>
              <a:rPr lang="en-US" altLang="en-US" dirty="0"/>
              <a:t> component is the sum of the coordinates of the points in the </a:t>
            </a:r>
            <a:r>
              <a:rPr lang="en-US" altLang="en-US" i="1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baseline="30000" dirty="0" err="1" smtClean="0"/>
              <a:t>th</a:t>
            </a:r>
            <a:r>
              <a:rPr lang="en-US" altLang="en-US" dirty="0" smtClean="0"/>
              <a:t> </a:t>
            </a:r>
            <a:r>
              <a:rPr lang="en-US" altLang="en-US" dirty="0"/>
              <a:t>dimension.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The vector SUMSQ: </a:t>
            </a:r>
            <a:r>
              <a:rPr lang="en-US" altLang="en-US" i="1" dirty="0" err="1"/>
              <a:t>i</a:t>
            </a:r>
            <a:r>
              <a:rPr lang="en-US" altLang="en-US" dirty="0"/>
              <a:t> </a:t>
            </a:r>
            <a:r>
              <a:rPr lang="en-US" altLang="en-US" baseline="30000" dirty="0" err="1"/>
              <a:t>th</a:t>
            </a:r>
            <a:r>
              <a:rPr lang="en-US" altLang="en-US" dirty="0"/>
              <a:t> component = sum of squares of coordinates in </a:t>
            </a:r>
            <a:r>
              <a:rPr lang="en-US" altLang="en-US" i="1" dirty="0" err="1"/>
              <a:t>i</a:t>
            </a:r>
            <a:r>
              <a:rPr lang="en-US" altLang="en-US" dirty="0"/>
              <a:t> </a:t>
            </a:r>
            <a:r>
              <a:rPr lang="en-US" altLang="en-US" baseline="30000" dirty="0" err="1"/>
              <a:t>th</a:t>
            </a:r>
            <a:r>
              <a:rPr lang="en-US" altLang="en-US" dirty="0"/>
              <a:t> dimension.</a:t>
            </a:r>
          </a:p>
        </p:txBody>
      </p:sp>
    </p:spTree>
    <p:extLst>
      <p:ext uri="{BB962C8B-B14F-4D97-AF65-F5344CB8AC3E}">
        <p14:creationId xmlns:p14="http://schemas.microsoft.com/office/powerpoint/2010/main" val="271609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67B7-C82E-41CF-8A82-5C6A108B5BE1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altLang="en-US" dirty="0"/>
              <a:t>2</a:t>
            </a:r>
            <a:r>
              <a:rPr lang="en-US" altLang="en-US" i="1" dirty="0"/>
              <a:t>d </a:t>
            </a:r>
            <a:r>
              <a:rPr lang="en-US" altLang="en-US" dirty="0"/>
              <a:t>+ 1 values represent any number of points.</a:t>
            </a:r>
          </a:p>
          <a:p>
            <a:pPr lvl="1"/>
            <a:r>
              <a:rPr lang="en-US" altLang="en-US" i="1" dirty="0"/>
              <a:t>d</a:t>
            </a:r>
            <a:r>
              <a:rPr lang="en-US" altLang="en-US" dirty="0"/>
              <a:t>  = number of dimensions.</a:t>
            </a:r>
          </a:p>
          <a:p>
            <a:r>
              <a:rPr lang="en-US" altLang="en-US" dirty="0"/>
              <a:t>Averages in each dimension (centroid coordinates) can be calculated easily as </a:t>
            </a:r>
            <a:r>
              <a:rPr lang="en-US" altLang="en-US" dirty="0" err="1" smtClean="0"/>
              <a:t>SUM</a:t>
            </a:r>
            <a:r>
              <a:rPr lang="en-US" altLang="en-US" i="1" baseline="-25000" dirty="0" err="1" smtClean="0"/>
              <a:t>i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N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 err="1"/>
              <a:t>SUM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 = </a:t>
            </a:r>
            <a:r>
              <a:rPr lang="en-US" altLang="en-US" i="1" dirty="0" err="1"/>
              <a:t>i</a:t>
            </a:r>
            <a:r>
              <a:rPr lang="en-US" altLang="en-US" dirty="0"/>
              <a:t> </a:t>
            </a:r>
            <a:r>
              <a:rPr lang="en-US" altLang="en-US" baseline="30000" dirty="0" err="1"/>
              <a:t>th</a:t>
            </a:r>
            <a:r>
              <a:rPr lang="en-US" altLang="en-US" dirty="0"/>
              <a:t> component of SUM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Variance </a:t>
            </a:r>
            <a:r>
              <a:rPr lang="en-US" altLang="en-US" dirty="0" smtClean="0"/>
              <a:t>in </a:t>
            </a:r>
            <a:r>
              <a:rPr lang="en-US" altLang="en-US" dirty="0"/>
              <a:t>dimension </a:t>
            </a:r>
            <a:r>
              <a:rPr lang="en-US" altLang="en-US" i="1" dirty="0" err="1"/>
              <a:t>i</a:t>
            </a:r>
            <a:r>
              <a:rPr lang="en-US" altLang="en-US" dirty="0"/>
              <a:t> </a:t>
            </a:r>
            <a:r>
              <a:rPr lang="en-US" altLang="en-US" dirty="0" smtClean="0"/>
              <a:t>can </a:t>
            </a:r>
            <a:r>
              <a:rPr lang="en-US" altLang="en-US" dirty="0"/>
              <a:t>be computed by: (</a:t>
            </a:r>
            <a:r>
              <a:rPr lang="en-US" altLang="en-US" dirty="0" err="1" smtClean="0"/>
              <a:t>SUMSQ</a:t>
            </a:r>
            <a:r>
              <a:rPr lang="en-US" altLang="en-US" i="1" baseline="-25000" dirty="0" err="1" smtClean="0"/>
              <a:t>i</a:t>
            </a:r>
            <a:r>
              <a:rPr lang="en-US" altLang="en-US" dirty="0"/>
              <a:t> 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</a:t>
            </a:r>
            <a:r>
              <a:rPr lang="en-US" altLang="en-US" dirty="0"/>
              <a:t>) – (</a:t>
            </a:r>
            <a:r>
              <a:rPr lang="en-US" altLang="en-US" dirty="0" err="1"/>
              <a:t>SUM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 /</a:t>
            </a:r>
            <a:r>
              <a:rPr lang="en-US" altLang="en-US" i="1" dirty="0"/>
              <a:t>N</a:t>
            </a:r>
            <a:r>
              <a:rPr lang="en-US" altLang="en-US" dirty="0"/>
              <a:t> )</a:t>
            </a:r>
            <a:r>
              <a:rPr lang="en-US" altLang="en-US" baseline="30000" dirty="0"/>
              <a:t>2</a:t>
            </a:r>
          </a:p>
          <a:p>
            <a:pPr lvl="1"/>
            <a:r>
              <a:rPr lang="en-US" altLang="en-US" dirty="0"/>
              <a:t>And the standard deviation is the square root of that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194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30C2-C997-4DE3-9873-7191A547B86F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839200" cy="987552"/>
          </a:xfrm>
        </p:spPr>
        <p:txBody>
          <a:bodyPr/>
          <a:lstStyle/>
          <a:p>
            <a:r>
              <a:rPr lang="en-US" altLang="en-US" sz="4000" dirty="0"/>
              <a:t>Processing a “Memory-Load” of Points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1148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dirty="0"/>
              <a:t>Find those points that are “sufficiently close” to a cluster centroid; add those points to that cluster and the DS.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dirty="0"/>
              <a:t>Use any main-memory clustering algorithm to cluster the remaining points and the old </a:t>
            </a:r>
            <a:r>
              <a:rPr lang="en-US" altLang="en-US" dirty="0" smtClean="0"/>
              <a:t>RS.</a:t>
            </a:r>
          </a:p>
          <a:p>
            <a:pPr marL="902208" lvl="1" indent="-609600"/>
            <a:r>
              <a:rPr lang="en-US" altLang="en-US" dirty="0" smtClean="0"/>
              <a:t>Clusters </a:t>
            </a:r>
            <a:r>
              <a:rPr lang="en-US" altLang="en-US" dirty="0"/>
              <a:t>go to the CS; outlying points to the RS.</a:t>
            </a:r>
          </a:p>
        </p:txBody>
      </p:sp>
    </p:spTree>
    <p:extLst>
      <p:ext uri="{BB962C8B-B14F-4D97-AF65-F5344CB8AC3E}">
        <p14:creationId xmlns:p14="http://schemas.microsoft.com/office/powerpoint/2010/main" val="219413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2E5B-9AAB-4051-B66C-B3702E3766F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Problems With Clustering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Clustering in two dimensions looks easy.</a:t>
            </a:r>
          </a:p>
          <a:p>
            <a:r>
              <a:rPr lang="en-US" altLang="en-US" dirty="0"/>
              <a:t>Clustering small amounts of data looks easy.</a:t>
            </a:r>
          </a:p>
          <a:p>
            <a:r>
              <a:rPr lang="en-US" altLang="en-US" dirty="0"/>
              <a:t>And in most cases, looks are </a:t>
            </a:r>
            <a:r>
              <a:rPr lang="en-US" altLang="en-US" i="1" dirty="0">
                <a:solidFill>
                  <a:srgbClr val="33CC33"/>
                </a:solidFill>
              </a:rPr>
              <a:t>not</a:t>
            </a:r>
            <a:r>
              <a:rPr lang="en-US" altLang="en-US" dirty="0"/>
              <a:t> deceiving.</a:t>
            </a:r>
          </a:p>
        </p:txBody>
      </p:sp>
    </p:spTree>
    <p:extLst>
      <p:ext uri="{BB962C8B-B14F-4D97-AF65-F5344CB8AC3E}">
        <p14:creationId xmlns:p14="http://schemas.microsoft.com/office/powerpoint/2010/main" val="139336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6603-FFC4-4703-A8BC-CDAB517B25F5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Processing – (2)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 startAt="3"/>
            </a:pPr>
            <a:r>
              <a:rPr lang="en-US" altLang="en-US" dirty="0"/>
              <a:t>Adjust statistics of the clusters to account for the new </a:t>
            </a:r>
            <a:r>
              <a:rPr lang="en-US" altLang="en-US" dirty="0" smtClean="0"/>
              <a:t>points.</a:t>
            </a:r>
          </a:p>
          <a:p>
            <a:pPr marL="902208" lvl="1" indent="-609600">
              <a:lnSpc>
                <a:spcPct val="90000"/>
              </a:lnSpc>
            </a:pPr>
            <a:r>
              <a:rPr lang="en-US" altLang="en-US" dirty="0" smtClean="0"/>
              <a:t>Consider </a:t>
            </a:r>
            <a:r>
              <a:rPr lang="en-US" altLang="en-US" dirty="0"/>
              <a:t>merging compressed sets in the </a:t>
            </a:r>
            <a:r>
              <a:rPr lang="en-US" altLang="en-US"/>
              <a:t>CS</a:t>
            </a:r>
            <a:r>
              <a:rPr lang="en-US" altLang="en-US" smtClean="0"/>
              <a:t>.</a:t>
            </a:r>
            <a:endParaRPr lang="en-US" altLang="en-US" dirty="0"/>
          </a:p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 startAt="3"/>
            </a:pPr>
            <a:r>
              <a:rPr lang="en-US" altLang="en-US" dirty="0"/>
              <a:t>If this is the last round, merge all compressed sets in the CS and all RS points into their nearest cluster.</a:t>
            </a:r>
          </a:p>
        </p:txBody>
      </p:sp>
    </p:spTree>
    <p:extLst>
      <p:ext uri="{BB962C8B-B14F-4D97-AF65-F5344CB8AC3E}">
        <p14:creationId xmlns:p14="http://schemas.microsoft.com/office/powerpoint/2010/main" val="149724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54A-3FCB-41DB-9BAD-C4AEABA8329F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Few Details . . 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do we decide if a point is “close enough” to a cluster that we will add the point to that cluster?</a:t>
            </a:r>
          </a:p>
          <a:p>
            <a:r>
              <a:rPr lang="en-US" altLang="en-US" dirty="0"/>
              <a:t>How do we decide whether two compressed sets deserve to be combined into one?</a:t>
            </a:r>
          </a:p>
        </p:txBody>
      </p:sp>
    </p:spTree>
    <p:extLst>
      <p:ext uri="{BB962C8B-B14F-4D97-AF65-F5344CB8AC3E}">
        <p14:creationId xmlns:p14="http://schemas.microsoft.com/office/powerpoint/2010/main" val="370820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E0CA-7C82-4965-991E-0F76F355EBCE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Close is Close Enough?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/>
              <a:t>We need a way to decide whether to put a new point into a cluster.</a:t>
            </a:r>
          </a:p>
          <a:p>
            <a:pPr marL="609600" indent="-609600"/>
            <a:r>
              <a:rPr lang="en-US" altLang="en-US" dirty="0"/>
              <a:t>BFR suggest two ways: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The</a:t>
            </a:r>
            <a:r>
              <a:rPr lang="en-US" altLang="en-US" dirty="0">
                <a:solidFill>
                  <a:srgbClr val="FF0066"/>
                </a:solidFill>
              </a:rPr>
              <a:t> </a:t>
            </a:r>
            <a:r>
              <a:rPr lang="en-US" altLang="en-US" i="1" dirty="0" err="1">
                <a:solidFill>
                  <a:srgbClr val="FF0066"/>
                </a:solidFill>
              </a:rPr>
              <a:t>Mahalanobis</a:t>
            </a:r>
            <a:r>
              <a:rPr lang="en-US" altLang="en-US" i="1" dirty="0">
                <a:solidFill>
                  <a:srgbClr val="FF0066"/>
                </a:solidFill>
              </a:rPr>
              <a:t> distance</a:t>
            </a:r>
            <a:r>
              <a:rPr lang="en-US" altLang="en-US" dirty="0"/>
              <a:t> </a:t>
            </a:r>
            <a:r>
              <a:rPr lang="en-US" altLang="en-US" dirty="0" smtClean="0"/>
              <a:t>is </a:t>
            </a:r>
            <a:r>
              <a:rPr lang="en-US" altLang="en-US" dirty="0"/>
              <a:t>less than a threshold.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Low likelihood of the currently nearest centroid changing.</a:t>
            </a:r>
          </a:p>
        </p:txBody>
      </p:sp>
    </p:spTree>
    <p:extLst>
      <p:ext uri="{BB962C8B-B14F-4D97-AF65-F5344CB8AC3E}">
        <p14:creationId xmlns:p14="http://schemas.microsoft.com/office/powerpoint/2010/main" val="416651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22D9-0852-4218-AB04-DA3D9B788307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Mahalanobis Distance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114800"/>
          </a:xfrm>
        </p:spPr>
        <p:txBody>
          <a:bodyPr/>
          <a:lstStyle/>
          <a:p>
            <a:pPr marL="609600" indent="-609600"/>
            <a:r>
              <a:rPr lang="en-US" altLang="en-US" dirty="0"/>
              <a:t>Normalized Euclidean distance from centroid.</a:t>
            </a:r>
          </a:p>
          <a:p>
            <a:pPr marL="609600" indent="-609600"/>
            <a:r>
              <a:rPr lang="en-US" altLang="en-US" dirty="0"/>
              <a:t>For point (</a:t>
            </a:r>
            <a:r>
              <a:rPr lang="en-US" altLang="en-US" i="1" dirty="0"/>
              <a:t>x</a:t>
            </a:r>
            <a:r>
              <a:rPr lang="en-US" altLang="en-US" baseline="-25000" dirty="0"/>
              <a:t>1</a:t>
            </a:r>
            <a:r>
              <a:rPr lang="en-US" altLang="en-US" dirty="0" smtClean="0"/>
              <a:t>,…, </a:t>
            </a:r>
            <a:r>
              <a:rPr lang="en-US" altLang="en-US" i="1" dirty="0" err="1" smtClean="0"/>
              <a:t>x</a:t>
            </a:r>
            <a:r>
              <a:rPr lang="en-US" altLang="en-US" i="1" baseline="-25000" dirty="0" err="1" smtClean="0"/>
              <a:t>k</a:t>
            </a:r>
            <a:r>
              <a:rPr lang="en-US" altLang="en-US" dirty="0"/>
              <a:t>) and centroid (</a:t>
            </a:r>
            <a:r>
              <a:rPr lang="en-US" altLang="en-US" i="1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 smtClean="0"/>
              <a:t>,…, </a:t>
            </a:r>
            <a:r>
              <a:rPr lang="en-US" altLang="en-US" i="1" dirty="0" err="1" smtClean="0"/>
              <a:t>c</a:t>
            </a:r>
            <a:r>
              <a:rPr lang="en-US" altLang="en-US" i="1" baseline="-25000" dirty="0" err="1" smtClean="0"/>
              <a:t>k</a:t>
            </a:r>
            <a:r>
              <a:rPr lang="en-US" altLang="en-US" dirty="0"/>
              <a:t>):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Normalize in each dimension: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 = (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 </a:t>
            </a:r>
            <a:r>
              <a:rPr lang="en-US" altLang="en-US" dirty="0"/>
              <a:t>-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</a:t>
            </a:r>
            <a:r>
              <a:rPr lang="en-US" altLang="en-US" dirty="0"/>
              <a:t>)/</a:t>
            </a:r>
            <a:r>
              <a:rPr lang="en-US" altLang="en-US" dirty="0">
                <a:sym typeface="Symbol" pitchFamily="18" charset="2"/>
              </a:rPr>
              <a:t></a:t>
            </a:r>
            <a:r>
              <a:rPr lang="en-US" altLang="en-US" i="1" baseline="-25000" dirty="0" err="1" smtClean="0">
                <a:sym typeface="Symbol" pitchFamily="18" charset="2"/>
              </a:rPr>
              <a:t>i</a:t>
            </a:r>
            <a:r>
              <a:rPr lang="en-US" altLang="en-US" i="1" baseline="-25000" dirty="0" smtClean="0">
                <a:sym typeface="Symbol" pitchFamily="18" charset="2"/>
              </a:rPr>
              <a:t> </a:t>
            </a:r>
          </a:p>
          <a:p>
            <a:pPr marL="1255776" lvl="2" indent="-533400"/>
            <a:r>
              <a:rPr lang="en-US" altLang="en-US" dirty="0">
                <a:sym typeface="Symbol" pitchFamily="18" charset="2"/>
              </a:rPr>
              <a:t></a:t>
            </a:r>
            <a:r>
              <a:rPr lang="en-US" altLang="en-US" i="1" baseline="-25000" dirty="0" err="1">
                <a:sym typeface="Symbol" pitchFamily="18" charset="2"/>
              </a:rPr>
              <a:t>i</a:t>
            </a:r>
            <a:r>
              <a:rPr lang="en-US" altLang="en-US" dirty="0" smtClean="0">
                <a:sym typeface="Symbol" pitchFamily="18" charset="2"/>
              </a:rPr>
              <a:t> = standard deviation in </a:t>
            </a:r>
            <a:r>
              <a:rPr lang="en-US" altLang="en-US" i="1" dirty="0" err="1" smtClean="0">
                <a:sym typeface="Symbol" pitchFamily="18" charset="2"/>
              </a:rPr>
              <a:t>i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baseline="30000" dirty="0" err="1" smtClean="0">
                <a:sym typeface="Symbol" pitchFamily="18" charset="2"/>
              </a:rPr>
              <a:t>th</a:t>
            </a:r>
            <a:r>
              <a:rPr lang="en-US" altLang="en-US" dirty="0" smtClean="0">
                <a:sym typeface="Symbol" pitchFamily="18" charset="2"/>
              </a:rPr>
              <a:t> dimension for this cluster.</a:t>
            </a:r>
            <a:endParaRPr lang="en-US" altLang="en-US" dirty="0">
              <a:sym typeface="Symbol" pitchFamily="18" charset="2"/>
            </a:endParaRP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Take sum of the squares of the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i</a:t>
            </a:r>
            <a:r>
              <a:rPr lang="en-US" altLang="en-US" i="1" baseline="-25000" dirty="0"/>
              <a:t> </a:t>
            </a:r>
            <a:r>
              <a:rPr lang="en-US" altLang="en-US" dirty="0"/>
              <a:t>’s.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Take the square root.</a:t>
            </a:r>
          </a:p>
        </p:txBody>
      </p:sp>
    </p:spTree>
    <p:extLst>
      <p:ext uri="{BB962C8B-B14F-4D97-AF65-F5344CB8AC3E}">
        <p14:creationId xmlns:p14="http://schemas.microsoft.com/office/powerpoint/2010/main" val="79088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3983-6D7C-4943-8E30-C862E55276DC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Mahalanobis Distance – (2)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4267200"/>
          </a:xfrm>
        </p:spPr>
        <p:txBody>
          <a:bodyPr/>
          <a:lstStyle/>
          <a:p>
            <a:r>
              <a:rPr lang="en-US" altLang="en-US" dirty="0"/>
              <a:t>If clusters are normally distributed in </a:t>
            </a:r>
            <a:r>
              <a:rPr lang="en-US" altLang="en-US" i="1" dirty="0"/>
              <a:t>d</a:t>
            </a:r>
            <a:r>
              <a:rPr lang="en-US" altLang="en-US" dirty="0"/>
              <a:t>  dimensions, then after transformation, one standard deviation = </a:t>
            </a:r>
            <a:r>
              <a:rPr lang="en-US" altLang="en-US" dirty="0">
                <a:sym typeface="Symbol" pitchFamily="18" charset="2"/>
              </a:rPr>
              <a:t></a:t>
            </a:r>
            <a:r>
              <a:rPr lang="en-US" altLang="en-US" i="1" dirty="0">
                <a:sym typeface="Symbol" pitchFamily="18" charset="2"/>
              </a:rPr>
              <a:t>d</a:t>
            </a:r>
            <a:r>
              <a:rPr lang="en-US" altLang="en-US" dirty="0">
                <a:sym typeface="Symbol" pitchFamily="18" charset="2"/>
              </a:rPr>
              <a:t>.</a:t>
            </a:r>
          </a:p>
          <a:p>
            <a:pPr lvl="1"/>
            <a:r>
              <a:rPr lang="en-US" altLang="en-US" dirty="0"/>
              <a:t>I.e., 70% of the points of the cluster will have a </a:t>
            </a:r>
            <a:r>
              <a:rPr lang="en-US" altLang="en-US" dirty="0" err="1"/>
              <a:t>Mahalanobis</a:t>
            </a:r>
            <a:r>
              <a:rPr lang="en-US" altLang="en-US" dirty="0"/>
              <a:t> distance &lt; </a:t>
            </a:r>
            <a:r>
              <a:rPr lang="en-US" altLang="en-US" dirty="0">
                <a:sym typeface="Symbol" pitchFamily="18" charset="2"/>
              </a:rPr>
              <a:t></a:t>
            </a:r>
            <a:r>
              <a:rPr lang="en-US" altLang="en-US" i="1" dirty="0">
                <a:sym typeface="Symbol" pitchFamily="18" charset="2"/>
              </a:rPr>
              <a:t>d</a:t>
            </a:r>
            <a:r>
              <a:rPr lang="en-US" altLang="en-US" dirty="0">
                <a:sym typeface="Symbol" pitchFamily="18" charset="2"/>
              </a:rPr>
              <a:t>.</a:t>
            </a:r>
          </a:p>
          <a:p>
            <a:r>
              <a:rPr lang="en-US" altLang="en-US" dirty="0">
                <a:sym typeface="Symbol" pitchFamily="18" charset="2"/>
              </a:rPr>
              <a:t>Accept a point for a cluster if its M.D. is &lt; some threshold, e.g. 4 standard deviations.</a:t>
            </a:r>
          </a:p>
        </p:txBody>
      </p:sp>
    </p:spTree>
    <p:extLst>
      <p:ext uri="{BB962C8B-B14F-4D97-AF65-F5344CB8AC3E}">
        <p14:creationId xmlns:p14="http://schemas.microsoft.com/office/powerpoint/2010/main" val="31764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A02F-A923-4D2A-9F7F-D0436CEEEB17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Picture: Equal M.D. Regions</a:t>
            </a:r>
          </a:p>
        </p:txBody>
      </p:sp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1219200" y="2819400"/>
            <a:ext cx="6019800" cy="17526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2743200" y="3200400"/>
            <a:ext cx="2971800" cy="914400"/>
          </a:xfrm>
          <a:prstGeom prst="ellipse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19" name="Group 7"/>
          <p:cNvGrpSpPr>
            <a:grpSpLocks/>
          </p:cNvGrpSpPr>
          <p:nvPr/>
        </p:nvGrpSpPr>
        <p:grpSpPr bwMode="auto">
          <a:xfrm>
            <a:off x="4038600" y="3429000"/>
            <a:ext cx="304800" cy="304800"/>
            <a:chOff x="2592" y="2160"/>
            <a:chExt cx="192" cy="192"/>
          </a:xfrm>
        </p:grpSpPr>
        <p:sp>
          <p:nvSpPr>
            <p:cNvPr id="64517" name="Line 5"/>
            <p:cNvSpPr>
              <a:spLocks noChangeShapeType="1"/>
            </p:cNvSpPr>
            <p:nvPr/>
          </p:nvSpPr>
          <p:spPr bwMode="auto">
            <a:xfrm>
              <a:off x="2688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18" name="Line 6"/>
            <p:cNvSpPr>
              <a:spLocks noChangeShapeType="1"/>
            </p:cNvSpPr>
            <p:nvPr/>
          </p:nvSpPr>
          <p:spPr bwMode="auto">
            <a:xfrm>
              <a:off x="2592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5394325" y="453072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charset="0"/>
                <a:sym typeface="Symbol" pitchFamily="18" charset="2"/>
              </a:rPr>
              <a:t></a:t>
            </a:r>
            <a:endParaRPr lang="en-US" altLang="en-US">
              <a:latin typeface="Times New Roman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8001000" y="3505200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itchFamily="18" charset="2"/>
              </a:rPr>
              <a:t>2</a:t>
            </a:r>
            <a:r>
              <a:rPr lang="en-US" altLang="en-US">
                <a:latin typeface="Times New Roman" charset="0"/>
                <a:sym typeface="Symbol" pitchFamily="18" charset="2"/>
              </a:rPr>
              <a:t></a:t>
            </a:r>
            <a:endParaRPr lang="en-US" altLang="en-US">
              <a:latin typeface="Times New Roman" charset="0"/>
            </a:endParaRP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 flipV="1">
            <a:off x="51054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72390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0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8ACE-4197-4B1B-8556-EAA6E98ABEF9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052"/>
            <a:ext cx="8737948" cy="987552"/>
          </a:xfrm>
        </p:spPr>
        <p:txBody>
          <a:bodyPr/>
          <a:lstStyle/>
          <a:p>
            <a:r>
              <a:rPr lang="en-US" altLang="en-US" sz="3600" dirty="0"/>
              <a:t>Should Two CS </a:t>
            </a:r>
            <a:r>
              <a:rPr lang="en-US" altLang="en-US" sz="3600" dirty="0" err="1"/>
              <a:t>Subclusters</a:t>
            </a:r>
            <a:r>
              <a:rPr lang="en-US" altLang="en-US" sz="3600" dirty="0"/>
              <a:t> Be Combined?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r>
              <a:rPr lang="en-US" altLang="en-US" dirty="0" smtClean="0"/>
              <a:t>Similar to measuring cohesion. For </a:t>
            </a:r>
            <a:r>
              <a:rPr lang="en-US" altLang="en-US" dirty="0" smtClean="0">
                <a:solidFill>
                  <a:srgbClr val="00B050"/>
                </a:solidFill>
              </a:rPr>
              <a:t>example</a:t>
            </a:r>
            <a:r>
              <a:rPr lang="en-US" altLang="en-US" dirty="0" smtClean="0"/>
              <a:t>:</a:t>
            </a:r>
          </a:p>
          <a:p>
            <a:r>
              <a:rPr lang="en-US" altLang="en-US" dirty="0" smtClean="0"/>
              <a:t>Compute </a:t>
            </a:r>
            <a:r>
              <a:rPr lang="en-US" altLang="en-US" dirty="0"/>
              <a:t>the variance of the combined </a:t>
            </a:r>
            <a:r>
              <a:rPr lang="en-US" altLang="en-US" dirty="0" err="1" smtClean="0"/>
              <a:t>subcluster</a:t>
            </a:r>
            <a:r>
              <a:rPr lang="en-US" altLang="en-US" dirty="0" smtClean="0"/>
              <a:t>, in </a:t>
            </a:r>
            <a:r>
              <a:rPr lang="en-US" altLang="en-US" smtClean="0"/>
              <a:t>each dimension.</a:t>
            </a:r>
            <a:endParaRPr lang="en-US" altLang="en-US" dirty="0"/>
          </a:p>
          <a:p>
            <a:pPr lvl="1"/>
            <a:r>
              <a:rPr lang="en-US" altLang="en-US" i="1" dirty="0"/>
              <a:t>N</a:t>
            </a:r>
            <a:r>
              <a:rPr lang="en-US" altLang="en-US" dirty="0"/>
              <a:t>, SUM, and SUMSQ allow us to make that calculation quickly.</a:t>
            </a:r>
          </a:p>
          <a:p>
            <a:r>
              <a:rPr lang="en-US" altLang="en-US" dirty="0"/>
              <a:t>Combine if the variance is below some threshold.</a:t>
            </a:r>
          </a:p>
          <a:p>
            <a:r>
              <a:rPr lang="en-US" altLang="en-US" dirty="0">
                <a:solidFill>
                  <a:srgbClr val="00B0F0"/>
                </a:solidFill>
              </a:rPr>
              <a:t>Many alternatives</a:t>
            </a:r>
            <a:r>
              <a:rPr lang="en-US" altLang="en-US" dirty="0"/>
              <a:t>: treat dimensions differently, consider density.</a:t>
            </a:r>
          </a:p>
        </p:txBody>
      </p:sp>
    </p:spTree>
    <p:extLst>
      <p:ext uri="{BB962C8B-B14F-4D97-AF65-F5344CB8AC3E}">
        <p14:creationId xmlns:p14="http://schemas.microsoft.com/office/powerpoint/2010/main" val="229139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9232-1666-4AD3-85A4-094566B70627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CURE Algorithm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Problem with </a:t>
            </a:r>
            <a:r>
              <a:rPr lang="en-US" altLang="en-US" dirty="0" smtClean="0"/>
              <a:t>BFR/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-means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Assumes clusters are normally distributed in each dimension.</a:t>
            </a:r>
          </a:p>
          <a:p>
            <a:pPr lvl="1"/>
            <a:r>
              <a:rPr lang="en-US" altLang="en-US" dirty="0"/>
              <a:t>And axes are fixed – ellipses at an angle are </a:t>
            </a:r>
            <a:r>
              <a:rPr lang="en-US" altLang="en-US" i="1" dirty="0">
                <a:solidFill>
                  <a:srgbClr val="33CC33"/>
                </a:solidFill>
              </a:rPr>
              <a:t>not</a:t>
            </a:r>
            <a:r>
              <a:rPr lang="en-US" altLang="en-US" dirty="0"/>
              <a:t> </a:t>
            </a:r>
            <a:r>
              <a:rPr lang="en-US" altLang="en-US" dirty="0" smtClean="0"/>
              <a:t>OK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CURE:</a:t>
            </a:r>
          </a:p>
          <a:p>
            <a:pPr lvl="1"/>
            <a:r>
              <a:rPr lang="en-US" altLang="en-US" dirty="0"/>
              <a:t>Assumes a Euclidean distance.</a:t>
            </a:r>
          </a:p>
          <a:p>
            <a:pPr lvl="1"/>
            <a:r>
              <a:rPr lang="en-US" altLang="en-US" dirty="0"/>
              <a:t>Allows clusters to assume any shape.</a:t>
            </a:r>
          </a:p>
        </p:txBody>
      </p:sp>
    </p:spTree>
    <p:extLst>
      <p:ext uri="{BB962C8B-B14F-4D97-AF65-F5344CB8AC3E}">
        <p14:creationId xmlns:p14="http://schemas.microsoft.com/office/powerpoint/2010/main" val="88193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EA3F-AC17-4166-9094-0BE498FF0325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-19833" y="4175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92D050"/>
                </a:solidFill>
              </a:rPr>
              <a:t>Example</a:t>
            </a:r>
            <a:r>
              <a:rPr lang="en-US" altLang="en-US" dirty="0"/>
              <a:t>: Stanford Faculty Salaries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salary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age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1" name="Freeform 31"/>
          <p:cNvSpPr>
            <a:spLocks/>
          </p:cNvSpPr>
          <p:nvPr/>
        </p:nvSpPr>
        <p:spPr bwMode="auto">
          <a:xfrm>
            <a:off x="1385888" y="2543175"/>
            <a:ext cx="6042025" cy="1728788"/>
          </a:xfrm>
          <a:custGeom>
            <a:avLst/>
            <a:gdLst>
              <a:gd name="T0" fmla="*/ 126 w 3806"/>
              <a:gd name="T1" fmla="*/ 558 h 1089"/>
              <a:gd name="T2" fmla="*/ 261 w 3806"/>
              <a:gd name="T3" fmla="*/ 522 h 1089"/>
              <a:gd name="T4" fmla="*/ 396 w 3806"/>
              <a:gd name="T5" fmla="*/ 468 h 1089"/>
              <a:gd name="T6" fmla="*/ 540 w 3806"/>
              <a:gd name="T7" fmla="*/ 450 h 1089"/>
              <a:gd name="T8" fmla="*/ 738 w 3806"/>
              <a:gd name="T9" fmla="*/ 378 h 1089"/>
              <a:gd name="T10" fmla="*/ 819 w 3806"/>
              <a:gd name="T11" fmla="*/ 333 h 1089"/>
              <a:gd name="T12" fmla="*/ 1017 w 3806"/>
              <a:gd name="T13" fmla="*/ 306 h 1089"/>
              <a:gd name="T14" fmla="*/ 1269 w 3806"/>
              <a:gd name="T15" fmla="*/ 279 h 1089"/>
              <a:gd name="T16" fmla="*/ 1386 w 3806"/>
              <a:gd name="T17" fmla="*/ 243 h 1089"/>
              <a:gd name="T18" fmla="*/ 2178 w 3806"/>
              <a:gd name="T19" fmla="*/ 171 h 1089"/>
              <a:gd name="T20" fmla="*/ 2313 w 3806"/>
              <a:gd name="T21" fmla="*/ 117 h 1089"/>
              <a:gd name="T22" fmla="*/ 2475 w 3806"/>
              <a:gd name="T23" fmla="*/ 45 h 1089"/>
              <a:gd name="T24" fmla="*/ 2556 w 3806"/>
              <a:gd name="T25" fmla="*/ 9 h 1089"/>
              <a:gd name="T26" fmla="*/ 2961 w 3806"/>
              <a:gd name="T27" fmla="*/ 0 h 1089"/>
              <a:gd name="T28" fmla="*/ 3474 w 3806"/>
              <a:gd name="T29" fmla="*/ 72 h 1089"/>
              <a:gd name="T30" fmla="*/ 3600 w 3806"/>
              <a:gd name="T31" fmla="*/ 108 h 1089"/>
              <a:gd name="T32" fmla="*/ 3708 w 3806"/>
              <a:gd name="T33" fmla="*/ 198 h 1089"/>
              <a:gd name="T34" fmla="*/ 3762 w 3806"/>
              <a:gd name="T35" fmla="*/ 306 h 1089"/>
              <a:gd name="T36" fmla="*/ 3618 w 3806"/>
              <a:gd name="T37" fmla="*/ 882 h 1089"/>
              <a:gd name="T38" fmla="*/ 3483 w 3806"/>
              <a:gd name="T39" fmla="*/ 954 h 1089"/>
              <a:gd name="T40" fmla="*/ 3069 w 3806"/>
              <a:gd name="T41" fmla="*/ 909 h 1089"/>
              <a:gd name="T42" fmla="*/ 2907 w 3806"/>
              <a:gd name="T43" fmla="*/ 864 h 1089"/>
              <a:gd name="T44" fmla="*/ 2583 w 3806"/>
              <a:gd name="T45" fmla="*/ 792 h 1089"/>
              <a:gd name="T46" fmla="*/ 2493 w 3806"/>
              <a:gd name="T47" fmla="*/ 765 h 1089"/>
              <a:gd name="T48" fmla="*/ 2142 w 3806"/>
              <a:gd name="T49" fmla="*/ 747 h 1089"/>
              <a:gd name="T50" fmla="*/ 1755 w 3806"/>
              <a:gd name="T51" fmla="*/ 756 h 1089"/>
              <a:gd name="T52" fmla="*/ 1458 w 3806"/>
              <a:gd name="T53" fmla="*/ 828 h 1089"/>
              <a:gd name="T54" fmla="*/ 1305 w 3806"/>
              <a:gd name="T55" fmla="*/ 846 h 1089"/>
              <a:gd name="T56" fmla="*/ 900 w 3806"/>
              <a:gd name="T57" fmla="*/ 963 h 1089"/>
              <a:gd name="T58" fmla="*/ 684 w 3806"/>
              <a:gd name="T59" fmla="*/ 1017 h 1089"/>
              <a:gd name="T60" fmla="*/ 504 w 3806"/>
              <a:gd name="T61" fmla="*/ 1089 h 1089"/>
              <a:gd name="T62" fmla="*/ 270 w 3806"/>
              <a:gd name="T63" fmla="*/ 1062 h 1089"/>
              <a:gd name="T64" fmla="*/ 171 w 3806"/>
              <a:gd name="T65" fmla="*/ 954 h 1089"/>
              <a:gd name="T66" fmla="*/ 117 w 3806"/>
              <a:gd name="T67" fmla="*/ 918 h 1089"/>
              <a:gd name="T68" fmla="*/ 36 w 3806"/>
              <a:gd name="T69" fmla="*/ 783 h 1089"/>
              <a:gd name="T70" fmla="*/ 9 w 3806"/>
              <a:gd name="T71" fmla="*/ 702 h 1089"/>
              <a:gd name="T72" fmla="*/ 0 w 3806"/>
              <a:gd name="T73" fmla="*/ 675 h 1089"/>
              <a:gd name="T74" fmla="*/ 90 w 3806"/>
              <a:gd name="T75" fmla="*/ 594 h 1089"/>
              <a:gd name="T76" fmla="*/ 144 w 3806"/>
              <a:gd name="T77" fmla="*/ 576 h 1089"/>
              <a:gd name="T78" fmla="*/ 126 w 3806"/>
              <a:gd name="T79" fmla="*/ 558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806" h="1089">
                <a:moveTo>
                  <a:pt x="126" y="558"/>
                </a:moveTo>
                <a:cubicBezTo>
                  <a:pt x="171" y="547"/>
                  <a:pt x="216" y="533"/>
                  <a:pt x="261" y="522"/>
                </a:cubicBezTo>
                <a:cubicBezTo>
                  <a:pt x="302" y="495"/>
                  <a:pt x="349" y="484"/>
                  <a:pt x="396" y="468"/>
                </a:cubicBezTo>
                <a:cubicBezTo>
                  <a:pt x="442" y="453"/>
                  <a:pt x="540" y="450"/>
                  <a:pt x="540" y="450"/>
                </a:cubicBezTo>
                <a:cubicBezTo>
                  <a:pt x="607" y="428"/>
                  <a:pt x="670" y="401"/>
                  <a:pt x="738" y="378"/>
                </a:cubicBezTo>
                <a:cubicBezTo>
                  <a:pt x="765" y="369"/>
                  <a:pt x="792" y="344"/>
                  <a:pt x="819" y="333"/>
                </a:cubicBezTo>
                <a:cubicBezTo>
                  <a:pt x="876" y="308"/>
                  <a:pt x="958" y="313"/>
                  <a:pt x="1017" y="306"/>
                </a:cubicBezTo>
                <a:cubicBezTo>
                  <a:pt x="1101" y="296"/>
                  <a:pt x="1184" y="286"/>
                  <a:pt x="1269" y="279"/>
                </a:cubicBezTo>
                <a:cubicBezTo>
                  <a:pt x="1313" y="270"/>
                  <a:pt x="1341" y="248"/>
                  <a:pt x="1386" y="243"/>
                </a:cubicBezTo>
                <a:cubicBezTo>
                  <a:pt x="1650" y="215"/>
                  <a:pt x="1912" y="183"/>
                  <a:pt x="2178" y="171"/>
                </a:cubicBezTo>
                <a:cubicBezTo>
                  <a:pt x="2219" y="144"/>
                  <a:pt x="2266" y="133"/>
                  <a:pt x="2313" y="117"/>
                </a:cubicBezTo>
                <a:cubicBezTo>
                  <a:pt x="2369" y="98"/>
                  <a:pt x="2418" y="64"/>
                  <a:pt x="2475" y="45"/>
                </a:cubicBezTo>
                <a:cubicBezTo>
                  <a:pt x="2501" y="36"/>
                  <a:pt x="2529" y="10"/>
                  <a:pt x="2556" y="9"/>
                </a:cubicBezTo>
                <a:cubicBezTo>
                  <a:pt x="2691" y="3"/>
                  <a:pt x="2826" y="3"/>
                  <a:pt x="2961" y="0"/>
                </a:cubicBezTo>
                <a:cubicBezTo>
                  <a:pt x="3134" y="12"/>
                  <a:pt x="3302" y="51"/>
                  <a:pt x="3474" y="72"/>
                </a:cubicBezTo>
                <a:cubicBezTo>
                  <a:pt x="3514" y="85"/>
                  <a:pt x="3563" y="87"/>
                  <a:pt x="3600" y="108"/>
                </a:cubicBezTo>
                <a:cubicBezTo>
                  <a:pt x="3656" y="139"/>
                  <a:pt x="3661" y="151"/>
                  <a:pt x="3708" y="198"/>
                </a:cubicBezTo>
                <a:cubicBezTo>
                  <a:pt x="3737" y="227"/>
                  <a:pt x="3739" y="272"/>
                  <a:pt x="3762" y="306"/>
                </a:cubicBezTo>
                <a:cubicBezTo>
                  <a:pt x="3806" y="526"/>
                  <a:pt x="3745" y="713"/>
                  <a:pt x="3618" y="882"/>
                </a:cubicBezTo>
                <a:cubicBezTo>
                  <a:pt x="3595" y="950"/>
                  <a:pt x="3548" y="946"/>
                  <a:pt x="3483" y="954"/>
                </a:cubicBezTo>
                <a:cubicBezTo>
                  <a:pt x="3264" y="940"/>
                  <a:pt x="3237" y="943"/>
                  <a:pt x="3069" y="909"/>
                </a:cubicBezTo>
                <a:cubicBezTo>
                  <a:pt x="3014" y="898"/>
                  <a:pt x="2961" y="875"/>
                  <a:pt x="2907" y="864"/>
                </a:cubicBezTo>
                <a:cubicBezTo>
                  <a:pt x="2798" y="842"/>
                  <a:pt x="2691" y="816"/>
                  <a:pt x="2583" y="792"/>
                </a:cubicBezTo>
                <a:cubicBezTo>
                  <a:pt x="2552" y="785"/>
                  <a:pt x="2524" y="769"/>
                  <a:pt x="2493" y="765"/>
                </a:cubicBezTo>
                <a:cubicBezTo>
                  <a:pt x="2329" y="744"/>
                  <a:pt x="2445" y="757"/>
                  <a:pt x="2142" y="747"/>
                </a:cubicBezTo>
                <a:cubicBezTo>
                  <a:pt x="2013" y="750"/>
                  <a:pt x="1884" y="751"/>
                  <a:pt x="1755" y="756"/>
                </a:cubicBezTo>
                <a:cubicBezTo>
                  <a:pt x="1657" y="760"/>
                  <a:pt x="1551" y="797"/>
                  <a:pt x="1458" y="828"/>
                </a:cubicBezTo>
                <a:cubicBezTo>
                  <a:pt x="1441" y="834"/>
                  <a:pt x="1309" y="846"/>
                  <a:pt x="1305" y="846"/>
                </a:cubicBezTo>
                <a:cubicBezTo>
                  <a:pt x="1164" y="862"/>
                  <a:pt x="1042" y="954"/>
                  <a:pt x="900" y="963"/>
                </a:cubicBezTo>
                <a:cubicBezTo>
                  <a:pt x="804" y="979"/>
                  <a:pt x="776" y="986"/>
                  <a:pt x="684" y="1017"/>
                </a:cubicBezTo>
                <a:cubicBezTo>
                  <a:pt x="661" y="1025"/>
                  <a:pt x="527" y="1081"/>
                  <a:pt x="504" y="1089"/>
                </a:cubicBezTo>
                <a:cubicBezTo>
                  <a:pt x="408" y="1086"/>
                  <a:pt x="366" y="1067"/>
                  <a:pt x="270" y="1062"/>
                </a:cubicBezTo>
                <a:cubicBezTo>
                  <a:pt x="261" y="1062"/>
                  <a:pt x="184" y="961"/>
                  <a:pt x="171" y="954"/>
                </a:cubicBezTo>
                <a:cubicBezTo>
                  <a:pt x="152" y="943"/>
                  <a:pt x="117" y="918"/>
                  <a:pt x="117" y="918"/>
                </a:cubicBezTo>
                <a:cubicBezTo>
                  <a:pt x="88" y="874"/>
                  <a:pt x="57" y="831"/>
                  <a:pt x="36" y="783"/>
                </a:cubicBezTo>
                <a:cubicBezTo>
                  <a:pt x="24" y="757"/>
                  <a:pt x="18" y="729"/>
                  <a:pt x="9" y="702"/>
                </a:cubicBezTo>
                <a:cubicBezTo>
                  <a:pt x="6" y="693"/>
                  <a:pt x="0" y="675"/>
                  <a:pt x="0" y="675"/>
                </a:cubicBezTo>
                <a:cubicBezTo>
                  <a:pt x="25" y="599"/>
                  <a:pt x="11" y="615"/>
                  <a:pt x="90" y="594"/>
                </a:cubicBezTo>
                <a:cubicBezTo>
                  <a:pt x="108" y="589"/>
                  <a:pt x="157" y="589"/>
                  <a:pt x="144" y="576"/>
                </a:cubicBezTo>
                <a:cubicBezTo>
                  <a:pt x="138" y="570"/>
                  <a:pt x="132" y="564"/>
                  <a:pt x="126" y="558"/>
                </a:cubicBezTo>
                <a:close/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2" name="Freeform 32"/>
          <p:cNvSpPr>
            <a:spLocks/>
          </p:cNvSpPr>
          <p:nvPr/>
        </p:nvSpPr>
        <p:spPr bwMode="auto">
          <a:xfrm>
            <a:off x="1614488" y="1443038"/>
            <a:ext cx="5557837" cy="3957637"/>
          </a:xfrm>
          <a:custGeom>
            <a:avLst/>
            <a:gdLst>
              <a:gd name="T0" fmla="*/ 81 w 3501"/>
              <a:gd name="T1" fmla="*/ 2367 h 2493"/>
              <a:gd name="T2" fmla="*/ 342 w 3501"/>
              <a:gd name="T3" fmla="*/ 2493 h 2493"/>
              <a:gd name="T4" fmla="*/ 1017 w 3501"/>
              <a:gd name="T5" fmla="*/ 2412 h 2493"/>
              <a:gd name="T6" fmla="*/ 1413 w 3501"/>
              <a:gd name="T7" fmla="*/ 2322 h 2493"/>
              <a:gd name="T8" fmla="*/ 1710 w 3501"/>
              <a:gd name="T9" fmla="*/ 2241 h 2493"/>
              <a:gd name="T10" fmla="*/ 1917 w 3501"/>
              <a:gd name="T11" fmla="*/ 2160 h 2493"/>
              <a:gd name="T12" fmla="*/ 2088 w 3501"/>
              <a:gd name="T13" fmla="*/ 2088 h 2493"/>
              <a:gd name="T14" fmla="*/ 2259 w 3501"/>
              <a:gd name="T15" fmla="*/ 1998 h 2493"/>
              <a:gd name="T16" fmla="*/ 2529 w 3501"/>
              <a:gd name="T17" fmla="*/ 1845 h 2493"/>
              <a:gd name="T18" fmla="*/ 2664 w 3501"/>
              <a:gd name="T19" fmla="*/ 1764 h 2493"/>
              <a:gd name="T20" fmla="*/ 2862 w 3501"/>
              <a:gd name="T21" fmla="*/ 1602 h 2493"/>
              <a:gd name="T22" fmla="*/ 2934 w 3501"/>
              <a:gd name="T23" fmla="*/ 1494 h 2493"/>
              <a:gd name="T24" fmla="*/ 3042 w 3501"/>
              <a:gd name="T25" fmla="*/ 1269 h 2493"/>
              <a:gd name="T26" fmla="*/ 3159 w 3501"/>
              <a:gd name="T27" fmla="*/ 1026 h 2493"/>
              <a:gd name="T28" fmla="*/ 3213 w 3501"/>
              <a:gd name="T29" fmla="*/ 945 h 2493"/>
              <a:gd name="T30" fmla="*/ 3312 w 3501"/>
              <a:gd name="T31" fmla="*/ 720 h 2493"/>
              <a:gd name="T32" fmla="*/ 3384 w 3501"/>
              <a:gd name="T33" fmla="*/ 576 h 2493"/>
              <a:gd name="T34" fmla="*/ 3420 w 3501"/>
              <a:gd name="T35" fmla="*/ 495 h 2493"/>
              <a:gd name="T36" fmla="*/ 3492 w 3501"/>
              <a:gd name="T37" fmla="*/ 333 h 2493"/>
              <a:gd name="T38" fmla="*/ 3483 w 3501"/>
              <a:gd name="T39" fmla="*/ 171 h 2493"/>
              <a:gd name="T40" fmla="*/ 3087 w 3501"/>
              <a:gd name="T41" fmla="*/ 27 h 2493"/>
              <a:gd name="T42" fmla="*/ 2790 w 3501"/>
              <a:gd name="T43" fmla="*/ 9 h 2493"/>
              <a:gd name="T44" fmla="*/ 2637 w 3501"/>
              <a:gd name="T45" fmla="*/ 117 h 2493"/>
              <a:gd name="T46" fmla="*/ 2583 w 3501"/>
              <a:gd name="T47" fmla="*/ 198 h 2493"/>
              <a:gd name="T48" fmla="*/ 2475 w 3501"/>
              <a:gd name="T49" fmla="*/ 414 h 2493"/>
              <a:gd name="T50" fmla="*/ 2313 w 3501"/>
              <a:gd name="T51" fmla="*/ 603 h 2493"/>
              <a:gd name="T52" fmla="*/ 2250 w 3501"/>
              <a:gd name="T53" fmla="*/ 711 h 2493"/>
              <a:gd name="T54" fmla="*/ 2178 w 3501"/>
              <a:gd name="T55" fmla="*/ 846 h 2493"/>
              <a:gd name="T56" fmla="*/ 2088 w 3501"/>
              <a:gd name="T57" fmla="*/ 1035 h 2493"/>
              <a:gd name="T58" fmla="*/ 2061 w 3501"/>
              <a:gd name="T59" fmla="*/ 1035 h 2493"/>
              <a:gd name="T60" fmla="*/ 1917 w 3501"/>
              <a:gd name="T61" fmla="*/ 1269 h 2493"/>
              <a:gd name="T62" fmla="*/ 1746 w 3501"/>
              <a:gd name="T63" fmla="*/ 1557 h 2493"/>
              <a:gd name="T64" fmla="*/ 1647 w 3501"/>
              <a:gd name="T65" fmla="*/ 1674 h 2493"/>
              <a:gd name="T66" fmla="*/ 1512 w 3501"/>
              <a:gd name="T67" fmla="*/ 1782 h 2493"/>
              <a:gd name="T68" fmla="*/ 1332 w 3501"/>
              <a:gd name="T69" fmla="*/ 1890 h 2493"/>
              <a:gd name="T70" fmla="*/ 1125 w 3501"/>
              <a:gd name="T71" fmla="*/ 1926 h 2493"/>
              <a:gd name="T72" fmla="*/ 792 w 3501"/>
              <a:gd name="T73" fmla="*/ 2034 h 2493"/>
              <a:gd name="T74" fmla="*/ 621 w 3501"/>
              <a:gd name="T75" fmla="*/ 2079 h 2493"/>
              <a:gd name="T76" fmla="*/ 297 w 3501"/>
              <a:gd name="T77" fmla="*/ 2115 h 2493"/>
              <a:gd name="T78" fmla="*/ 108 w 3501"/>
              <a:gd name="T79" fmla="*/ 2160 h 2493"/>
              <a:gd name="T80" fmla="*/ 36 w 3501"/>
              <a:gd name="T81" fmla="*/ 2232 h 2493"/>
              <a:gd name="T82" fmla="*/ 27 w 3501"/>
              <a:gd name="T83" fmla="*/ 2349 h 2493"/>
              <a:gd name="T84" fmla="*/ 0 w 3501"/>
              <a:gd name="T85" fmla="*/ 2313 h 2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501" h="2493">
                <a:moveTo>
                  <a:pt x="0" y="2313"/>
                </a:moveTo>
                <a:cubicBezTo>
                  <a:pt x="34" y="2324"/>
                  <a:pt x="58" y="2339"/>
                  <a:pt x="81" y="2367"/>
                </a:cubicBezTo>
                <a:cubicBezTo>
                  <a:pt x="104" y="2395"/>
                  <a:pt x="91" y="2387"/>
                  <a:pt x="99" y="2394"/>
                </a:cubicBezTo>
                <a:cubicBezTo>
                  <a:pt x="168" y="2455"/>
                  <a:pt x="254" y="2475"/>
                  <a:pt x="342" y="2493"/>
                </a:cubicBezTo>
                <a:cubicBezTo>
                  <a:pt x="525" y="2484"/>
                  <a:pt x="708" y="2469"/>
                  <a:pt x="891" y="2457"/>
                </a:cubicBezTo>
                <a:cubicBezTo>
                  <a:pt x="946" y="2446"/>
                  <a:pt x="969" y="2425"/>
                  <a:pt x="1017" y="2412"/>
                </a:cubicBezTo>
                <a:cubicBezTo>
                  <a:pt x="1092" y="2392"/>
                  <a:pt x="1167" y="2368"/>
                  <a:pt x="1242" y="2349"/>
                </a:cubicBezTo>
                <a:cubicBezTo>
                  <a:pt x="1298" y="2335"/>
                  <a:pt x="1357" y="2336"/>
                  <a:pt x="1413" y="2322"/>
                </a:cubicBezTo>
                <a:cubicBezTo>
                  <a:pt x="1545" y="2289"/>
                  <a:pt x="1384" y="2316"/>
                  <a:pt x="1530" y="2295"/>
                </a:cubicBezTo>
                <a:cubicBezTo>
                  <a:pt x="1589" y="2275"/>
                  <a:pt x="1650" y="2261"/>
                  <a:pt x="1710" y="2241"/>
                </a:cubicBezTo>
                <a:cubicBezTo>
                  <a:pt x="1731" y="2234"/>
                  <a:pt x="1746" y="2217"/>
                  <a:pt x="1764" y="2205"/>
                </a:cubicBezTo>
                <a:cubicBezTo>
                  <a:pt x="1810" y="2174"/>
                  <a:pt x="1862" y="2167"/>
                  <a:pt x="1917" y="2160"/>
                </a:cubicBezTo>
                <a:cubicBezTo>
                  <a:pt x="1955" y="2141"/>
                  <a:pt x="1998" y="2144"/>
                  <a:pt x="2034" y="2124"/>
                </a:cubicBezTo>
                <a:cubicBezTo>
                  <a:pt x="2053" y="2113"/>
                  <a:pt x="2067" y="2095"/>
                  <a:pt x="2088" y="2088"/>
                </a:cubicBezTo>
                <a:cubicBezTo>
                  <a:pt x="2128" y="2075"/>
                  <a:pt x="2169" y="2054"/>
                  <a:pt x="2205" y="2034"/>
                </a:cubicBezTo>
                <a:cubicBezTo>
                  <a:pt x="2224" y="2023"/>
                  <a:pt x="2238" y="2005"/>
                  <a:pt x="2259" y="1998"/>
                </a:cubicBezTo>
                <a:cubicBezTo>
                  <a:pt x="2286" y="1989"/>
                  <a:pt x="2315" y="1976"/>
                  <a:pt x="2340" y="1962"/>
                </a:cubicBezTo>
                <a:cubicBezTo>
                  <a:pt x="2404" y="1927"/>
                  <a:pt x="2469" y="1885"/>
                  <a:pt x="2529" y="1845"/>
                </a:cubicBezTo>
                <a:cubicBezTo>
                  <a:pt x="2552" y="1830"/>
                  <a:pt x="2585" y="1821"/>
                  <a:pt x="2610" y="1809"/>
                </a:cubicBezTo>
                <a:cubicBezTo>
                  <a:pt x="2642" y="1793"/>
                  <a:pt x="2636" y="1788"/>
                  <a:pt x="2664" y="1764"/>
                </a:cubicBezTo>
                <a:cubicBezTo>
                  <a:pt x="2715" y="1720"/>
                  <a:pt x="2756" y="1677"/>
                  <a:pt x="2817" y="1647"/>
                </a:cubicBezTo>
                <a:cubicBezTo>
                  <a:pt x="2838" y="1584"/>
                  <a:pt x="2806" y="1658"/>
                  <a:pt x="2862" y="1602"/>
                </a:cubicBezTo>
                <a:cubicBezTo>
                  <a:pt x="2876" y="1588"/>
                  <a:pt x="2876" y="1563"/>
                  <a:pt x="2889" y="1548"/>
                </a:cubicBezTo>
                <a:cubicBezTo>
                  <a:pt x="2914" y="1518"/>
                  <a:pt x="2917" y="1528"/>
                  <a:pt x="2934" y="1494"/>
                </a:cubicBezTo>
                <a:cubicBezTo>
                  <a:pt x="2971" y="1419"/>
                  <a:pt x="2909" y="1517"/>
                  <a:pt x="2961" y="1440"/>
                </a:cubicBezTo>
                <a:cubicBezTo>
                  <a:pt x="2975" y="1383"/>
                  <a:pt x="3009" y="1318"/>
                  <a:pt x="3042" y="1269"/>
                </a:cubicBezTo>
                <a:cubicBezTo>
                  <a:pt x="3056" y="1212"/>
                  <a:pt x="3044" y="1243"/>
                  <a:pt x="3087" y="1179"/>
                </a:cubicBezTo>
                <a:cubicBezTo>
                  <a:pt x="3114" y="1138"/>
                  <a:pt x="3143" y="1073"/>
                  <a:pt x="3159" y="1026"/>
                </a:cubicBezTo>
                <a:cubicBezTo>
                  <a:pt x="3166" y="1005"/>
                  <a:pt x="3183" y="990"/>
                  <a:pt x="3195" y="972"/>
                </a:cubicBezTo>
                <a:cubicBezTo>
                  <a:pt x="3201" y="963"/>
                  <a:pt x="3213" y="945"/>
                  <a:pt x="3213" y="945"/>
                </a:cubicBezTo>
                <a:cubicBezTo>
                  <a:pt x="3226" y="892"/>
                  <a:pt x="3255" y="846"/>
                  <a:pt x="3285" y="801"/>
                </a:cubicBezTo>
                <a:cubicBezTo>
                  <a:pt x="3301" y="777"/>
                  <a:pt x="3296" y="744"/>
                  <a:pt x="3312" y="720"/>
                </a:cubicBezTo>
                <a:cubicBezTo>
                  <a:pt x="3335" y="686"/>
                  <a:pt x="3350" y="649"/>
                  <a:pt x="3366" y="612"/>
                </a:cubicBezTo>
                <a:cubicBezTo>
                  <a:pt x="3371" y="600"/>
                  <a:pt x="3377" y="588"/>
                  <a:pt x="3384" y="576"/>
                </a:cubicBezTo>
                <a:cubicBezTo>
                  <a:pt x="3389" y="567"/>
                  <a:pt x="3398" y="559"/>
                  <a:pt x="3402" y="549"/>
                </a:cubicBezTo>
                <a:cubicBezTo>
                  <a:pt x="3410" y="532"/>
                  <a:pt x="3409" y="511"/>
                  <a:pt x="3420" y="495"/>
                </a:cubicBezTo>
                <a:cubicBezTo>
                  <a:pt x="3436" y="471"/>
                  <a:pt x="3453" y="441"/>
                  <a:pt x="3465" y="414"/>
                </a:cubicBezTo>
                <a:cubicBezTo>
                  <a:pt x="3465" y="414"/>
                  <a:pt x="3487" y="347"/>
                  <a:pt x="3492" y="333"/>
                </a:cubicBezTo>
                <a:cubicBezTo>
                  <a:pt x="3495" y="324"/>
                  <a:pt x="3501" y="306"/>
                  <a:pt x="3501" y="306"/>
                </a:cubicBezTo>
                <a:cubicBezTo>
                  <a:pt x="3499" y="282"/>
                  <a:pt x="3501" y="208"/>
                  <a:pt x="3483" y="171"/>
                </a:cubicBezTo>
                <a:cubicBezTo>
                  <a:pt x="3461" y="128"/>
                  <a:pt x="3422" y="118"/>
                  <a:pt x="3384" y="99"/>
                </a:cubicBezTo>
                <a:cubicBezTo>
                  <a:pt x="3288" y="51"/>
                  <a:pt x="3194" y="39"/>
                  <a:pt x="3087" y="27"/>
                </a:cubicBezTo>
                <a:cubicBezTo>
                  <a:pt x="3031" y="8"/>
                  <a:pt x="2974" y="6"/>
                  <a:pt x="2916" y="0"/>
                </a:cubicBezTo>
                <a:cubicBezTo>
                  <a:pt x="2874" y="3"/>
                  <a:pt x="2832" y="4"/>
                  <a:pt x="2790" y="9"/>
                </a:cubicBezTo>
                <a:cubicBezTo>
                  <a:pt x="2750" y="14"/>
                  <a:pt x="2721" y="50"/>
                  <a:pt x="2682" y="63"/>
                </a:cubicBezTo>
                <a:cubicBezTo>
                  <a:pt x="2679" y="68"/>
                  <a:pt x="2638" y="116"/>
                  <a:pt x="2637" y="117"/>
                </a:cubicBezTo>
                <a:cubicBezTo>
                  <a:pt x="2632" y="125"/>
                  <a:pt x="2633" y="136"/>
                  <a:pt x="2628" y="144"/>
                </a:cubicBezTo>
                <a:cubicBezTo>
                  <a:pt x="2588" y="204"/>
                  <a:pt x="2612" y="139"/>
                  <a:pt x="2583" y="198"/>
                </a:cubicBezTo>
                <a:cubicBezTo>
                  <a:pt x="2556" y="252"/>
                  <a:pt x="2527" y="309"/>
                  <a:pt x="2493" y="360"/>
                </a:cubicBezTo>
                <a:cubicBezTo>
                  <a:pt x="2482" y="376"/>
                  <a:pt x="2486" y="398"/>
                  <a:pt x="2475" y="414"/>
                </a:cubicBezTo>
                <a:cubicBezTo>
                  <a:pt x="2444" y="460"/>
                  <a:pt x="2404" y="540"/>
                  <a:pt x="2349" y="558"/>
                </a:cubicBezTo>
                <a:cubicBezTo>
                  <a:pt x="2316" y="656"/>
                  <a:pt x="2371" y="510"/>
                  <a:pt x="2313" y="603"/>
                </a:cubicBezTo>
                <a:cubicBezTo>
                  <a:pt x="2303" y="619"/>
                  <a:pt x="2301" y="639"/>
                  <a:pt x="2295" y="657"/>
                </a:cubicBezTo>
                <a:cubicBezTo>
                  <a:pt x="2289" y="676"/>
                  <a:pt x="2263" y="698"/>
                  <a:pt x="2250" y="711"/>
                </a:cubicBezTo>
                <a:cubicBezTo>
                  <a:pt x="2241" y="738"/>
                  <a:pt x="2228" y="767"/>
                  <a:pt x="2214" y="792"/>
                </a:cubicBezTo>
                <a:cubicBezTo>
                  <a:pt x="2203" y="811"/>
                  <a:pt x="2185" y="825"/>
                  <a:pt x="2178" y="846"/>
                </a:cubicBezTo>
                <a:cubicBezTo>
                  <a:pt x="2159" y="904"/>
                  <a:pt x="2171" y="971"/>
                  <a:pt x="2115" y="990"/>
                </a:cubicBezTo>
                <a:cubicBezTo>
                  <a:pt x="2109" y="999"/>
                  <a:pt x="2096" y="1027"/>
                  <a:pt x="2088" y="1035"/>
                </a:cubicBezTo>
                <a:cubicBezTo>
                  <a:pt x="2080" y="1043"/>
                  <a:pt x="2076" y="1035"/>
                  <a:pt x="2070" y="1044"/>
                </a:cubicBezTo>
                <a:cubicBezTo>
                  <a:pt x="2063" y="1053"/>
                  <a:pt x="2069" y="1025"/>
                  <a:pt x="2061" y="1035"/>
                </a:cubicBezTo>
                <a:cubicBezTo>
                  <a:pt x="2053" y="1045"/>
                  <a:pt x="2049" y="1068"/>
                  <a:pt x="2025" y="1107"/>
                </a:cubicBezTo>
                <a:cubicBezTo>
                  <a:pt x="1986" y="1165"/>
                  <a:pt x="1948" y="1207"/>
                  <a:pt x="1917" y="1269"/>
                </a:cubicBezTo>
                <a:cubicBezTo>
                  <a:pt x="1904" y="1295"/>
                  <a:pt x="1861" y="1357"/>
                  <a:pt x="1854" y="1377"/>
                </a:cubicBezTo>
                <a:cubicBezTo>
                  <a:pt x="1837" y="1429"/>
                  <a:pt x="1791" y="1527"/>
                  <a:pt x="1746" y="1557"/>
                </a:cubicBezTo>
                <a:cubicBezTo>
                  <a:pt x="1733" y="1576"/>
                  <a:pt x="1714" y="1592"/>
                  <a:pt x="1701" y="1611"/>
                </a:cubicBezTo>
                <a:cubicBezTo>
                  <a:pt x="1678" y="1646"/>
                  <a:pt x="1697" y="1657"/>
                  <a:pt x="1647" y="1674"/>
                </a:cubicBezTo>
                <a:cubicBezTo>
                  <a:pt x="1622" y="1699"/>
                  <a:pt x="1594" y="1725"/>
                  <a:pt x="1566" y="1746"/>
                </a:cubicBezTo>
                <a:cubicBezTo>
                  <a:pt x="1549" y="1759"/>
                  <a:pt x="1512" y="1782"/>
                  <a:pt x="1512" y="1782"/>
                </a:cubicBezTo>
                <a:cubicBezTo>
                  <a:pt x="1489" y="1817"/>
                  <a:pt x="1474" y="1817"/>
                  <a:pt x="1440" y="1836"/>
                </a:cubicBezTo>
                <a:cubicBezTo>
                  <a:pt x="1335" y="1894"/>
                  <a:pt x="1437" y="1855"/>
                  <a:pt x="1332" y="1890"/>
                </a:cubicBezTo>
                <a:cubicBezTo>
                  <a:pt x="1290" y="1904"/>
                  <a:pt x="1322" y="1913"/>
                  <a:pt x="1278" y="1917"/>
                </a:cubicBezTo>
                <a:cubicBezTo>
                  <a:pt x="1227" y="1922"/>
                  <a:pt x="1176" y="1923"/>
                  <a:pt x="1125" y="1926"/>
                </a:cubicBezTo>
                <a:cubicBezTo>
                  <a:pt x="1074" y="1936"/>
                  <a:pt x="946" y="1966"/>
                  <a:pt x="900" y="1989"/>
                </a:cubicBezTo>
                <a:cubicBezTo>
                  <a:pt x="865" y="2007"/>
                  <a:pt x="831" y="2024"/>
                  <a:pt x="792" y="2034"/>
                </a:cubicBezTo>
                <a:cubicBezTo>
                  <a:pt x="762" y="2041"/>
                  <a:pt x="732" y="2045"/>
                  <a:pt x="702" y="2052"/>
                </a:cubicBezTo>
                <a:cubicBezTo>
                  <a:pt x="674" y="2059"/>
                  <a:pt x="649" y="2076"/>
                  <a:pt x="621" y="2079"/>
                </a:cubicBezTo>
                <a:cubicBezTo>
                  <a:pt x="480" y="2093"/>
                  <a:pt x="561" y="2086"/>
                  <a:pt x="378" y="2097"/>
                </a:cubicBezTo>
                <a:cubicBezTo>
                  <a:pt x="357" y="2100"/>
                  <a:pt x="319" y="2104"/>
                  <a:pt x="297" y="2115"/>
                </a:cubicBezTo>
                <a:cubicBezTo>
                  <a:pt x="262" y="2133"/>
                  <a:pt x="281" y="2134"/>
                  <a:pt x="243" y="2142"/>
                </a:cubicBezTo>
                <a:cubicBezTo>
                  <a:pt x="222" y="2146"/>
                  <a:pt x="126" y="2158"/>
                  <a:pt x="108" y="2160"/>
                </a:cubicBezTo>
                <a:cubicBezTo>
                  <a:pt x="90" y="2166"/>
                  <a:pt x="72" y="2172"/>
                  <a:pt x="54" y="2178"/>
                </a:cubicBezTo>
                <a:cubicBezTo>
                  <a:pt x="36" y="2184"/>
                  <a:pt x="42" y="2214"/>
                  <a:pt x="36" y="2232"/>
                </a:cubicBezTo>
                <a:cubicBezTo>
                  <a:pt x="24" y="2269"/>
                  <a:pt x="32" y="2251"/>
                  <a:pt x="9" y="2286"/>
                </a:cubicBezTo>
                <a:cubicBezTo>
                  <a:pt x="9" y="2286"/>
                  <a:pt x="23" y="2345"/>
                  <a:pt x="27" y="2349"/>
                </a:cubicBezTo>
                <a:cubicBezTo>
                  <a:pt x="57" y="2379"/>
                  <a:pt x="54" y="2342"/>
                  <a:pt x="54" y="2367"/>
                </a:cubicBezTo>
                <a:lnTo>
                  <a:pt x="0" y="2313"/>
                </a:lnTo>
                <a:close/>
              </a:path>
            </a:pathLst>
          </a:cu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1" grpId="0" animBg="1"/>
      <p:bldP spid="7683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2E4A-053A-46AC-B7C5-F9CD9D35C11A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altLang="en-US" dirty="0"/>
              <a:t>Starting CURE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49530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dirty="0"/>
              <a:t>Pick a random sample of points that fit in main memory.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dirty="0"/>
              <a:t>Cluster these points hierarchically – group nearest points/clusters.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dirty="0"/>
              <a:t>For each cluster, pick a sample of points, as dispersed as possible.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dirty="0"/>
              <a:t>From the sample, pick representatives by moving them (say) 20% toward the centroid of the cluster.</a:t>
            </a:r>
          </a:p>
        </p:txBody>
      </p:sp>
    </p:spTree>
    <p:extLst>
      <p:ext uri="{BB962C8B-B14F-4D97-AF65-F5344CB8AC3E}">
        <p14:creationId xmlns:p14="http://schemas.microsoft.com/office/powerpoint/2010/main" val="41859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E41-AA5E-4C05-95DC-BBE99DA71AA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Curse of Dimensionality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Many applications involve not 2, but 10 or 10,000 dimensions.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High-dimensional spaces look different</a:t>
            </a:r>
            <a:r>
              <a:rPr lang="en-US" altLang="en-US" dirty="0"/>
              <a:t>: almost all pairs of points are at about the same distance.</a:t>
            </a:r>
          </a:p>
        </p:txBody>
      </p:sp>
    </p:spTree>
    <p:extLst>
      <p:ext uri="{BB962C8B-B14F-4D97-AF65-F5344CB8AC3E}">
        <p14:creationId xmlns:p14="http://schemas.microsoft.com/office/powerpoint/2010/main" val="33377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3A0D-0CB0-4D2D-B4D3-211DA0D8780F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77" y="17745"/>
            <a:ext cx="91440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92D050"/>
                </a:solidFill>
              </a:rPr>
              <a:t>Example</a:t>
            </a:r>
            <a:r>
              <a:rPr lang="en-US" altLang="en-US" dirty="0"/>
              <a:t>: Initial Clusters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salary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age</a:t>
            </a:r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4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9" grpId="0" animBg="1"/>
      <p:bldP spid="78880" grpId="0" animBg="1"/>
      <p:bldP spid="7888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C6A6-B8EA-4C4F-AACA-632B39A7C133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92D050"/>
                </a:solidFill>
              </a:rPr>
              <a:t>Example</a:t>
            </a:r>
            <a:r>
              <a:rPr lang="en-US" altLang="en-US" dirty="0"/>
              <a:t>: Pick Dispersed Points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salary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age</a:t>
            </a: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3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4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Oval 34"/>
          <p:cNvSpPr>
            <a:spLocks noChangeArrowheads="1"/>
          </p:cNvSpPr>
          <p:nvPr/>
        </p:nvSpPr>
        <p:spPr bwMode="auto">
          <a:xfrm>
            <a:off x="5867400" y="1524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7" name="Oval 35"/>
          <p:cNvSpPr>
            <a:spLocks noChangeArrowheads="1"/>
          </p:cNvSpPr>
          <p:nvPr/>
        </p:nvSpPr>
        <p:spPr bwMode="auto">
          <a:xfrm>
            <a:off x="6705600" y="1524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8" name="Oval 36"/>
          <p:cNvSpPr>
            <a:spLocks noChangeArrowheads="1"/>
          </p:cNvSpPr>
          <p:nvPr/>
        </p:nvSpPr>
        <p:spPr bwMode="auto">
          <a:xfrm>
            <a:off x="5105400" y="28956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Oval 37"/>
          <p:cNvSpPr>
            <a:spLocks noChangeArrowheads="1"/>
          </p:cNvSpPr>
          <p:nvPr/>
        </p:nvSpPr>
        <p:spPr bwMode="auto">
          <a:xfrm>
            <a:off x="6553200" y="3352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6994525" y="3995738"/>
            <a:ext cx="20431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Pick (say) 4</a:t>
            </a:r>
          </a:p>
          <a:p>
            <a:r>
              <a:rPr lang="en-US" altLang="en-US"/>
              <a:t>remote points</a:t>
            </a:r>
          </a:p>
          <a:p>
            <a:r>
              <a:rPr lang="en-US" altLang="en-US"/>
              <a:t>for each</a:t>
            </a:r>
          </a:p>
          <a:p>
            <a:r>
              <a:rPr lang="en-US" altLang="en-US"/>
              <a:t>cluster.</a:t>
            </a:r>
          </a:p>
        </p:txBody>
      </p:sp>
    </p:spTree>
    <p:extLst>
      <p:ext uri="{BB962C8B-B14F-4D97-AF65-F5344CB8AC3E}">
        <p14:creationId xmlns:p14="http://schemas.microsoft.com/office/powerpoint/2010/main" val="351089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6" grpId="0" animBg="1"/>
      <p:bldP spid="79907" grpId="0" animBg="1"/>
      <p:bldP spid="79908" grpId="0" animBg="1"/>
      <p:bldP spid="79909" grpId="0" animBg="1"/>
      <p:bldP spid="79910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AFB4-15C2-44E6-9E1C-72D1D72B319F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92D050"/>
                </a:solidFill>
              </a:rPr>
              <a:t>Example</a:t>
            </a:r>
            <a:r>
              <a:rPr lang="en-US" altLang="en-US" dirty="0"/>
              <a:t>: Pick Dispersed Points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salary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age</a:t>
            </a:r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7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28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29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30" name="Oval 34"/>
          <p:cNvSpPr>
            <a:spLocks noChangeArrowheads="1"/>
          </p:cNvSpPr>
          <p:nvPr/>
        </p:nvSpPr>
        <p:spPr bwMode="auto">
          <a:xfrm>
            <a:off x="5943600" y="1828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Oval 35"/>
          <p:cNvSpPr>
            <a:spLocks noChangeArrowheads="1"/>
          </p:cNvSpPr>
          <p:nvPr/>
        </p:nvSpPr>
        <p:spPr bwMode="auto">
          <a:xfrm>
            <a:off x="6553200" y="1828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Oval 36"/>
          <p:cNvSpPr>
            <a:spLocks noChangeArrowheads="1"/>
          </p:cNvSpPr>
          <p:nvPr/>
        </p:nvSpPr>
        <p:spPr bwMode="auto">
          <a:xfrm>
            <a:off x="5410200" y="28194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33" name="Oval 37"/>
          <p:cNvSpPr>
            <a:spLocks noChangeArrowheads="1"/>
          </p:cNvSpPr>
          <p:nvPr/>
        </p:nvSpPr>
        <p:spPr bwMode="auto">
          <a:xfrm>
            <a:off x="6400800" y="3048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34" name="Text Box 38"/>
          <p:cNvSpPr txBox="1">
            <a:spLocks noChangeArrowheads="1"/>
          </p:cNvSpPr>
          <p:nvPr/>
        </p:nvSpPr>
        <p:spPr bwMode="auto">
          <a:xfrm>
            <a:off x="6994525" y="3995738"/>
            <a:ext cx="180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Move points</a:t>
            </a:r>
          </a:p>
          <a:p>
            <a:r>
              <a:rPr lang="en-US" altLang="en-US"/>
              <a:t>(say) 20%</a:t>
            </a:r>
          </a:p>
          <a:p>
            <a:r>
              <a:rPr lang="en-US" altLang="en-US"/>
              <a:t>toward the</a:t>
            </a:r>
          </a:p>
          <a:p>
            <a:r>
              <a:rPr lang="en-US" altLang="en-US"/>
              <a:t>centroid.</a:t>
            </a:r>
          </a:p>
        </p:txBody>
      </p:sp>
    </p:spTree>
    <p:extLst>
      <p:ext uri="{BB962C8B-B14F-4D97-AF65-F5344CB8AC3E}">
        <p14:creationId xmlns:p14="http://schemas.microsoft.com/office/powerpoint/2010/main" val="350978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20% Move Inward?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large, dispersed cluster will have large moves from its boundary.</a:t>
            </a:r>
          </a:p>
          <a:p>
            <a:r>
              <a:rPr lang="en-US" dirty="0" smtClean="0"/>
              <a:t>A small, dense cluster will have little move.</a:t>
            </a:r>
          </a:p>
          <a:p>
            <a:r>
              <a:rPr lang="en-US" dirty="0" smtClean="0"/>
              <a:t>Favors a small, dense cluster that is near a larger dispersed cluster.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62200" y="4343400"/>
            <a:ext cx="152400" cy="1143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14600" y="4495800"/>
            <a:ext cx="152400" cy="1143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4599140"/>
            <a:ext cx="152400" cy="1143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90800" y="4343400"/>
            <a:ext cx="152400" cy="1143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14600" y="4725705"/>
            <a:ext cx="152400" cy="1143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09800" y="4484840"/>
            <a:ext cx="152400" cy="114300"/>
          </a:xfrm>
          <a:prstGeom prst="ellipse">
            <a:avLst/>
          </a:prstGeom>
          <a:solidFill>
            <a:srgbClr val="FF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76600" y="5257800"/>
            <a:ext cx="152400" cy="1143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57600" y="4988751"/>
            <a:ext cx="152400" cy="1143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0" y="4880975"/>
            <a:ext cx="152400" cy="1143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14600" y="4995275"/>
            <a:ext cx="152400" cy="1143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70753" y="4675340"/>
            <a:ext cx="152400" cy="1143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61773" y="4953000"/>
            <a:ext cx="152400" cy="1143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14173" y="4240060"/>
            <a:ext cx="152400" cy="1143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33800" y="4446740"/>
            <a:ext cx="152400" cy="1143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70548" y="4561040"/>
            <a:ext cx="152400" cy="1143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48000" y="4229100"/>
            <a:ext cx="152400" cy="1143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9555-6F9E-4B55-9BEC-C01F9DD75887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Finishing CURE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Now, visit each point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</a:t>
            </a:r>
            <a:r>
              <a:rPr lang="en-US" altLang="en-US" dirty="0"/>
              <a:t>in the data set.</a:t>
            </a:r>
          </a:p>
          <a:p>
            <a:r>
              <a:rPr lang="en-US" altLang="en-US" dirty="0"/>
              <a:t>Place it in the “closest cluster.”</a:t>
            </a:r>
          </a:p>
          <a:p>
            <a:pPr lvl="1"/>
            <a:r>
              <a:rPr lang="en-US" altLang="en-US" dirty="0"/>
              <a:t>Normal definition of “closest”: that cluster with the closest (to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) </a:t>
            </a:r>
            <a:r>
              <a:rPr lang="en-US" altLang="en-US" dirty="0"/>
              <a:t>among all the sample points of all the clusters.</a:t>
            </a:r>
          </a:p>
        </p:txBody>
      </p:sp>
    </p:spTree>
    <p:extLst>
      <p:ext uri="{BB962C8B-B14F-4D97-AF65-F5344CB8AC3E}">
        <p14:creationId xmlns:p14="http://schemas.microsoft.com/office/powerpoint/2010/main" val="22314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68F1-F22F-47F1-933A-7EEFE1EC0B2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4614" y="0"/>
            <a:ext cx="91440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33CC33"/>
                </a:solidFill>
              </a:rPr>
              <a:t>Example</a:t>
            </a:r>
            <a:r>
              <a:rPr lang="en-US" altLang="en-US" dirty="0"/>
              <a:t>: Curse of Dimensionality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4419600"/>
          </a:xfrm>
        </p:spPr>
        <p:txBody>
          <a:bodyPr/>
          <a:lstStyle/>
          <a:p>
            <a:r>
              <a:rPr lang="en-US" altLang="en-US" dirty="0"/>
              <a:t>Assume random points </a:t>
            </a:r>
            <a:r>
              <a:rPr lang="en-US" altLang="en-US" dirty="0" smtClean="0"/>
              <a:t>between </a:t>
            </a:r>
            <a:r>
              <a:rPr lang="en-US" altLang="en-US" dirty="0"/>
              <a:t>0 and 1 in each dimension.</a:t>
            </a:r>
          </a:p>
          <a:p>
            <a:r>
              <a:rPr lang="en-US" altLang="en-US" dirty="0"/>
              <a:t>In 2 dimensions: a variety of distances between 0 and 1.41.</a:t>
            </a:r>
          </a:p>
          <a:p>
            <a:r>
              <a:rPr lang="en-US" altLang="en-US" dirty="0"/>
              <a:t>In </a:t>
            </a:r>
            <a:r>
              <a:rPr lang="en-US" altLang="en-US" dirty="0" smtClean="0"/>
              <a:t>any number of </a:t>
            </a:r>
            <a:r>
              <a:rPr lang="en-US" altLang="en-US" dirty="0"/>
              <a:t>dimensions, the </a:t>
            </a:r>
            <a:r>
              <a:rPr lang="en-US" altLang="en-US" dirty="0" smtClean="0"/>
              <a:t>distance between two random points </a:t>
            </a:r>
            <a:r>
              <a:rPr lang="en-US" altLang="en-US" dirty="0"/>
              <a:t>in any one dimension is distributed as a triangle.</a:t>
            </a: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126288" y="5585564"/>
            <a:ext cx="2438400" cy="685800"/>
          </a:xfrm>
          <a:prstGeom prst="rtTriangl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400" y="4939233"/>
            <a:ext cx="2973888" cy="646331"/>
            <a:chOff x="304800" y="5400898"/>
            <a:chExt cx="2973888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304800" y="5400898"/>
              <a:ext cx="21499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Any point is distance</a:t>
              </a:r>
            </a:p>
            <a:p>
              <a:r>
                <a:rPr lang="en-US" dirty="0" smtClean="0"/>
                <a:t>zero from itself.</a:t>
              </a:r>
              <a:endParaRPr lang="en-US" dirty="0"/>
            </a:p>
          </p:txBody>
        </p:sp>
        <p:cxnSp>
          <p:nvCxnSpPr>
            <p:cNvPr id="4" name="Straight Arrow Connector 3"/>
            <p:cNvCxnSpPr>
              <a:stCxn id="2" idx="3"/>
              <a:endCxn id="93188" idx="0"/>
            </p:cNvCxnSpPr>
            <p:nvPr/>
          </p:nvCxnSpPr>
          <p:spPr>
            <a:xfrm>
              <a:off x="2454748" y="5724064"/>
              <a:ext cx="823940" cy="323165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345488" y="4788671"/>
            <a:ext cx="3923749" cy="1139793"/>
            <a:chOff x="4345488" y="4788671"/>
            <a:chExt cx="3923749" cy="1139793"/>
          </a:xfrm>
        </p:grpSpPr>
        <p:sp>
          <p:nvSpPr>
            <p:cNvPr id="7" name="TextBox 6"/>
            <p:cNvSpPr txBox="1"/>
            <p:nvPr/>
          </p:nvSpPr>
          <p:spPr>
            <a:xfrm>
              <a:off x="5543811" y="4788671"/>
              <a:ext cx="27254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Half the points are the first</a:t>
              </a:r>
            </a:p>
            <a:p>
              <a:r>
                <a:rPr lang="en-US" dirty="0" smtClean="0"/>
                <a:t>of points at distance ½.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7" idx="1"/>
              <a:endCxn id="93188" idx="5"/>
            </p:cNvCxnSpPr>
            <p:nvPr/>
          </p:nvCxnSpPr>
          <p:spPr>
            <a:xfrm flipH="1">
              <a:off x="4345488" y="5111837"/>
              <a:ext cx="1198323" cy="816627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564688" y="5625033"/>
            <a:ext cx="3065695" cy="646331"/>
            <a:chOff x="5564688" y="5625033"/>
            <a:chExt cx="3065695" cy="646331"/>
          </a:xfrm>
        </p:grpSpPr>
        <p:sp>
          <p:nvSpPr>
            <p:cNvPr id="12" name="TextBox 11"/>
            <p:cNvSpPr txBox="1"/>
            <p:nvPr/>
          </p:nvSpPr>
          <p:spPr>
            <a:xfrm>
              <a:off x="6781800" y="5625033"/>
              <a:ext cx="18485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Only points 0 and</a:t>
              </a:r>
            </a:p>
            <a:p>
              <a:r>
                <a:rPr lang="en-US" dirty="0" smtClean="0"/>
                <a:t>1 are distance 1.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2" idx="1"/>
              <a:endCxn id="93188" idx="4"/>
            </p:cNvCxnSpPr>
            <p:nvPr/>
          </p:nvCxnSpPr>
          <p:spPr>
            <a:xfrm flipH="1">
              <a:off x="5564688" y="5948199"/>
              <a:ext cx="1217112" cy="323165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171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/>
      <p:bldP spid="931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E27A-68A1-43BD-B1F3-7EA60DA8ECD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 – Continued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law of large numbers applies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Actual </a:t>
            </a:r>
            <a:r>
              <a:rPr lang="en-US" altLang="en-US" dirty="0"/>
              <a:t>distance between two random points is the </a:t>
            </a:r>
            <a:r>
              <a:rPr lang="en-US" altLang="en-US" dirty="0" err="1"/>
              <a:t>sqrt</a:t>
            </a:r>
            <a:r>
              <a:rPr lang="en-US" altLang="en-US" dirty="0"/>
              <a:t> of the sum of squares of essentially the same set of differences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I.e., “all points are the same distance apart.”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788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87552"/>
          </a:xfrm>
        </p:spPr>
        <p:txBody>
          <a:bodyPr/>
          <a:lstStyle/>
          <a:p>
            <a:r>
              <a:rPr lang="en-US" sz="4000" dirty="0" smtClean="0"/>
              <a:t>Euclidean and Non-Euclidean Distances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Euclidean spaces have dimensions, and points have coordinates in each dimension.</a:t>
            </a:r>
          </a:p>
          <a:p>
            <a:r>
              <a:rPr lang="en-US" dirty="0" smtClean="0"/>
              <a:t>Distance between points is usually the square-root of the sum of the squares of the distances in each dimension.</a:t>
            </a:r>
          </a:p>
          <a:p>
            <a:r>
              <a:rPr lang="en-US" dirty="0" smtClean="0"/>
              <a:t>Non-Euclidean spaces have a distance measure, but points do not really have a position in the space.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Big problem</a:t>
            </a:r>
            <a:r>
              <a:rPr lang="en-US" dirty="0" smtClean="0"/>
              <a:t>: cannot “average”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2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564F-E4A2-4267-B7B4-09BDADF34AB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92D050"/>
                </a:solidFill>
              </a:rPr>
              <a:t>Example</a:t>
            </a:r>
            <a:r>
              <a:rPr lang="en-US" altLang="en-US" dirty="0"/>
              <a:t>: DNA Sequences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Objects are sequences of {C,A,T,G}.</a:t>
            </a:r>
          </a:p>
          <a:p>
            <a:r>
              <a:rPr lang="en-US" altLang="en-US" dirty="0"/>
              <a:t>Distance between sequences </a:t>
            </a:r>
            <a:r>
              <a:rPr lang="en-US" altLang="en-US" dirty="0" smtClean="0"/>
              <a:t>= </a:t>
            </a:r>
            <a:r>
              <a:rPr lang="en-US" altLang="en-US" i="1" dirty="0">
                <a:solidFill>
                  <a:srgbClr val="FF0066"/>
                </a:solidFill>
              </a:rPr>
              <a:t>edit </a:t>
            </a:r>
            <a:r>
              <a:rPr lang="en-US" altLang="en-US" i="1" dirty="0" smtClean="0">
                <a:solidFill>
                  <a:srgbClr val="FF0066"/>
                </a:solidFill>
              </a:rPr>
              <a:t>distance</a:t>
            </a:r>
            <a:r>
              <a:rPr lang="en-US" altLang="en-US" dirty="0" smtClean="0"/>
              <a:t> = the </a:t>
            </a:r>
            <a:r>
              <a:rPr lang="en-US" altLang="en-US" dirty="0"/>
              <a:t>minimum number of inserts and deletes needed to turn one into the other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Notice</a:t>
            </a:r>
            <a:r>
              <a:rPr lang="en-US" altLang="en-US" dirty="0" smtClean="0"/>
              <a:t>: no way to “average” two strings.</a:t>
            </a:r>
          </a:p>
          <a:p>
            <a:r>
              <a:rPr lang="en-US" altLang="en-US" dirty="0" smtClean="0"/>
              <a:t>In practice, the distance for DNA sequences is more complicated: allows other operations like </a:t>
            </a:r>
            <a:r>
              <a:rPr lang="en-US" altLang="en-US" i="1" dirty="0" smtClean="0">
                <a:solidFill>
                  <a:srgbClr val="FF0000"/>
                </a:solidFill>
              </a:rPr>
              <a:t>mutations</a:t>
            </a:r>
            <a:r>
              <a:rPr lang="en-US" altLang="en-US" dirty="0" smtClean="0"/>
              <a:t> (change of a symbol into another) or reversal of substrings.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871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Jure Color Schem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7030A0"/>
      </a:accent2>
      <a:accent3>
        <a:srgbClr val="00B0F0"/>
      </a:accent3>
      <a:accent4>
        <a:srgbClr val="D60093"/>
      </a:accent4>
      <a:accent5>
        <a:srgbClr val="008000"/>
      </a:accent5>
      <a:accent6>
        <a:srgbClr val="FF6600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cmpd="sng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9046</TotalTime>
  <Words>2659</Words>
  <Application>Microsoft Office PowerPoint</Application>
  <PresentationFormat>On-screen Show (4:3)</PresentationFormat>
  <Paragraphs>524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Calibri</vt:lpstr>
      <vt:lpstr>Corbel</vt:lpstr>
      <vt:lpstr>Monotype Sorts</vt:lpstr>
      <vt:lpstr>Symbol</vt:lpstr>
      <vt:lpstr>Times New Roman</vt:lpstr>
      <vt:lpstr>Wingdings</vt:lpstr>
      <vt:lpstr>Wingdings 2</vt:lpstr>
      <vt:lpstr>Module</vt:lpstr>
      <vt:lpstr>Hierarchical /Agglomerative and Point- Assignment Approaches Measures of “Goodness” for Clusters BFR Algorithm CURE Algorithm</vt:lpstr>
      <vt:lpstr>The Problem of Clustering</vt:lpstr>
      <vt:lpstr>Example: Clusters</vt:lpstr>
      <vt:lpstr>Problems With Clustering</vt:lpstr>
      <vt:lpstr>The Curse of Dimensionality</vt:lpstr>
      <vt:lpstr>Example: Curse of Dimensionality</vt:lpstr>
      <vt:lpstr>Example – Continued</vt:lpstr>
      <vt:lpstr>Euclidean and Non-Euclidean Distances</vt:lpstr>
      <vt:lpstr>Example: DNA Sequences</vt:lpstr>
      <vt:lpstr>Methods of Clustering</vt:lpstr>
      <vt:lpstr>Which is Better?</vt:lpstr>
      <vt:lpstr>Hierarchical Clustering</vt:lpstr>
      <vt:lpstr>Hierarchical Clustering – (2)</vt:lpstr>
      <vt:lpstr>Example</vt:lpstr>
      <vt:lpstr>Dendrogram</vt:lpstr>
      <vt:lpstr>And in the Non-Euclidean Case?</vt:lpstr>
      <vt:lpstr>“Closest” Point?</vt:lpstr>
      <vt:lpstr>Example: Intercluster Distance</vt:lpstr>
      <vt:lpstr>Other Approaches to Defining “Nearness” of Clusters</vt:lpstr>
      <vt:lpstr>Cohesion</vt:lpstr>
      <vt:lpstr>Which is Best</vt:lpstr>
      <vt:lpstr>Case 1: Convex Clusters</vt:lpstr>
      <vt:lpstr>Case 2: Concentric Clusters</vt:lpstr>
      <vt:lpstr>k–Means Algorithm(s)</vt:lpstr>
      <vt:lpstr>k-Means++</vt:lpstr>
      <vt:lpstr>k-Means | |</vt:lpstr>
      <vt:lpstr>Populating Clusters</vt:lpstr>
      <vt:lpstr>Example: Assigning Clusters</vt:lpstr>
      <vt:lpstr>Getting k Right</vt:lpstr>
      <vt:lpstr>Example: Picking k</vt:lpstr>
      <vt:lpstr>Example: Picking k</vt:lpstr>
      <vt:lpstr>Example: Picking k</vt:lpstr>
      <vt:lpstr>BFR Algorithm</vt:lpstr>
      <vt:lpstr>BFR – (2)</vt:lpstr>
      <vt:lpstr>Three Classes of Points</vt:lpstr>
      <vt:lpstr>“Galaxies” Picture</vt:lpstr>
      <vt:lpstr>Summarizing Sets of Points</vt:lpstr>
      <vt:lpstr>Comments</vt:lpstr>
      <vt:lpstr>Processing a “Memory-Load” of Points</vt:lpstr>
      <vt:lpstr>Processing – (2)</vt:lpstr>
      <vt:lpstr>A Few Details . . .</vt:lpstr>
      <vt:lpstr>How Close is Close Enough?</vt:lpstr>
      <vt:lpstr>Mahalanobis Distance</vt:lpstr>
      <vt:lpstr>Mahalanobis Distance – (2)</vt:lpstr>
      <vt:lpstr>Picture: Equal M.D. Regions</vt:lpstr>
      <vt:lpstr>Should Two CS Subclusters Be Combined?</vt:lpstr>
      <vt:lpstr>The CURE Algorithm</vt:lpstr>
      <vt:lpstr>Example: Stanford Faculty Salaries</vt:lpstr>
      <vt:lpstr>Starting CURE</vt:lpstr>
      <vt:lpstr>Example: Initial Clusters</vt:lpstr>
      <vt:lpstr>Example: Pick Dispersed Points</vt:lpstr>
      <vt:lpstr>Example: Pick Dispersed Points</vt:lpstr>
      <vt:lpstr>Why the 20% Move Inward?</vt:lpstr>
      <vt:lpstr>Finishing CURE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Arunkumar's</cp:lastModifiedBy>
  <cp:revision>558</cp:revision>
  <dcterms:created xsi:type="dcterms:W3CDTF">2009-06-12T17:14:38Z</dcterms:created>
  <dcterms:modified xsi:type="dcterms:W3CDTF">2016-08-19T02:28:25Z</dcterms:modified>
</cp:coreProperties>
</file>