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1pPr>
    <a:lvl2pPr marL="0" marR="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2pPr>
    <a:lvl3pPr marL="0" marR="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3pPr>
    <a:lvl4pPr marL="0" marR="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4pPr>
    <a:lvl5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5pPr>
    <a:lvl6pPr marL="0" marR="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6pPr>
    <a:lvl7pPr marL="0" marR="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7pPr>
    <a:lvl8pPr marL="0" marR="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8pPr>
    <a:lvl9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FFFFFF"/>
      </a:buClr>
      <a:buSzTx/>
      <a:buFont typeface="Corbel"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>
          <a:solidFill>
            <a:srgbClr val="FFFFFF"/>
          </a:solidFill>
        </a:uFill>
        <a:latin typeface="Corbel"/>
        <a:ea typeface="Corbel"/>
        <a:cs typeface="Corbel"/>
        <a:sym typeface="Corbe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F1D4"/>
          </a:solidFill>
        </a:fill>
      </a:tcStyle>
    </a:wholeTbl>
    <a:band2H>
      <a:tcTxStyle b="def" i="def"/>
      <a:tcStyle>
        <a:tcBdr/>
        <a:fill>
          <a:solidFill>
            <a:srgbClr val="FEF8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BA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BA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BA0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1pPr>
    <a:lvl2pPr indent="2286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2pPr>
    <a:lvl3pPr indent="4572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3pPr>
    <a:lvl4pPr indent="6858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4pPr>
    <a:lvl5pPr indent="9144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5pPr>
    <a:lvl6pPr indent="11430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6pPr>
    <a:lvl7pPr indent="13716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7pPr>
    <a:lvl8pPr indent="16002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8pPr>
    <a:lvl9pPr indent="1828800" latinLnBrk="0">
      <a:defRPr sz="1200">
        <a:uFill>
          <a:solidFill>
            <a:srgbClr val="000000"/>
          </a:solidFill>
        </a:uFill>
        <a:latin typeface="Corbel"/>
        <a:ea typeface="Corbel"/>
        <a:cs typeface="Corbel"/>
        <a:sym typeface="Corbe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Default - Title Slide">
    <p:bg>
      <p:bgPr>
        <a:gradFill flip="none" rotWithShape="1">
          <a:gsLst>
            <a:gs pos="0">
              <a:srgbClr val="D6DCE9"/>
            </a:gs>
            <a:gs pos="100000">
              <a:srgbClr val="D6DCE9"/>
            </a:gs>
          </a:gsLst>
          <a:lin ang="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685800" y="3355847"/>
            <a:ext cx="8077200" cy="167335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Shape 16"/>
          <p:cNvSpPr/>
          <p:nvPr>
            <p:ph type="body" sz="quarter" idx="1"/>
          </p:nvPr>
        </p:nvSpPr>
        <p:spPr>
          <a:xfrm>
            <a:off x="685800" y="5257800"/>
            <a:ext cx="8077200" cy="1295400"/>
          </a:xfrm>
          <a:prstGeom prst="rect">
            <a:avLst/>
          </a:prstGeom>
          <a:ln>
            <a:round/>
          </a:ln>
        </p:spPr>
        <p:txBody>
          <a:bodyPr lIns="0" tIns="0" rIns="0" bIns="0"/>
          <a:lstStyle>
            <a:lvl1pPr marL="0" indent="0">
              <a:buSzTx/>
              <a:buFont typeface="Corbel"/>
              <a:buNone/>
              <a:defRPr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  <a:lvl2pPr marL="457200" indent="0" algn="ctr">
              <a:buSzTx/>
              <a:buFont typeface="Calibri"/>
              <a:buNone/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914400" indent="0" algn="ctr">
              <a:buSzTx/>
              <a:buFont typeface="Calibri"/>
              <a:buNone/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1371600" indent="0" algn="ctr">
              <a:buSzTx/>
              <a:buFont typeface="Calibri"/>
              <a:buNone/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1828800" indent="0" algn="ctr">
              <a:buSzTx/>
              <a:buFont typeface="Calibri"/>
              <a:buNone/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0"/>
            <a:ext cx="8686800" cy="113995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295400"/>
            <a:ext cx="8534400" cy="5257802"/>
          </a:xfrm>
          <a:prstGeom prst="rect">
            <a:avLst/>
          </a:prstGeom>
          <a:ln>
            <a:round/>
          </a:ln>
        </p:spPr>
        <p:txBody>
          <a:bodyPr lIns="38100" tIns="38100" rIns="38100" bIns="381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457198" y="152400"/>
            <a:ext cx="8686801" cy="8382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756044" y="6680199"/>
            <a:ext cx="182217" cy="177801"/>
          </a:xfrm>
          <a:prstGeom prst="rect">
            <a:avLst/>
          </a:prstGeom>
          <a:ln w="12700"/>
        </p:spPr>
        <p:txBody>
          <a:bodyPr wrap="none" lIns="0" tIns="0" rIns="0" bIns="0" anchor="b">
            <a:spAutoFit/>
          </a:bodyPr>
          <a:lstStyle>
            <a:lvl1pPr algn="r">
              <a:buClrTx/>
              <a:buFontTx/>
              <a:defRPr sz="1200">
                <a:solidFill>
                  <a:srgbClr val="535353"/>
                </a:solidFill>
                <a:uFill>
                  <a:solidFill>
                    <a:srgbClr val="535353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31519" indent="-274319">
              <a:spcBef>
                <a:spcPts val="600"/>
              </a:spcBef>
              <a:buClr>
                <a:srgbClr val="8448B0"/>
              </a:buClr>
              <a:buSzPct val="100000"/>
              <a:buFont typeface="Wingdings"/>
              <a:buChar char=""/>
              <a:defRPr sz="2800"/>
            </a:lvl2pPr>
            <a:lvl3pPr marL="996695" indent="-228599">
              <a:spcBef>
                <a:spcPts val="500"/>
              </a:spcBef>
              <a:buClr>
                <a:srgbClr val="00BEF3"/>
              </a:buClr>
              <a:buSzPct val="100000"/>
              <a:buFont typeface="Wingdings"/>
              <a:buChar char=""/>
              <a:defRPr sz="2400"/>
            </a:lvl3pPr>
            <a:lvl4pPr marL="1216152" indent="-182880">
              <a:spcBef>
                <a:spcPts val="400"/>
              </a:spcBef>
              <a:buClr>
                <a:srgbClr val="E02DA4"/>
              </a:buClr>
              <a:buSzPct val="100000"/>
              <a:buFont typeface="Wingdings"/>
              <a:buChar char=""/>
              <a:defRPr sz="2000"/>
            </a:lvl4pPr>
            <a:lvl5pPr marL="1426463" indent="-182880">
              <a:spcBef>
                <a:spcPts val="400"/>
              </a:spcBef>
              <a:buClr>
                <a:srgbClr val="008F00"/>
              </a:buClr>
              <a:buSzPct val="100000"/>
              <a:buFont typeface="Wingdings"/>
              <a:buChar char="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4BA00"/>
          </a:solidFill>
          <a:uFill>
            <a:solidFill>
              <a:srgbClr val="F4BA00"/>
            </a:solidFill>
          </a:uFill>
          <a:latin typeface="+mn-lt"/>
          <a:ea typeface="+mn-ea"/>
          <a:cs typeface="+mn-cs"/>
          <a:sym typeface="Helvetica"/>
        </a:defRPr>
      </a:lvl9pPr>
    </p:titleStyle>
    <p:bodyStyle>
      <a:lvl1pPr marL="438912" marR="0" indent="-32004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1pPr>
      <a:lvl2pPr marL="770708" marR="0" indent="-3135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1072895" marR="0" indent="-3047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1325880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1536191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3365500" marR="0" indent="-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3721100" marR="0" indent="-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4076700" marR="0" indent="-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4432300" marR="0" indent="-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F4BA00"/>
        </a:buClr>
        <a:buSzPct val="80000"/>
        <a:buFont typeface="Wingdings 2"/>
        <a:buChar char="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535353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525779" y="381000"/>
            <a:ext cx="7785101" cy="11430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buClr>
                <a:srgbClr val="D81E00"/>
              </a:buClr>
              <a:defRPr b="1" sz="5400">
                <a:solidFill>
                  <a:srgbClr val="D81E00"/>
                </a:solidFill>
                <a:uFill>
                  <a:solidFill>
                    <a:srgbClr val="D81E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D81E00"/>
                </a:solidFill>
                <a:uFill>
                  <a:solidFill>
                    <a:srgbClr val="D81E00"/>
                  </a:solidFill>
                </a:uFill>
              </a:rPr>
              <a:t>Introduction</a:t>
            </a:r>
          </a:p>
        </p:txBody>
      </p:sp>
      <p:sp>
        <p:nvSpPr>
          <p:cNvPr id="53" name="Shape 53"/>
          <p:cNvSpPr/>
          <p:nvPr>
            <p:ph type="ctrTitle"/>
          </p:nvPr>
        </p:nvSpPr>
        <p:spPr>
          <a:xfrm>
            <a:off x="1048742" y="2133600"/>
            <a:ext cx="7239001" cy="3124200"/>
          </a:xfrm>
          <a:prstGeom prst="rect">
            <a:avLst/>
          </a:prstGeom>
        </p:spPr>
        <p:txBody>
          <a:bodyPr/>
          <a:lstStyle/>
          <a:p>
            <a:pPr/>
            <a:r>
              <a:rPr sz="360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</a:rPr>
              <a:t>Overview of the Course</a:t>
            </a:r>
            <a:br>
              <a:rPr sz="360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</a:rPr>
            </a:br>
            <a:r>
              <a:rPr sz="360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</a:rPr>
              <a:t>MapReduce</a:t>
            </a:r>
            <a:br>
              <a:rPr sz="360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</a:rPr>
            </a:br>
            <a:r>
              <a:rPr sz="360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</a:rPr>
              <a:t>Other Parallel-Computing Systems</a:t>
            </a:r>
          </a:p>
        </p:txBody>
      </p:sp>
      <p:sp>
        <p:nvSpPr>
          <p:cNvPr id="54" name="Shape 54"/>
          <p:cNvSpPr/>
          <p:nvPr/>
        </p:nvSpPr>
        <p:spPr>
          <a:xfrm>
            <a:off x="788096" y="5473570"/>
            <a:ext cx="6705601" cy="1041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>
                <a:latin typeface="Corbel"/>
                <a:ea typeface="Corbel"/>
                <a:cs typeface="Corbel"/>
                <a:sym typeface="Corbel"/>
              </a:defRPr>
            </a:pPr>
            <a:r>
              <a:rPr b="1" sz="3600">
                <a:latin typeface="+mn-lt"/>
                <a:ea typeface="+mn-ea"/>
                <a:cs typeface="+mn-cs"/>
                <a:sym typeface="Helvetica"/>
              </a:rPr>
              <a:t>Jeffrey D. Ullman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8" name="Shape 138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Prerequisites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143000"/>
            <a:ext cx="8534400" cy="55626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Basic Algorithms</a:t>
            </a:r>
            <a:r>
              <a:t>.</a:t>
            </a:r>
          </a:p>
          <a:p>
            <a:pPr lvl="1"/>
            <a:r>
              <a:t>ITCS 6114 is surely sufficient, but may be more than needed.</a:t>
            </a:r>
          </a:p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Probability</a:t>
            </a:r>
            <a:r>
              <a:t>, </a:t>
            </a:r>
          </a:p>
          <a:p>
            <a:pPr lvl="1"/>
            <a:r>
              <a:t>There will be a review session and a review doc is linked from the class home page.</a:t>
            </a:r>
          </a:p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Linear algebra</a:t>
            </a:r>
            <a:r>
              <a:t>.</a:t>
            </a:r>
          </a:p>
          <a:p>
            <a:pPr lvl="1"/>
            <a:r>
              <a:t>Another review doc + review session is available.</a:t>
            </a:r>
          </a:p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Programming</a:t>
            </a:r>
            <a:r>
              <a:t> (Java).</a:t>
            </a:r>
          </a:p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Database systems </a:t>
            </a:r>
            <a:r>
              <a:t>(SQL, relational algebra).</a:t>
            </a:r>
          </a:p>
          <a:p>
            <a:pPr lvl="1"/>
            <a:r>
              <a:t>CS145 is sufficient by not necessary.</a:t>
            </a:r>
          </a:p>
        </p:txBody>
      </p:sp>
      <p:sp>
        <p:nvSpPr>
          <p:cNvPr id="141" name="Shape 141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4" name="Shape 144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45" name="Shape 145"/>
          <p:cNvSpPr/>
          <p:nvPr/>
        </p:nvSpPr>
        <p:spPr>
          <a:xfrm>
            <a:off x="685800" y="990600"/>
            <a:ext cx="7785100" cy="15240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buClr>
                <a:srgbClr val="D81E00"/>
              </a:buClr>
              <a:defRPr b="1" sz="5400">
                <a:solidFill>
                  <a:srgbClr val="D81E00"/>
                </a:solidFill>
                <a:uFill>
                  <a:solidFill>
                    <a:srgbClr val="D81E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D81E00"/>
                </a:solidFill>
                <a:uFill>
                  <a:solidFill>
                    <a:srgbClr val="D81E00"/>
                  </a:solidFill>
                </a:uFill>
              </a:rPr>
              <a:t>The MapReduce Environment</a:t>
            </a:r>
          </a:p>
        </p:txBody>
      </p:sp>
      <p:sp>
        <p:nvSpPr>
          <p:cNvPr id="146" name="Shape 146"/>
          <p:cNvSpPr/>
          <p:nvPr>
            <p:ph type="ctrTitle"/>
          </p:nvPr>
        </p:nvSpPr>
        <p:spPr>
          <a:xfrm>
            <a:off x="1143000" y="2827123"/>
            <a:ext cx="7467600" cy="2430677"/>
          </a:xfrm>
          <a:prstGeom prst="rect">
            <a:avLst/>
          </a:prstGeom>
        </p:spPr>
        <p:txBody>
          <a:bodyPr/>
          <a:lstStyle/>
          <a:p>
            <a:pPr/>
            <a:r>
              <a:rPr sz="3600"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Distributed File Systems</a:t>
            </a:r>
            <a:br>
              <a:rPr sz="3600"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</a:br>
            <a:r>
              <a:rPr sz="3600"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MapReduce and Hadoop</a:t>
            </a:r>
            <a:br>
              <a:rPr sz="3600"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</a:br>
            <a:r>
              <a:rPr sz="3600"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Examples of MR Algorithms</a:t>
            </a:r>
          </a:p>
        </p:txBody>
      </p:sp>
      <p:sp>
        <p:nvSpPr>
          <p:cNvPr id="147" name="Shape 147"/>
          <p:cNvSpPr/>
          <p:nvPr/>
        </p:nvSpPr>
        <p:spPr>
          <a:xfrm>
            <a:off x="788096" y="5473570"/>
            <a:ext cx="6705601" cy="1041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defRPr b="1" sz="36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>
                <a:latin typeface="Corbel"/>
                <a:ea typeface="Corbel"/>
                <a:cs typeface="Corbel"/>
                <a:sym typeface="Corbel"/>
              </a:defRPr>
            </a:pPr>
            <a:r>
              <a:rPr b="1" sz="3600">
                <a:latin typeface="+mn-lt"/>
                <a:ea typeface="+mn-ea"/>
                <a:cs typeface="+mn-cs"/>
                <a:sym typeface="Helvetica"/>
              </a:rPr>
              <a:t>Jeffrey D. Ullman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1" name="Shape 151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2" name="Shape 152"/>
          <p:cNvSpPr/>
          <p:nvPr>
            <p:ph type="ctrTitle"/>
          </p:nvPr>
        </p:nvSpPr>
        <p:spPr>
          <a:xfrm>
            <a:off x="609600" y="12192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Distributed File Systems</a:t>
            </a:r>
          </a:p>
        </p:txBody>
      </p:sp>
      <p:sp>
        <p:nvSpPr>
          <p:cNvPr id="153" name="Shape 153"/>
          <p:cNvSpPr/>
          <p:nvPr>
            <p:ph type="subTitle" sz="half" idx="1"/>
          </p:nvPr>
        </p:nvSpPr>
        <p:spPr>
          <a:xfrm>
            <a:off x="609600" y="2590800"/>
            <a:ext cx="8077200" cy="19812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Chunking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Replication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Distribution on Racks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7" name="Shape 1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Commodity Clusters</a:t>
            </a:r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xfrm>
            <a:off x="304800" y="1447800"/>
            <a:ext cx="8686800" cy="5105400"/>
          </a:xfrm>
          <a:prstGeom prst="rect">
            <a:avLst/>
          </a:prstGeom>
        </p:spPr>
        <p:txBody>
          <a:bodyPr/>
          <a:lstStyle/>
          <a:p>
            <a:pPr/>
            <a:r>
              <a:t>Standard architecture: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Cluster of commodity Linux nodes (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compute nodes</a:t>
            </a:r>
            <a:r>
              <a:t>).</a:t>
            </a:r>
          </a:p>
          <a:p>
            <a:pPr lvl="2" marL="1236726" indent="-514350"/>
            <a:r>
              <a:t>= processor + main memory + disk.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Gigabit Ethernet interconnect.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Cluster Architecture</a:t>
            </a:r>
          </a:p>
        </p:txBody>
      </p:sp>
      <p:grpSp>
        <p:nvGrpSpPr>
          <p:cNvPr id="169" name="Group 169"/>
          <p:cNvGrpSpPr/>
          <p:nvPr/>
        </p:nvGrpSpPr>
        <p:grpSpPr>
          <a:xfrm>
            <a:off x="990600" y="3733800"/>
            <a:ext cx="1308100" cy="1828800"/>
            <a:chOff x="19252" y="0"/>
            <a:chExt cx="1308100" cy="1828800"/>
          </a:xfrm>
        </p:grpSpPr>
        <p:sp>
          <p:nvSpPr>
            <p:cNvPr id="163" name="Shape 163"/>
            <p:cNvSpPr/>
            <p:nvPr/>
          </p:nvSpPr>
          <p:spPr>
            <a:xfrm>
              <a:off x="45396" y="570229"/>
              <a:ext cx="1255813" cy="4445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Mem</a:t>
              </a:r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269974" y="1178559"/>
              <a:ext cx="835743" cy="487680"/>
              <a:chOff x="0" y="0"/>
              <a:chExt cx="835742" cy="487679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0" y="0"/>
                <a:ext cx="835743" cy="4876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700"/>
                    </a:moveTo>
                    <a:cubicBezTo>
                      <a:pt x="21600" y="4191"/>
                      <a:pt x="16765" y="5400"/>
                      <a:pt x="10800" y="5400"/>
                    </a:cubicBezTo>
                    <a:cubicBezTo>
                      <a:pt x="4835" y="5400"/>
                      <a:pt x="0" y="4191"/>
                      <a:pt x="0" y="2700"/>
                    </a:cubicBez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lnTo>
                      <a:pt x="0" y="270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584200">
                  <a:buClr>
                    <a:srgbClr val="000000"/>
                  </a:buClr>
                  <a:defRPr sz="4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uFillTx/>
                  </a:defRPr>
                </a:pPr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131985" y="96519"/>
                <a:ext cx="57177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>
                <a:lvl1pPr algn="ctr">
                  <a:buClr>
                    <a:srgbClr val="000000"/>
                  </a:buClr>
                  <a:defRPr b="1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>
                  <a:defRPr b="0">
                    <a:latin typeface="Corbel"/>
                    <a:ea typeface="Corbel"/>
                    <a:cs typeface="Corbel"/>
                    <a:sym typeface="Corbel"/>
                  </a:defRPr>
                </a:pPr>
                <a:r>
                  <a:rPr b="1">
                    <a:latin typeface="+mn-lt"/>
                    <a:ea typeface="+mn-ea"/>
                    <a:cs typeface="+mn-cs"/>
                    <a:sym typeface="Helvetica"/>
                  </a:rPr>
                  <a:t>Disk</a:t>
                </a:r>
              </a:p>
            </p:txBody>
          </p:sp>
        </p:grpSp>
        <p:sp>
          <p:nvSpPr>
            <p:cNvPr id="167" name="Shape 167"/>
            <p:cNvSpPr/>
            <p:nvPr/>
          </p:nvSpPr>
          <p:spPr>
            <a:xfrm>
              <a:off x="87812" y="160019"/>
              <a:ext cx="1170981" cy="3302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CPU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19252" y="0"/>
              <a:ext cx="1308101" cy="1828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3276600" y="3733800"/>
            <a:ext cx="1308100" cy="1828800"/>
            <a:chOff x="19252" y="0"/>
            <a:chExt cx="1308100" cy="1828800"/>
          </a:xfrm>
        </p:grpSpPr>
        <p:sp>
          <p:nvSpPr>
            <p:cNvPr id="170" name="Shape 170"/>
            <p:cNvSpPr/>
            <p:nvPr/>
          </p:nvSpPr>
          <p:spPr>
            <a:xfrm>
              <a:off x="45396" y="570229"/>
              <a:ext cx="1255813" cy="4445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Mem</a:t>
              </a:r>
            </a:p>
          </p:txBody>
        </p:sp>
        <p:grpSp>
          <p:nvGrpSpPr>
            <p:cNvPr id="173" name="Group 173"/>
            <p:cNvGrpSpPr/>
            <p:nvPr/>
          </p:nvGrpSpPr>
          <p:grpSpPr>
            <a:xfrm>
              <a:off x="269974" y="1178559"/>
              <a:ext cx="835743" cy="487680"/>
              <a:chOff x="0" y="0"/>
              <a:chExt cx="835742" cy="487679"/>
            </a:xfrm>
          </p:grpSpPr>
          <p:sp>
            <p:nvSpPr>
              <p:cNvPr id="171" name="Shape 171"/>
              <p:cNvSpPr/>
              <p:nvPr/>
            </p:nvSpPr>
            <p:spPr>
              <a:xfrm>
                <a:off x="0" y="0"/>
                <a:ext cx="835743" cy="4876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700"/>
                    </a:moveTo>
                    <a:cubicBezTo>
                      <a:pt x="21600" y="4191"/>
                      <a:pt x="16765" y="5400"/>
                      <a:pt x="10800" y="5400"/>
                    </a:cubicBezTo>
                    <a:cubicBezTo>
                      <a:pt x="4835" y="5400"/>
                      <a:pt x="0" y="4191"/>
                      <a:pt x="0" y="2700"/>
                    </a:cubicBez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lnTo>
                      <a:pt x="0" y="270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584200">
                  <a:buClr>
                    <a:srgbClr val="000000"/>
                  </a:buClr>
                  <a:defRPr sz="4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uFillTx/>
                  </a:defRPr>
                </a:p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131985" y="96519"/>
                <a:ext cx="57177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>
                <a:lvl1pPr algn="ctr">
                  <a:buClr>
                    <a:srgbClr val="000000"/>
                  </a:buClr>
                  <a:defRPr b="1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>
                  <a:defRPr b="0">
                    <a:latin typeface="Corbel"/>
                    <a:ea typeface="Corbel"/>
                    <a:cs typeface="Corbel"/>
                    <a:sym typeface="Corbel"/>
                  </a:defRPr>
                </a:pPr>
                <a:r>
                  <a:rPr b="1">
                    <a:latin typeface="+mn-lt"/>
                    <a:ea typeface="+mn-ea"/>
                    <a:cs typeface="+mn-cs"/>
                    <a:sym typeface="Helvetica"/>
                  </a:rPr>
                  <a:t>Disk</a:t>
                </a:r>
              </a:p>
            </p:txBody>
          </p:sp>
        </p:grpSp>
        <p:sp>
          <p:nvSpPr>
            <p:cNvPr id="174" name="Shape 174"/>
            <p:cNvSpPr/>
            <p:nvPr/>
          </p:nvSpPr>
          <p:spPr>
            <a:xfrm>
              <a:off x="87812" y="160019"/>
              <a:ext cx="1170981" cy="3302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CPU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19252" y="0"/>
              <a:ext cx="1308101" cy="1828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</p:grpSp>
      <p:sp>
        <p:nvSpPr>
          <p:cNvPr id="177" name="Shape 177"/>
          <p:cNvSpPr/>
          <p:nvPr/>
        </p:nvSpPr>
        <p:spPr>
          <a:xfrm>
            <a:off x="2438400" y="4267200"/>
            <a:ext cx="450279" cy="508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 b="1"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>
                <a:latin typeface="Corbel"/>
                <a:ea typeface="Corbel"/>
                <a:cs typeface="Corbel"/>
                <a:sym typeface="Corbel"/>
              </a:defRPr>
            </a:pPr>
            <a:r>
              <a:rPr b="1" sz="2800">
                <a:latin typeface="+mn-lt"/>
                <a:ea typeface="+mn-ea"/>
                <a:cs typeface="+mn-cs"/>
                <a:sym typeface="Helvetica"/>
              </a:rPr>
              <a:t>…</a:t>
            </a:r>
          </a:p>
        </p:txBody>
      </p:sp>
      <p:sp>
        <p:nvSpPr>
          <p:cNvPr id="178" name="Shape 178"/>
          <p:cNvSpPr/>
          <p:nvPr/>
        </p:nvSpPr>
        <p:spPr>
          <a:xfrm>
            <a:off x="1908727" y="2819400"/>
            <a:ext cx="1681646" cy="3048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lvl1pPr>
          </a:lstStyle>
          <a:p>
            <a:pPr/>
            <a:r>
              <a:t>Switch</a:t>
            </a:r>
          </a:p>
        </p:txBody>
      </p:sp>
      <p:sp>
        <p:nvSpPr>
          <p:cNvPr id="179" name="Shape 179"/>
          <p:cNvSpPr/>
          <p:nvPr/>
        </p:nvSpPr>
        <p:spPr>
          <a:xfrm flipH="1">
            <a:off x="1600200" y="3124200"/>
            <a:ext cx="6858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0" name="Shape 180"/>
          <p:cNvSpPr/>
          <p:nvPr/>
        </p:nvSpPr>
        <p:spPr>
          <a:xfrm>
            <a:off x="3048000" y="3124200"/>
            <a:ext cx="7620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1" name="Shape 181"/>
          <p:cNvSpPr/>
          <p:nvPr/>
        </p:nvSpPr>
        <p:spPr>
          <a:xfrm>
            <a:off x="914400" y="5715000"/>
            <a:ext cx="3445612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Each rack contains 16-64 nodes</a:t>
            </a:r>
          </a:p>
        </p:txBody>
      </p:sp>
      <p:grpSp>
        <p:nvGrpSpPr>
          <p:cNvPr id="188" name="Group 188"/>
          <p:cNvGrpSpPr/>
          <p:nvPr/>
        </p:nvGrpSpPr>
        <p:grpSpPr>
          <a:xfrm>
            <a:off x="4953000" y="3733800"/>
            <a:ext cx="1308100" cy="1828800"/>
            <a:chOff x="19252" y="0"/>
            <a:chExt cx="1308100" cy="1828800"/>
          </a:xfrm>
        </p:grpSpPr>
        <p:sp>
          <p:nvSpPr>
            <p:cNvPr id="182" name="Shape 182"/>
            <p:cNvSpPr/>
            <p:nvPr/>
          </p:nvSpPr>
          <p:spPr>
            <a:xfrm>
              <a:off x="45396" y="570229"/>
              <a:ext cx="1255813" cy="4445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Mem</a:t>
              </a:r>
            </a:p>
          </p:txBody>
        </p:sp>
        <p:grpSp>
          <p:nvGrpSpPr>
            <p:cNvPr id="185" name="Group 185"/>
            <p:cNvGrpSpPr/>
            <p:nvPr/>
          </p:nvGrpSpPr>
          <p:grpSpPr>
            <a:xfrm>
              <a:off x="269974" y="1178559"/>
              <a:ext cx="835743" cy="487680"/>
              <a:chOff x="0" y="0"/>
              <a:chExt cx="835742" cy="487679"/>
            </a:xfrm>
          </p:grpSpPr>
          <p:sp>
            <p:nvSpPr>
              <p:cNvPr id="183" name="Shape 183"/>
              <p:cNvSpPr/>
              <p:nvPr/>
            </p:nvSpPr>
            <p:spPr>
              <a:xfrm>
                <a:off x="0" y="0"/>
                <a:ext cx="835743" cy="4876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700"/>
                    </a:moveTo>
                    <a:cubicBezTo>
                      <a:pt x="21600" y="4191"/>
                      <a:pt x="16765" y="5400"/>
                      <a:pt x="10800" y="5400"/>
                    </a:cubicBezTo>
                    <a:cubicBezTo>
                      <a:pt x="4835" y="5400"/>
                      <a:pt x="0" y="4191"/>
                      <a:pt x="0" y="2700"/>
                    </a:cubicBez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lnTo>
                      <a:pt x="0" y="270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584200">
                  <a:buClr>
                    <a:srgbClr val="000000"/>
                  </a:buClr>
                  <a:defRPr sz="4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uFillTx/>
                  </a:defRPr>
                </a:p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131985" y="96519"/>
                <a:ext cx="57177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>
                <a:lvl1pPr algn="ctr">
                  <a:buClr>
                    <a:srgbClr val="000000"/>
                  </a:buClr>
                  <a:defRPr b="1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>
                  <a:defRPr b="0">
                    <a:latin typeface="Corbel"/>
                    <a:ea typeface="Corbel"/>
                    <a:cs typeface="Corbel"/>
                    <a:sym typeface="Corbel"/>
                  </a:defRPr>
                </a:pPr>
                <a:r>
                  <a:rPr b="1">
                    <a:latin typeface="+mn-lt"/>
                    <a:ea typeface="+mn-ea"/>
                    <a:cs typeface="+mn-cs"/>
                    <a:sym typeface="Helvetica"/>
                  </a:rPr>
                  <a:t>Disk</a:t>
                </a:r>
              </a:p>
            </p:txBody>
          </p:sp>
        </p:grpSp>
        <p:sp>
          <p:nvSpPr>
            <p:cNvPr id="186" name="Shape 186"/>
            <p:cNvSpPr/>
            <p:nvPr/>
          </p:nvSpPr>
          <p:spPr>
            <a:xfrm>
              <a:off x="87812" y="160019"/>
              <a:ext cx="1170981" cy="3302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CPU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19252" y="0"/>
              <a:ext cx="1308101" cy="1828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</p:grpSp>
      <p:grpSp>
        <p:nvGrpSpPr>
          <p:cNvPr id="195" name="Group 195"/>
          <p:cNvGrpSpPr/>
          <p:nvPr/>
        </p:nvGrpSpPr>
        <p:grpSpPr>
          <a:xfrm>
            <a:off x="7239000" y="3733800"/>
            <a:ext cx="1308100" cy="1828800"/>
            <a:chOff x="19252" y="0"/>
            <a:chExt cx="1308100" cy="1828800"/>
          </a:xfrm>
        </p:grpSpPr>
        <p:sp>
          <p:nvSpPr>
            <p:cNvPr id="189" name="Shape 189"/>
            <p:cNvSpPr/>
            <p:nvPr/>
          </p:nvSpPr>
          <p:spPr>
            <a:xfrm>
              <a:off x="45396" y="570229"/>
              <a:ext cx="1255813" cy="4445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Mem</a:t>
              </a:r>
            </a:p>
          </p:txBody>
        </p:sp>
        <p:grpSp>
          <p:nvGrpSpPr>
            <p:cNvPr id="192" name="Group 192"/>
            <p:cNvGrpSpPr/>
            <p:nvPr/>
          </p:nvGrpSpPr>
          <p:grpSpPr>
            <a:xfrm>
              <a:off x="269974" y="1178559"/>
              <a:ext cx="835744" cy="487680"/>
              <a:chOff x="0" y="0"/>
              <a:chExt cx="835742" cy="487679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0" y="0"/>
                <a:ext cx="835743" cy="4876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700"/>
                    </a:moveTo>
                    <a:cubicBezTo>
                      <a:pt x="21600" y="4191"/>
                      <a:pt x="16765" y="5400"/>
                      <a:pt x="10800" y="5400"/>
                    </a:cubicBezTo>
                    <a:cubicBezTo>
                      <a:pt x="4835" y="5400"/>
                      <a:pt x="0" y="4191"/>
                      <a:pt x="0" y="2700"/>
                    </a:cubicBezTo>
                    <a:cubicBezTo>
                      <a:pt x="0" y="1209"/>
                      <a:pt x="4835" y="0"/>
                      <a:pt x="10800" y="0"/>
                    </a:cubicBezTo>
                    <a:cubicBezTo>
                      <a:pt x="16765" y="0"/>
                      <a:pt x="21600" y="1209"/>
                      <a:pt x="21600" y="2700"/>
                    </a:cubicBezTo>
                    <a:lnTo>
                      <a:pt x="21600" y="18900"/>
                    </a:lnTo>
                    <a:cubicBezTo>
                      <a:pt x="21600" y="20391"/>
                      <a:pt x="16765" y="21600"/>
                      <a:pt x="10800" y="21600"/>
                    </a:cubicBezTo>
                    <a:cubicBezTo>
                      <a:pt x="4835" y="21600"/>
                      <a:pt x="0" y="20391"/>
                      <a:pt x="0" y="18900"/>
                    </a:cubicBezTo>
                    <a:lnTo>
                      <a:pt x="0" y="270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584200">
                  <a:buClr>
                    <a:srgbClr val="000000"/>
                  </a:buClr>
                  <a:defRPr sz="4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uFillTx/>
                  </a:defRPr>
                </a:pP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131984" y="96519"/>
                <a:ext cx="57177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>
                <a:lvl1pPr algn="ctr">
                  <a:buClr>
                    <a:srgbClr val="000000"/>
                  </a:buClr>
                  <a:defRPr b="1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>
                  <a:defRPr b="0">
                    <a:latin typeface="Corbel"/>
                    <a:ea typeface="Corbel"/>
                    <a:cs typeface="Corbel"/>
                    <a:sym typeface="Corbel"/>
                  </a:defRPr>
                </a:pPr>
                <a:r>
                  <a:rPr b="1">
                    <a:latin typeface="+mn-lt"/>
                    <a:ea typeface="+mn-ea"/>
                    <a:cs typeface="+mn-cs"/>
                    <a:sym typeface="Helvetica"/>
                  </a:rPr>
                  <a:t>Disk</a:t>
                </a:r>
              </a:p>
            </p:txBody>
          </p:sp>
        </p:grpSp>
        <p:sp>
          <p:nvSpPr>
            <p:cNvPr id="193" name="Shape 193"/>
            <p:cNvSpPr/>
            <p:nvPr/>
          </p:nvSpPr>
          <p:spPr>
            <a:xfrm>
              <a:off x="87812" y="160019"/>
              <a:ext cx="1170980" cy="3302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 defTabSz="584200">
                <a:buClr>
                  <a:srgbClr val="000000"/>
                </a:buClr>
                <a:defRPr b="1"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>
                <a:defRPr b="0">
                  <a:latin typeface="Corbel"/>
                  <a:ea typeface="Corbel"/>
                  <a:cs typeface="Corbel"/>
                  <a:sym typeface="Corbel"/>
                </a:defRPr>
              </a:pPr>
              <a:r>
                <a:rPr b="1">
                  <a:latin typeface="+mn-lt"/>
                  <a:ea typeface="+mn-ea"/>
                  <a:cs typeface="+mn-cs"/>
                  <a:sym typeface="Helvetica"/>
                </a:rPr>
                <a:t>CPU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19252" y="0"/>
              <a:ext cx="1308101" cy="1828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</p:grpSp>
      <p:sp>
        <p:nvSpPr>
          <p:cNvPr id="196" name="Shape 196"/>
          <p:cNvSpPr/>
          <p:nvPr/>
        </p:nvSpPr>
        <p:spPr>
          <a:xfrm>
            <a:off x="6400799" y="4267200"/>
            <a:ext cx="450280" cy="508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 b="1"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>
                <a:latin typeface="Corbel"/>
                <a:ea typeface="Corbel"/>
                <a:cs typeface="Corbel"/>
                <a:sym typeface="Corbel"/>
              </a:defRPr>
            </a:pPr>
            <a:r>
              <a:rPr b="1" sz="2800">
                <a:latin typeface="+mn-lt"/>
                <a:ea typeface="+mn-ea"/>
                <a:cs typeface="+mn-cs"/>
                <a:sym typeface="Helvetica"/>
              </a:rPr>
              <a:t>…</a:t>
            </a:r>
          </a:p>
        </p:txBody>
      </p:sp>
      <p:sp>
        <p:nvSpPr>
          <p:cNvPr id="197" name="Shape 197"/>
          <p:cNvSpPr/>
          <p:nvPr/>
        </p:nvSpPr>
        <p:spPr>
          <a:xfrm>
            <a:off x="5871126" y="2819400"/>
            <a:ext cx="1681647" cy="3048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lvl1pPr>
          </a:lstStyle>
          <a:p>
            <a:pPr/>
            <a:r>
              <a:t>Switch</a:t>
            </a:r>
          </a:p>
        </p:txBody>
      </p:sp>
      <p:sp>
        <p:nvSpPr>
          <p:cNvPr id="198" name="Shape 198"/>
          <p:cNvSpPr/>
          <p:nvPr/>
        </p:nvSpPr>
        <p:spPr>
          <a:xfrm flipH="1">
            <a:off x="5562600" y="3124200"/>
            <a:ext cx="6858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7010400" y="3124200"/>
            <a:ext cx="7620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0" name="Shape 200"/>
          <p:cNvSpPr/>
          <p:nvPr/>
        </p:nvSpPr>
        <p:spPr>
          <a:xfrm>
            <a:off x="3813727" y="1905000"/>
            <a:ext cx="1681646" cy="3048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lvl1pPr>
          </a:lstStyle>
          <a:p>
            <a:pPr/>
            <a:r>
              <a:t>Switch</a:t>
            </a:r>
          </a:p>
        </p:txBody>
      </p:sp>
      <p:sp>
        <p:nvSpPr>
          <p:cNvPr id="201" name="Shape 201"/>
          <p:cNvSpPr/>
          <p:nvPr/>
        </p:nvSpPr>
        <p:spPr>
          <a:xfrm flipV="1">
            <a:off x="2667000" y="2209800"/>
            <a:ext cx="13716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2" name="Shape 202"/>
          <p:cNvSpPr/>
          <p:nvPr/>
        </p:nvSpPr>
        <p:spPr>
          <a:xfrm>
            <a:off x="5105400" y="2209800"/>
            <a:ext cx="1447800" cy="609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3" name="Shape 203"/>
          <p:cNvSpPr/>
          <p:nvPr/>
        </p:nvSpPr>
        <p:spPr>
          <a:xfrm>
            <a:off x="533400" y="1828800"/>
            <a:ext cx="1906204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1 Gbps between 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any pair of nodes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 a rack</a:t>
            </a:r>
          </a:p>
        </p:txBody>
      </p:sp>
      <p:sp>
        <p:nvSpPr>
          <p:cNvPr id="204" name="Shape 204"/>
          <p:cNvSpPr/>
          <p:nvPr/>
        </p:nvSpPr>
        <p:spPr>
          <a:xfrm>
            <a:off x="2895599" y="1447800"/>
            <a:ext cx="3708361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2-10 Gbps backbone among racks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4"/>
      <p:bldP build="whole" bldLvl="1" animBg="1" rev="0" advAuto="0" spid="199" grpId="3"/>
      <p:bldP build="whole" bldLvl="1" animBg="1" rev="0" advAuto="0" spid="198" grpId="2"/>
      <p:bldP build="whole" bldLvl="1" animBg="1" rev="0" advAuto="0" spid="196" grpId="6"/>
      <p:bldP build="whole" bldLvl="1" animBg="1" rev="0" advAuto="0" spid="197" grpId="1"/>
      <p:bldP build="whole" bldLvl="1" animBg="1" rev="0" advAuto="0" spid="195" grpId="5"/>
      <p:bldP build="whole" bldLvl="1" animBg="1" rev="0" advAuto="0" spid="202" grpId="8"/>
      <p:bldP build="whole" bldLvl="1" animBg="1" rev="0" advAuto="0" spid="201" grpId="9"/>
      <p:bldP build="whole" bldLvl="1" animBg="1" rev="0" advAuto="0" spid="204" grpId="10"/>
      <p:bldP build="whole" bldLvl="1" animBg="1" rev="0" advAuto="0" spid="200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08" name="Shape 2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Stable Storage</a:t>
            </a:r>
          </a:p>
        </p:txBody>
      </p:sp>
      <p:sp>
        <p:nvSpPr>
          <p:cNvPr id="209" name="Shape 2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Problem</a:t>
            </a:r>
            <a:r>
              <a:t>: if compute nodes can fail, how can we store data persistently? 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Answer</a:t>
            </a:r>
            <a:r>
              <a:t>: Distributed File System.</a:t>
            </a:r>
          </a:p>
          <a:p>
            <a:pPr lvl="1"/>
            <a:r>
              <a:t>Provides global file namespace.</a:t>
            </a:r>
          </a:p>
          <a:p>
            <a:pPr lvl="1"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Examples</a:t>
            </a:r>
            <a:r>
              <a:t>: Google GFS, Colossus; Hadoop HDFS.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12" name="Shape 21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Distributed File System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xfrm>
            <a:off x="457200" y="1295400"/>
            <a:ext cx="8534400" cy="5562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Chunk Servers.</a:t>
            </a:r>
          </a:p>
          <a:p>
            <a:pPr lvl="1">
              <a:lnSpc>
                <a:spcPct val="90000"/>
              </a:lnSpc>
            </a:pPr>
            <a:r>
              <a:t>File is split into contiguous </a:t>
            </a:r>
            <a:r>
              <a:rPr i="1">
                <a:solidFill>
                  <a:srgbClr val="FF2C79"/>
                </a:solidFill>
                <a:uFill>
                  <a:solidFill>
                    <a:srgbClr val="FF2C79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chunks</a:t>
            </a:r>
            <a:r>
              <a:t>, typically 64MB.</a:t>
            </a:r>
          </a:p>
          <a:p>
            <a:pPr lvl="1">
              <a:lnSpc>
                <a:spcPct val="90000"/>
              </a:lnSpc>
            </a:pPr>
            <a:r>
              <a:t>Each chunk replicated (usually 3x).</a:t>
            </a:r>
          </a:p>
          <a:p>
            <a:pPr lvl="1">
              <a:lnSpc>
                <a:spcPct val="90000"/>
              </a:lnSpc>
            </a:pPr>
            <a:r>
              <a:t>Try to keep replicas in different racks.</a:t>
            </a:r>
          </a:p>
          <a:p>
            <a:pPr>
              <a:lnSpc>
                <a:spcPct val="90000"/>
              </a:lnSpc>
            </a:pPr>
            <a:r>
              <a:t>Master Node for a file.</a:t>
            </a:r>
          </a:p>
          <a:p>
            <a:pPr lvl="1">
              <a:lnSpc>
                <a:spcPct val="90000"/>
              </a:lnSpc>
            </a:pPr>
            <a:r>
              <a:t>Stores metadata, location of all chunks.</a:t>
            </a:r>
          </a:p>
          <a:p>
            <a:pPr lvl="1">
              <a:lnSpc>
                <a:spcPct val="90000"/>
              </a:lnSpc>
            </a:pPr>
            <a:r>
              <a:t>Possibly replicated.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25" name="Group 225"/>
          <p:cNvGrpSpPr/>
          <p:nvPr/>
        </p:nvGrpSpPr>
        <p:grpSpPr>
          <a:xfrm>
            <a:off x="1524000" y="1524000"/>
            <a:ext cx="1460500" cy="1828800"/>
            <a:chOff x="0" y="0"/>
            <a:chExt cx="1460500" cy="1828800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3505200" y="1524000"/>
            <a:ext cx="1460500" cy="1828800"/>
            <a:chOff x="0" y="0"/>
            <a:chExt cx="1460500" cy="1828800"/>
          </a:xfrm>
        </p:grpSpPr>
        <p:sp>
          <p:nvSpPr>
            <p:cNvPr id="226" name="Shape 226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5486400" y="1524000"/>
            <a:ext cx="1460500" cy="1828800"/>
            <a:chOff x="0" y="0"/>
            <a:chExt cx="1460500" cy="1828800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244" name="Shape 244"/>
          <p:cNvSpPr/>
          <p:nvPr/>
        </p:nvSpPr>
        <p:spPr>
          <a:xfrm flipV="1">
            <a:off x="2209800" y="762000"/>
            <a:ext cx="198120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5" name="Shape 245"/>
          <p:cNvSpPr/>
          <p:nvPr/>
        </p:nvSpPr>
        <p:spPr>
          <a:xfrm flipV="1">
            <a:off x="4191000" y="762000"/>
            <a:ext cx="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6" name="Shape 246"/>
          <p:cNvSpPr/>
          <p:nvPr/>
        </p:nvSpPr>
        <p:spPr>
          <a:xfrm>
            <a:off x="4191000" y="762000"/>
            <a:ext cx="198120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7" name="Shape 247"/>
          <p:cNvSpPr/>
          <p:nvPr/>
        </p:nvSpPr>
        <p:spPr>
          <a:xfrm>
            <a:off x="2514599" y="3657600"/>
            <a:ext cx="2773995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Racks of Compute Nodes</a:t>
            </a:r>
          </a:p>
        </p:txBody>
      </p:sp>
      <p:grpSp>
        <p:nvGrpSpPr>
          <p:cNvPr id="254" name="Group 254"/>
          <p:cNvGrpSpPr/>
          <p:nvPr/>
        </p:nvGrpSpPr>
        <p:grpSpPr>
          <a:xfrm>
            <a:off x="685799" y="4800600"/>
            <a:ext cx="3289302" cy="355600"/>
            <a:chOff x="0" y="0"/>
            <a:chExt cx="3289300" cy="355600"/>
          </a:xfrm>
        </p:grpSpPr>
        <p:sp>
          <p:nvSpPr>
            <p:cNvPr id="248" name="Shape 248"/>
            <p:cNvSpPr/>
            <p:nvPr/>
          </p:nvSpPr>
          <p:spPr>
            <a:xfrm>
              <a:off x="0" y="0"/>
              <a:ext cx="457250" cy="355600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File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990600" y="195262"/>
              <a:ext cx="469901" cy="152401"/>
            </a:xfrm>
            <a:prstGeom prst="rect">
              <a:avLst/>
            </a:prstGeom>
            <a:solidFill>
              <a:srgbClr val="F4B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2819400" y="195262"/>
              <a:ext cx="469901" cy="152401"/>
            </a:xfrm>
            <a:prstGeom prst="rect">
              <a:avLst/>
            </a:prstGeom>
            <a:solidFill>
              <a:srgbClr val="4180F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>
              <a:off x="2362200" y="195262"/>
              <a:ext cx="469901" cy="152401"/>
            </a:xfrm>
            <a:prstGeom prst="rect">
              <a:avLst/>
            </a:prstGeom>
            <a:solidFill>
              <a:srgbClr val="8B69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>
              <a:off x="1905000" y="195262"/>
              <a:ext cx="469900" cy="152401"/>
            </a:xfrm>
            <a:prstGeom prst="rect">
              <a:avLst/>
            </a:prstGeom>
            <a:solidFill>
              <a:srgbClr val="942193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>
              <a:off x="1447800" y="195262"/>
              <a:ext cx="469901" cy="152401"/>
            </a:xfrm>
            <a:prstGeom prst="rect">
              <a:avLst/>
            </a:prstGeom>
            <a:solidFill>
              <a:srgbClr val="FF26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1828800" y="5181600"/>
            <a:ext cx="1905000" cy="736601"/>
            <a:chOff x="0" y="0"/>
            <a:chExt cx="1904999" cy="736600"/>
          </a:xfrm>
        </p:grpSpPr>
        <p:sp>
          <p:nvSpPr>
            <p:cNvPr id="255" name="Shape 255"/>
            <p:cNvSpPr/>
            <p:nvPr/>
          </p:nvSpPr>
          <p:spPr>
            <a:xfrm>
              <a:off x="304800" y="381000"/>
              <a:ext cx="863997" cy="355601"/>
            </a:xfrm>
            <a:prstGeom prst="rect">
              <a:avLst/>
            </a:prstGeom>
            <a:noFill/>
            <a:ln w="9525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>
              <a:lvl1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Chunks</a:t>
              </a:r>
            </a:p>
          </p:txBody>
        </p:sp>
        <p:sp>
          <p:nvSpPr>
            <p:cNvPr id="256" name="Shape 256"/>
            <p:cNvSpPr/>
            <p:nvPr/>
          </p:nvSpPr>
          <p:spPr>
            <a:xfrm flipH="1" flipV="1">
              <a:off x="0" y="0"/>
              <a:ext cx="381000" cy="3810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57" name="Shape 257"/>
            <p:cNvSpPr/>
            <p:nvPr/>
          </p:nvSpPr>
          <p:spPr>
            <a:xfrm flipH="1" flipV="1">
              <a:off x="533400" y="0"/>
              <a:ext cx="76200" cy="3810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 flipV="1">
              <a:off x="838200" y="0"/>
              <a:ext cx="152400" cy="3810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 flipV="1">
              <a:off x="1066799" y="0"/>
              <a:ext cx="381001" cy="3810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0" name="Shape 260"/>
            <p:cNvSpPr/>
            <p:nvPr/>
          </p:nvSpPr>
          <p:spPr>
            <a:xfrm flipV="1">
              <a:off x="1295399" y="0"/>
              <a:ext cx="609601" cy="3810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2"/>
      <p:bldP build="whole" bldLvl="1" animBg="1" rev="0" advAuto="0" spid="25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72" name="Group 272"/>
          <p:cNvGrpSpPr/>
          <p:nvPr/>
        </p:nvGrpSpPr>
        <p:grpSpPr>
          <a:xfrm>
            <a:off x="1524000" y="1524000"/>
            <a:ext cx="1460500" cy="1828800"/>
            <a:chOff x="0" y="0"/>
            <a:chExt cx="1460500" cy="1828800"/>
          </a:xfrm>
        </p:grpSpPr>
        <p:sp>
          <p:nvSpPr>
            <p:cNvPr id="264" name="Shape 264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6" name="Shape 266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7" name="Shape 267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3505200" y="1524000"/>
            <a:ext cx="1460500" cy="1828800"/>
            <a:chOff x="0" y="0"/>
            <a:chExt cx="1460500" cy="1828800"/>
          </a:xfrm>
        </p:grpSpPr>
        <p:sp>
          <p:nvSpPr>
            <p:cNvPr id="273" name="Shape 273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290" name="Group 290"/>
          <p:cNvGrpSpPr/>
          <p:nvPr/>
        </p:nvGrpSpPr>
        <p:grpSpPr>
          <a:xfrm>
            <a:off x="5486400" y="1524000"/>
            <a:ext cx="1460500" cy="1828800"/>
            <a:chOff x="0" y="0"/>
            <a:chExt cx="1460500" cy="1828800"/>
          </a:xfrm>
        </p:grpSpPr>
        <p:sp>
          <p:nvSpPr>
            <p:cNvPr id="282" name="Shape 282"/>
            <p:cNvSpPr/>
            <p:nvPr/>
          </p:nvSpPr>
          <p:spPr>
            <a:xfrm>
              <a:off x="0" y="0"/>
              <a:ext cx="1460500" cy="1828800"/>
            </a:xfrm>
            <a:prstGeom prst="rect">
              <a:avLst/>
            </a:prstGeom>
            <a:solidFill>
              <a:srgbClr val="FFFDA9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0" y="2286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0" y="457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0" y="6858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0" y="9144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0" y="11430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8" name="Shape 288"/>
            <p:cNvSpPr/>
            <p:nvPr/>
          </p:nvSpPr>
          <p:spPr>
            <a:xfrm>
              <a:off x="0" y="1371599"/>
              <a:ext cx="144780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0" y="1600200"/>
              <a:ext cx="14478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291" name="Shape 291"/>
          <p:cNvSpPr/>
          <p:nvPr/>
        </p:nvSpPr>
        <p:spPr>
          <a:xfrm flipV="1">
            <a:off x="2209800" y="762000"/>
            <a:ext cx="198120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2" name="Shape 292"/>
          <p:cNvSpPr/>
          <p:nvPr/>
        </p:nvSpPr>
        <p:spPr>
          <a:xfrm flipV="1">
            <a:off x="4191000" y="762000"/>
            <a:ext cx="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3" name="Shape 293"/>
          <p:cNvSpPr/>
          <p:nvPr/>
        </p:nvSpPr>
        <p:spPr>
          <a:xfrm>
            <a:off x="4191000" y="762000"/>
            <a:ext cx="1981200" cy="762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2514600" y="3657600"/>
            <a:ext cx="2140929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3-way replication of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files, with copies on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different racks.</a:t>
            </a:r>
          </a:p>
        </p:txBody>
      </p:sp>
      <p:sp>
        <p:nvSpPr>
          <p:cNvPr id="295" name="Shape 295"/>
          <p:cNvSpPr/>
          <p:nvPr/>
        </p:nvSpPr>
        <p:spPr>
          <a:xfrm>
            <a:off x="5562600" y="1828800"/>
            <a:ext cx="469900" cy="1524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296" name="Shape 296"/>
          <p:cNvSpPr/>
          <p:nvPr/>
        </p:nvSpPr>
        <p:spPr>
          <a:xfrm>
            <a:off x="2209800" y="2057400"/>
            <a:ext cx="469900" cy="152400"/>
          </a:xfrm>
          <a:prstGeom prst="rect">
            <a:avLst/>
          </a:prstGeom>
          <a:solidFill>
            <a:srgbClr val="4180FF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297" name="Shape 297"/>
          <p:cNvSpPr/>
          <p:nvPr/>
        </p:nvSpPr>
        <p:spPr>
          <a:xfrm>
            <a:off x="1600200" y="3200400"/>
            <a:ext cx="469900" cy="152400"/>
          </a:xfrm>
          <a:prstGeom prst="rect">
            <a:avLst/>
          </a:prstGeom>
          <a:solidFill>
            <a:srgbClr val="8B69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298" name="Shape 298"/>
          <p:cNvSpPr/>
          <p:nvPr/>
        </p:nvSpPr>
        <p:spPr>
          <a:xfrm>
            <a:off x="1600200" y="1600200"/>
            <a:ext cx="469900" cy="152400"/>
          </a:xfrm>
          <a:prstGeom prst="rect">
            <a:avLst/>
          </a:prstGeom>
          <a:solidFill>
            <a:srgbClr val="942193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299" name="Shape 299"/>
          <p:cNvSpPr/>
          <p:nvPr/>
        </p:nvSpPr>
        <p:spPr>
          <a:xfrm>
            <a:off x="5562600" y="2971800"/>
            <a:ext cx="469900" cy="152400"/>
          </a:xfrm>
          <a:prstGeom prst="rect">
            <a:avLst/>
          </a:prstGeom>
          <a:solidFill>
            <a:srgbClr val="FF26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0" name="Shape 300"/>
          <p:cNvSpPr/>
          <p:nvPr/>
        </p:nvSpPr>
        <p:spPr>
          <a:xfrm>
            <a:off x="3581400" y="2743200"/>
            <a:ext cx="469900" cy="152400"/>
          </a:xfrm>
          <a:prstGeom prst="rect">
            <a:avLst/>
          </a:prstGeom>
          <a:solidFill>
            <a:srgbClr val="4180FF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1" name="Shape 301"/>
          <p:cNvSpPr/>
          <p:nvPr/>
        </p:nvSpPr>
        <p:spPr>
          <a:xfrm>
            <a:off x="5562600" y="1600200"/>
            <a:ext cx="469900" cy="152400"/>
          </a:xfrm>
          <a:prstGeom prst="rect">
            <a:avLst/>
          </a:prstGeom>
          <a:solidFill>
            <a:srgbClr val="4180FF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2" name="Shape 302"/>
          <p:cNvSpPr/>
          <p:nvPr/>
        </p:nvSpPr>
        <p:spPr>
          <a:xfrm>
            <a:off x="4191000" y="2286000"/>
            <a:ext cx="469900" cy="152400"/>
          </a:xfrm>
          <a:prstGeom prst="rect">
            <a:avLst/>
          </a:prstGeom>
          <a:solidFill>
            <a:srgbClr val="8B69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3" name="Shape 303"/>
          <p:cNvSpPr/>
          <p:nvPr/>
        </p:nvSpPr>
        <p:spPr>
          <a:xfrm>
            <a:off x="5562600" y="2514600"/>
            <a:ext cx="469900" cy="152400"/>
          </a:xfrm>
          <a:prstGeom prst="rect">
            <a:avLst/>
          </a:prstGeom>
          <a:solidFill>
            <a:srgbClr val="8B69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4" name="Shape 304"/>
          <p:cNvSpPr/>
          <p:nvPr/>
        </p:nvSpPr>
        <p:spPr>
          <a:xfrm>
            <a:off x="3581400" y="2286000"/>
            <a:ext cx="469900" cy="152400"/>
          </a:xfrm>
          <a:prstGeom prst="rect">
            <a:avLst/>
          </a:prstGeom>
          <a:solidFill>
            <a:srgbClr val="942193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5" name="Shape 305"/>
          <p:cNvSpPr/>
          <p:nvPr/>
        </p:nvSpPr>
        <p:spPr>
          <a:xfrm>
            <a:off x="5562600" y="2057400"/>
            <a:ext cx="469900" cy="152400"/>
          </a:xfrm>
          <a:prstGeom prst="rect">
            <a:avLst/>
          </a:prstGeom>
          <a:solidFill>
            <a:srgbClr val="942193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6" name="Shape 306"/>
          <p:cNvSpPr/>
          <p:nvPr/>
        </p:nvSpPr>
        <p:spPr>
          <a:xfrm>
            <a:off x="3581400" y="2057400"/>
            <a:ext cx="469900" cy="152400"/>
          </a:xfrm>
          <a:prstGeom prst="rect">
            <a:avLst/>
          </a:prstGeom>
          <a:solidFill>
            <a:srgbClr val="FF26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7" name="Shape 307"/>
          <p:cNvSpPr/>
          <p:nvPr/>
        </p:nvSpPr>
        <p:spPr>
          <a:xfrm>
            <a:off x="1600200" y="2743200"/>
            <a:ext cx="469900" cy="152400"/>
          </a:xfrm>
          <a:prstGeom prst="rect">
            <a:avLst/>
          </a:prstGeom>
          <a:solidFill>
            <a:srgbClr val="FF26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8" name="Shape 308"/>
          <p:cNvSpPr/>
          <p:nvPr/>
        </p:nvSpPr>
        <p:spPr>
          <a:xfrm>
            <a:off x="3581400" y="2971800"/>
            <a:ext cx="469900" cy="1524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09" name="Shape 309"/>
          <p:cNvSpPr/>
          <p:nvPr/>
        </p:nvSpPr>
        <p:spPr>
          <a:xfrm>
            <a:off x="1600200" y="2057400"/>
            <a:ext cx="469900" cy="152400"/>
          </a:xfrm>
          <a:prstGeom prst="rect">
            <a:avLst/>
          </a:prstGeom>
          <a:solidFill>
            <a:srgbClr val="F4BA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12" name="Shape 31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13" name="Shape 3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Alternative</a:t>
            </a:r>
            <a:r>
              <a:t>: Erasure Coding</a:t>
            </a:r>
          </a:p>
        </p:txBody>
      </p:sp>
      <p:sp>
        <p:nvSpPr>
          <p:cNvPr id="314" name="Shape 3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recent approach to stable file storage.</a:t>
            </a:r>
          </a:p>
          <a:p>
            <a:pPr/>
            <a:r>
              <a:t>Allows reconstruction of a lost chunk.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Advantage</a:t>
            </a:r>
            <a:r>
              <a:t>: less redundancy for a given probability of loss.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Disadvantage</a:t>
            </a:r>
            <a:r>
              <a:t>: no choice regarding where to obtain a given chunk.</a:t>
            </a:r>
          </a:p>
        </p:txBody>
      </p:sp>
      <p:sp>
        <p:nvSpPr>
          <p:cNvPr id="315" name="Shape 315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This Course Is About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Data mining</a:t>
            </a:r>
            <a:r>
              <a:t> = extraction of actionable information from (usually) very large datasets, is the subject of extreme hype, fear, and interest.</a:t>
            </a:r>
          </a:p>
          <a:p>
            <a:pPr/>
            <a:r>
              <a:t>It’s not all about machine learning.</a:t>
            </a:r>
          </a:p>
          <a:p>
            <a:pPr/>
            <a:r>
              <a:t>But a lot of it is.</a:t>
            </a:r>
          </a:p>
          <a:p>
            <a:pPr/>
            <a:r>
              <a:t>Emphasis on algorithms that </a:t>
            </a:r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scale</a:t>
            </a:r>
            <a:r>
              <a:t>.</a:t>
            </a:r>
          </a:p>
          <a:p>
            <a:pPr lvl="1"/>
            <a:r>
              <a:t>Parallelization often essential.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18" name="Shape 318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19" name="Shape 31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0" name="Shape 320"/>
          <p:cNvSpPr/>
          <p:nvPr>
            <p:ph type="ctrTitle"/>
          </p:nvPr>
        </p:nvSpPr>
        <p:spPr>
          <a:xfrm>
            <a:off x="609600" y="9144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MapReduce</a:t>
            </a:r>
          </a:p>
        </p:txBody>
      </p:sp>
      <p:sp>
        <p:nvSpPr>
          <p:cNvPr id="321" name="Shape 321"/>
          <p:cNvSpPr/>
          <p:nvPr>
            <p:ph type="subTitle" sz="half" idx="1"/>
          </p:nvPr>
        </p:nvSpPr>
        <p:spPr>
          <a:xfrm>
            <a:off x="1219200" y="2514600"/>
            <a:ext cx="7543800" cy="19050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A Quick Introduction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Word-Count Example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Fault-Tolerance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24" name="Shape 32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25" name="Shape 325"/>
          <p:cNvSpPr/>
          <p:nvPr>
            <p:ph type="title"/>
          </p:nvPr>
        </p:nvSpPr>
        <p:spPr>
          <a:xfrm>
            <a:off x="152400" y="0"/>
            <a:ext cx="8915400" cy="987553"/>
          </a:xfrm>
          <a:prstGeom prst="rect">
            <a:avLst/>
          </a:prstGeom>
        </p:spPr>
        <p:txBody>
          <a:bodyPr/>
          <a:lstStyle/>
          <a:p>
            <a:pPr/>
            <a:r>
              <a:t>What Does MapReduce Give You?</a:t>
            </a:r>
          </a:p>
        </p:txBody>
      </p:sp>
      <p:sp>
        <p:nvSpPr>
          <p:cNvPr id="326" name="Shape 3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3222" indent="-514350">
              <a:buFont typeface="Calibri"/>
              <a:buAutoNum type="arabicPeriod" startAt="1"/>
            </a:pPr>
            <a:r>
              <a:t>Easy parallel programming.</a:t>
            </a:r>
          </a:p>
          <a:p>
            <a:pPr marL="633222" indent="-514350">
              <a:buFont typeface="Calibri"/>
              <a:buAutoNum type="arabicPeriod" startAt="1"/>
            </a:pPr>
            <a:r>
              <a:t>Invisible management of hardware and software failures.</a:t>
            </a:r>
          </a:p>
          <a:p>
            <a:pPr marL="633222" indent="-514350">
              <a:buFont typeface="Calibri"/>
              <a:buAutoNum type="arabicPeriod" startAt="1"/>
            </a:pPr>
            <a:r>
              <a:t>Easy management of very-large-scale data.</a:t>
            </a:r>
          </a:p>
        </p:txBody>
      </p:sp>
      <p:sp>
        <p:nvSpPr>
          <p:cNvPr id="327" name="Shape 32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30" name="Shape 330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31" name="Shape 3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MapReduce in a Nutshell</a:t>
            </a:r>
          </a:p>
        </p:txBody>
      </p:sp>
      <p:sp>
        <p:nvSpPr>
          <p:cNvPr id="332" name="Shape 332"/>
          <p:cNvSpPr/>
          <p:nvPr>
            <p:ph type="body" idx="1"/>
          </p:nvPr>
        </p:nvSpPr>
        <p:spPr>
          <a:xfrm>
            <a:off x="76200" y="1295400"/>
            <a:ext cx="9067800" cy="5562600"/>
          </a:xfrm>
          <a:prstGeom prst="rect">
            <a:avLst/>
          </a:prstGeom>
        </p:spPr>
        <p:txBody>
          <a:bodyPr/>
          <a:lstStyle/>
          <a:p>
            <a:pPr/>
            <a:r>
              <a:t>A MapReduce job starts with a collection of input elements of a single type.</a:t>
            </a:r>
          </a:p>
          <a:p>
            <a:pPr lvl="1"/>
            <a:r>
              <a:t>Technically, all types are key-value pairs.</a:t>
            </a:r>
          </a:p>
          <a:p>
            <a:pPr/>
            <a:r>
              <a:t>Apply a user-written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Map function </a:t>
            </a:r>
            <a:r>
              <a:t>to each input element, in parallel.</a:t>
            </a:r>
          </a:p>
          <a:p>
            <a:pPr lvl="1"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Mapper</a:t>
            </a:r>
            <a:r>
              <a:t> applies the Map function to a single element.</a:t>
            </a:r>
          </a:p>
          <a:p>
            <a:pPr lvl="2"/>
            <a:r>
              <a:t>Many mappers grouped in a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Map task</a:t>
            </a:r>
            <a:r>
              <a:t> (the unit of parallelism).</a:t>
            </a:r>
          </a:p>
          <a:p>
            <a:pPr/>
            <a:r>
              <a:t>The output of the Map function is a set of 0, 1, or more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key-value pairs</a:t>
            </a:r>
            <a:r>
              <a:t>.</a:t>
            </a:r>
          </a:p>
          <a:p>
            <a:pPr/>
            <a:r>
              <a:t>The system sorts all the key-value pairs by key, forming key-(list of values) pairs.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3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35" name="Shape 335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36" name="Shape 3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a Nutshell – (2)</a:t>
            </a:r>
          </a:p>
        </p:txBody>
      </p:sp>
      <p:sp>
        <p:nvSpPr>
          <p:cNvPr id="337" name="Shape 3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Another user-written function, the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Reduce function</a:t>
            </a:r>
            <a:r>
              <a:t>, is applied to each key-(list of values).</a:t>
            </a:r>
          </a:p>
          <a:p>
            <a:pPr lvl="1"/>
            <a:r>
              <a:t>Application of the Reduce function to one key and its list of values is a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reducer</a:t>
            </a:r>
            <a:r>
              <a:t>.</a:t>
            </a:r>
          </a:p>
          <a:p>
            <a:pPr lvl="2"/>
            <a:r>
              <a:t>Often, many reducers are grouped into a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Reduce task</a:t>
            </a:r>
            <a:r>
              <a:t>.</a:t>
            </a:r>
          </a:p>
          <a:p>
            <a:pPr/>
            <a:r>
              <a:t>Each reducer produces some output, and the output of the entire job is the union of what is produced by each reducer.</a:t>
            </a:r>
          </a:p>
        </p:txBody>
      </p:sp>
      <p:sp>
        <p:nvSpPr>
          <p:cNvPr id="338" name="Shape 338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3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41" name="Shape 341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42" name="Shape 342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3" name="Shape 3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MapReduce Pattern</a:t>
            </a:r>
          </a:p>
        </p:txBody>
      </p:sp>
      <p:sp>
        <p:nvSpPr>
          <p:cNvPr id="344" name="Shape 344"/>
          <p:cNvSpPr/>
          <p:nvPr/>
        </p:nvSpPr>
        <p:spPr>
          <a:xfrm>
            <a:off x="2286000" y="2286000"/>
            <a:ext cx="469900" cy="457200"/>
          </a:xfrm>
          <a:prstGeom prst="rect">
            <a:avLst/>
          </a:prstGeom>
          <a:solidFill>
            <a:srgbClr val="FFADD6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45" name="Shape 345"/>
          <p:cNvSpPr/>
          <p:nvPr/>
        </p:nvSpPr>
        <p:spPr>
          <a:xfrm>
            <a:off x="2286000" y="2971800"/>
            <a:ext cx="469900" cy="457200"/>
          </a:xfrm>
          <a:prstGeom prst="rect">
            <a:avLst/>
          </a:prstGeom>
          <a:solidFill>
            <a:srgbClr val="FFADD6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46" name="Shape 346"/>
          <p:cNvSpPr/>
          <p:nvPr/>
        </p:nvSpPr>
        <p:spPr>
          <a:xfrm>
            <a:off x="4038600" y="2438400"/>
            <a:ext cx="469900" cy="457200"/>
          </a:xfrm>
          <a:prstGeom prst="rect">
            <a:avLst/>
          </a:prstGeom>
          <a:solidFill>
            <a:srgbClr val="D7AEFF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47" name="Shape 347"/>
          <p:cNvSpPr/>
          <p:nvPr/>
        </p:nvSpPr>
        <p:spPr>
          <a:xfrm>
            <a:off x="2286000" y="3657600"/>
            <a:ext cx="469900" cy="457200"/>
          </a:xfrm>
          <a:prstGeom prst="rect">
            <a:avLst/>
          </a:prstGeom>
          <a:solidFill>
            <a:srgbClr val="FFADD6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48" name="Shape 348"/>
          <p:cNvSpPr/>
          <p:nvPr/>
        </p:nvSpPr>
        <p:spPr>
          <a:xfrm>
            <a:off x="2286000" y="4343400"/>
            <a:ext cx="469900" cy="457200"/>
          </a:xfrm>
          <a:prstGeom prst="rect">
            <a:avLst/>
          </a:prstGeom>
          <a:solidFill>
            <a:srgbClr val="FFADD6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49" name="Shape 349"/>
          <p:cNvSpPr/>
          <p:nvPr/>
        </p:nvSpPr>
        <p:spPr>
          <a:xfrm>
            <a:off x="4038600" y="3276600"/>
            <a:ext cx="469900" cy="457200"/>
          </a:xfrm>
          <a:prstGeom prst="rect">
            <a:avLst/>
          </a:prstGeom>
          <a:solidFill>
            <a:srgbClr val="D7AEFF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50" name="Shape 350"/>
          <p:cNvSpPr/>
          <p:nvPr/>
        </p:nvSpPr>
        <p:spPr>
          <a:xfrm>
            <a:off x="4038600" y="4114800"/>
            <a:ext cx="469900" cy="457200"/>
          </a:xfrm>
          <a:prstGeom prst="rect">
            <a:avLst/>
          </a:prstGeom>
          <a:solidFill>
            <a:srgbClr val="D7AEFF">
              <a:alpha val="50000"/>
            </a:srgb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351" name="Shape 351"/>
          <p:cNvSpPr/>
          <p:nvPr/>
        </p:nvSpPr>
        <p:spPr>
          <a:xfrm>
            <a:off x="1066800" y="2514600"/>
            <a:ext cx="12192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2" name="Shape 352"/>
          <p:cNvSpPr/>
          <p:nvPr/>
        </p:nvSpPr>
        <p:spPr>
          <a:xfrm>
            <a:off x="1066800" y="3200400"/>
            <a:ext cx="12192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3" name="Shape 353"/>
          <p:cNvSpPr/>
          <p:nvPr/>
        </p:nvSpPr>
        <p:spPr>
          <a:xfrm>
            <a:off x="1066800" y="3886200"/>
            <a:ext cx="12192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4" name="Shape 354"/>
          <p:cNvSpPr/>
          <p:nvPr/>
        </p:nvSpPr>
        <p:spPr>
          <a:xfrm>
            <a:off x="1066800" y="4572000"/>
            <a:ext cx="12192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5" name="Shape 355"/>
          <p:cNvSpPr/>
          <p:nvPr/>
        </p:nvSpPr>
        <p:spPr>
          <a:xfrm>
            <a:off x="2743200" y="2514600"/>
            <a:ext cx="12954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6" name="Shape 356"/>
          <p:cNvSpPr/>
          <p:nvPr/>
        </p:nvSpPr>
        <p:spPr>
          <a:xfrm>
            <a:off x="2743200" y="2514600"/>
            <a:ext cx="1295400" cy="8382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7" name="Shape 357"/>
          <p:cNvSpPr/>
          <p:nvPr/>
        </p:nvSpPr>
        <p:spPr>
          <a:xfrm flipV="1">
            <a:off x="2743200" y="2590800"/>
            <a:ext cx="1295400" cy="6096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8" name="Shape 358"/>
          <p:cNvSpPr/>
          <p:nvPr/>
        </p:nvSpPr>
        <p:spPr>
          <a:xfrm>
            <a:off x="2743200" y="3200400"/>
            <a:ext cx="1295400" cy="2286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9" name="Shape 359"/>
          <p:cNvSpPr/>
          <p:nvPr/>
        </p:nvSpPr>
        <p:spPr>
          <a:xfrm>
            <a:off x="2743200" y="3886200"/>
            <a:ext cx="1295400" cy="4572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0" name="Shape 360"/>
          <p:cNvSpPr/>
          <p:nvPr/>
        </p:nvSpPr>
        <p:spPr>
          <a:xfrm flipV="1">
            <a:off x="2743200" y="4419600"/>
            <a:ext cx="1295400" cy="1524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1" name="Shape 361"/>
          <p:cNvSpPr/>
          <p:nvPr/>
        </p:nvSpPr>
        <p:spPr>
          <a:xfrm>
            <a:off x="4495800" y="2667000"/>
            <a:ext cx="10668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2" name="Shape 362"/>
          <p:cNvSpPr/>
          <p:nvPr/>
        </p:nvSpPr>
        <p:spPr>
          <a:xfrm>
            <a:off x="4495800" y="3505200"/>
            <a:ext cx="10668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3" name="Shape 363"/>
          <p:cNvSpPr/>
          <p:nvPr/>
        </p:nvSpPr>
        <p:spPr>
          <a:xfrm>
            <a:off x="4495800" y="4343400"/>
            <a:ext cx="1066800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4" name="Shape 364"/>
          <p:cNvSpPr/>
          <p:nvPr/>
        </p:nvSpPr>
        <p:spPr>
          <a:xfrm>
            <a:off x="2133600" y="5105400"/>
            <a:ext cx="1009795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Mappers</a:t>
            </a:r>
          </a:p>
        </p:txBody>
      </p:sp>
      <p:sp>
        <p:nvSpPr>
          <p:cNvPr id="365" name="Shape 365"/>
          <p:cNvSpPr/>
          <p:nvPr/>
        </p:nvSpPr>
        <p:spPr>
          <a:xfrm>
            <a:off x="3886200" y="5105400"/>
            <a:ext cx="1082743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Reducers</a:t>
            </a:r>
          </a:p>
        </p:txBody>
      </p:sp>
      <p:sp>
        <p:nvSpPr>
          <p:cNvPr id="366" name="Shape 366"/>
          <p:cNvSpPr/>
          <p:nvPr/>
        </p:nvSpPr>
        <p:spPr>
          <a:xfrm>
            <a:off x="60325" y="3233738"/>
            <a:ext cx="618340" cy="355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Input</a:t>
            </a:r>
          </a:p>
        </p:txBody>
      </p:sp>
      <p:sp>
        <p:nvSpPr>
          <p:cNvPr id="367" name="Shape 367"/>
          <p:cNvSpPr/>
          <p:nvPr/>
        </p:nvSpPr>
        <p:spPr>
          <a:xfrm>
            <a:off x="5775325" y="3233738"/>
            <a:ext cx="807911" cy="355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Output</a:t>
            </a:r>
          </a:p>
        </p:txBody>
      </p:sp>
      <p:sp>
        <p:nvSpPr>
          <p:cNvPr id="368" name="Shape 368"/>
          <p:cNvSpPr/>
          <p:nvPr/>
        </p:nvSpPr>
        <p:spPr>
          <a:xfrm>
            <a:off x="2743200" y="2514600"/>
            <a:ext cx="1295400" cy="16764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9" name="Shape 369"/>
          <p:cNvSpPr/>
          <p:nvPr/>
        </p:nvSpPr>
        <p:spPr>
          <a:xfrm>
            <a:off x="2743200" y="3200400"/>
            <a:ext cx="1295400" cy="10668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0" name="Shape 370"/>
          <p:cNvSpPr/>
          <p:nvPr/>
        </p:nvSpPr>
        <p:spPr>
          <a:xfrm flipV="1">
            <a:off x="2743200" y="2667000"/>
            <a:ext cx="1295400" cy="12192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1" name="Shape 371"/>
          <p:cNvSpPr/>
          <p:nvPr/>
        </p:nvSpPr>
        <p:spPr>
          <a:xfrm flipV="1">
            <a:off x="2743200" y="3505200"/>
            <a:ext cx="1295400" cy="3810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2" name="Shape 372"/>
          <p:cNvSpPr/>
          <p:nvPr/>
        </p:nvSpPr>
        <p:spPr>
          <a:xfrm flipV="1">
            <a:off x="2743200" y="2743200"/>
            <a:ext cx="1295400" cy="18288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3" name="Shape 373"/>
          <p:cNvSpPr/>
          <p:nvPr/>
        </p:nvSpPr>
        <p:spPr>
          <a:xfrm flipV="1">
            <a:off x="2743200" y="3581400"/>
            <a:ext cx="1295400" cy="9906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74" name="Shape 374"/>
          <p:cNvSpPr/>
          <p:nvPr/>
        </p:nvSpPr>
        <p:spPr>
          <a:xfrm>
            <a:off x="2667000" y="1600200"/>
            <a:ext cx="1130772" cy="635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key-value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    pairs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77" name="Shape 377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78" name="Shape 3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A1D562"/>
                </a:solidFill>
                <a:uFill>
                  <a:solidFill>
                    <a:srgbClr val="A1D562"/>
                  </a:solidFill>
                </a:uFill>
              </a:rPr>
              <a:t>Example</a:t>
            </a:r>
            <a:r>
              <a:t>: Word Count</a:t>
            </a:r>
          </a:p>
        </p:txBody>
      </p:sp>
      <p:sp>
        <p:nvSpPr>
          <p:cNvPr id="379" name="Shape 3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have a large file of documents (the input elements).</a:t>
            </a:r>
          </a:p>
          <a:p>
            <a:pPr/>
            <a:r>
              <a:t>Documents are sequences of words.</a:t>
            </a:r>
          </a:p>
          <a:p>
            <a:pPr/>
            <a:r>
              <a:t>Count the number of times each distinct word appears in the file.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2" name="Shape 38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3" name="Shape 3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Word Count Using MapReduce</a:t>
            </a:r>
          </a:p>
        </p:txBody>
      </p:sp>
      <p:sp>
        <p:nvSpPr>
          <p:cNvPr id="384" name="Shape 384"/>
          <p:cNvSpPr/>
          <p:nvPr>
            <p:ph type="body" sz="half" idx="1"/>
          </p:nvPr>
        </p:nvSpPr>
        <p:spPr>
          <a:xfrm>
            <a:off x="566737" y="1447800"/>
            <a:ext cx="8001001" cy="2057400"/>
          </a:xfrm>
          <a:prstGeom prst="rect">
            <a:avLst/>
          </a:prstGeom>
        </p:spPr>
        <p:txBody>
          <a:bodyPr/>
          <a:lstStyle/>
          <a:p>
            <a:pPr>
              <a:buSzTx/>
              <a:buFont typeface="Calibri"/>
              <a:buNone/>
            </a:pPr>
            <a:r>
              <a:rPr sz="2800"/>
              <a:t>map(key, value):</a:t>
            </a:r>
          </a:p>
          <a:p>
            <a:pPr>
              <a:buSzTx/>
              <a:buFont typeface="Calibri"/>
              <a:buNone/>
            </a:pPr>
            <a:r>
              <a:rPr sz="2800"/>
              <a:t>// key: document ID; value: text of document</a:t>
            </a:r>
          </a:p>
          <a:p>
            <a:pPr>
              <a:buSzTx/>
              <a:buFont typeface="Calibri"/>
              <a:buNone/>
            </a:pPr>
            <a:r>
              <a:rPr sz="2800"/>
              <a:t>	FOR (each word w IN value)</a:t>
            </a:r>
          </a:p>
          <a:p>
            <a:pPr>
              <a:buSzTx/>
              <a:buFont typeface="Calibri"/>
              <a:buNone/>
            </a:pPr>
            <a:r>
              <a:rPr sz="2800"/>
              <a:t>		emit(w, 1);</a:t>
            </a:r>
          </a:p>
        </p:txBody>
      </p:sp>
      <p:sp>
        <p:nvSpPr>
          <p:cNvPr id="385" name="Shape 385"/>
          <p:cNvSpPr/>
          <p:nvPr/>
        </p:nvSpPr>
        <p:spPr>
          <a:xfrm>
            <a:off x="614817" y="3505200"/>
            <a:ext cx="8318501" cy="2667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reduce(key, value-list):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// key: a word; value-list: a list of integers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	result = 0;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	FOR (each integer v on value-list)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		result += v;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2800"/>
              <a:t>	emit(key, result);</a:t>
            </a:r>
          </a:p>
        </p:txBody>
      </p:sp>
      <p:grpSp>
        <p:nvGrpSpPr>
          <p:cNvPr id="388" name="Group 388"/>
          <p:cNvGrpSpPr/>
          <p:nvPr/>
        </p:nvGrpSpPr>
        <p:grpSpPr>
          <a:xfrm>
            <a:off x="5943600" y="2399436"/>
            <a:ext cx="3052989" cy="1752601"/>
            <a:chOff x="0" y="0"/>
            <a:chExt cx="3052988" cy="1752600"/>
          </a:xfrm>
        </p:grpSpPr>
        <p:sp>
          <p:nvSpPr>
            <p:cNvPr id="386" name="Shape 386"/>
            <p:cNvSpPr/>
            <p:nvPr/>
          </p:nvSpPr>
          <p:spPr>
            <a:xfrm>
              <a:off x="613459" y="0"/>
              <a:ext cx="2439530" cy="1752600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t">
              <a:spAutoFit/>
            </a:bodyPr>
            <a:lstStyle/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Expect to be all 1’s,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but “combiners” allow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local summing of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integers with the same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key before passing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to reducers.</a:t>
              </a:r>
            </a:p>
          </p:txBody>
        </p:sp>
        <p:sp>
          <p:nvSpPr>
            <p:cNvPr id="387" name="Shape 387"/>
            <p:cNvSpPr/>
            <p:nvPr/>
          </p:nvSpPr>
          <p:spPr>
            <a:xfrm flipH="1">
              <a:off x="0" y="877163"/>
              <a:ext cx="613460" cy="68580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8" grpId="3"/>
      <p:bldP build="whole" bldLvl="1" animBg="1" rev="0" advAuto="0" spid="384" grpId="1"/>
      <p:bldP build="whole" bldLvl="1" animBg="1" rev="0" advAuto="0" spid="385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1" name="Shape 391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2" name="Shape 392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3" name="Shape 3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Coping With Failures</a:t>
            </a:r>
          </a:p>
        </p:txBody>
      </p:sp>
      <p:sp>
        <p:nvSpPr>
          <p:cNvPr id="394" name="Shape 394"/>
          <p:cNvSpPr/>
          <p:nvPr>
            <p:ph type="body" idx="1"/>
          </p:nvPr>
        </p:nvSpPr>
        <p:spPr>
          <a:xfrm>
            <a:off x="304800" y="1219200"/>
            <a:ext cx="8458200" cy="5562600"/>
          </a:xfrm>
          <a:prstGeom prst="rect">
            <a:avLst/>
          </a:prstGeom>
        </p:spPr>
        <p:txBody>
          <a:bodyPr/>
          <a:lstStyle/>
          <a:p>
            <a:pPr marL="609600" indent="-609600"/>
            <a:r>
              <a:t>MapReduce is designed to deal with compute nodes failing to execute a Map task or Reduce task.</a:t>
            </a:r>
          </a:p>
          <a:p>
            <a:pPr marL="609600" indent="-609600"/>
            <a:r>
              <a:t>Re-execute failed tasks, not whole jobs.</a:t>
            </a:r>
          </a:p>
          <a:p>
            <a:pPr marL="609600" indent="-609600"/>
            <a:r>
              <a:rPr>
                <a:solidFill>
                  <a:srgbClr val="C29300"/>
                </a:solidFill>
                <a:uFill>
                  <a:solidFill>
                    <a:srgbClr val="C29300"/>
                  </a:solidFill>
                </a:uFill>
              </a:rPr>
              <a:t>Key point</a:t>
            </a:r>
            <a:r>
              <a:t>: MapReduce tasks have the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blocking property</a:t>
            </a:r>
            <a:r>
              <a:t>: no output is used until task is complete.</a:t>
            </a:r>
          </a:p>
          <a:p>
            <a:pPr marL="609600" indent="-609600"/>
            <a:r>
              <a:t>Thus, we can restart a Map task that failed without fear that a Reduce task has already used some output of the failed Map task.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9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7" name="Shape 397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8" name="Shape 398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9" name="Shape 399"/>
          <p:cNvSpPr/>
          <p:nvPr>
            <p:ph type="ctrTitle"/>
          </p:nvPr>
        </p:nvSpPr>
        <p:spPr>
          <a:xfrm>
            <a:off x="304800" y="914400"/>
            <a:ext cx="8534400" cy="1143000"/>
          </a:xfrm>
          <a:prstGeom prst="rect">
            <a:avLst/>
          </a:prstGeom>
        </p:spPr>
        <p:txBody>
          <a:bodyPr/>
          <a:lstStyle>
            <a:lvl1pPr>
              <a:defRPr sz="486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Some MapReduce Algorithms</a:t>
            </a:r>
          </a:p>
        </p:txBody>
      </p:sp>
      <p:sp>
        <p:nvSpPr>
          <p:cNvPr id="400" name="Shape 400"/>
          <p:cNvSpPr/>
          <p:nvPr>
            <p:ph type="subTitle" sz="half" idx="1"/>
          </p:nvPr>
        </p:nvSpPr>
        <p:spPr>
          <a:xfrm>
            <a:off x="1219200" y="2514600"/>
            <a:ext cx="7543800" cy="19050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Relational Join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Matrix Multiplication in One or Two 	Rounds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03" name="Shape 403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04" name="Shape 4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Join</a:t>
            </a:r>
          </a:p>
        </p:txBody>
      </p:sp>
      <p:sp>
        <p:nvSpPr>
          <p:cNvPr id="405" name="Shape 4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Stick the tuples of two relations together when they agree on common attributes (column names).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Example</a:t>
            </a:r>
            <a:r>
              <a:t>: R(A,B) JOIN S(B,C) = {abc | ab is in R and bc is in S}.</a:t>
            </a:r>
          </a:p>
          <a:p>
            <a:pPr marL="118871" indent="0">
              <a:buSzTx/>
              <a:buNone/>
            </a:pPr>
          </a:p>
          <a:p>
            <a:pPr marL="118871" indent="0">
              <a:buSzTx/>
              <a:buNone/>
            </a:pPr>
          </a:p>
          <a:p>
            <a:pPr marL="118871" indent="0">
              <a:buSzTx/>
              <a:buNone/>
            </a:pPr>
            <a:r>
              <a:t>		JOIN		      =</a:t>
            </a:r>
          </a:p>
        </p:txBody>
      </p:sp>
      <p:sp>
        <p:nvSpPr>
          <p:cNvPr id="406" name="Shape 406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407" name="Table 407"/>
          <p:cNvGraphicFramePr/>
          <p:nvPr/>
        </p:nvGraphicFramePr>
        <p:xfrm>
          <a:off x="1066800" y="4343400"/>
          <a:ext cx="990600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{8F44A2F1-9E1F-4B54-A3A2-5F16C0AD49E2}</a:tableStyleId>
              </a:tblPr>
              <a:tblGrid>
                <a:gridCol w="495300"/>
                <a:gridCol w="495300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A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B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1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2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3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2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4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5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</a:tbl>
          </a:graphicData>
        </a:graphic>
      </p:graphicFrame>
      <p:graphicFrame>
        <p:nvGraphicFramePr>
          <p:cNvPr id="408" name="Table 408"/>
          <p:cNvGraphicFramePr/>
          <p:nvPr/>
        </p:nvGraphicFramePr>
        <p:xfrm>
          <a:off x="5486400" y="4267200"/>
          <a:ext cx="1295400" cy="18542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{8F44A2F1-9E1F-4B54-A3A2-5F16C0AD49E2}</a:tableStyleId>
              </a:tblPr>
              <a:tblGrid>
                <a:gridCol w="431800"/>
                <a:gridCol w="431800"/>
                <a:gridCol w="431800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A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B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C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1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2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6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592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3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2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6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4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5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7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4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5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8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</a:tbl>
          </a:graphicData>
        </a:graphic>
      </p:graphicFrame>
      <p:graphicFrame>
        <p:nvGraphicFramePr>
          <p:cNvPr id="409" name="Table 409"/>
          <p:cNvGraphicFramePr/>
          <p:nvPr/>
        </p:nvGraphicFramePr>
        <p:xfrm>
          <a:off x="3352800" y="4267200"/>
          <a:ext cx="914400" cy="18542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{8F44A2F1-9E1F-4B54-A3A2-5F16C0AD49E2}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solidFill>
                            <a:srgbClr val="BB8CDD"/>
                          </a:solidFill>
                          <a:uFill>
                            <a:solidFill>
                              <a:srgbClr val="BB8CDD"/>
                            </a:solidFill>
                          </a:uFill>
                        </a:rPr>
                        <a:t>B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FFFFFF"/>
                            </a:solidFill>
                          </a:uFill>
                          <a:sym typeface="Helvetica"/>
                        </a:defRPr>
                      </a:pPr>
                      <a:r>
                        <a:t>C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2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6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5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7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5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8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9</a:t>
                      </a:r>
                    </a:p>
                  </a:txBody>
                  <a:tcPr marL="38100" marR="38100" marT="38100" marB="3810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>
                          <a:uFill>
                            <a:solidFill>
                              <a:srgbClr val="000000"/>
                            </a:solidFill>
                          </a:uFill>
                          <a:sym typeface="Corbel"/>
                        </a:defRPr>
                      </a:pPr>
                      <a:r>
                        <a:t>10</a:t>
                      </a:r>
                    </a:p>
                  </a:txBody>
                  <a:tcPr marL="38100" marR="38100" marT="38100" marB="3810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3"/>
      <p:bldP build="whole" bldLvl="1" animBg="1" rev="0" advAuto="0" spid="407" grpId="2"/>
      <p:bldP build="whole" bldLvl="1" animBg="1" rev="0" advAuto="0" spid="408" grpId="4"/>
      <p:bldP build="p" bldLvl="1" animBg="1" rev="0" advAuto="0" spid="40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Modeling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Often, especially for ML-type algorithms, the result is a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model</a:t>
            </a:r>
            <a:r>
              <a:t> = a simple representation of the data, typically used for prediction.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Example</a:t>
            </a:r>
            <a:r>
              <a:t>: PageRank is a number Google assigns to each Web page, representing the “importance” of the page.</a:t>
            </a:r>
          </a:p>
          <a:p>
            <a:pPr lvl="1"/>
            <a:r>
              <a:t>Calculated from the link structure of the Web.</a:t>
            </a:r>
          </a:p>
          <a:p>
            <a:pPr lvl="1"/>
            <a:r>
              <a:t>Summarizes in one number, all the links leading to one page.</a:t>
            </a:r>
          </a:p>
          <a:p>
            <a:pPr lvl="1"/>
            <a:r>
              <a:t>Used to help decide which pages Google shows you.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2" name="Shape 41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3" name="Shape 4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Map Function</a:t>
            </a:r>
          </a:p>
        </p:txBody>
      </p:sp>
      <p:sp>
        <p:nvSpPr>
          <p:cNvPr id="414" name="Shape 4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tuple (a,b) in R is mapped to key = b, value = (R,a).</a:t>
            </a:r>
          </a:p>
          <a:p>
            <a:pPr lvl="1"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Note</a:t>
            </a:r>
            <a:r>
              <a:t>: “R” in the value is just a bit that means “this value represents a tuple in R, not S.”</a:t>
            </a:r>
          </a:p>
          <a:p>
            <a:pPr/>
            <a:r>
              <a:t>Each tuple (b,c) in S is mapped to key = b, value = (S,c).</a:t>
            </a:r>
          </a:p>
          <a:p>
            <a:pPr/>
            <a:r>
              <a:t>After grouping by keys, each reducer gets a key-list that looks like                                                    	(b, [(R,a</a:t>
            </a:r>
            <a:r>
              <a:rPr baseline="-25000"/>
              <a:t>1</a:t>
            </a:r>
            <a:r>
              <a:t>), (R,a</a:t>
            </a:r>
            <a:r>
              <a:rPr baseline="-25000"/>
              <a:t>2</a:t>
            </a:r>
            <a:r>
              <a:t>),…, (S,c</a:t>
            </a:r>
            <a:r>
              <a:rPr baseline="-25000"/>
              <a:t>1</a:t>
            </a:r>
            <a:r>
              <a:t>), (S,c</a:t>
            </a:r>
            <a:r>
              <a:rPr baseline="-25000"/>
              <a:t>2</a:t>
            </a:r>
            <a:r>
              <a:t>),…]).</a:t>
            </a:r>
          </a:p>
        </p:txBody>
      </p:sp>
      <p:sp>
        <p:nvSpPr>
          <p:cNvPr id="415" name="Shape 415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8" name="Shape 418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9" name="Shape 4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Reduce Function</a:t>
            </a:r>
          </a:p>
        </p:txBody>
      </p:sp>
      <p:sp>
        <p:nvSpPr>
          <p:cNvPr id="420" name="Shape 4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 each pair (R,a) and (S,c) on the list for key b, emit (a,b,c).</a:t>
            </a:r>
          </a:p>
          <a:p>
            <a:pPr lvl="1"/>
            <a:r>
              <a:t>Note this process can produce a quadratic number of outputs as a function of the list length.</a:t>
            </a:r>
          </a:p>
          <a:p>
            <a:pPr lvl="1"/>
            <a:r>
              <a:t>If you took CS245, you may recognize this algorithm as essentially a “parallel hash join.”</a:t>
            </a:r>
          </a:p>
          <a:p>
            <a:pPr lvl="1"/>
            <a:r>
              <a:t>It’s a really efficient way to join relations, as long as you don’t have too many tuples with a common shared value.</a:t>
            </a:r>
          </a:p>
        </p:txBody>
      </p:sp>
      <p:sp>
        <p:nvSpPr>
          <p:cNvPr id="421" name="Shape 421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2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24" name="Shape 42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25" name="Shape 4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Two-Pass Matrix Multiplication</a:t>
            </a:r>
          </a:p>
        </p:txBody>
      </p:sp>
      <p:sp>
        <p:nvSpPr>
          <p:cNvPr id="426" name="Shape 4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Multiply matrix M = [m</a:t>
            </a:r>
            <a:r>
              <a:rPr baseline="-25000"/>
              <a:t>ij</a:t>
            </a:r>
            <a:r>
              <a:t>] by N = [n</a:t>
            </a:r>
            <a:r>
              <a:rPr baseline="-25000"/>
              <a:t>jk</a:t>
            </a:r>
            <a:r>
              <a:t>].</a:t>
            </a:r>
          </a:p>
          <a:p>
            <a:pPr lvl="1"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Want</a:t>
            </a:r>
            <a:r>
              <a:t>: P = [p</a:t>
            </a:r>
            <a:r>
              <a:rPr baseline="-25000"/>
              <a:t>ik</a:t>
            </a:r>
            <a:r>
              <a:t>], where p</a:t>
            </a:r>
            <a:r>
              <a:rPr baseline="-25000"/>
              <a:t>ik</a:t>
            </a:r>
            <a:r>
              <a:t> =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Σ</a:t>
            </a:r>
            <a:r>
              <a:rPr baseline="-25000"/>
              <a:t>j</a:t>
            </a:r>
            <a:r>
              <a:t> m</a:t>
            </a:r>
            <a:r>
              <a:rPr baseline="-25000"/>
              <a:t>ij</a:t>
            </a:r>
            <a:r>
              <a:t>*n</a:t>
            </a:r>
            <a:r>
              <a:rPr baseline="-25000"/>
              <a:t>jk</a:t>
            </a:r>
            <a:r>
              <a:t>.</a:t>
            </a:r>
          </a:p>
          <a:p>
            <a:pPr/>
            <a:r>
              <a:t>First pass is similar to relational join; second pass is a group+aggregate operation.</a:t>
            </a:r>
          </a:p>
          <a:p>
            <a:pPr/>
            <a:r>
              <a:t>Typically, large relations are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sparse</a:t>
            </a:r>
            <a:r>
              <a:t> (mostly 0’s), so we can assume the nonzero element m</a:t>
            </a:r>
            <a:r>
              <a:rPr baseline="-25000"/>
              <a:t>ij</a:t>
            </a:r>
            <a:r>
              <a:t> is really a tuple of a relation (i, j, m</a:t>
            </a:r>
            <a:r>
              <a:rPr baseline="-25000"/>
              <a:t>ij</a:t>
            </a:r>
            <a:r>
              <a:t>).</a:t>
            </a:r>
          </a:p>
          <a:p>
            <a:pPr lvl="1"/>
            <a:r>
              <a:t>Similarly for n</a:t>
            </a:r>
            <a:r>
              <a:rPr baseline="-25000"/>
              <a:t>jk</a:t>
            </a:r>
            <a:r>
              <a:t>.</a:t>
            </a:r>
          </a:p>
          <a:p>
            <a:pPr lvl="1"/>
            <a:r>
              <a:t>0 elements are not represented at all.</a:t>
            </a:r>
          </a:p>
        </p:txBody>
      </p:sp>
      <p:sp>
        <p:nvSpPr>
          <p:cNvPr id="427" name="Shape 42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2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30" name="Shape 430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31" name="Shape 4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Map and Reduce Functions</a:t>
            </a:r>
          </a:p>
        </p:txBody>
      </p:sp>
      <p:sp>
        <p:nvSpPr>
          <p:cNvPr id="432" name="Shape 4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Map function</a:t>
            </a:r>
            <a:r>
              <a:t>: m</a:t>
            </a:r>
            <a:r>
              <a:rPr baseline="-25000"/>
              <a:t>ij</a:t>
            </a:r>
            <a:r>
              <a:t> -&gt; key = j, value = (M,i,m</a:t>
            </a:r>
            <a:r>
              <a:rPr baseline="-25000"/>
              <a:t>ij</a:t>
            </a:r>
            <a:r>
              <a:t>); n</a:t>
            </a:r>
            <a:r>
              <a:rPr baseline="-25000"/>
              <a:t>jk</a:t>
            </a:r>
            <a:r>
              <a:t> -&gt; key = j, value = (N,k,n</a:t>
            </a:r>
            <a:r>
              <a:rPr baseline="-25000"/>
              <a:t>jk</a:t>
            </a:r>
            <a:r>
              <a:t>).</a:t>
            </a:r>
          </a:p>
          <a:p>
            <a:pPr lvl="1"/>
            <a:r>
              <a:t>As for join, M and N here are bits indicating which relation the value comes from.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Reduce function</a:t>
            </a:r>
            <a:r>
              <a:t>: for key j, pair each (M,i,m</a:t>
            </a:r>
            <a:r>
              <a:rPr baseline="-25000"/>
              <a:t>ij</a:t>
            </a:r>
            <a:r>
              <a:t>) on its list with each (N,k,n</a:t>
            </a:r>
            <a:r>
              <a:rPr baseline="-25000"/>
              <a:t>jk</a:t>
            </a:r>
            <a:r>
              <a:t>) and produce key = (i,k), value = m</a:t>
            </a:r>
            <a:r>
              <a:rPr baseline="-25000"/>
              <a:t>ij</a:t>
            </a:r>
            <a:r>
              <a:t> * n</a:t>
            </a:r>
            <a:r>
              <a:rPr baseline="-25000"/>
              <a:t>jk</a:t>
            </a:r>
            <a:r>
              <a:t>.</a:t>
            </a:r>
          </a:p>
        </p:txBody>
      </p:sp>
      <p:sp>
        <p:nvSpPr>
          <p:cNvPr id="433" name="Shape 433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36" name="Shape 436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37" name="Shape 4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Second Pass</a:t>
            </a:r>
          </a:p>
        </p:txBody>
      </p:sp>
      <p:sp>
        <p:nvSpPr>
          <p:cNvPr id="438" name="Shape 4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Map function</a:t>
            </a:r>
            <a:r>
              <a:t>: The identity function.</a:t>
            </a:r>
          </a:p>
          <a:p>
            <a:pPr/>
            <a:r>
              <a:t>Result is that each key (i,k) is paired with the list of products m</a:t>
            </a:r>
            <a:r>
              <a:rPr baseline="-25000"/>
              <a:t>ij</a:t>
            </a:r>
            <a:r>
              <a:t> * n</a:t>
            </a:r>
            <a:r>
              <a:rPr baseline="-25000"/>
              <a:t>jk</a:t>
            </a:r>
            <a:r>
              <a:t> for all j.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Reduce function</a:t>
            </a:r>
            <a:r>
              <a:t>: sum all the elements on the list, and produce key = (i,k), value = that sum.</a:t>
            </a:r>
          </a:p>
          <a:p>
            <a:pPr lvl="1"/>
            <a:r>
              <a:t>I.e., each output element ((i,k),s) says that the element p</a:t>
            </a:r>
            <a:r>
              <a:rPr baseline="-25000"/>
              <a:t>ik</a:t>
            </a:r>
            <a:r>
              <a:t> of the product matrix P is s.</a:t>
            </a:r>
          </a:p>
        </p:txBody>
      </p:sp>
      <p:sp>
        <p:nvSpPr>
          <p:cNvPr id="439" name="Shape 43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8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42" name="Shape 44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43" name="Shape 443"/>
          <p:cNvSpPr/>
          <p:nvPr>
            <p:ph type="title"/>
          </p:nvPr>
        </p:nvSpPr>
        <p:spPr>
          <a:xfrm>
            <a:off x="228600" y="0"/>
            <a:ext cx="8915400" cy="1139953"/>
          </a:xfrm>
          <a:prstGeom prst="rect">
            <a:avLst/>
          </a:prstGeom>
        </p:spPr>
        <p:txBody>
          <a:bodyPr/>
          <a:lstStyle/>
          <a:p>
            <a:pPr/>
            <a:r>
              <a:t>Single-Pass Matrix Multiplication</a:t>
            </a:r>
          </a:p>
        </p:txBody>
      </p:sp>
      <p:sp>
        <p:nvSpPr>
          <p:cNvPr id="444" name="Shape 444"/>
          <p:cNvSpPr/>
          <p:nvPr>
            <p:ph type="body" idx="1"/>
          </p:nvPr>
        </p:nvSpPr>
        <p:spPr>
          <a:xfrm>
            <a:off x="228600" y="1295400"/>
            <a:ext cx="8763000" cy="5181600"/>
          </a:xfrm>
          <a:prstGeom prst="rect">
            <a:avLst/>
          </a:prstGeom>
        </p:spPr>
        <p:txBody>
          <a:bodyPr/>
          <a:lstStyle/>
          <a:p>
            <a:pPr/>
            <a:r>
              <a:t>We can use a single pass if: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Keys (reducers) correspond to output elements (i,k).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We send input elements to more than one reducer.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Map function</a:t>
            </a:r>
            <a:r>
              <a:t>: m</a:t>
            </a:r>
            <a:r>
              <a:rPr baseline="-25000"/>
              <a:t>ij</a:t>
            </a:r>
            <a:r>
              <a:t> -&gt; for all k: key = (i,k), value = (M,j,m</a:t>
            </a:r>
            <a:r>
              <a:rPr baseline="-25000"/>
              <a:t>ij</a:t>
            </a:r>
            <a:r>
              <a:t>);  n</a:t>
            </a:r>
            <a:r>
              <a:rPr baseline="-25000"/>
              <a:t>jk</a:t>
            </a:r>
            <a:r>
              <a:t> -&gt; for all i: key = (i,k), value = (N,j,n</a:t>
            </a:r>
            <a:r>
              <a:rPr baseline="-25000"/>
              <a:t>jk</a:t>
            </a:r>
            <a:r>
              <a:t>).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The Reduce function</a:t>
            </a:r>
            <a:r>
              <a:t>: for each (M,j,m</a:t>
            </a:r>
            <a:r>
              <a:rPr baseline="-25000"/>
              <a:t>ij</a:t>
            </a:r>
            <a:r>
              <a:t>) on the list for key (i,k) find the (N,j,n</a:t>
            </a:r>
            <a:r>
              <a:rPr baseline="-25000"/>
              <a:t>jk</a:t>
            </a:r>
            <a:r>
              <a:t>) with the same j.  Multiply m</a:t>
            </a:r>
            <a:r>
              <a:rPr baseline="-25000"/>
              <a:t>ij</a:t>
            </a:r>
            <a:r>
              <a:t> by n</a:t>
            </a:r>
            <a:r>
              <a:rPr baseline="-25000"/>
              <a:t>jk</a:t>
            </a:r>
            <a:r>
              <a:t> and then sum the products. </a:t>
            </a:r>
          </a:p>
        </p:txBody>
      </p:sp>
      <p:sp>
        <p:nvSpPr>
          <p:cNvPr id="445" name="Shape 445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4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48" name="Shape 448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49" name="Shape 44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0" name="Shape 450"/>
          <p:cNvSpPr/>
          <p:nvPr>
            <p:ph type="ctrTitle"/>
          </p:nvPr>
        </p:nvSpPr>
        <p:spPr>
          <a:xfrm>
            <a:off x="304800" y="914400"/>
            <a:ext cx="8534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Extensions to MapReduce</a:t>
            </a:r>
          </a:p>
        </p:txBody>
      </p:sp>
      <p:sp>
        <p:nvSpPr>
          <p:cNvPr id="451" name="Shape 451"/>
          <p:cNvSpPr/>
          <p:nvPr>
            <p:ph type="subTitle" sz="half" idx="1"/>
          </p:nvPr>
        </p:nvSpPr>
        <p:spPr>
          <a:xfrm>
            <a:off x="1219200" y="2514600"/>
            <a:ext cx="7543800" cy="19050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Data-Flow Systems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Bulk-Synchronous Systems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Tyranny of 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54" name="Shape 45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55" name="Shape 4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Data-Flow Systems</a:t>
            </a:r>
          </a:p>
        </p:txBody>
      </p:sp>
      <p:sp>
        <p:nvSpPr>
          <p:cNvPr id="456" name="Shape 4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MapReduce uses two ranks of tasks: one for Map the second for Reduce.</a:t>
            </a:r>
          </a:p>
          <a:p>
            <a:pPr lvl="1"/>
            <a:r>
              <a:t>Data flows from the first rank to the second.</a:t>
            </a:r>
          </a:p>
          <a:p>
            <a:pPr/>
            <a:r>
              <a:t>Generalize in two ways: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Allow any number of ranks.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Allow functions other than Map and Reduce.</a:t>
            </a:r>
          </a:p>
          <a:p>
            <a:pPr/>
            <a:r>
              <a:t>As long as data flow is in one direction only, we can have the blocking property and allow recovery of tasks rather than whole jobs.</a:t>
            </a:r>
          </a:p>
        </p:txBody>
      </p:sp>
      <p:sp>
        <p:nvSpPr>
          <p:cNvPr id="457" name="Shape 45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60" name="Shape 460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61" name="Shape 4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Spark and Flink</a:t>
            </a:r>
          </a:p>
        </p:txBody>
      </p:sp>
      <p:sp>
        <p:nvSpPr>
          <p:cNvPr id="462" name="Shape 4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Two recent data-flow systems from Apache.</a:t>
            </a:r>
          </a:p>
          <a:p>
            <a:pPr/>
            <a:r>
              <a:t>Incorporate group+aggregate (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GA</a:t>
            </a:r>
            <a:r>
              <a:t>) as an explicit operator.</a:t>
            </a:r>
          </a:p>
          <a:p>
            <a:pPr/>
            <a:r>
              <a:t>Allow any acyclic data flow involving these primitives.</a:t>
            </a:r>
          </a:p>
          <a:p>
            <a:pPr/>
            <a:r>
              <a:t>Are tuned to operate in main memory.</a:t>
            </a:r>
          </a:p>
          <a:p>
            <a:pPr lvl="1"/>
            <a:r>
              <a:t>Big performance improvement over Hadoop in many cases.</a:t>
            </a:r>
          </a:p>
        </p:txBody>
      </p:sp>
      <p:sp>
        <p:nvSpPr>
          <p:cNvPr id="463" name="Shape 463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6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66" name="Shape 466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67" name="Shape 4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A1D562"/>
                </a:solidFill>
                <a:uFill>
                  <a:solidFill>
                    <a:srgbClr val="A1D562"/>
                  </a:solidFill>
                </a:uFill>
              </a:rPr>
              <a:t>Example</a:t>
            </a:r>
            <a:r>
              <a:t>: 2-Pass MatMult</a:t>
            </a:r>
          </a:p>
        </p:txBody>
      </p:sp>
      <p:sp>
        <p:nvSpPr>
          <p:cNvPr id="468" name="Shape 4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2-pass MapReduce algorithm had a second Map function that didn’t really do anything.</a:t>
            </a:r>
          </a:p>
          <a:p>
            <a:pPr/>
            <a:r>
              <a:t>We could think of it as a five-rank data-flow algorithm of the form Map-GA-Reduce-GA-Reduce, where the output forms are: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(j, (M,i,m</a:t>
            </a:r>
            <a:r>
              <a:rPr baseline="-25000"/>
              <a:t>ij</a:t>
            </a:r>
            <a:r>
              <a:t>)) and (j, (N,k,n</a:t>
            </a:r>
            <a:r>
              <a:rPr baseline="-25000"/>
              <a:t>jk</a:t>
            </a:r>
            <a:r>
              <a:t>)).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j with list of (M,i,m</a:t>
            </a:r>
            <a:r>
              <a:rPr baseline="-25000"/>
              <a:t>ij</a:t>
            </a:r>
            <a:r>
              <a:t>)’s and (N,k,n</a:t>
            </a:r>
            <a:r>
              <a:rPr baseline="-25000"/>
              <a:t>jk</a:t>
            </a:r>
            <a:r>
              <a:t>)’s.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((i,k), m</a:t>
            </a:r>
            <a:r>
              <a:rPr baseline="-25000"/>
              <a:t>ij</a:t>
            </a:r>
            <a:r>
              <a:t> * n</a:t>
            </a:r>
            <a:r>
              <a:rPr baseline="-25000"/>
              <a:t>jk</a:t>
            </a:r>
            <a:r>
              <a:t>).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(i,k) with list of m</a:t>
            </a:r>
            <a:r>
              <a:rPr baseline="-25000"/>
              <a:t>ij</a:t>
            </a:r>
            <a:r>
              <a:t> * n</a:t>
            </a:r>
            <a:r>
              <a:rPr baseline="-25000"/>
              <a:t>jk</a:t>
            </a:r>
            <a:r>
              <a:t>’s.</a:t>
            </a:r>
          </a:p>
          <a:p>
            <a:pPr lvl="1" marL="971550" indent="-514350">
              <a:buFont typeface="Calibri"/>
              <a:buAutoNum type="arabicPeriod" startAt="1"/>
            </a:pPr>
            <a:r>
              <a:t>((i,k), p</a:t>
            </a:r>
            <a:r>
              <a:rPr baseline="-25000"/>
              <a:t>ik</a:t>
            </a:r>
            <a:r>
              <a:t>).</a:t>
            </a:r>
          </a:p>
        </p:txBody>
      </p:sp>
      <p:sp>
        <p:nvSpPr>
          <p:cNvPr id="469" name="Shape 46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0" y="0"/>
            <a:ext cx="9144000" cy="1139953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A1D562"/>
                </a:solidFill>
                <a:uFill>
                  <a:solidFill>
                    <a:srgbClr val="A1D562"/>
                  </a:solidFill>
                </a:uFill>
              </a:rPr>
              <a:t>Example</a:t>
            </a:r>
            <a:r>
              <a:t>: College Football Ranks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Problem</a:t>
            </a:r>
            <a:r>
              <a:t>: Most teams don’t play each other, and there are weaker and stronger leagues.</a:t>
            </a:r>
          </a:p>
          <a:p>
            <a:pPr lvl="1">
              <a:lnSpc>
                <a:spcPct val="90000"/>
              </a:lnSpc>
            </a:pPr>
            <a:r>
              <a:t>So which teams are the best?  Who would win a game between teams that never played each other?</a:t>
            </a:r>
          </a:p>
          <a:p>
            <a:pPr>
              <a:lnSpc>
                <a:spcPct val="90000"/>
              </a:lnSpc>
            </a:pPr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Model </a:t>
            </a:r>
            <a:r>
              <a:t>(old style): a list of the teams from best to worst.</a:t>
            </a:r>
          </a:p>
          <a:p>
            <a:pPr>
              <a:lnSpc>
                <a:spcPct val="90000"/>
              </a:lnSpc>
            </a:pPr>
            <a:r>
              <a:rPr>
                <a:solidFill>
                  <a:srgbClr val="00BEF3"/>
                </a:solidFill>
                <a:uFill>
                  <a:solidFill>
                    <a:srgbClr val="00BEF3"/>
                  </a:solidFill>
                </a:uFill>
              </a:rPr>
              <a:t>Algorithm</a:t>
            </a:r>
            <a:r>
              <a:t> (old style):</a:t>
            </a:r>
          </a:p>
          <a:p>
            <a:pPr lvl="1" marL="971550" indent="-514350">
              <a:lnSpc>
                <a:spcPct val="90000"/>
              </a:lnSpc>
              <a:buFont typeface="Calibri"/>
              <a:buAutoNum type="arabicPeriod" startAt="1"/>
            </a:pP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Cost</a:t>
            </a:r>
            <a:r>
              <a:t> of a list = # of teams out of order.</a:t>
            </a:r>
          </a:p>
          <a:p>
            <a:pPr lvl="1" marL="971550" indent="-514350">
              <a:lnSpc>
                <a:spcPct val="90000"/>
              </a:lnSpc>
              <a:buFont typeface="Calibri"/>
              <a:buAutoNum type="arabicPeriod" startAt="1"/>
            </a:pPr>
            <a:r>
              <a:t>Start with some list (e.g., order by % won).</a:t>
            </a:r>
          </a:p>
          <a:p>
            <a:pPr lvl="1" marL="971550" indent="-514350">
              <a:lnSpc>
                <a:spcPct val="90000"/>
              </a:lnSpc>
              <a:buFont typeface="Calibri"/>
              <a:buAutoNum type="arabicPeriod" startAt="1"/>
            </a:pPr>
            <a:r>
              <a:t>Make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incremental</a:t>
            </a:r>
            <a:r>
              <a:t> cost improvements until none possible (e.g., swap adjacent teams)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1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/>
        </p:nvSpPr>
        <p:spPr>
          <a:xfrm>
            <a:off x="0" y="0"/>
            <a:ext cx="9156700" cy="5135430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72" name="Shape 472"/>
          <p:cNvSpPr/>
          <p:nvPr/>
        </p:nvSpPr>
        <p:spPr>
          <a:xfrm>
            <a:off x="0" y="5128333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73" name="Shape 473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4" name="Shape 474"/>
          <p:cNvSpPr/>
          <p:nvPr>
            <p:ph type="ctrTitle"/>
          </p:nvPr>
        </p:nvSpPr>
        <p:spPr>
          <a:xfrm>
            <a:off x="304800" y="914400"/>
            <a:ext cx="8534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>
              <a:defRPr>
                <a:solidFill>
                  <a:srgbClr val="F4BA00"/>
                </a:solidFill>
                <a:uFill>
                  <a:solidFill>
                    <a:srgbClr val="F4BA00"/>
                  </a:solidFill>
                </a:uFill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Bulk-Synchronous Systems</a:t>
            </a:r>
          </a:p>
        </p:txBody>
      </p:sp>
      <p:sp>
        <p:nvSpPr>
          <p:cNvPr id="475" name="Shape 475"/>
          <p:cNvSpPr/>
          <p:nvPr>
            <p:ph type="subTitle" sz="half" idx="1"/>
          </p:nvPr>
        </p:nvSpPr>
        <p:spPr>
          <a:xfrm>
            <a:off x="1219200" y="2514600"/>
            <a:ext cx="7543800" cy="19050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Graph Model of Data</a:t>
            </a:r>
          </a:p>
          <a:p>
            <a:pPr/>
            <a:r>
              <a:rPr>
                <a:solidFill>
                  <a:srgbClr val="FFCA00"/>
                </a:solidFill>
                <a:uFill>
                  <a:solidFill>
                    <a:srgbClr val="FFCA00"/>
                  </a:solidFill>
                </a:uFill>
              </a:rPr>
              <a:t>Some Systems Using This Model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78" name="Shape 478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79" name="Shape 47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0" name="Shape 4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Graph Model</a:t>
            </a:r>
          </a:p>
        </p:txBody>
      </p:sp>
      <p:sp>
        <p:nvSpPr>
          <p:cNvPr id="481" name="Shape 481"/>
          <p:cNvSpPr/>
          <p:nvPr>
            <p:ph type="body" idx="1"/>
          </p:nvPr>
        </p:nvSpPr>
        <p:spPr>
          <a:xfrm>
            <a:off x="457200" y="1219200"/>
            <a:ext cx="8305800" cy="5486400"/>
          </a:xfrm>
          <a:prstGeom prst="rect">
            <a:avLst/>
          </a:prstGeom>
        </p:spPr>
        <p:txBody>
          <a:bodyPr/>
          <a:lstStyle/>
          <a:p>
            <a:pPr/>
            <a:r>
              <a:t>Views all computation as a recursion on some graph.</a:t>
            </a:r>
          </a:p>
          <a:p>
            <a:pPr/>
            <a:r>
              <a:t>Graph nodes send messages to one another.</a:t>
            </a:r>
          </a:p>
          <a:p>
            <a:pPr lvl="1"/>
            <a:r>
              <a:t>Messages bunched into </a:t>
            </a:r>
            <a:r>
              <a:rPr i="1">
                <a:solidFill>
                  <a:srgbClr val="FF2C79"/>
                </a:solidFill>
                <a:uFill>
                  <a:solidFill>
                    <a:srgbClr val="FF2C79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supersteps</a:t>
            </a:r>
            <a:r>
              <a:t>, where each graph node processes all data received.</a:t>
            </a:r>
          </a:p>
          <a:p>
            <a:pPr lvl="1"/>
            <a:r>
              <a:t>Sending individual messages would result in far too much overhead.</a:t>
            </a:r>
          </a:p>
          <a:p>
            <a:pPr/>
            <a:r>
              <a:t>Checkpoint all compute nodes after some fixed number of supersteps.</a:t>
            </a:r>
          </a:p>
          <a:p>
            <a:pPr/>
            <a:r>
              <a:t>On failure, rolls all tasks back to previous checkpoint.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81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84" name="Shape 48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85" name="Shape 485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6" name="Shape 486"/>
          <p:cNvSpPr/>
          <p:nvPr>
            <p:ph type="title"/>
          </p:nvPr>
        </p:nvSpPr>
        <p:spPr>
          <a:xfrm>
            <a:off x="22964" y="0"/>
            <a:ext cx="9144001" cy="1143000"/>
          </a:xfrm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A1D562"/>
                </a:solidFill>
                <a:uFill>
                  <a:solidFill>
                    <a:srgbClr val="A1D562"/>
                  </a:solidFill>
                </a:uFill>
              </a:rPr>
              <a:t>Example</a:t>
            </a:r>
            <a:r>
              <a:t>: Shortest Paths</a:t>
            </a:r>
          </a:p>
        </p:txBody>
      </p:sp>
      <p:grpSp>
        <p:nvGrpSpPr>
          <p:cNvPr id="489" name="Group 489"/>
          <p:cNvGrpSpPr/>
          <p:nvPr/>
        </p:nvGrpSpPr>
        <p:grpSpPr>
          <a:xfrm>
            <a:off x="3124200" y="3047999"/>
            <a:ext cx="2514600" cy="1219202"/>
            <a:chOff x="0" y="0"/>
            <a:chExt cx="2514600" cy="1219200"/>
          </a:xfrm>
        </p:grpSpPr>
        <p:sp>
          <p:nvSpPr>
            <p:cNvPr id="487" name="Shape 487"/>
            <p:cNvSpPr/>
            <p:nvPr/>
          </p:nvSpPr>
          <p:spPr>
            <a:xfrm>
              <a:off x="0" y="0"/>
              <a:ext cx="2514600" cy="1219201"/>
            </a:xfrm>
            <a:prstGeom prst="ellipse">
              <a:avLst/>
            </a:prstGeom>
            <a:solidFill>
              <a:srgbClr val="F4BA00">
                <a:alpha val="50000"/>
              </a:srgb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488" name="Shape 488"/>
            <p:cNvSpPr/>
            <p:nvPr/>
          </p:nvSpPr>
          <p:spPr>
            <a:xfrm>
              <a:off x="526770" y="292100"/>
              <a:ext cx="1461059" cy="63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Node            </a:t>
              </a:r>
            </a:p>
            <a:p>
              <a: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N                </a:t>
              </a:r>
            </a:p>
          </p:txBody>
        </p:sp>
      </p:grpSp>
      <p:grpSp>
        <p:nvGrpSpPr>
          <p:cNvPr id="492" name="Group 492"/>
          <p:cNvGrpSpPr/>
          <p:nvPr/>
        </p:nvGrpSpPr>
        <p:grpSpPr>
          <a:xfrm>
            <a:off x="1066799" y="1600200"/>
            <a:ext cx="2667001" cy="1600200"/>
            <a:chOff x="0" y="0"/>
            <a:chExt cx="2666999" cy="1600200"/>
          </a:xfrm>
        </p:grpSpPr>
        <p:sp>
          <p:nvSpPr>
            <p:cNvPr id="490" name="Shape 490"/>
            <p:cNvSpPr/>
            <p:nvPr/>
          </p:nvSpPr>
          <p:spPr>
            <a:xfrm>
              <a:off x="0" y="0"/>
              <a:ext cx="1841500" cy="939800"/>
            </a:xfrm>
            <a:prstGeom prst="rect">
              <a:avLst/>
            </a:prstGeom>
            <a:noFill/>
            <a:ln w="25400" cap="flat">
              <a:solidFill>
                <a:srgbClr val="AB4979"/>
              </a:solidFill>
              <a:prstDash val="sysDot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/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I found a path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from node M to</a:t>
              </a:r>
            </a:p>
            <a:p>
              <a:pPr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pPr>
              <a:r>
                <a:t>you of length L</a:t>
              </a:r>
            </a:p>
          </p:txBody>
        </p:sp>
        <p:sp>
          <p:nvSpPr>
            <p:cNvPr id="491" name="Shape 491"/>
            <p:cNvSpPr/>
            <p:nvPr/>
          </p:nvSpPr>
          <p:spPr>
            <a:xfrm>
              <a:off x="1828932" y="923925"/>
              <a:ext cx="838068" cy="676275"/>
            </a:xfrm>
            <a:prstGeom prst="line">
              <a:avLst/>
            </a:prstGeom>
            <a:noFill/>
            <a:ln w="25400" cap="flat">
              <a:solidFill>
                <a:srgbClr val="AB4979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493" name="Shape 493"/>
          <p:cNvSpPr/>
          <p:nvPr/>
        </p:nvSpPr>
        <p:spPr>
          <a:xfrm>
            <a:off x="2590800" y="5105400"/>
            <a:ext cx="609600" cy="609601"/>
          </a:xfrm>
          <a:prstGeom prst="ellipse">
            <a:avLst/>
          </a:prstGeom>
          <a:solidFill>
            <a:srgbClr val="F4BA00">
              <a:alpha val="50000"/>
            </a:srgbClr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4" name="Shape 494"/>
          <p:cNvSpPr/>
          <p:nvPr/>
        </p:nvSpPr>
        <p:spPr>
          <a:xfrm>
            <a:off x="5410200" y="5105400"/>
            <a:ext cx="609600" cy="609601"/>
          </a:xfrm>
          <a:prstGeom prst="ellipse">
            <a:avLst/>
          </a:prstGeom>
          <a:solidFill>
            <a:srgbClr val="F4BA00">
              <a:alpha val="50000"/>
            </a:srgbClr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5" name="Shape 495"/>
          <p:cNvSpPr/>
          <p:nvPr/>
        </p:nvSpPr>
        <p:spPr>
          <a:xfrm>
            <a:off x="4038600" y="5105400"/>
            <a:ext cx="609600" cy="609601"/>
          </a:xfrm>
          <a:prstGeom prst="ellipse">
            <a:avLst/>
          </a:prstGeom>
          <a:solidFill>
            <a:srgbClr val="F4BA00">
              <a:alpha val="50000"/>
            </a:srgbClr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6" name="Shape 496"/>
          <p:cNvSpPr/>
          <p:nvPr/>
        </p:nvSpPr>
        <p:spPr>
          <a:xfrm>
            <a:off x="4343400" y="4267200"/>
            <a:ext cx="0" cy="8382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7" name="Shape 497"/>
          <p:cNvSpPr/>
          <p:nvPr/>
        </p:nvSpPr>
        <p:spPr>
          <a:xfrm flipH="1">
            <a:off x="3048000" y="4191000"/>
            <a:ext cx="914400" cy="9906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8" name="Shape 498"/>
          <p:cNvSpPr/>
          <p:nvPr/>
        </p:nvSpPr>
        <p:spPr>
          <a:xfrm>
            <a:off x="4800600" y="4191000"/>
            <a:ext cx="785020" cy="9906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9" name="Shape 499"/>
          <p:cNvSpPr/>
          <p:nvPr/>
        </p:nvSpPr>
        <p:spPr>
          <a:xfrm>
            <a:off x="3124200" y="4419600"/>
            <a:ext cx="218067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500" name="Shape 500"/>
          <p:cNvSpPr/>
          <p:nvPr/>
        </p:nvSpPr>
        <p:spPr>
          <a:xfrm>
            <a:off x="3962400" y="4495800"/>
            <a:ext cx="218067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501" name="Shape 501"/>
          <p:cNvSpPr/>
          <p:nvPr/>
        </p:nvSpPr>
        <p:spPr>
          <a:xfrm>
            <a:off x="5410200" y="4419600"/>
            <a:ext cx="218067" cy="35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511" name="Group 511"/>
          <p:cNvGrpSpPr/>
          <p:nvPr/>
        </p:nvGrpSpPr>
        <p:grpSpPr>
          <a:xfrm>
            <a:off x="609600" y="3048000"/>
            <a:ext cx="7480300" cy="3606801"/>
            <a:chOff x="0" y="0"/>
            <a:chExt cx="7480299" cy="3606800"/>
          </a:xfrm>
        </p:grpSpPr>
        <p:grpSp>
          <p:nvGrpSpPr>
            <p:cNvPr id="504" name="Group 504"/>
            <p:cNvGrpSpPr/>
            <p:nvPr/>
          </p:nvGrpSpPr>
          <p:grpSpPr>
            <a:xfrm>
              <a:off x="0" y="2667000"/>
              <a:ext cx="3581400" cy="939801"/>
              <a:chOff x="0" y="0"/>
              <a:chExt cx="3581400" cy="939800"/>
            </a:xfrm>
          </p:grpSpPr>
          <p:sp>
            <p:nvSpPr>
              <p:cNvPr id="502" name="Shape 502"/>
              <p:cNvSpPr/>
              <p:nvPr/>
            </p:nvSpPr>
            <p:spPr>
              <a:xfrm>
                <a:off x="0" y="0"/>
                <a:ext cx="2032000" cy="939800"/>
              </a:xfrm>
              <a:prstGeom prst="rect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8100" tIns="38100" rIns="38100" bIns="38100" numCol="1" anchor="t">
                <a:spAutoFit/>
              </a:bodyPr>
              <a:lstStyle/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I found a path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from node M to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you of length L+3</a:t>
                </a:r>
              </a:p>
            </p:txBody>
          </p:sp>
          <p:sp>
            <p:nvSpPr>
              <p:cNvPr id="503" name="Shape 503"/>
              <p:cNvSpPr/>
              <p:nvPr/>
            </p:nvSpPr>
            <p:spPr>
              <a:xfrm flipV="1">
                <a:off x="2057400" y="0"/>
                <a:ext cx="1524000" cy="609600"/>
              </a:xfrm>
              <a:prstGeom prst="line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7200">
                  <a:buClrTx/>
                  <a:buFontTx/>
                  <a:defRPr sz="1200">
                    <a:solidFill>
                      <a:srgbClr val="000000"/>
                    </a:solidFill>
                    <a:uFillTx/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507" name="Group 507"/>
            <p:cNvGrpSpPr/>
            <p:nvPr/>
          </p:nvGrpSpPr>
          <p:grpSpPr>
            <a:xfrm>
              <a:off x="0" y="533400"/>
              <a:ext cx="2133600" cy="1600200"/>
              <a:chOff x="0" y="0"/>
              <a:chExt cx="2133599" cy="1600200"/>
            </a:xfrm>
          </p:grpSpPr>
          <p:sp>
            <p:nvSpPr>
              <p:cNvPr id="505" name="Shape 505"/>
              <p:cNvSpPr/>
              <p:nvPr/>
            </p:nvSpPr>
            <p:spPr>
              <a:xfrm>
                <a:off x="0" y="0"/>
                <a:ext cx="2032000" cy="939800"/>
              </a:xfrm>
              <a:prstGeom prst="rect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8100" tIns="38100" rIns="38100" bIns="38100" numCol="1" anchor="t">
                <a:spAutoFit/>
              </a:bodyPr>
              <a:lstStyle/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I found a path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from node M to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you of length L+5</a:t>
                </a:r>
              </a:p>
            </p:txBody>
          </p:sp>
          <p:sp>
            <p:nvSpPr>
              <p:cNvPr id="506" name="Shape 506"/>
              <p:cNvSpPr/>
              <p:nvPr/>
            </p:nvSpPr>
            <p:spPr>
              <a:xfrm>
                <a:off x="1219199" y="923925"/>
                <a:ext cx="914401" cy="676275"/>
              </a:xfrm>
              <a:prstGeom prst="line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7200">
                  <a:buClrTx/>
                  <a:buFontTx/>
                  <a:defRPr sz="1200">
                    <a:solidFill>
                      <a:srgbClr val="000000"/>
                    </a:solidFill>
                    <a:uFillTx/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510" name="Group 510"/>
            <p:cNvGrpSpPr/>
            <p:nvPr/>
          </p:nvGrpSpPr>
          <p:grpSpPr>
            <a:xfrm>
              <a:off x="5333999" y="0"/>
              <a:ext cx="2146301" cy="2209800"/>
              <a:chOff x="0" y="0"/>
              <a:chExt cx="2146300" cy="2209800"/>
            </a:xfrm>
          </p:grpSpPr>
          <p:sp>
            <p:nvSpPr>
              <p:cNvPr id="508" name="Shape 508"/>
              <p:cNvSpPr/>
              <p:nvPr/>
            </p:nvSpPr>
            <p:spPr>
              <a:xfrm>
                <a:off x="76200" y="0"/>
                <a:ext cx="2070100" cy="939800"/>
              </a:xfrm>
              <a:prstGeom prst="rect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8100" tIns="38100" rIns="38100" bIns="38100" numCol="1" anchor="t">
                <a:spAutoFit/>
              </a:bodyPr>
              <a:lstStyle/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I found a path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from node M to</a:t>
                </a:r>
              </a:p>
              <a:p>
                <a:pPr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you of length L+6</a:t>
                </a:r>
              </a:p>
            </p:txBody>
          </p:sp>
          <p:sp>
            <p:nvSpPr>
              <p:cNvPr id="509" name="Shape 509"/>
              <p:cNvSpPr/>
              <p:nvPr/>
            </p:nvSpPr>
            <p:spPr>
              <a:xfrm flipH="1">
                <a:off x="0" y="914400"/>
                <a:ext cx="1104900" cy="1295400"/>
              </a:xfrm>
              <a:prstGeom prst="line">
                <a:avLst/>
              </a:prstGeom>
              <a:noFill/>
              <a:ln w="25400" cap="flat">
                <a:solidFill>
                  <a:srgbClr val="AB4979"/>
                </a:solidFill>
                <a:prstDash val="sysDot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7200">
                  <a:buClrTx/>
                  <a:buFontTx/>
                  <a:defRPr sz="1200">
                    <a:solidFill>
                      <a:srgbClr val="000000"/>
                    </a:solidFill>
                    <a:uFillTx/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</p:grpSp>
      <p:grpSp>
        <p:nvGrpSpPr>
          <p:cNvPr id="516" name="Group 516"/>
          <p:cNvGrpSpPr/>
          <p:nvPr/>
        </p:nvGrpSpPr>
        <p:grpSpPr>
          <a:xfrm>
            <a:off x="4137819" y="1371599"/>
            <a:ext cx="2187577" cy="1676402"/>
            <a:chOff x="0" y="0"/>
            <a:chExt cx="2187576" cy="1676400"/>
          </a:xfrm>
        </p:grpSpPr>
        <p:grpSp>
          <p:nvGrpSpPr>
            <p:cNvPr id="514" name="Group 514"/>
            <p:cNvGrpSpPr/>
            <p:nvPr/>
          </p:nvGrpSpPr>
          <p:grpSpPr>
            <a:xfrm>
              <a:off x="0" y="0"/>
              <a:ext cx="2187577" cy="1447801"/>
              <a:chOff x="0" y="0"/>
              <a:chExt cx="2187576" cy="1447800"/>
            </a:xfrm>
          </p:grpSpPr>
          <p:sp>
            <p:nvSpPr>
              <p:cNvPr id="512" name="Shape 512"/>
              <p:cNvSpPr/>
              <p:nvPr/>
            </p:nvSpPr>
            <p:spPr>
              <a:xfrm>
                <a:off x="0" y="0"/>
                <a:ext cx="2187577" cy="1447801"/>
              </a:xfrm>
              <a:prstGeom prst="ellipse">
                <a:avLst/>
              </a:prstGeom>
              <a:noFill/>
              <a:ln w="25400" cap="rnd">
                <a:solidFill>
                  <a:srgbClr val="008F00"/>
                </a:solidFill>
                <a:prstDash val="sysDot"/>
                <a:round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 defTabSz="584200">
                  <a:buClr>
                    <a:srgbClr val="000000"/>
                  </a:buClr>
                  <a:defRPr sz="4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uFillTx/>
                  </a:defRPr>
                </a:pPr>
              </a:p>
            </p:txBody>
          </p:sp>
          <p:sp>
            <p:nvSpPr>
              <p:cNvPr id="513" name="Shape 513"/>
              <p:cNvSpPr/>
              <p:nvPr/>
            </p:nvSpPr>
            <p:spPr>
              <a:xfrm>
                <a:off x="96428" y="126999"/>
                <a:ext cx="1994719" cy="1193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/>
              <a:p>
                <a:pPr algn="ctr"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Is this the</a:t>
                </a:r>
              </a:p>
              <a:p>
                <a:pPr algn="ctr"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shortest path from</a:t>
                </a:r>
              </a:p>
              <a:p>
                <a:pPr algn="ctr"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M I know about?</a:t>
                </a:r>
              </a:p>
              <a:p>
                <a:pPr algn="ctr">
                  <a:buClr>
                    <a:srgbClr val="000000"/>
                  </a:buClr>
                  <a:defRPr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</a:defRPr>
                </a:pPr>
                <a:r>
                  <a:t>If so …</a:t>
                </a:r>
              </a:p>
            </p:txBody>
          </p:sp>
        </p:grpSp>
        <p:sp>
          <p:nvSpPr>
            <p:cNvPr id="515" name="Shape 515"/>
            <p:cNvSpPr/>
            <p:nvPr/>
          </p:nvSpPr>
          <p:spPr>
            <a:xfrm flipV="1">
              <a:off x="511175" y="1371600"/>
              <a:ext cx="152400" cy="304801"/>
            </a:xfrm>
            <a:prstGeom prst="line">
              <a:avLst/>
            </a:prstGeom>
            <a:noFill/>
            <a:ln w="25400" cap="rnd">
              <a:solidFill>
                <a:srgbClr val="008F00"/>
              </a:solidFill>
              <a:prstDash val="sysDot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buClrTx/>
                <a:buFontTx/>
                <a:defRPr sz="1200">
                  <a:solidFill>
                    <a:srgbClr val="000000"/>
                  </a:solidFill>
                  <a:uFillTx/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517" name="Shape 517"/>
          <p:cNvSpPr/>
          <p:nvPr/>
        </p:nvSpPr>
        <p:spPr>
          <a:xfrm>
            <a:off x="4495800" y="3276600"/>
            <a:ext cx="698500" cy="838200"/>
          </a:xfrm>
          <a:prstGeom prst="rect">
            <a:avLst/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 defTabSz="584200">
              <a:buClr>
                <a:srgbClr val="000000"/>
              </a:buClr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uFillTx/>
              </a:defRPr>
            </a:pPr>
          </a:p>
        </p:txBody>
      </p:sp>
      <p:sp>
        <p:nvSpPr>
          <p:cNvPr id="518" name="Shape 518"/>
          <p:cNvSpPr/>
          <p:nvPr/>
        </p:nvSpPr>
        <p:spPr>
          <a:xfrm>
            <a:off x="4495800" y="3505200"/>
            <a:ext cx="685800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9" name="Shape 519"/>
          <p:cNvSpPr/>
          <p:nvPr/>
        </p:nvSpPr>
        <p:spPr>
          <a:xfrm>
            <a:off x="4495800" y="3733800"/>
            <a:ext cx="685800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0" name="Shape 520"/>
          <p:cNvSpPr/>
          <p:nvPr/>
        </p:nvSpPr>
        <p:spPr>
          <a:xfrm>
            <a:off x="4495800" y="3962400"/>
            <a:ext cx="685800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defTabSz="457200">
              <a:buClrTx/>
              <a:buFontTx/>
              <a:defRPr sz="1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1" name="Shape 521"/>
          <p:cNvSpPr/>
          <p:nvPr/>
        </p:nvSpPr>
        <p:spPr>
          <a:xfrm>
            <a:off x="4495800" y="3200400"/>
            <a:ext cx="784870" cy="939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1400"/>
              <a:t>table of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1400"/>
              <a:t>shortest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1400"/>
              <a:t>paths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sz="1400"/>
              <a:t>to 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2" grpId="1"/>
      <p:bldP build="whole" bldLvl="1" animBg="1" rev="0" advAuto="0" spid="516" grpId="2"/>
      <p:bldP build="whole" bldLvl="1" animBg="1" rev="0" advAuto="0" spid="511" grpId="3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24" name="Shape 52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25" name="Shape 5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Systems</a:t>
            </a:r>
          </a:p>
        </p:txBody>
      </p:sp>
      <p:sp>
        <p:nvSpPr>
          <p:cNvPr id="526" name="Shape 5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Pregel</a:t>
            </a:r>
            <a:r>
              <a:rPr>
                <a:solidFill>
                  <a:srgbClr val="002F73"/>
                </a:solidFill>
                <a:uFill>
                  <a:solidFill>
                    <a:srgbClr val="002F73"/>
                  </a:solidFill>
                </a:uFill>
              </a:rPr>
              <a:t>: the original, from Google.</a:t>
            </a:r>
          </a:p>
          <a:p>
            <a:pPr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Giraph</a:t>
            </a:r>
            <a:r>
              <a:t>: open-source (Apache) Pregel.</a:t>
            </a:r>
          </a:p>
          <a:p>
            <a:pPr lvl="1"/>
            <a:r>
              <a:t>Built on Hadoop.</a:t>
            </a:r>
          </a:p>
          <a:p>
            <a:pPr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GraphX</a:t>
            </a:r>
            <a:r>
              <a:t>: a similar front end for Spark.</a:t>
            </a:r>
          </a:p>
          <a:p>
            <a:pPr/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GraphLab</a:t>
            </a:r>
            <a:r>
              <a:t>: similar system that deals more effectively with nodes of high degree.</a:t>
            </a:r>
          </a:p>
          <a:p>
            <a:pPr lvl="1"/>
            <a:r>
              <a:t>Will split the work for such a graph node among several compute nodes.</a:t>
            </a:r>
          </a:p>
        </p:txBody>
      </p:sp>
      <p:sp>
        <p:nvSpPr>
          <p:cNvPr id="527" name="Shape 52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5" name="Shape 75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solidFill>
                  <a:srgbClr val="A1D562"/>
                </a:solidFill>
                <a:uFill>
                  <a:solidFill>
                    <a:srgbClr val="A1D562"/>
                  </a:solidFill>
                </a:uFill>
              </a:rPr>
              <a:t>Example</a:t>
            </a:r>
            <a:r>
              <a:rPr>
                <a:solidFill>
                  <a:srgbClr val="FFD96F"/>
                </a:solidFill>
                <a:uFill>
                  <a:solidFill>
                    <a:srgbClr val="FFD96F"/>
                  </a:solidFill>
                </a:uFill>
              </a:rPr>
              <a:t>: Swap Adjacent Only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0" name="Group 80"/>
          <p:cNvGrpSpPr/>
          <p:nvPr/>
        </p:nvGrpSpPr>
        <p:grpSpPr>
          <a:xfrm>
            <a:off x="990600" y="1752600"/>
            <a:ext cx="381000" cy="381001"/>
            <a:chOff x="0" y="0"/>
            <a:chExt cx="381000" cy="381000"/>
          </a:xfrm>
        </p:grpSpPr>
        <p:sp>
          <p:nvSpPr>
            <p:cNvPr id="78" name="Shape 78"/>
            <p:cNvSpPr/>
            <p:nvPr/>
          </p:nvSpPr>
          <p:spPr>
            <a:xfrm>
              <a:off x="0" y="0"/>
              <a:ext cx="381000" cy="3810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0BEF3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55796" y="12699"/>
              <a:ext cx="2694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2005681" y="3078271"/>
            <a:ext cx="381001" cy="381001"/>
            <a:chOff x="0" y="0"/>
            <a:chExt cx="381000" cy="381000"/>
          </a:xfrm>
        </p:grpSpPr>
        <p:sp>
          <p:nvSpPr>
            <p:cNvPr id="81" name="Shape 81"/>
            <p:cNvSpPr/>
            <p:nvPr/>
          </p:nvSpPr>
          <p:spPr>
            <a:xfrm>
              <a:off x="0" y="0"/>
              <a:ext cx="381000" cy="3810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0BEF3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55796" y="12700"/>
              <a:ext cx="2694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grpSp>
        <p:nvGrpSpPr>
          <p:cNvPr id="86" name="Group 86"/>
          <p:cNvGrpSpPr/>
          <p:nvPr/>
        </p:nvGrpSpPr>
        <p:grpSpPr>
          <a:xfrm>
            <a:off x="1981200" y="2133600"/>
            <a:ext cx="381000" cy="381001"/>
            <a:chOff x="0" y="0"/>
            <a:chExt cx="381000" cy="381000"/>
          </a:xfrm>
        </p:grpSpPr>
        <p:sp>
          <p:nvSpPr>
            <p:cNvPr id="84" name="Shape 84"/>
            <p:cNvSpPr/>
            <p:nvPr/>
          </p:nvSpPr>
          <p:spPr>
            <a:xfrm>
              <a:off x="0" y="0"/>
              <a:ext cx="381000" cy="3810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0BEF3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55796" y="12699"/>
              <a:ext cx="2694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89" name="Group 89"/>
          <p:cNvGrpSpPr/>
          <p:nvPr/>
        </p:nvGrpSpPr>
        <p:grpSpPr>
          <a:xfrm>
            <a:off x="990600" y="3544863"/>
            <a:ext cx="381000" cy="381001"/>
            <a:chOff x="0" y="0"/>
            <a:chExt cx="381000" cy="381000"/>
          </a:xfrm>
        </p:grpSpPr>
        <p:sp>
          <p:nvSpPr>
            <p:cNvPr id="87" name="Shape 87"/>
            <p:cNvSpPr/>
            <p:nvPr/>
          </p:nvSpPr>
          <p:spPr>
            <a:xfrm>
              <a:off x="0" y="0"/>
              <a:ext cx="381000" cy="3810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0BEF3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55796" y="12699"/>
              <a:ext cx="2694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92" name="Group 92"/>
          <p:cNvGrpSpPr/>
          <p:nvPr/>
        </p:nvGrpSpPr>
        <p:grpSpPr>
          <a:xfrm>
            <a:off x="990600" y="2678482"/>
            <a:ext cx="381000" cy="381001"/>
            <a:chOff x="0" y="0"/>
            <a:chExt cx="381000" cy="381000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381000" cy="3810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0BEF3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584200">
                <a:buClr>
                  <a:srgbClr val="000000"/>
                </a:buClr>
                <a:defRPr sz="4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55796" y="12699"/>
              <a:ext cx="2694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buClr>
                  <a:srgbClr val="000000"/>
                </a:buClr>
                <a:defRPr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105" name="Shape 105"/>
          <p:cNvSpPr/>
          <p:nvPr/>
        </p:nvSpPr>
        <p:spPr>
          <a:xfrm>
            <a:off x="1370779" y="2016053"/>
            <a:ext cx="611242" cy="235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/>
        </p:nvSpPr>
        <p:spPr>
          <a:xfrm>
            <a:off x="1370189" y="2943454"/>
            <a:ext cx="636903" cy="250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1315640" y="2118806"/>
            <a:ext cx="746001" cy="974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/>
        </p:nvSpPr>
        <p:spPr>
          <a:xfrm>
            <a:off x="1181100" y="3072182"/>
            <a:ext cx="1" cy="459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2176963" y="2527224"/>
            <a:ext cx="13955" cy="538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/>
        </p:nvSpPr>
        <p:spPr>
          <a:xfrm>
            <a:off x="1181100" y="2146300"/>
            <a:ext cx="1" cy="519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99" name="Shape 99"/>
          <p:cNvSpPr/>
          <p:nvPr/>
        </p:nvSpPr>
        <p:spPr>
          <a:xfrm>
            <a:off x="3733800" y="1943100"/>
            <a:ext cx="622449" cy="23114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Cost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= 4</a:t>
            </a:r>
          </a:p>
        </p:txBody>
      </p:sp>
      <p:sp>
        <p:nvSpPr>
          <p:cNvPr id="111" name="Shape 111"/>
          <p:cNvSpPr/>
          <p:nvPr/>
        </p:nvSpPr>
        <p:spPr>
          <a:xfrm>
            <a:off x="1365754" y="3353649"/>
            <a:ext cx="645773" cy="296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 w="28575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/>
        </p:nvSpPr>
        <p:spPr>
          <a:xfrm>
            <a:off x="4807432" y="1914713"/>
            <a:ext cx="622450" cy="2311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Cost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= 3</a:t>
            </a:r>
          </a:p>
        </p:txBody>
      </p:sp>
      <p:sp>
        <p:nvSpPr>
          <p:cNvPr id="102" name="Shape 102"/>
          <p:cNvSpPr/>
          <p:nvPr/>
        </p:nvSpPr>
        <p:spPr>
          <a:xfrm>
            <a:off x="5811603" y="1905319"/>
            <a:ext cx="622449" cy="23114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Cost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= 2</a:t>
            </a:r>
          </a:p>
        </p:txBody>
      </p:sp>
      <p:sp>
        <p:nvSpPr>
          <p:cNvPr id="103" name="Shape 103"/>
          <p:cNvSpPr/>
          <p:nvPr/>
        </p:nvSpPr>
        <p:spPr>
          <a:xfrm>
            <a:off x="2196181" y="4876800"/>
            <a:ext cx="3315979" cy="914400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Note: best ordering , ECABD,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with a cost of 1, is unreachable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using only adjacent swaps.</a:t>
            </a:r>
          </a:p>
        </p:txBody>
      </p:sp>
      <p:sp>
        <p:nvSpPr>
          <p:cNvPr id="104" name="Shape 104"/>
          <p:cNvSpPr/>
          <p:nvPr/>
        </p:nvSpPr>
        <p:spPr>
          <a:xfrm>
            <a:off x="1641137" y="1154667"/>
            <a:ext cx="1492871" cy="6350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Tail = winner;</a:t>
            </a:r>
          </a:p>
          <a:p>
            <a:pPr>
              <a:buClr>
                <a:srgbClr val="000000"/>
              </a:buCl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head = loser.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1"/>
      <p:bldP build="whole" bldLvl="1" animBg="1" rev="0" advAuto="0" spid="102" grpId="3"/>
      <p:bldP build="whole" bldLvl="1" animBg="1" rev="0" advAuto="0" spid="101" grpId="2"/>
      <p:bldP build="whole" bldLvl="1" animBg="1" rev="0" advAuto="0" spid="103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4" name="Shape 114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5" name="Shape 1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More Modern Approach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152400" y="1295400"/>
            <a:ext cx="8839200" cy="5257802"/>
          </a:xfrm>
          <a:prstGeom prst="rect">
            <a:avLst/>
          </a:prstGeom>
        </p:spPr>
        <p:txBody>
          <a:bodyPr/>
          <a:lstStyle/>
          <a:p>
            <a:pPr/>
            <a:r>
              <a:t>Model has one variable for each of n teams (“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power rating</a:t>
            </a:r>
            <a:r>
              <a:t>”).</a:t>
            </a:r>
          </a:p>
          <a:p>
            <a:pPr lvl="1"/>
            <a:r>
              <a:t>Variable x for team X.</a:t>
            </a:r>
          </a:p>
          <a:p>
            <a:pPr/>
            <a:r>
              <a:t>Cost function is an expression of variables.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Example</a:t>
            </a:r>
            <a:r>
              <a:t>: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hinge loss </a:t>
            </a:r>
            <a:r>
              <a:t>function h({x,y}) =</a:t>
            </a:r>
          </a:p>
          <a:p>
            <a:pPr lvl="1"/>
            <a:r>
              <a:t>0 if teams X and Y never played or X won and x&gt;y or Y won and y&gt;x.</a:t>
            </a:r>
          </a:p>
          <a:p>
            <a:pPr lvl="1"/>
            <a:r>
              <a:t>y-x if X won and y</a:t>
            </a:r>
            <a:r>
              <a:rPr u="sng"/>
              <a:t>&gt;</a:t>
            </a:r>
            <a:r>
              <a:t>x, and x-y if Y won and x</a:t>
            </a:r>
            <a:r>
              <a:rPr u="sng"/>
              <a:t>&gt;</a:t>
            </a:r>
            <a:r>
              <a:t>y.</a:t>
            </a:r>
          </a:p>
          <a:p>
            <a:pPr/>
            <a:r>
              <a:t>Cost function =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Σ</a:t>
            </a:r>
            <a:r>
              <a:rPr baseline="-25000"/>
              <a:t>{x,y} </a:t>
            </a:r>
            <a:r>
              <a:t>h({x,y}) – terms to prevent all variables from being equal, e.g., c(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Σ</a:t>
            </a:r>
            <a:r>
              <a:rPr baseline="-25000"/>
              <a:t>{x,y}</a:t>
            </a:r>
            <a:r>
              <a:t> |x-y|).</a:t>
            </a:r>
          </a:p>
        </p:txBody>
      </p:sp>
      <p:sp>
        <p:nvSpPr>
          <p:cNvPr id="117" name="Shape 117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1" name="Shape 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Start with some solution, e.g., all variables = 1.</a:t>
            </a:r>
          </a:p>
          <a:p>
            <a:pPr/>
            <a:r>
              <a:t>Find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gradient</a:t>
            </a:r>
            <a:r>
              <a:t> of the cost for one or more variables (= derivative of cost function with respect to that variable).</a:t>
            </a:r>
          </a:p>
          <a:p>
            <a:pPr/>
            <a:r>
              <a:t>Make changes to variables in the direction of the gradient that lower cost, and repeat until improvements are “small.”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6" name="Shape 126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7" name="Shape 127"/>
          <p:cNvSpPr/>
          <p:nvPr>
            <p:ph type="title"/>
          </p:nvPr>
        </p:nvSpPr>
        <p:spPr>
          <a:xfrm>
            <a:off x="0" y="0"/>
            <a:ext cx="9144000" cy="1139953"/>
          </a:xfrm>
          <a:prstGeom prst="rect">
            <a:avLst/>
          </a:prstGeom>
        </p:spPr>
        <p:txBody>
          <a:bodyPr/>
          <a:lstStyle/>
          <a:p>
            <a:pPr/>
            <a:r>
              <a:t>Rules Versus Models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304800" y="1295400"/>
            <a:ext cx="8686800" cy="5334000"/>
          </a:xfrm>
          <a:prstGeom prst="rect">
            <a:avLst/>
          </a:prstGeom>
        </p:spPr>
        <p:txBody>
          <a:bodyPr/>
          <a:lstStyle/>
          <a:p>
            <a:pPr/>
            <a:r>
              <a:t>In many applications, all we want is an algorithm that will say “yes” or “no.”</a:t>
            </a:r>
          </a:p>
          <a:p>
            <a:pPr/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Example</a:t>
            </a:r>
            <a:r>
              <a:t>: a model for email spam based on weighted occurrences of words or phrases.</a:t>
            </a:r>
          </a:p>
          <a:p>
            <a:pPr lvl="1"/>
            <a:r>
              <a:t>Would give high weight to words like “Viagra” or phrases like “Nigerian prince.”</a:t>
            </a:r>
          </a:p>
          <a:p>
            <a:pPr/>
            <a:r>
              <a:rPr>
                <a:solidFill>
                  <a:srgbClr val="0085CC"/>
                </a:solidFill>
                <a:uFill>
                  <a:solidFill>
                    <a:srgbClr val="0085CC"/>
                  </a:solidFill>
                </a:uFill>
              </a:rPr>
              <a:t>Problem</a:t>
            </a:r>
            <a:r>
              <a:t>: when the weights are in favor of spam, there is no obvious reason why it is spam.</a:t>
            </a:r>
          </a:p>
          <a:p>
            <a:pPr/>
            <a:r>
              <a:t>Sometimes, no one cares; other times understanding is vital.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1021080"/>
            <a:ext cx="9156700" cy="45721"/>
          </a:xfrm>
          <a:prstGeom prst="rect">
            <a:avLst/>
          </a:prstGeom>
          <a:solidFill>
            <a:srgbClr val="FFFFFF"/>
          </a:solidFill>
          <a:ln w="48000"/>
          <a:effectLst>
            <a:outerShdw sx="100000" sy="100000" kx="0" ky="0" algn="b" rotWithShape="0" blurRad="38100" dist="10160" dir="5400000">
              <a:srgbClr val="000000">
                <a:alpha val="60000"/>
              </a:srgbClr>
            </a:outerShdw>
          </a:effectLst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2" name="Shape 132"/>
          <p:cNvSpPr/>
          <p:nvPr/>
        </p:nvSpPr>
        <p:spPr>
          <a:xfrm>
            <a:off x="0" y="1"/>
            <a:ext cx="9156700" cy="1021079"/>
          </a:xfrm>
          <a:prstGeom prst="rect">
            <a:avLst/>
          </a:prstGeom>
          <a:solidFill>
            <a:srgbClr val="000000"/>
          </a:solidFill>
          <a:ln w="48000"/>
        </p:spPr>
        <p:txBody>
          <a:bodyPr lIns="38100" tIns="38100" rIns="38100" bIns="38100" anchor="ctr"/>
          <a:lstStyle/>
          <a:p>
            <a:pPr algn="ctr" defTabSz="58420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Rules – (2)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Rules like “Nigerian prince” -&gt; spam are understandable and actionable.</a:t>
            </a:r>
          </a:p>
          <a:p>
            <a:pPr/>
            <a:r>
              <a:t>But the downside is that </a:t>
            </a:r>
            <a:r>
              <a:rPr>
                <a:solidFill>
                  <a:srgbClr val="00BA63"/>
                </a:solidFill>
                <a:uFill>
                  <a:solidFill>
                    <a:srgbClr val="00BA63"/>
                  </a:solidFill>
                </a:uFill>
              </a:rPr>
              <a:t>every</a:t>
            </a:r>
            <a:r>
              <a:t> email with that phrase will be considered spam.</a:t>
            </a:r>
          </a:p>
          <a:p>
            <a:pPr/>
            <a:r>
              <a:t>Next lecture will talk about these </a:t>
            </a:r>
            <a:r>
              <a:rPr i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Helvetica"/>
              </a:rPr>
              <a:t>association rules</a:t>
            </a:r>
            <a:r>
              <a:t>, and how they are used in managing (brick and mortar) stores, where understanding the meaning of a rule is essential.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8753338" y="6667500"/>
            <a:ext cx="1849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FFFFFF"/>
          </a:buClr>
          <a:buSzTx/>
          <a:buFont typeface="Corbel"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FFFFFF"/>
          </a:buClr>
          <a:buSzTx/>
          <a:buFont typeface="Corbel"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FFFFFF"/>
          </a:buClr>
          <a:buSzTx/>
          <a:buFont typeface="Corbel"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FFFFFF"/>
          </a:buClr>
          <a:buSzTx/>
          <a:buFont typeface="Corbel"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