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Montserrat" panose="020B0604020202020204" charset="0"/>
      <p:regular r:id="rId28"/>
      <p:bold r:id="rId29"/>
      <p:italic r:id="rId30"/>
      <p:boldItalic r:id="rId31"/>
    </p:embeddedFont>
    <p:embeddedFont>
      <p:font typeface="Nunito" panose="020B0604020202020204" charset="0"/>
      <p:regular r:id="rId32"/>
      <p:bold r:id="rId33"/>
      <p:italic r:id="rId34"/>
      <p:boldItalic r:id="rId35"/>
    </p:embeddedFont>
    <p:embeddedFont>
      <p:font typeface="Times" panose="02020603050405020304"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AD88EF-F7F6-4B58-9D98-ED30B2941D0C}">
  <a:tblStyle styleId="{2EAD88EF-F7F6-4B58-9D98-ED30B2941D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706"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0f66b29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b0f66b29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solidFill>
                <a:srgbClr val="2D3B45"/>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000">
              <a:solidFill>
                <a:srgbClr val="2D3B45"/>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0f66b29f0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0f66b29f0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b0f66b29f0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b0f66b29f0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b0f66b29f0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b0f66b29f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0f66b29f0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0f66b29f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b0f66b29f0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b0f66b29f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0f66b29f0_0_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b0f66b29f0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b0f66b29f0_0_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b0f66b29f0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0f66b29f0_0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b0f66b29f0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0f66b29f0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b0f66b29f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0f66b29f0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0f66b29f0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10ffc894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10ffc89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0f66b29f0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0f66b29f0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0f66b29f0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b0f66b29f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0f66b29f0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0f66b29f0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0f66b29f0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0f66b29f0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in this example we have given 4 -ve labeled data points and 4 +ve labeled data points.</a:t>
            </a:r>
            <a:endParaRPr/>
          </a:p>
          <a:p>
            <a:pPr marL="0" lvl="0" indent="0" algn="l" rtl="0">
              <a:spcBef>
                <a:spcPts val="0"/>
              </a:spcBef>
              <a:spcAft>
                <a:spcPts val="0"/>
              </a:spcAft>
              <a:buNone/>
            </a:pPr>
            <a:r>
              <a:rPr lang="en"/>
              <a:t>First we need to plot these data points and then we need to identify the nearest data points to both of these classes</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0f66b29f0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0f66b29f0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1 is added as a bias input which is known as a dimension. Then we need to calculate 3 variables. Alpha 1 2 and 3. These variables are required to calculate the weight vector.</a:t>
            </a:r>
            <a:endParaRPr/>
          </a:p>
          <a:p>
            <a:pPr marL="0" lvl="0" indent="0" algn="l" rtl="0">
              <a:spcBef>
                <a:spcPts val="0"/>
              </a:spcBef>
              <a:spcAft>
                <a:spcPts val="0"/>
              </a:spcAft>
              <a:buNone/>
            </a:pPr>
            <a:r>
              <a:rPr lang="en"/>
              <a:t>If you see, in the first equation, we have s1 as common. Since s1 is present in the negative side, we equate the particular equation to -1</a:t>
            </a:r>
            <a:endParaRPr/>
          </a:p>
          <a:p>
            <a:pPr marL="0" lvl="0" indent="0" algn="l" rtl="0">
              <a:spcBef>
                <a:spcPts val="0"/>
              </a:spcBef>
              <a:spcAft>
                <a:spcPts val="0"/>
              </a:spcAft>
              <a:buNone/>
            </a:pPr>
            <a:endParaRPr/>
          </a:p>
          <a:p>
            <a:pPr marL="0" lvl="0" indent="0" algn="l" rtl="0">
              <a:spcBef>
                <a:spcPts val="0"/>
              </a:spcBef>
              <a:spcAft>
                <a:spcPts val="0"/>
              </a:spcAft>
              <a:buNone/>
            </a:pPr>
            <a:r>
              <a:rPr lang="en"/>
              <a:t>I is the number of nearest data points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985150" y="1313225"/>
            <a:ext cx="3173700" cy="64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700" b="1">
                <a:solidFill>
                  <a:srgbClr val="000000"/>
                </a:solidFill>
              </a:rPr>
              <a:t> </a:t>
            </a:r>
            <a:r>
              <a:rPr lang="en" sz="2900" b="1"/>
              <a:t>Support Vector Machine</a:t>
            </a:r>
            <a:endParaRPr sz="2900" b="1"/>
          </a:p>
        </p:txBody>
      </p:sp>
      <p:sp>
        <p:nvSpPr>
          <p:cNvPr id="129" name="Google Shape;129;p13"/>
          <p:cNvSpPr txBox="1">
            <a:spLocks noGrp="1"/>
          </p:cNvSpPr>
          <p:nvPr>
            <p:ph type="subTitle" idx="1"/>
          </p:nvPr>
        </p:nvSpPr>
        <p:spPr>
          <a:xfrm>
            <a:off x="2985150" y="2247750"/>
            <a:ext cx="3173700" cy="57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b="1">
                <a:highlight>
                  <a:srgbClr val="FFFFFF"/>
                </a:highlight>
              </a:rPr>
              <a:t>ITCS 6190 - Cloud Computing in Data Analysis</a:t>
            </a:r>
            <a:endParaRPr sz="1500" b="1">
              <a:highlight>
                <a:srgbClr val="FFFFFF"/>
              </a:highlight>
            </a:endParaRPr>
          </a:p>
        </p:txBody>
      </p:sp>
      <p:pic>
        <p:nvPicPr>
          <p:cNvPr id="130" name="Google Shape;130;p13"/>
          <p:cNvPicPr preferRelativeResize="0"/>
          <p:nvPr/>
        </p:nvPicPr>
        <p:blipFill>
          <a:blip r:embed="rId3">
            <a:alphaModFix/>
          </a:blip>
          <a:stretch>
            <a:fillRect/>
          </a:stretch>
        </p:blipFill>
        <p:spPr>
          <a:xfrm>
            <a:off x="3731775" y="3116575"/>
            <a:ext cx="1475900" cy="917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819150" y="845600"/>
            <a:ext cx="7505700" cy="5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SVM non separable case</a:t>
            </a:r>
            <a:endParaRPr/>
          </a:p>
        </p:txBody>
      </p:sp>
      <p:sp>
        <p:nvSpPr>
          <p:cNvPr id="218" name="Google Shape;218;p23"/>
          <p:cNvSpPr txBox="1">
            <a:spLocks noGrp="1"/>
          </p:cNvSpPr>
          <p:nvPr>
            <p:ph type="body" idx="1"/>
          </p:nvPr>
        </p:nvSpPr>
        <p:spPr>
          <a:xfrm>
            <a:off x="819150" y="1557125"/>
            <a:ext cx="7505700" cy="288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292929"/>
                </a:solidFill>
                <a:highlight>
                  <a:srgbClr val="FFFFFF"/>
                </a:highlight>
                <a:latin typeface="Georgia"/>
                <a:ea typeface="Georgia"/>
                <a:cs typeface="Georgia"/>
                <a:sym typeface="Georgia"/>
              </a:rPr>
              <a:t>1.SVM address non-linearly separable cases by introducing two concepts: </a:t>
            </a:r>
            <a:r>
              <a:rPr lang="en" sz="1400" b="1">
                <a:solidFill>
                  <a:srgbClr val="292929"/>
                </a:solidFill>
                <a:highlight>
                  <a:srgbClr val="FFFFFF"/>
                </a:highlight>
                <a:latin typeface="Georgia"/>
                <a:ea typeface="Georgia"/>
                <a:cs typeface="Georgia"/>
                <a:sym typeface="Georgia"/>
              </a:rPr>
              <a:t>Soft Margin </a:t>
            </a:r>
            <a:r>
              <a:rPr lang="en" sz="1400">
                <a:solidFill>
                  <a:srgbClr val="292929"/>
                </a:solidFill>
                <a:highlight>
                  <a:srgbClr val="FFFFFF"/>
                </a:highlight>
                <a:latin typeface="Georgia"/>
                <a:ea typeface="Georgia"/>
                <a:cs typeface="Georgia"/>
                <a:sym typeface="Georgia"/>
              </a:rPr>
              <a:t>and </a:t>
            </a:r>
            <a:r>
              <a:rPr lang="en" sz="1400" b="1">
                <a:solidFill>
                  <a:srgbClr val="292929"/>
                </a:solidFill>
                <a:highlight>
                  <a:srgbClr val="FFFFFF"/>
                </a:highlight>
                <a:latin typeface="Georgia"/>
                <a:ea typeface="Georgia"/>
                <a:cs typeface="Georgia"/>
                <a:sym typeface="Georgia"/>
              </a:rPr>
              <a:t>Kernel Tricks.</a:t>
            </a:r>
            <a:endParaRPr sz="1400" b="1">
              <a:solidFill>
                <a:srgbClr val="292929"/>
              </a:solidFill>
              <a:highlight>
                <a:srgbClr val="FFFFFF"/>
              </a:highlight>
              <a:latin typeface="Georgia"/>
              <a:ea typeface="Georgia"/>
              <a:cs typeface="Georgia"/>
              <a:sym typeface="Georgia"/>
            </a:endParaRPr>
          </a:p>
          <a:p>
            <a:pPr marL="0" lvl="0" indent="0" algn="l" rtl="0">
              <a:spcBef>
                <a:spcPts val="1600"/>
              </a:spcBef>
              <a:spcAft>
                <a:spcPts val="0"/>
              </a:spcAft>
              <a:buNone/>
            </a:pPr>
            <a:r>
              <a:rPr lang="en" sz="1400">
                <a:solidFill>
                  <a:srgbClr val="292929"/>
                </a:solidFill>
                <a:highlight>
                  <a:srgbClr val="FFFFFF"/>
                </a:highlight>
                <a:latin typeface="Georgia"/>
                <a:ea typeface="Georgia"/>
                <a:cs typeface="Georgia"/>
                <a:sym typeface="Georgia"/>
              </a:rPr>
              <a:t>2.Let’s use an example. If I add one red dot in the green cluster, the dataset becomes linear non-separable anymore. Two solutions to this problem:</a:t>
            </a:r>
            <a:endParaRPr sz="1400">
              <a:solidFill>
                <a:srgbClr val="292929"/>
              </a:solidFill>
              <a:highlight>
                <a:srgbClr val="FFFFFF"/>
              </a:highlight>
              <a:latin typeface="Georgia"/>
              <a:ea typeface="Georgia"/>
              <a:cs typeface="Georgia"/>
              <a:sym typeface="Georgia"/>
            </a:endParaRPr>
          </a:p>
          <a:p>
            <a:pPr marL="0" lvl="0" indent="0" algn="l" rtl="0">
              <a:spcBef>
                <a:spcPts val="1600"/>
              </a:spcBef>
              <a:spcAft>
                <a:spcPts val="1600"/>
              </a:spcAft>
              <a:buNone/>
            </a:pPr>
            <a:endParaRPr sz="1400">
              <a:solidFill>
                <a:srgbClr val="292929"/>
              </a:solidFill>
              <a:highlight>
                <a:srgbClr val="FFFFFF"/>
              </a:highlight>
              <a:latin typeface="Georgia"/>
              <a:ea typeface="Georgia"/>
              <a:cs typeface="Georgia"/>
              <a:sym typeface="Georgia"/>
            </a:endParaRPr>
          </a:p>
        </p:txBody>
      </p:sp>
      <p:pic>
        <p:nvPicPr>
          <p:cNvPr id="219" name="Google Shape;219;p23" descr="Image for post"/>
          <p:cNvPicPr preferRelativeResize="0"/>
          <p:nvPr/>
        </p:nvPicPr>
        <p:blipFill>
          <a:blip r:embed="rId3">
            <a:alphaModFix/>
          </a:blip>
          <a:stretch>
            <a:fillRect/>
          </a:stretch>
        </p:blipFill>
        <p:spPr>
          <a:xfrm>
            <a:off x="964425" y="2928075"/>
            <a:ext cx="7042150" cy="1863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819150" y="845600"/>
            <a:ext cx="7505700" cy="57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 Margin</a:t>
            </a:r>
            <a:endParaRPr/>
          </a:p>
          <a:p>
            <a:pPr marL="0" lvl="0" indent="0" algn="l" rtl="0">
              <a:spcBef>
                <a:spcPts val="0"/>
              </a:spcBef>
              <a:spcAft>
                <a:spcPts val="0"/>
              </a:spcAft>
              <a:buNone/>
            </a:pPr>
            <a:endParaRPr/>
          </a:p>
        </p:txBody>
      </p:sp>
      <p:sp>
        <p:nvSpPr>
          <p:cNvPr id="225" name="Google Shape;225;p24"/>
          <p:cNvSpPr txBox="1">
            <a:spLocks noGrp="1"/>
          </p:cNvSpPr>
          <p:nvPr>
            <p:ph type="body" idx="1"/>
          </p:nvPr>
        </p:nvSpPr>
        <p:spPr>
          <a:xfrm>
            <a:off x="819150" y="1416500"/>
            <a:ext cx="7505700" cy="302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92929"/>
                </a:solidFill>
                <a:highlight>
                  <a:srgbClr val="FFFFFF"/>
                </a:highlight>
                <a:latin typeface="Georgia"/>
                <a:ea typeface="Georgia"/>
                <a:cs typeface="Georgia"/>
                <a:sym typeface="Georgia"/>
              </a:rPr>
              <a:t>Two types of misclassifications are tolerated by SVM under soft margin:</a:t>
            </a:r>
            <a:endParaRPr>
              <a:solidFill>
                <a:srgbClr val="292929"/>
              </a:solidFill>
              <a:highlight>
                <a:srgbClr val="FFFFFF"/>
              </a:highlight>
              <a:latin typeface="Georgia"/>
              <a:ea typeface="Georgia"/>
              <a:cs typeface="Georgia"/>
              <a:sym typeface="Georgia"/>
            </a:endParaRPr>
          </a:p>
          <a:p>
            <a:pPr marL="0" lvl="0" indent="0" algn="l" rtl="0">
              <a:spcBef>
                <a:spcPts val="1600"/>
              </a:spcBef>
              <a:spcAft>
                <a:spcPts val="0"/>
              </a:spcAft>
              <a:buNone/>
            </a:pPr>
            <a:r>
              <a:rPr lang="en">
                <a:solidFill>
                  <a:srgbClr val="292929"/>
                </a:solidFill>
                <a:highlight>
                  <a:srgbClr val="FFFFFF"/>
                </a:highlight>
                <a:latin typeface="Georgia"/>
                <a:ea typeface="Georgia"/>
                <a:cs typeface="Georgia"/>
                <a:sym typeface="Georgia"/>
              </a:rPr>
              <a:t>1.The dot is on the wrong side of the decision boundary but on the correct side/ on the margin (shown in left)</a:t>
            </a:r>
            <a:endParaRPr>
              <a:solidFill>
                <a:srgbClr val="292929"/>
              </a:solidFill>
              <a:highlight>
                <a:srgbClr val="FFFFFF"/>
              </a:highlight>
              <a:latin typeface="Georgia"/>
              <a:ea typeface="Georgia"/>
              <a:cs typeface="Georgia"/>
              <a:sym typeface="Georgia"/>
            </a:endParaRPr>
          </a:p>
          <a:p>
            <a:pPr marL="0" lvl="0" indent="0" algn="l" rtl="0">
              <a:spcBef>
                <a:spcPts val="1600"/>
              </a:spcBef>
              <a:spcAft>
                <a:spcPts val="0"/>
              </a:spcAft>
              <a:buNone/>
            </a:pPr>
            <a:r>
              <a:rPr lang="en" sz="1000">
                <a:solidFill>
                  <a:srgbClr val="292929"/>
                </a:solidFill>
                <a:highlight>
                  <a:srgbClr val="FFFFFF"/>
                </a:highlight>
                <a:latin typeface="Georgia"/>
                <a:ea typeface="Georgia"/>
                <a:cs typeface="Georgia"/>
                <a:sym typeface="Georgia"/>
              </a:rPr>
              <a:t>2.</a:t>
            </a:r>
            <a:r>
              <a:rPr lang="en">
                <a:solidFill>
                  <a:srgbClr val="292929"/>
                </a:solidFill>
                <a:highlight>
                  <a:srgbClr val="FFFFFF"/>
                </a:highlight>
                <a:latin typeface="Georgia"/>
                <a:ea typeface="Georgia"/>
                <a:cs typeface="Georgia"/>
                <a:sym typeface="Georgia"/>
              </a:rPr>
              <a:t>The dot is on the wrong side of the decision boundary and on the wrong side of the margin (shown in right)</a:t>
            </a:r>
            <a:endParaRPr>
              <a:solidFill>
                <a:srgbClr val="292929"/>
              </a:solidFill>
              <a:highlight>
                <a:srgbClr val="FFFFFF"/>
              </a:highlight>
              <a:latin typeface="Georgia"/>
              <a:ea typeface="Georgia"/>
              <a:cs typeface="Georgia"/>
              <a:sym typeface="Georgia"/>
            </a:endParaRPr>
          </a:p>
          <a:p>
            <a:pPr marL="0" lvl="0" indent="0" algn="l" rtl="0">
              <a:spcBef>
                <a:spcPts val="1600"/>
              </a:spcBef>
              <a:spcAft>
                <a:spcPts val="0"/>
              </a:spcAft>
              <a:buNone/>
            </a:pPr>
            <a:r>
              <a:rPr lang="en" sz="900">
                <a:solidFill>
                  <a:srgbClr val="292929"/>
                </a:solidFill>
                <a:highlight>
                  <a:srgbClr val="FFFFFF"/>
                </a:highlight>
                <a:latin typeface="Georgia"/>
                <a:ea typeface="Georgia"/>
                <a:cs typeface="Georgia"/>
                <a:sym typeface="Georgia"/>
              </a:rPr>
              <a:t>3</a:t>
            </a:r>
            <a:r>
              <a:rPr lang="en" sz="1000">
                <a:solidFill>
                  <a:srgbClr val="292929"/>
                </a:solidFill>
                <a:highlight>
                  <a:srgbClr val="FFFFFF"/>
                </a:highlight>
                <a:latin typeface="Georgia"/>
                <a:ea typeface="Georgia"/>
                <a:cs typeface="Georgia"/>
                <a:sym typeface="Georgia"/>
              </a:rPr>
              <a:t>.</a:t>
            </a:r>
            <a:r>
              <a:rPr lang="en">
                <a:solidFill>
                  <a:srgbClr val="292929"/>
                </a:solidFill>
                <a:highlight>
                  <a:srgbClr val="FFFFFF"/>
                </a:highlight>
                <a:latin typeface="Georgia"/>
                <a:ea typeface="Georgia"/>
                <a:cs typeface="Georgia"/>
                <a:sym typeface="Georgia"/>
              </a:rPr>
              <a:t>Applying Soft Margin, SVM tolerates a few dots to get misclassified and tries to balance the trade-off between finding a line that maximizes the margin and minimizes the misclassification.</a:t>
            </a:r>
            <a:endParaRPr sz="1000">
              <a:solidFill>
                <a:srgbClr val="292929"/>
              </a:solidFill>
              <a:highlight>
                <a:srgbClr val="FFFFFF"/>
              </a:highlight>
              <a:latin typeface="Georgia"/>
              <a:ea typeface="Georgia"/>
              <a:cs typeface="Georgia"/>
              <a:sym typeface="Georgia"/>
            </a:endParaRPr>
          </a:p>
          <a:p>
            <a:pPr marL="0" lvl="0" indent="0" algn="l" rtl="0">
              <a:spcBef>
                <a:spcPts val="1600"/>
              </a:spcBef>
              <a:spcAft>
                <a:spcPts val="0"/>
              </a:spcAft>
              <a:buNone/>
            </a:pPr>
            <a:endParaRPr>
              <a:solidFill>
                <a:srgbClr val="292929"/>
              </a:solidFill>
              <a:highlight>
                <a:srgbClr val="FFFFFF"/>
              </a:highlight>
              <a:latin typeface="Georgia"/>
              <a:ea typeface="Georgia"/>
              <a:cs typeface="Georgia"/>
              <a:sym typeface="Georgia"/>
            </a:endParaRPr>
          </a:p>
          <a:p>
            <a:pPr marL="0" lvl="0" indent="0" algn="l" rtl="0">
              <a:spcBef>
                <a:spcPts val="1600"/>
              </a:spcBef>
              <a:spcAft>
                <a:spcPts val="1600"/>
              </a:spcAft>
              <a:buNone/>
            </a:pPr>
            <a:endParaRPr sz="1500">
              <a:solidFill>
                <a:srgbClr val="292929"/>
              </a:solidFill>
              <a:highlight>
                <a:srgbClr val="FFFFFF"/>
              </a:highlight>
              <a:latin typeface="Georgia"/>
              <a:ea typeface="Georgia"/>
              <a:cs typeface="Georgia"/>
              <a:sym typeface="Georgia"/>
            </a:endParaRPr>
          </a:p>
        </p:txBody>
      </p:sp>
      <p:pic>
        <p:nvPicPr>
          <p:cNvPr id="226" name="Google Shape;226;p24" descr="Image for post"/>
          <p:cNvPicPr preferRelativeResize="0"/>
          <p:nvPr/>
        </p:nvPicPr>
        <p:blipFill>
          <a:blip r:embed="rId3">
            <a:alphaModFix/>
          </a:blip>
          <a:stretch>
            <a:fillRect/>
          </a:stretch>
        </p:blipFill>
        <p:spPr>
          <a:xfrm>
            <a:off x="1718963" y="3741300"/>
            <a:ext cx="5706074" cy="1171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Non Linear SVM</a:t>
            </a:r>
            <a:endParaRPr/>
          </a:p>
        </p:txBody>
      </p:sp>
      <p:sp>
        <p:nvSpPr>
          <p:cNvPr id="232" name="Google Shape;232;p25"/>
          <p:cNvSpPr txBox="1">
            <a:spLocks noGrp="1"/>
          </p:cNvSpPr>
          <p:nvPr>
            <p:ph type="body" idx="1"/>
          </p:nvPr>
        </p:nvSpPr>
        <p:spPr>
          <a:xfrm>
            <a:off x="819150" y="1420900"/>
            <a:ext cx="7505700" cy="3017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Non Linear SVM are used to project data that is not linearly separable into a higher dimensional space.</a:t>
            </a:r>
            <a:endParaRPr sz="1500"/>
          </a:p>
          <a:p>
            <a:pPr marL="457200" lvl="0" indent="-323850" algn="l" rtl="0">
              <a:spcBef>
                <a:spcPts val="0"/>
              </a:spcBef>
              <a:spcAft>
                <a:spcPts val="0"/>
              </a:spcAft>
              <a:buSzPts val="1500"/>
              <a:buChar char="●"/>
            </a:pPr>
            <a:r>
              <a:rPr lang="en" sz="1500"/>
              <a:t>A non linear transformation is needed to map the date from its original feature space into new space where the decision boundary becomes linear.</a:t>
            </a:r>
            <a:endParaRPr sz="1500"/>
          </a:p>
          <a:p>
            <a:pPr marL="457200" lvl="0" indent="-323850" algn="l" rtl="0">
              <a:spcBef>
                <a:spcPts val="0"/>
              </a:spcBef>
              <a:spcAft>
                <a:spcPts val="0"/>
              </a:spcAft>
              <a:buSzPts val="1500"/>
              <a:buChar char="●"/>
            </a:pPr>
            <a:r>
              <a:rPr lang="en" sz="1500"/>
              <a:t>Different methodologies are used to find a linear decision boundary in the transformed space after performing the above transformation.</a:t>
            </a:r>
            <a:endParaRPr sz="1500"/>
          </a:p>
          <a:p>
            <a:pPr marL="457200" lvl="0" indent="-323850" algn="l" rtl="0">
              <a:spcBef>
                <a:spcPts val="0"/>
              </a:spcBef>
              <a:spcAft>
                <a:spcPts val="0"/>
              </a:spcAft>
              <a:buSzPts val="1500"/>
              <a:buChar char="●"/>
            </a:pPr>
            <a:r>
              <a:rPr lang="en" sz="1500"/>
              <a:t>Parameters can be found in the transformed space.</a:t>
            </a:r>
            <a:endParaRPr sz="1500"/>
          </a:p>
          <a:p>
            <a:pPr marL="457200" lvl="0" indent="-323850" algn="l" rtl="0">
              <a:spcBef>
                <a:spcPts val="0"/>
              </a:spcBef>
              <a:spcAft>
                <a:spcPts val="0"/>
              </a:spcAft>
              <a:buSzPts val="1500"/>
              <a:buChar char="●"/>
            </a:pPr>
            <a:r>
              <a:rPr lang="en" sz="1500"/>
              <a:t>One potential problem with this approach is that it may suffer from the curse of dimensionality problem often associated with high-dimensional data.</a:t>
            </a:r>
            <a:endParaRPr sz="1500"/>
          </a:p>
          <a:p>
            <a:pPr marL="457200" lvl="0" indent="-323850" algn="l" rtl="0">
              <a:spcBef>
                <a:spcPts val="0"/>
              </a:spcBef>
              <a:spcAft>
                <a:spcPts val="0"/>
              </a:spcAft>
              <a:buSzPts val="1500"/>
              <a:buChar char="●"/>
            </a:pPr>
            <a:r>
              <a:rPr lang="en" sz="1500"/>
              <a:t>Non linear SVM can avoid this problem by using kernel trick.</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a Non-linear SVM model</a:t>
            </a:r>
            <a:endParaRPr/>
          </a:p>
        </p:txBody>
      </p:sp>
      <p:sp>
        <p:nvSpPr>
          <p:cNvPr id="238" name="Google Shape;238;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In Non-Linear SVM model, we use φ(x) instead of x to represent the transformed high-dimensional features. Assuming φ(x) is already known.</a:t>
            </a:r>
            <a:r>
              <a:rPr lang="en" b="1" i="1">
                <a:solidFill>
                  <a:srgbClr val="FFFFFF"/>
                </a:solidFill>
                <a:latin typeface="Arial"/>
                <a:ea typeface="Arial"/>
                <a:cs typeface="Arial"/>
                <a:sym typeface="Arial"/>
              </a:rPr>
              <a:t>φ</a:t>
            </a:r>
            <a:endParaRPr b="1" i="1">
              <a:solidFill>
                <a:srgbClr val="FFFFFF"/>
              </a:solidFill>
              <a:latin typeface="Arial"/>
              <a:ea typeface="Arial"/>
              <a:cs typeface="Arial"/>
              <a:sym typeface="Arial"/>
            </a:endParaRPr>
          </a:p>
          <a:p>
            <a:pPr marL="457200" marR="0" lvl="0" indent="-311150" algn="l" rtl="0">
              <a:lnSpc>
                <a:spcPct val="115000"/>
              </a:lnSpc>
              <a:spcBef>
                <a:spcPts val="0"/>
              </a:spcBef>
              <a:spcAft>
                <a:spcPts val="0"/>
              </a:spcAft>
              <a:buSzPts val="1300"/>
              <a:buChar char="❖"/>
            </a:pPr>
            <a:r>
              <a:rPr lang="en"/>
              <a:t>The Expression for non-linear SVM learning problem is:</a:t>
            </a:r>
            <a:endParaRPr/>
          </a:p>
          <a:p>
            <a:pPr marL="914400" marR="0" lvl="0" indent="0" algn="l" rtl="0">
              <a:lnSpc>
                <a:spcPct val="115000"/>
              </a:lnSpc>
              <a:spcBef>
                <a:spcPts val="1600"/>
              </a:spcBef>
              <a:spcAft>
                <a:spcPts val="0"/>
              </a:spcAft>
              <a:buNone/>
            </a:pPr>
            <a:endParaRPr/>
          </a:p>
          <a:p>
            <a:pPr marL="914400" marR="0" lvl="0" indent="0" algn="l" rtl="0">
              <a:lnSpc>
                <a:spcPct val="115000"/>
              </a:lnSpc>
              <a:spcBef>
                <a:spcPts val="1600"/>
              </a:spcBef>
              <a:spcAft>
                <a:spcPts val="0"/>
              </a:spcAft>
              <a:buNone/>
            </a:pPr>
            <a:endParaRPr/>
          </a:p>
          <a:p>
            <a:pPr marL="0" marR="0" lvl="0" indent="457200" algn="l" rtl="0">
              <a:lnSpc>
                <a:spcPct val="115000"/>
              </a:lnSpc>
              <a:spcBef>
                <a:spcPts val="1600"/>
              </a:spcBef>
              <a:spcAft>
                <a:spcPts val="1600"/>
              </a:spcAft>
              <a:buNone/>
            </a:pPr>
            <a:r>
              <a:rPr lang="en"/>
              <a:t>Where</a:t>
            </a:r>
            <a:endParaRPr/>
          </a:p>
        </p:txBody>
      </p:sp>
      <p:pic>
        <p:nvPicPr>
          <p:cNvPr id="239" name="Google Shape;239;p26"/>
          <p:cNvPicPr preferRelativeResize="0"/>
          <p:nvPr/>
        </p:nvPicPr>
        <p:blipFill>
          <a:blip r:embed="rId3">
            <a:alphaModFix/>
          </a:blip>
          <a:stretch>
            <a:fillRect/>
          </a:stretch>
        </p:blipFill>
        <p:spPr>
          <a:xfrm>
            <a:off x="1474663" y="2810225"/>
            <a:ext cx="4010025" cy="914400"/>
          </a:xfrm>
          <a:prstGeom prst="rect">
            <a:avLst/>
          </a:prstGeom>
          <a:noFill/>
          <a:ln>
            <a:noFill/>
          </a:ln>
        </p:spPr>
      </p:pic>
      <p:pic>
        <p:nvPicPr>
          <p:cNvPr id="240" name="Google Shape;240;p26"/>
          <p:cNvPicPr preferRelativeResize="0"/>
          <p:nvPr/>
        </p:nvPicPr>
        <p:blipFill>
          <a:blip r:embed="rId4">
            <a:alphaModFix/>
          </a:blip>
          <a:stretch>
            <a:fillRect/>
          </a:stretch>
        </p:blipFill>
        <p:spPr>
          <a:xfrm>
            <a:off x="2012400" y="3828225"/>
            <a:ext cx="2375413" cy="540800"/>
          </a:xfrm>
          <a:prstGeom prst="rect">
            <a:avLst/>
          </a:prstGeom>
          <a:noFill/>
          <a:ln>
            <a:noFill/>
          </a:ln>
        </p:spPr>
      </p:pic>
      <p:pic>
        <p:nvPicPr>
          <p:cNvPr id="241" name="Google Shape;241;p26"/>
          <p:cNvPicPr preferRelativeResize="0"/>
          <p:nvPr/>
        </p:nvPicPr>
        <p:blipFill rotWithShape="1">
          <a:blip r:embed="rId5">
            <a:alphaModFix/>
          </a:blip>
          <a:srcRect l="11626" t="11293" r="9545" b="10763"/>
          <a:stretch/>
        </p:blipFill>
        <p:spPr>
          <a:xfrm>
            <a:off x="5385950" y="2340925"/>
            <a:ext cx="3383325" cy="2508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7"/>
          <p:cNvSpPr txBox="1">
            <a:spLocks noGrp="1"/>
          </p:cNvSpPr>
          <p:nvPr>
            <p:ph type="title"/>
          </p:nvPr>
        </p:nvSpPr>
        <p:spPr>
          <a:xfrm>
            <a:off x="712000" y="416975"/>
            <a:ext cx="7505700" cy="52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Montserrat"/>
                <a:ea typeface="Montserrat"/>
                <a:cs typeface="Montserrat"/>
                <a:sym typeface="Montserrat"/>
              </a:rPr>
              <a:t>Kernel Trick</a:t>
            </a:r>
            <a:endParaRPr/>
          </a:p>
        </p:txBody>
      </p:sp>
      <p:sp>
        <p:nvSpPr>
          <p:cNvPr id="247" name="Google Shape;247;p27"/>
          <p:cNvSpPr txBox="1">
            <a:spLocks noGrp="1"/>
          </p:cNvSpPr>
          <p:nvPr>
            <p:ph type="body" idx="1"/>
          </p:nvPr>
        </p:nvSpPr>
        <p:spPr>
          <a:xfrm>
            <a:off x="819150" y="1093000"/>
            <a:ext cx="7505700" cy="3739800"/>
          </a:xfrm>
          <a:prstGeom prst="rect">
            <a:avLst/>
          </a:prstGeom>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rgbClr val="000000"/>
              </a:buClr>
              <a:buSzPts val="1800"/>
              <a:buFont typeface="Arial"/>
              <a:buChar char="●"/>
            </a:pPr>
            <a:r>
              <a:rPr lang="en" sz="1600">
                <a:solidFill>
                  <a:srgbClr val="292929"/>
                </a:solidFill>
                <a:highlight>
                  <a:srgbClr val="FFFFFF"/>
                </a:highlight>
                <a:latin typeface="Georgia"/>
                <a:ea typeface="Georgia"/>
                <a:cs typeface="Georgia"/>
                <a:sym typeface="Georgia"/>
              </a:rPr>
              <a:t>Kernel trick method is used by SVM to perform a </a:t>
            </a:r>
            <a:r>
              <a:rPr lang="en" sz="1600" b="1">
                <a:solidFill>
                  <a:srgbClr val="292929"/>
                </a:solidFill>
                <a:highlight>
                  <a:srgbClr val="FFFFFF"/>
                </a:highlight>
                <a:latin typeface="Georgia"/>
                <a:ea typeface="Georgia"/>
                <a:cs typeface="Georgia"/>
                <a:sym typeface="Georgia"/>
              </a:rPr>
              <a:t>non-linear classification</a:t>
            </a:r>
            <a:r>
              <a:rPr lang="en" sz="1600">
                <a:solidFill>
                  <a:srgbClr val="292929"/>
                </a:solidFill>
                <a:highlight>
                  <a:srgbClr val="FFFFFF"/>
                </a:highlight>
                <a:latin typeface="Georgia"/>
                <a:ea typeface="Georgia"/>
                <a:cs typeface="Georgia"/>
                <a:sym typeface="Georgia"/>
              </a:rPr>
              <a:t>.</a:t>
            </a:r>
            <a:endParaRPr sz="1600">
              <a:solidFill>
                <a:srgbClr val="292929"/>
              </a:solidFill>
              <a:highlight>
                <a:srgbClr val="FFFFFF"/>
              </a:highlight>
              <a:latin typeface="Georgia"/>
              <a:ea typeface="Georgia"/>
              <a:cs typeface="Georgia"/>
              <a:sym typeface="Georgia"/>
            </a:endParaRPr>
          </a:p>
          <a:p>
            <a:pPr marL="457200" lvl="0" indent="0" algn="just" rtl="0">
              <a:lnSpc>
                <a:spcPct val="115000"/>
              </a:lnSpc>
              <a:spcBef>
                <a:spcPts val="0"/>
              </a:spcBef>
              <a:spcAft>
                <a:spcPts val="0"/>
              </a:spcAft>
              <a:buNone/>
            </a:pPr>
            <a:endParaRPr sz="1600">
              <a:solidFill>
                <a:srgbClr val="292929"/>
              </a:solidFill>
              <a:highlight>
                <a:srgbClr val="FFFFFF"/>
              </a:highlight>
              <a:latin typeface="Georgia"/>
              <a:ea typeface="Georgia"/>
              <a:cs typeface="Georgia"/>
              <a:sym typeface="Georgia"/>
            </a:endParaRPr>
          </a:p>
          <a:p>
            <a:pPr marL="457200" lvl="0" indent="-342900" algn="just" rtl="0">
              <a:lnSpc>
                <a:spcPct val="115000"/>
              </a:lnSpc>
              <a:spcBef>
                <a:spcPts val="0"/>
              </a:spcBef>
              <a:spcAft>
                <a:spcPts val="0"/>
              </a:spcAft>
              <a:buClr>
                <a:srgbClr val="292929"/>
              </a:buClr>
              <a:buSzPts val="1800"/>
              <a:buFont typeface="Georgia"/>
              <a:buChar char="●"/>
            </a:pPr>
            <a:r>
              <a:rPr lang="en" sz="1600">
                <a:solidFill>
                  <a:srgbClr val="000000"/>
                </a:solidFill>
                <a:highlight>
                  <a:srgbClr val="FFFFFF"/>
                </a:highlight>
                <a:latin typeface="Arial"/>
                <a:ea typeface="Arial"/>
                <a:cs typeface="Arial"/>
                <a:sym typeface="Arial"/>
              </a:rPr>
              <a:t>Kernel trick  is used to learn a linear classifier to classify a non-linear dataset.</a:t>
            </a:r>
            <a:endParaRPr sz="1600">
              <a:solidFill>
                <a:srgbClr val="000000"/>
              </a:solidFill>
              <a:highlight>
                <a:srgbClr val="FFFFFF"/>
              </a:highlight>
              <a:latin typeface="Arial"/>
              <a:ea typeface="Arial"/>
              <a:cs typeface="Arial"/>
              <a:sym typeface="Arial"/>
            </a:endParaRPr>
          </a:p>
          <a:p>
            <a:pPr marL="0" lvl="0" indent="0" algn="just" rtl="0">
              <a:lnSpc>
                <a:spcPct val="115000"/>
              </a:lnSpc>
              <a:spcBef>
                <a:spcPts val="0"/>
              </a:spcBef>
              <a:spcAft>
                <a:spcPts val="0"/>
              </a:spcAft>
              <a:buNone/>
            </a:pPr>
            <a:endParaRPr sz="1600">
              <a:solidFill>
                <a:srgbClr val="000000"/>
              </a:solidFill>
              <a:highlight>
                <a:srgbClr val="FFFFFF"/>
              </a:highlight>
              <a:latin typeface="Arial"/>
              <a:ea typeface="Arial"/>
              <a:cs typeface="Arial"/>
              <a:sym typeface="Arial"/>
            </a:endParaRPr>
          </a:p>
          <a:p>
            <a:pPr marL="457200" lvl="0" indent="-342900" algn="just" rtl="0">
              <a:lnSpc>
                <a:spcPct val="115000"/>
              </a:lnSpc>
              <a:spcBef>
                <a:spcPts val="0"/>
              </a:spcBef>
              <a:spcAft>
                <a:spcPts val="0"/>
              </a:spcAft>
              <a:buClr>
                <a:srgbClr val="000000"/>
              </a:buClr>
              <a:buSzPts val="1800"/>
              <a:buFont typeface="Arial"/>
              <a:buChar char="●"/>
            </a:pPr>
            <a:r>
              <a:rPr lang="en" sz="1600">
                <a:solidFill>
                  <a:srgbClr val="000000"/>
                </a:solidFill>
                <a:highlight>
                  <a:srgbClr val="FFFFFF"/>
                </a:highlight>
                <a:latin typeface="Arial"/>
                <a:ea typeface="Arial"/>
                <a:cs typeface="Arial"/>
                <a:sym typeface="Arial"/>
              </a:rPr>
              <a:t>It transforms the linearly inseparable data into a linearly separable one by projecting it into a higher dimension.</a:t>
            </a:r>
            <a:endParaRPr sz="1600">
              <a:solidFill>
                <a:srgbClr val="000000"/>
              </a:solidFill>
              <a:highlight>
                <a:srgbClr val="FFFFFF"/>
              </a:highlight>
              <a:latin typeface="Arial"/>
              <a:ea typeface="Arial"/>
              <a:cs typeface="Arial"/>
              <a:sym typeface="Arial"/>
            </a:endParaRPr>
          </a:p>
          <a:p>
            <a:pPr marL="0" lvl="0" indent="0" algn="just" rtl="0">
              <a:lnSpc>
                <a:spcPct val="115000"/>
              </a:lnSpc>
              <a:spcBef>
                <a:spcPts val="0"/>
              </a:spcBef>
              <a:spcAft>
                <a:spcPts val="0"/>
              </a:spcAft>
              <a:buNone/>
            </a:pPr>
            <a:endParaRPr sz="1600">
              <a:solidFill>
                <a:srgbClr val="000000"/>
              </a:solidFill>
              <a:highlight>
                <a:srgbClr val="FFFFFF"/>
              </a:highlight>
              <a:latin typeface="Arial"/>
              <a:ea typeface="Arial"/>
              <a:cs typeface="Arial"/>
              <a:sym typeface="Arial"/>
            </a:endParaRPr>
          </a:p>
          <a:p>
            <a:pPr marL="457200" lvl="0" indent="-330200" algn="just" rtl="0">
              <a:lnSpc>
                <a:spcPct val="115000"/>
              </a:lnSpc>
              <a:spcBef>
                <a:spcPts val="0"/>
              </a:spcBef>
              <a:spcAft>
                <a:spcPts val="0"/>
              </a:spcAft>
              <a:buClr>
                <a:srgbClr val="000000"/>
              </a:buClr>
              <a:buSzPts val="1600"/>
              <a:buFont typeface="Arial"/>
              <a:buChar char="●"/>
            </a:pPr>
            <a:r>
              <a:rPr lang="en" sz="1600">
                <a:solidFill>
                  <a:srgbClr val="000000"/>
                </a:solidFill>
                <a:highlight>
                  <a:srgbClr val="FFFFFF"/>
                </a:highlight>
                <a:latin typeface="Arial"/>
                <a:ea typeface="Arial"/>
                <a:cs typeface="Arial"/>
                <a:sym typeface="Arial"/>
              </a:rPr>
              <a:t>A kernel function is applied on each data instance to map the original non-linear data points into some higher dimensional space in which they become linearly separable.</a:t>
            </a:r>
            <a:endParaRPr sz="1600">
              <a:solidFill>
                <a:srgbClr val="000000"/>
              </a:solidFill>
              <a:highlight>
                <a:srgbClr val="FFFFFF"/>
              </a:highlight>
              <a:latin typeface="Arial"/>
              <a:ea typeface="Arial"/>
              <a:cs typeface="Arial"/>
              <a:sym typeface="Arial"/>
            </a:endParaRPr>
          </a:p>
          <a:p>
            <a:pPr marL="0" lvl="0" indent="0" algn="just" rtl="0">
              <a:lnSpc>
                <a:spcPct val="150000"/>
              </a:lnSpc>
              <a:spcBef>
                <a:spcPts val="1600"/>
              </a:spcBef>
              <a:spcAft>
                <a:spcPts val="0"/>
              </a:spcAft>
              <a:buNone/>
            </a:pPr>
            <a:endParaRPr sz="1400" b="1">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819150" y="45985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Montserrat"/>
                <a:ea typeface="Montserrat"/>
                <a:cs typeface="Montserrat"/>
                <a:sym typeface="Montserrat"/>
              </a:rPr>
              <a:t>Issues in Non-Linear SVM</a:t>
            </a:r>
            <a:endParaRPr/>
          </a:p>
        </p:txBody>
      </p:sp>
      <p:sp>
        <p:nvSpPr>
          <p:cNvPr id="253" name="Google Shape;253;p28"/>
          <p:cNvSpPr txBox="1">
            <a:spLocks noGrp="1"/>
          </p:cNvSpPr>
          <p:nvPr>
            <p:ph type="body" idx="1"/>
          </p:nvPr>
        </p:nvSpPr>
        <p:spPr>
          <a:xfrm>
            <a:off x="819150" y="1414450"/>
            <a:ext cx="7505700" cy="32682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400" b="1">
                <a:solidFill>
                  <a:srgbClr val="000000"/>
                </a:solidFill>
                <a:latin typeface="Arial"/>
                <a:ea typeface="Arial"/>
                <a:cs typeface="Arial"/>
                <a:sym typeface="Arial"/>
              </a:rPr>
              <a:t>ISSUE: </a:t>
            </a:r>
            <a:r>
              <a:rPr lang="en" sz="1400">
                <a:solidFill>
                  <a:srgbClr val="000000"/>
                </a:solidFill>
                <a:latin typeface="Arial"/>
                <a:ea typeface="Arial"/>
                <a:cs typeface="Arial"/>
                <a:sym typeface="Arial"/>
              </a:rPr>
              <a:t>One  problem with non-linear is that it may suffer with dimensionality problem which is problem related with high-dimensional data.</a:t>
            </a:r>
            <a:endParaRPr sz="1400">
              <a:solidFill>
                <a:srgbClr val="000000"/>
              </a:solidFill>
              <a:latin typeface="Arial"/>
              <a:ea typeface="Arial"/>
              <a:cs typeface="Arial"/>
              <a:sym typeface="Arial"/>
            </a:endParaRPr>
          </a:p>
          <a:p>
            <a:pPr marL="457200" lvl="0" indent="-317500" algn="just" rtl="0">
              <a:lnSpc>
                <a:spcPct val="150000"/>
              </a:lnSpc>
              <a:spcBef>
                <a:spcPts val="1600"/>
              </a:spcBef>
              <a:spcAft>
                <a:spcPts val="0"/>
              </a:spcAft>
              <a:buClr>
                <a:srgbClr val="000000"/>
              </a:buClr>
              <a:buSzPts val="1400"/>
              <a:buFont typeface="Arial"/>
              <a:buChar char="●"/>
            </a:pPr>
            <a:r>
              <a:rPr lang="en" sz="1400">
                <a:solidFill>
                  <a:srgbClr val="000000"/>
                </a:solidFill>
                <a:latin typeface="Arial"/>
                <a:ea typeface="Arial"/>
                <a:cs typeface="Arial"/>
                <a:sym typeface="Arial"/>
              </a:rPr>
              <a:t>One possible way is to transform the data into an infinite dimensional space, but still it may not be easy to work with such a high-dimensional space.</a:t>
            </a:r>
            <a:endParaRPr sz="1400">
              <a:solidFill>
                <a:srgbClr val="000000"/>
              </a:solidFill>
              <a:latin typeface="Arial"/>
              <a:ea typeface="Arial"/>
              <a:cs typeface="Arial"/>
              <a:sym typeface="Arial"/>
            </a:endParaRPr>
          </a:p>
          <a:p>
            <a:pPr marL="457200" lvl="0" indent="-317500" algn="just" rtl="0">
              <a:lnSpc>
                <a:spcPct val="150000"/>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Second, even though we know the appropriate mapping function, It is still computationally expensive to solve the constrained optimization problem in the high-dimensional feature space.  After the transformation the linear decision boundary in the transformed space has the following form:</a:t>
            </a:r>
            <a:endParaRPr sz="1400">
              <a:solidFill>
                <a:srgbClr val="000000"/>
              </a:solidFill>
              <a:latin typeface="Arial"/>
              <a:ea typeface="Arial"/>
              <a:cs typeface="Arial"/>
              <a:sym typeface="Arial"/>
            </a:endParaRPr>
          </a:p>
          <a:p>
            <a:pPr marL="2286000" lvl="0" indent="0" algn="just" rtl="0">
              <a:lnSpc>
                <a:spcPct val="150000"/>
              </a:lnSpc>
              <a:spcBef>
                <a:spcPts val="1600"/>
              </a:spcBef>
              <a:spcAft>
                <a:spcPts val="0"/>
              </a:spcAft>
              <a:buNone/>
            </a:pPr>
            <a:endParaRPr sz="1400">
              <a:solidFill>
                <a:srgbClr val="000000"/>
              </a:solidFill>
              <a:latin typeface="Arial"/>
              <a:ea typeface="Arial"/>
              <a:cs typeface="Arial"/>
              <a:sym typeface="Arial"/>
            </a:endParaRPr>
          </a:p>
        </p:txBody>
      </p:sp>
      <p:pic>
        <p:nvPicPr>
          <p:cNvPr id="254" name="Google Shape;254;p28"/>
          <p:cNvPicPr preferRelativeResize="0"/>
          <p:nvPr/>
        </p:nvPicPr>
        <p:blipFill>
          <a:blip r:embed="rId3">
            <a:alphaModFix/>
          </a:blip>
          <a:stretch>
            <a:fillRect/>
          </a:stretch>
        </p:blipFill>
        <p:spPr>
          <a:xfrm>
            <a:off x="3667125" y="4216125"/>
            <a:ext cx="1419225" cy="219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Advantages and Disadvantages of SVM </a:t>
            </a:r>
            <a:endParaRPr/>
          </a:p>
        </p:txBody>
      </p:sp>
      <p:sp>
        <p:nvSpPr>
          <p:cNvPr id="260" name="Google Shape;260;p2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latin typeface="Times"/>
                <a:ea typeface="Times"/>
                <a:cs typeface="Times"/>
                <a:sym typeface="Times"/>
              </a:rPr>
              <a:t>Advantages</a:t>
            </a:r>
            <a:endParaRPr sz="1400" b="1" u="sng">
              <a:latin typeface="Times"/>
              <a:ea typeface="Times"/>
              <a:cs typeface="Times"/>
              <a:sym typeface="Times"/>
            </a:endParaRPr>
          </a:p>
          <a:p>
            <a:pPr marL="457200" lvl="0" indent="-317500" algn="l" rtl="0">
              <a:spcBef>
                <a:spcPts val="1600"/>
              </a:spcBef>
              <a:spcAft>
                <a:spcPts val="0"/>
              </a:spcAft>
              <a:buSzPts val="1400"/>
              <a:buFont typeface="Times"/>
              <a:buChar char="●"/>
            </a:pPr>
            <a:r>
              <a:rPr lang="en" sz="1400">
                <a:latin typeface="Times"/>
                <a:ea typeface="Times"/>
                <a:cs typeface="Times"/>
                <a:sym typeface="Times"/>
              </a:rPr>
              <a:t>SVM works relatively well when there is clear margin of separation between classes.</a:t>
            </a:r>
            <a:endParaRPr sz="1400">
              <a:latin typeface="Times"/>
              <a:ea typeface="Times"/>
              <a:cs typeface="Times"/>
              <a:sym typeface="Times"/>
            </a:endParaRPr>
          </a:p>
          <a:p>
            <a:pPr marL="457200" lvl="0" indent="-317500" algn="l" rtl="0">
              <a:spcBef>
                <a:spcPts val="0"/>
              </a:spcBef>
              <a:spcAft>
                <a:spcPts val="0"/>
              </a:spcAft>
              <a:buSzPts val="1400"/>
              <a:buFont typeface="Times"/>
              <a:buChar char="●"/>
            </a:pPr>
            <a:r>
              <a:rPr lang="en" sz="1400">
                <a:latin typeface="Times"/>
                <a:ea typeface="Times"/>
                <a:cs typeface="Times"/>
                <a:sym typeface="Times"/>
              </a:rPr>
              <a:t>SVM is more efficient in high dimensional spaces.</a:t>
            </a:r>
            <a:endParaRPr sz="1400">
              <a:latin typeface="Times"/>
              <a:ea typeface="Times"/>
              <a:cs typeface="Times"/>
              <a:sym typeface="Times"/>
            </a:endParaRPr>
          </a:p>
          <a:p>
            <a:pPr marL="0" lvl="0" indent="0" algn="l" rtl="0">
              <a:spcBef>
                <a:spcPts val="1600"/>
              </a:spcBef>
              <a:spcAft>
                <a:spcPts val="0"/>
              </a:spcAft>
              <a:buNone/>
            </a:pPr>
            <a:r>
              <a:rPr lang="en" sz="1400" b="1" u="sng">
                <a:latin typeface="Times"/>
                <a:ea typeface="Times"/>
                <a:cs typeface="Times"/>
                <a:sym typeface="Times"/>
              </a:rPr>
              <a:t>Disadvantages</a:t>
            </a:r>
            <a:endParaRPr sz="1400" b="1" u="sng">
              <a:latin typeface="Times"/>
              <a:ea typeface="Times"/>
              <a:cs typeface="Times"/>
              <a:sym typeface="Times"/>
            </a:endParaRPr>
          </a:p>
          <a:p>
            <a:pPr marL="457200" lvl="0" indent="-317500" algn="l" rtl="0">
              <a:spcBef>
                <a:spcPts val="1600"/>
              </a:spcBef>
              <a:spcAft>
                <a:spcPts val="0"/>
              </a:spcAft>
              <a:buSzPts val="1400"/>
              <a:buFont typeface="Times"/>
              <a:buChar char="●"/>
            </a:pPr>
            <a:r>
              <a:rPr lang="en" sz="1400">
                <a:latin typeface="Times"/>
                <a:ea typeface="Times"/>
                <a:cs typeface="Times"/>
                <a:sym typeface="Times"/>
              </a:rPr>
              <a:t>SVM algorithm is not suitable for large data sets.</a:t>
            </a:r>
            <a:endParaRPr sz="1400">
              <a:latin typeface="Times"/>
              <a:ea typeface="Times"/>
              <a:cs typeface="Times"/>
              <a:sym typeface="Times"/>
            </a:endParaRPr>
          </a:p>
          <a:p>
            <a:pPr marL="457200" lvl="0" indent="-317500" algn="l" rtl="0">
              <a:spcBef>
                <a:spcPts val="0"/>
              </a:spcBef>
              <a:spcAft>
                <a:spcPts val="0"/>
              </a:spcAft>
              <a:buSzPts val="1400"/>
              <a:buFont typeface="Times"/>
              <a:buChar char="●"/>
            </a:pPr>
            <a:r>
              <a:rPr lang="en" sz="1400">
                <a:latin typeface="Times"/>
                <a:ea typeface="Times"/>
                <a:cs typeface="Times"/>
                <a:sym typeface="Times"/>
              </a:rPr>
              <a:t>SVM does not perform very well when the data set has more noise i.e target classes are overlapping.</a:t>
            </a:r>
            <a:endParaRPr sz="1400">
              <a:latin typeface="Times"/>
              <a:ea typeface="Times"/>
              <a:cs typeface="Times"/>
              <a:sym typeface="Times"/>
            </a:endParaRPr>
          </a:p>
          <a:p>
            <a:pPr marL="457200" lvl="0" indent="0" algn="l" rtl="0">
              <a:spcBef>
                <a:spcPts val="1600"/>
              </a:spcBef>
              <a:spcAft>
                <a:spcPts val="1600"/>
              </a:spcAft>
              <a:buNone/>
            </a:pPr>
            <a:endParaRPr>
              <a:latin typeface="Times"/>
              <a:ea typeface="Times"/>
              <a:cs typeface="Times"/>
              <a:sym typeface="Time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Real World Applications of SVM</a:t>
            </a:r>
            <a:endParaRPr/>
          </a:p>
        </p:txBody>
      </p:sp>
      <p:sp>
        <p:nvSpPr>
          <p:cNvPr id="266" name="Google Shape;266;p3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a:buChar char="●"/>
            </a:pPr>
            <a:r>
              <a:rPr lang="en" sz="1400">
                <a:latin typeface="Times"/>
                <a:ea typeface="Times"/>
                <a:cs typeface="Times"/>
                <a:sym typeface="Times"/>
              </a:rPr>
              <a:t>Face detection - SVM classify parts of the image as a face and non face and create a square boundary around the face</a:t>
            </a:r>
            <a:endParaRPr sz="1400">
              <a:latin typeface="Times"/>
              <a:ea typeface="Times"/>
              <a:cs typeface="Times"/>
              <a:sym typeface="Times"/>
            </a:endParaRPr>
          </a:p>
          <a:p>
            <a:pPr marL="457200" lvl="0" indent="-317500" algn="l" rtl="0">
              <a:spcBef>
                <a:spcPts val="0"/>
              </a:spcBef>
              <a:spcAft>
                <a:spcPts val="0"/>
              </a:spcAft>
              <a:buSzPts val="1400"/>
              <a:buFont typeface="Times"/>
              <a:buChar char="●"/>
            </a:pPr>
            <a:r>
              <a:rPr lang="en" sz="1400">
                <a:latin typeface="Times"/>
                <a:ea typeface="Times"/>
                <a:cs typeface="Times"/>
                <a:sym typeface="Times"/>
              </a:rPr>
              <a:t>Classification of images - use of SVM’s provide better search accuracy for image classification. It provides better accuracy in terms in comparison to the traditional based query-based searching techniques.</a:t>
            </a:r>
            <a:endParaRPr sz="1400">
              <a:latin typeface="Times"/>
              <a:ea typeface="Times"/>
              <a:cs typeface="Times"/>
              <a:sym typeface="Times"/>
            </a:endParaRPr>
          </a:p>
          <a:p>
            <a:pPr marL="457200" lvl="0" indent="-317500" algn="l" rtl="0">
              <a:spcBef>
                <a:spcPts val="0"/>
              </a:spcBef>
              <a:spcAft>
                <a:spcPts val="0"/>
              </a:spcAft>
              <a:buSzPts val="1400"/>
              <a:buFont typeface="Times"/>
              <a:buChar char="●"/>
            </a:pPr>
            <a:r>
              <a:rPr lang="en" sz="1400">
                <a:latin typeface="Times"/>
                <a:ea typeface="Times"/>
                <a:cs typeface="Times"/>
                <a:sym typeface="Times"/>
              </a:rPr>
              <a:t>Handwriting recognition - We use SVMs to recognize handwritten characters used widely.</a:t>
            </a:r>
            <a:endParaRPr sz="1400">
              <a:latin typeface="Times"/>
              <a:ea typeface="Times"/>
              <a:cs typeface="Times"/>
              <a:sym typeface="Times"/>
            </a:endParaRPr>
          </a:p>
          <a:p>
            <a:pPr marL="457200" lvl="0" indent="0" algn="l" rtl="0">
              <a:spcBef>
                <a:spcPts val="1600"/>
              </a:spcBef>
              <a:spcAft>
                <a:spcPts val="1600"/>
              </a:spcAft>
              <a:buNone/>
            </a:pPr>
            <a:endParaRPr>
              <a:latin typeface="Times"/>
              <a:ea typeface="Times"/>
              <a:cs typeface="Times"/>
              <a:sym typeface="Time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309375"/>
            <a:ext cx="7505700" cy="47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Contents </a:t>
            </a:r>
            <a:endParaRPr b="1"/>
          </a:p>
        </p:txBody>
      </p:sp>
      <p:sp>
        <p:nvSpPr>
          <p:cNvPr id="142" name="Google Shape;142;p15"/>
          <p:cNvSpPr/>
          <p:nvPr/>
        </p:nvSpPr>
        <p:spPr>
          <a:xfrm>
            <a:off x="1280400" y="1240500"/>
            <a:ext cx="2068200" cy="4785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Support Vector Machine</a:t>
            </a:r>
            <a:endParaRPr b="1"/>
          </a:p>
        </p:txBody>
      </p:sp>
      <p:sp>
        <p:nvSpPr>
          <p:cNvPr id="143" name="Google Shape;143;p15"/>
          <p:cNvSpPr/>
          <p:nvPr/>
        </p:nvSpPr>
        <p:spPr>
          <a:xfrm>
            <a:off x="3763425" y="1140300"/>
            <a:ext cx="2068200" cy="5565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t>Hyperplane &amp; N-Dimensional Space</a:t>
            </a:r>
            <a:endParaRPr sz="1300" b="1"/>
          </a:p>
        </p:txBody>
      </p:sp>
      <p:sp>
        <p:nvSpPr>
          <p:cNvPr id="144" name="Google Shape;144;p15"/>
          <p:cNvSpPr/>
          <p:nvPr/>
        </p:nvSpPr>
        <p:spPr>
          <a:xfrm>
            <a:off x="5984525" y="1170900"/>
            <a:ext cx="1433700" cy="4785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Montserrat"/>
                <a:ea typeface="Montserrat"/>
                <a:cs typeface="Montserrat"/>
                <a:sym typeface="Montserrat"/>
              </a:rPr>
              <a:t>Linear SVM </a:t>
            </a:r>
            <a:endParaRPr b="1"/>
          </a:p>
        </p:txBody>
      </p:sp>
      <p:sp>
        <p:nvSpPr>
          <p:cNvPr id="145" name="Google Shape;145;p15"/>
          <p:cNvSpPr/>
          <p:nvPr/>
        </p:nvSpPr>
        <p:spPr>
          <a:xfrm>
            <a:off x="1280400" y="2040925"/>
            <a:ext cx="1850400" cy="456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Montserrat"/>
                <a:ea typeface="Montserrat"/>
                <a:cs typeface="Montserrat"/>
                <a:sym typeface="Montserrat"/>
              </a:rPr>
              <a:t>Learning a Linear SVM Model- </a:t>
            </a:r>
            <a:endParaRPr b="1"/>
          </a:p>
        </p:txBody>
      </p:sp>
      <p:sp>
        <p:nvSpPr>
          <p:cNvPr id="146" name="Google Shape;146;p15"/>
          <p:cNvSpPr/>
          <p:nvPr/>
        </p:nvSpPr>
        <p:spPr>
          <a:xfrm>
            <a:off x="3763425" y="2040925"/>
            <a:ext cx="1850400" cy="456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Montserrat"/>
                <a:ea typeface="Montserrat"/>
                <a:cs typeface="Montserrat"/>
                <a:sym typeface="Montserrat"/>
              </a:rPr>
              <a:t>Example of Linear SVM </a:t>
            </a:r>
            <a:endParaRPr b="1"/>
          </a:p>
        </p:txBody>
      </p:sp>
      <p:sp>
        <p:nvSpPr>
          <p:cNvPr id="147" name="Google Shape;147;p15"/>
          <p:cNvSpPr/>
          <p:nvPr/>
        </p:nvSpPr>
        <p:spPr>
          <a:xfrm>
            <a:off x="6037675" y="1882425"/>
            <a:ext cx="1850400" cy="456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Montserrat"/>
                <a:ea typeface="Montserrat"/>
                <a:cs typeface="Montserrat"/>
                <a:sym typeface="Montserrat"/>
              </a:rPr>
              <a:t>Linear SVM :Non-separable case </a:t>
            </a:r>
            <a:endParaRPr b="1"/>
          </a:p>
        </p:txBody>
      </p:sp>
      <p:sp>
        <p:nvSpPr>
          <p:cNvPr id="148" name="Google Shape;148;p15"/>
          <p:cNvSpPr/>
          <p:nvPr/>
        </p:nvSpPr>
        <p:spPr>
          <a:xfrm>
            <a:off x="3786375" y="3534800"/>
            <a:ext cx="2022300" cy="6837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Montserrat"/>
                <a:ea typeface="Montserrat"/>
                <a:cs typeface="Montserrat"/>
                <a:sym typeface="Montserrat"/>
              </a:rPr>
              <a:t>Advantages and disadvantages of SVM</a:t>
            </a:r>
            <a:r>
              <a:rPr lang="en" sz="1100">
                <a:latin typeface="Montserrat"/>
                <a:ea typeface="Montserrat"/>
                <a:cs typeface="Montserrat"/>
                <a:sym typeface="Montserrat"/>
              </a:rPr>
              <a:t> </a:t>
            </a:r>
            <a:endParaRPr/>
          </a:p>
        </p:txBody>
      </p:sp>
      <p:sp>
        <p:nvSpPr>
          <p:cNvPr id="149" name="Google Shape;149;p15"/>
          <p:cNvSpPr/>
          <p:nvPr/>
        </p:nvSpPr>
        <p:spPr>
          <a:xfrm>
            <a:off x="1256100" y="3534800"/>
            <a:ext cx="1899000" cy="6837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Montserrat"/>
                <a:ea typeface="Montserrat"/>
                <a:cs typeface="Montserrat"/>
                <a:sym typeface="Montserrat"/>
              </a:rPr>
              <a:t>Example of Nonlinear SVM </a:t>
            </a:r>
            <a:endParaRPr b="1"/>
          </a:p>
        </p:txBody>
      </p:sp>
      <p:sp>
        <p:nvSpPr>
          <p:cNvPr id="150" name="Google Shape;150;p15"/>
          <p:cNvSpPr/>
          <p:nvPr/>
        </p:nvSpPr>
        <p:spPr>
          <a:xfrm>
            <a:off x="6037675" y="2571750"/>
            <a:ext cx="1762800" cy="5565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Montserrat"/>
                <a:ea typeface="Montserrat"/>
                <a:cs typeface="Montserrat"/>
                <a:sym typeface="Montserrat"/>
              </a:rPr>
              <a:t>Issues and Kernel Trick </a:t>
            </a:r>
            <a:endParaRPr b="1"/>
          </a:p>
        </p:txBody>
      </p:sp>
      <p:sp>
        <p:nvSpPr>
          <p:cNvPr id="151" name="Google Shape;151;p15"/>
          <p:cNvSpPr/>
          <p:nvPr/>
        </p:nvSpPr>
        <p:spPr>
          <a:xfrm>
            <a:off x="3763425" y="2680350"/>
            <a:ext cx="1762800" cy="585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Montserrat"/>
                <a:ea typeface="Montserrat"/>
                <a:cs typeface="Montserrat"/>
                <a:sym typeface="Montserrat"/>
              </a:rPr>
              <a:t>Learning Nonlinear SVM  Model </a:t>
            </a:r>
            <a:endParaRPr b="1"/>
          </a:p>
        </p:txBody>
      </p:sp>
      <p:sp>
        <p:nvSpPr>
          <p:cNvPr id="152" name="Google Shape;152;p15"/>
          <p:cNvSpPr/>
          <p:nvPr/>
        </p:nvSpPr>
        <p:spPr>
          <a:xfrm>
            <a:off x="1304700" y="2680338"/>
            <a:ext cx="1850400" cy="5565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Montserrat"/>
                <a:ea typeface="Montserrat"/>
                <a:cs typeface="Montserrat"/>
                <a:sym typeface="Montserrat"/>
              </a:rPr>
              <a:t>Nonlinear Support Vector Machines</a:t>
            </a:r>
            <a:r>
              <a:rPr lang="en" sz="1100">
                <a:latin typeface="Montserrat"/>
                <a:ea typeface="Montserrat"/>
                <a:cs typeface="Montserrat"/>
                <a:sym typeface="Montserrat"/>
              </a:rPr>
              <a:t> </a:t>
            </a:r>
            <a:endParaRPr/>
          </a:p>
        </p:txBody>
      </p:sp>
      <p:sp>
        <p:nvSpPr>
          <p:cNvPr id="153" name="Google Shape;153;p15"/>
          <p:cNvSpPr/>
          <p:nvPr/>
        </p:nvSpPr>
        <p:spPr>
          <a:xfrm>
            <a:off x="6098525" y="3578575"/>
            <a:ext cx="1899000" cy="6837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Montserrat"/>
                <a:ea typeface="Montserrat"/>
                <a:cs typeface="Montserrat"/>
                <a:sym typeface="Montserrat"/>
              </a:rPr>
              <a:t>Characteristics &amp; Applications of SVM</a:t>
            </a:r>
            <a:r>
              <a:rPr lang="en" sz="1100">
                <a:latin typeface="Montserrat"/>
                <a:ea typeface="Montserrat"/>
                <a:cs typeface="Montserrat"/>
                <a:sym typeface="Montserrat"/>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819150" y="529600"/>
            <a:ext cx="7505700" cy="6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Support Vector Machine 	</a:t>
            </a:r>
            <a:endParaRPr/>
          </a:p>
        </p:txBody>
      </p:sp>
      <p:sp>
        <p:nvSpPr>
          <p:cNvPr id="159" name="Google Shape;159;p16"/>
          <p:cNvSpPr txBox="1">
            <a:spLocks noGrp="1"/>
          </p:cNvSpPr>
          <p:nvPr>
            <p:ph type="body" idx="1"/>
          </p:nvPr>
        </p:nvSpPr>
        <p:spPr>
          <a:xfrm>
            <a:off x="819150" y="1155400"/>
            <a:ext cx="7505700" cy="3283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00"/>
                </a:solidFill>
                <a:latin typeface="Arial"/>
                <a:ea typeface="Arial"/>
                <a:cs typeface="Arial"/>
                <a:sym typeface="Arial"/>
              </a:rPr>
              <a:t>What is Support Vector Machine ?</a:t>
            </a:r>
            <a:endParaRPr sz="14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a:solidFill>
                  <a:srgbClr val="000000"/>
                </a:solidFill>
                <a:latin typeface="Arial"/>
                <a:ea typeface="Arial"/>
                <a:cs typeface="Arial"/>
                <a:sym typeface="Arial"/>
              </a:rPr>
              <a:t>The process of finding  a hyperplane in an N-dimensional space(N — the number of features) that distinctly classifies the data points is called Support Vector Machine.</a:t>
            </a:r>
            <a:endParaRPr>
              <a:solidFill>
                <a:srgbClr val="000000"/>
              </a:solidFill>
              <a:latin typeface="Arial"/>
              <a:ea typeface="Arial"/>
              <a:cs typeface="Arial"/>
              <a:sym typeface="Arial"/>
            </a:endParaRPr>
          </a:p>
          <a:p>
            <a:pPr marL="0" lvl="0" indent="0" algn="l" rtl="0">
              <a:spcBef>
                <a:spcPts val="1200"/>
              </a:spcBef>
              <a:spcAft>
                <a:spcPts val="1600"/>
              </a:spcAft>
              <a:buNone/>
            </a:pPr>
            <a:endParaRPr>
              <a:solidFill>
                <a:srgbClr val="000000"/>
              </a:solidFill>
            </a:endParaRPr>
          </a:p>
        </p:txBody>
      </p:sp>
      <p:pic>
        <p:nvPicPr>
          <p:cNvPr id="160" name="Google Shape;160;p16"/>
          <p:cNvPicPr preferRelativeResize="0"/>
          <p:nvPr/>
        </p:nvPicPr>
        <p:blipFill>
          <a:blip r:embed="rId3">
            <a:alphaModFix/>
          </a:blip>
          <a:stretch>
            <a:fillRect/>
          </a:stretch>
        </p:blipFill>
        <p:spPr>
          <a:xfrm>
            <a:off x="2764925" y="2458800"/>
            <a:ext cx="2893299" cy="1668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819150" y="386350"/>
            <a:ext cx="7505700" cy="954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t>Characteristics of SVM</a:t>
            </a:r>
            <a:endParaRPr b="1"/>
          </a:p>
        </p:txBody>
      </p:sp>
      <p:sp>
        <p:nvSpPr>
          <p:cNvPr id="166" name="Google Shape;166;p17"/>
          <p:cNvSpPr txBox="1">
            <a:spLocks noGrp="1"/>
          </p:cNvSpPr>
          <p:nvPr>
            <p:ph type="body" idx="1"/>
          </p:nvPr>
        </p:nvSpPr>
        <p:spPr>
          <a:xfrm>
            <a:off x="819150" y="1023250"/>
            <a:ext cx="7505700" cy="2448000"/>
          </a:xfrm>
          <a:prstGeom prst="rect">
            <a:avLst/>
          </a:prstGeom>
        </p:spPr>
        <p:txBody>
          <a:bodyPr spcFirstLastPara="1" wrap="square" lIns="91425" tIns="91425" rIns="91425" bIns="91425" anchor="t" anchorCtr="0">
            <a:noAutofit/>
          </a:bodyPr>
          <a:lstStyle/>
          <a:p>
            <a:pPr marL="292100" lvl="0" indent="-260350" algn="l" rtl="0">
              <a:lnSpc>
                <a:spcPct val="100000"/>
              </a:lnSpc>
              <a:spcBef>
                <a:spcPts val="0"/>
              </a:spcBef>
              <a:spcAft>
                <a:spcPts val="0"/>
              </a:spcAft>
              <a:buClr>
                <a:srgbClr val="0C7B9C"/>
              </a:buClr>
              <a:buSzPts val="1300"/>
              <a:buFont typeface="Arial"/>
              <a:buChar char="●"/>
            </a:pPr>
            <a:r>
              <a:rPr lang="en" sz="1900">
                <a:solidFill>
                  <a:srgbClr val="000000"/>
                </a:solidFill>
                <a:latin typeface="Arial"/>
                <a:ea typeface="Arial"/>
                <a:cs typeface="Arial"/>
                <a:sym typeface="Arial"/>
              </a:rPr>
              <a:t>Since the learning problem is formulated as a convex optimization problem, efficient algorithms are available to find the global minima of the objective function (many of the other methods use greedy approaches and find locally optimal solutions)</a:t>
            </a:r>
            <a:endParaRPr sz="2300">
              <a:solidFill>
                <a:srgbClr val="000000"/>
              </a:solidFill>
              <a:latin typeface="Arial"/>
              <a:ea typeface="Arial"/>
              <a:cs typeface="Arial"/>
              <a:sym typeface="Arial"/>
            </a:endParaRPr>
          </a:p>
          <a:p>
            <a:pPr marL="292100" lvl="0" indent="-260350" algn="l" rtl="0">
              <a:lnSpc>
                <a:spcPct val="100000"/>
              </a:lnSpc>
              <a:spcBef>
                <a:spcPts val="640"/>
              </a:spcBef>
              <a:spcAft>
                <a:spcPts val="0"/>
              </a:spcAft>
              <a:buClr>
                <a:srgbClr val="0C7B9C"/>
              </a:buClr>
              <a:buSzPts val="1300"/>
              <a:buFont typeface="Arial"/>
              <a:buChar char="●"/>
            </a:pPr>
            <a:r>
              <a:rPr lang="en" sz="1900">
                <a:solidFill>
                  <a:srgbClr val="000000"/>
                </a:solidFill>
                <a:latin typeface="Arial"/>
                <a:ea typeface="Arial"/>
                <a:cs typeface="Arial"/>
                <a:sym typeface="Arial"/>
              </a:rPr>
              <a:t>Overfitting is addressed by maximizing the margin of the decision boundary, but the user still needs to provide the type of kernel function and cost function</a:t>
            </a:r>
            <a:endParaRPr sz="2300">
              <a:solidFill>
                <a:srgbClr val="000000"/>
              </a:solidFill>
              <a:latin typeface="Arial"/>
              <a:ea typeface="Arial"/>
              <a:cs typeface="Arial"/>
              <a:sym typeface="Arial"/>
            </a:endParaRPr>
          </a:p>
          <a:p>
            <a:pPr marL="292100" lvl="0" indent="-260350" algn="l" rtl="0">
              <a:lnSpc>
                <a:spcPct val="100000"/>
              </a:lnSpc>
              <a:spcBef>
                <a:spcPts val="640"/>
              </a:spcBef>
              <a:spcAft>
                <a:spcPts val="0"/>
              </a:spcAft>
              <a:buClr>
                <a:srgbClr val="0C7B9C"/>
              </a:buClr>
              <a:buSzPts val="1300"/>
              <a:buFont typeface="Arial"/>
              <a:buChar char="●"/>
            </a:pPr>
            <a:r>
              <a:rPr lang="en" sz="1900">
                <a:solidFill>
                  <a:srgbClr val="000000"/>
                </a:solidFill>
                <a:latin typeface="Arial"/>
                <a:ea typeface="Arial"/>
                <a:cs typeface="Arial"/>
                <a:sym typeface="Arial"/>
              </a:rPr>
              <a:t>Difficult to handle missing values</a:t>
            </a:r>
            <a:endParaRPr sz="2300">
              <a:solidFill>
                <a:srgbClr val="000000"/>
              </a:solidFill>
              <a:latin typeface="Arial"/>
              <a:ea typeface="Arial"/>
              <a:cs typeface="Arial"/>
              <a:sym typeface="Arial"/>
            </a:endParaRPr>
          </a:p>
          <a:p>
            <a:pPr marL="292100" lvl="0" indent="-260350" algn="l" rtl="0">
              <a:lnSpc>
                <a:spcPct val="100000"/>
              </a:lnSpc>
              <a:spcBef>
                <a:spcPts val="640"/>
              </a:spcBef>
              <a:spcAft>
                <a:spcPts val="0"/>
              </a:spcAft>
              <a:buClr>
                <a:srgbClr val="0C7B9C"/>
              </a:buClr>
              <a:buSzPts val="1300"/>
              <a:buFont typeface="Arial"/>
              <a:buChar char="●"/>
            </a:pPr>
            <a:r>
              <a:rPr lang="en" sz="1900">
                <a:solidFill>
                  <a:srgbClr val="000000"/>
                </a:solidFill>
                <a:latin typeface="Arial"/>
                <a:ea typeface="Arial"/>
                <a:cs typeface="Arial"/>
                <a:sym typeface="Arial"/>
              </a:rPr>
              <a:t>Robust to noise</a:t>
            </a:r>
            <a:endParaRPr sz="2300">
              <a:solidFill>
                <a:srgbClr val="000000"/>
              </a:solidFill>
              <a:latin typeface="Arial"/>
              <a:ea typeface="Arial"/>
              <a:cs typeface="Arial"/>
              <a:sym typeface="Arial"/>
            </a:endParaRPr>
          </a:p>
          <a:p>
            <a:pPr marL="292100" lvl="0" indent="-260350" algn="l" rtl="0">
              <a:lnSpc>
                <a:spcPct val="100000"/>
              </a:lnSpc>
              <a:spcBef>
                <a:spcPts val="640"/>
              </a:spcBef>
              <a:spcAft>
                <a:spcPts val="0"/>
              </a:spcAft>
              <a:buClr>
                <a:srgbClr val="0C7B9C"/>
              </a:buClr>
              <a:buSzPts val="1300"/>
              <a:buFont typeface="Arial"/>
              <a:buChar char="●"/>
            </a:pPr>
            <a:r>
              <a:rPr lang="en" sz="1900">
                <a:solidFill>
                  <a:srgbClr val="000000"/>
                </a:solidFill>
                <a:latin typeface="Arial"/>
                <a:ea typeface="Arial"/>
                <a:cs typeface="Arial"/>
                <a:sym typeface="Arial"/>
              </a:rPr>
              <a:t>High computational complexity for building the model</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819150" y="424625"/>
            <a:ext cx="75057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Hyperplane &amp; N-Dimensional Space</a:t>
            </a:r>
            <a:endParaRPr/>
          </a:p>
        </p:txBody>
      </p:sp>
      <p:sp>
        <p:nvSpPr>
          <p:cNvPr id="172" name="Google Shape;172;p18"/>
          <p:cNvSpPr txBox="1">
            <a:spLocks noGrp="1"/>
          </p:cNvSpPr>
          <p:nvPr>
            <p:ph type="body" idx="1"/>
          </p:nvPr>
        </p:nvSpPr>
        <p:spPr>
          <a:xfrm>
            <a:off x="819150" y="987475"/>
            <a:ext cx="7505700" cy="3451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00"/>
                </a:solidFill>
                <a:latin typeface="Arial"/>
                <a:ea typeface="Arial"/>
                <a:cs typeface="Arial"/>
                <a:sym typeface="Arial"/>
              </a:rPr>
              <a:t>What is the best possible hyperplane ?</a:t>
            </a:r>
            <a:endParaRPr sz="14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a:solidFill>
                  <a:srgbClr val="000000"/>
                </a:solidFill>
                <a:latin typeface="Arial"/>
                <a:ea typeface="Arial"/>
                <a:cs typeface="Arial"/>
                <a:sym typeface="Arial"/>
              </a:rPr>
              <a:t>Many possible hyperplanes that could be chosen but we need to find the maximum margin so that future data points can be classified with more confidence.</a:t>
            </a:r>
            <a:endParaRPr>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400" b="1">
                <a:solidFill>
                  <a:srgbClr val="000000"/>
                </a:solidFill>
                <a:latin typeface="Arial"/>
                <a:ea typeface="Arial"/>
                <a:cs typeface="Arial"/>
                <a:sym typeface="Arial"/>
              </a:rPr>
              <a:t>Hyperplane in N-dimensional Space</a:t>
            </a:r>
            <a:endParaRPr sz="14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a:solidFill>
                  <a:srgbClr val="000000"/>
                </a:solidFill>
                <a:latin typeface="Arial"/>
                <a:ea typeface="Arial"/>
                <a:cs typeface="Arial"/>
                <a:sym typeface="Arial"/>
              </a:rPr>
              <a:t>Dimensions of the hyperplane depends upon the number of features.</a:t>
            </a:r>
            <a:endParaRPr>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a:solidFill>
                  <a:srgbClr val="000000"/>
                </a:solidFill>
                <a:latin typeface="Arial"/>
                <a:ea typeface="Arial"/>
                <a:cs typeface="Arial"/>
                <a:sym typeface="Arial"/>
              </a:rPr>
              <a:t>Number of input features  is 2 : hyperplane is just a line.</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None/>
            </a:pPr>
            <a:r>
              <a:rPr lang="en">
                <a:solidFill>
                  <a:srgbClr val="000000"/>
                </a:solidFill>
                <a:latin typeface="Arial"/>
                <a:ea typeface="Arial"/>
                <a:cs typeface="Arial"/>
                <a:sym typeface="Arial"/>
              </a:rPr>
              <a:t>Number of input features is 3 : hyperplane is a 2D plane.</a:t>
            </a:r>
            <a:endParaRPr>
              <a:solidFill>
                <a:srgbClr val="000000"/>
              </a:solidFill>
              <a:latin typeface="Arial"/>
              <a:ea typeface="Arial"/>
              <a:cs typeface="Arial"/>
              <a:sym typeface="Arial"/>
            </a:endParaRPr>
          </a:p>
          <a:p>
            <a:pPr marL="0" lvl="0" indent="0" algn="l" rtl="0">
              <a:spcBef>
                <a:spcPts val="0"/>
              </a:spcBef>
              <a:spcAft>
                <a:spcPts val="1600"/>
              </a:spcAft>
              <a:buNone/>
            </a:pPr>
            <a:endParaRPr>
              <a:solidFill>
                <a:srgbClr val="000000"/>
              </a:solidFill>
            </a:endParaRPr>
          </a:p>
        </p:txBody>
      </p:sp>
      <p:pic>
        <p:nvPicPr>
          <p:cNvPr id="173" name="Google Shape;173;p18"/>
          <p:cNvPicPr preferRelativeResize="0"/>
          <p:nvPr/>
        </p:nvPicPr>
        <p:blipFill>
          <a:blip r:embed="rId3">
            <a:alphaModFix/>
          </a:blip>
          <a:stretch>
            <a:fillRect/>
          </a:stretch>
        </p:blipFill>
        <p:spPr>
          <a:xfrm>
            <a:off x="5938713" y="2036700"/>
            <a:ext cx="2638425" cy="2590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9"/>
          <p:cNvSpPr txBox="1">
            <a:spLocks noGrp="1"/>
          </p:cNvSpPr>
          <p:nvPr>
            <p:ph type="title"/>
          </p:nvPr>
        </p:nvSpPr>
        <p:spPr>
          <a:xfrm>
            <a:off x="819150" y="332100"/>
            <a:ext cx="7505700" cy="5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SVM</a:t>
            </a:r>
            <a:endParaRPr/>
          </a:p>
        </p:txBody>
      </p:sp>
      <p:sp>
        <p:nvSpPr>
          <p:cNvPr id="179" name="Google Shape;179;p19"/>
          <p:cNvSpPr txBox="1">
            <a:spLocks noGrp="1"/>
          </p:cNvSpPr>
          <p:nvPr>
            <p:ph type="body" idx="1"/>
          </p:nvPr>
        </p:nvSpPr>
        <p:spPr>
          <a:xfrm>
            <a:off x="819150" y="839400"/>
            <a:ext cx="7929900" cy="400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000000"/>
                </a:solidFill>
                <a:highlight>
                  <a:schemeClr val="dk1"/>
                </a:highlight>
                <a:latin typeface="Arial"/>
                <a:ea typeface="Arial"/>
                <a:cs typeface="Arial"/>
                <a:sym typeface="Arial"/>
              </a:rPr>
              <a:t>Linear SVM is the newest </a:t>
            </a:r>
            <a:r>
              <a:rPr lang="en" sz="1050" i="1">
                <a:solidFill>
                  <a:srgbClr val="000000"/>
                </a:solidFill>
                <a:highlight>
                  <a:schemeClr val="dk1"/>
                </a:highlight>
                <a:latin typeface="Arial"/>
                <a:ea typeface="Arial"/>
                <a:cs typeface="Arial"/>
                <a:sym typeface="Arial"/>
              </a:rPr>
              <a:t>extremely fast</a:t>
            </a:r>
            <a:r>
              <a:rPr lang="en" sz="1050">
                <a:solidFill>
                  <a:srgbClr val="000000"/>
                </a:solidFill>
                <a:highlight>
                  <a:schemeClr val="dk1"/>
                </a:highlight>
                <a:latin typeface="Arial"/>
                <a:ea typeface="Arial"/>
                <a:cs typeface="Arial"/>
                <a:sym typeface="Arial"/>
              </a:rPr>
              <a:t> machine learning (data mining) algorithm for solving </a:t>
            </a:r>
            <a:r>
              <a:rPr lang="en" sz="1050" i="1">
                <a:solidFill>
                  <a:srgbClr val="000000"/>
                </a:solidFill>
                <a:highlight>
                  <a:schemeClr val="dk1"/>
                </a:highlight>
                <a:latin typeface="Arial"/>
                <a:ea typeface="Arial"/>
                <a:cs typeface="Arial"/>
                <a:sym typeface="Arial"/>
              </a:rPr>
              <a:t>multiclass </a:t>
            </a:r>
            <a:r>
              <a:rPr lang="en" sz="1050">
                <a:solidFill>
                  <a:srgbClr val="000000"/>
                </a:solidFill>
                <a:highlight>
                  <a:schemeClr val="dk1"/>
                </a:highlight>
                <a:latin typeface="Arial"/>
                <a:ea typeface="Arial"/>
                <a:cs typeface="Arial"/>
                <a:sym typeface="Arial"/>
              </a:rPr>
              <a:t>classification problems from </a:t>
            </a:r>
            <a:r>
              <a:rPr lang="en" sz="1050" i="1">
                <a:solidFill>
                  <a:srgbClr val="000000"/>
                </a:solidFill>
                <a:highlight>
                  <a:schemeClr val="dk1"/>
                </a:highlight>
                <a:latin typeface="Arial"/>
                <a:ea typeface="Arial"/>
                <a:cs typeface="Arial"/>
                <a:sym typeface="Arial"/>
              </a:rPr>
              <a:t>ultra large</a:t>
            </a:r>
            <a:r>
              <a:rPr lang="en" sz="1050">
                <a:solidFill>
                  <a:srgbClr val="000000"/>
                </a:solidFill>
                <a:highlight>
                  <a:schemeClr val="dk1"/>
                </a:highlight>
                <a:latin typeface="Arial"/>
                <a:ea typeface="Arial"/>
                <a:cs typeface="Arial"/>
                <a:sym typeface="Arial"/>
              </a:rPr>
              <a:t> data sets that implements an original proprietary version of a </a:t>
            </a:r>
            <a:r>
              <a:rPr lang="en" sz="1050" i="1">
                <a:solidFill>
                  <a:srgbClr val="000000"/>
                </a:solidFill>
                <a:highlight>
                  <a:schemeClr val="dk1"/>
                </a:highlight>
                <a:latin typeface="Arial"/>
                <a:ea typeface="Arial"/>
                <a:cs typeface="Arial"/>
                <a:sym typeface="Arial"/>
              </a:rPr>
              <a:t>cutting plane algorithm</a:t>
            </a:r>
            <a:r>
              <a:rPr lang="en" sz="1050">
                <a:solidFill>
                  <a:srgbClr val="000000"/>
                </a:solidFill>
                <a:highlight>
                  <a:schemeClr val="dk1"/>
                </a:highlight>
                <a:latin typeface="Arial"/>
                <a:ea typeface="Arial"/>
                <a:cs typeface="Arial"/>
                <a:sym typeface="Arial"/>
              </a:rPr>
              <a:t> for designing a </a:t>
            </a:r>
            <a:r>
              <a:rPr lang="en" sz="1050" i="1">
                <a:solidFill>
                  <a:srgbClr val="000000"/>
                </a:solidFill>
                <a:highlight>
                  <a:schemeClr val="dk1"/>
                </a:highlight>
                <a:latin typeface="Arial"/>
                <a:ea typeface="Arial"/>
                <a:cs typeface="Arial"/>
                <a:sym typeface="Arial"/>
              </a:rPr>
              <a:t>linear support vector machine.</a:t>
            </a:r>
            <a:r>
              <a:rPr lang="en" sz="1050">
                <a:solidFill>
                  <a:srgbClr val="000000"/>
                </a:solidFill>
                <a:highlight>
                  <a:schemeClr val="dk1"/>
                </a:highlight>
                <a:latin typeface="Arial"/>
                <a:ea typeface="Arial"/>
                <a:cs typeface="Arial"/>
                <a:sym typeface="Arial"/>
              </a:rPr>
              <a:t> Linear SVM is a </a:t>
            </a:r>
            <a:r>
              <a:rPr lang="en" sz="1050" i="1">
                <a:solidFill>
                  <a:srgbClr val="000000"/>
                </a:solidFill>
                <a:highlight>
                  <a:schemeClr val="dk1"/>
                </a:highlight>
                <a:latin typeface="Arial"/>
                <a:ea typeface="Arial"/>
                <a:cs typeface="Arial"/>
                <a:sym typeface="Arial"/>
              </a:rPr>
              <a:t>linearly scalable routine</a:t>
            </a:r>
            <a:r>
              <a:rPr lang="en" sz="1050">
                <a:solidFill>
                  <a:srgbClr val="000000"/>
                </a:solidFill>
                <a:highlight>
                  <a:schemeClr val="dk1"/>
                </a:highlight>
                <a:latin typeface="Arial"/>
                <a:ea typeface="Arial"/>
                <a:cs typeface="Arial"/>
                <a:sym typeface="Arial"/>
              </a:rPr>
              <a:t> meaning that it creates an SVM model in a CPU time which scales </a:t>
            </a:r>
            <a:r>
              <a:rPr lang="en" sz="1050" i="1">
                <a:solidFill>
                  <a:srgbClr val="000000"/>
                </a:solidFill>
                <a:highlight>
                  <a:schemeClr val="dk1"/>
                </a:highlight>
                <a:latin typeface="Arial"/>
                <a:ea typeface="Arial"/>
                <a:cs typeface="Arial"/>
                <a:sym typeface="Arial"/>
              </a:rPr>
              <a:t>linearly</a:t>
            </a:r>
            <a:r>
              <a:rPr lang="en" sz="1050">
                <a:solidFill>
                  <a:srgbClr val="000000"/>
                </a:solidFill>
                <a:highlight>
                  <a:schemeClr val="dk1"/>
                </a:highlight>
                <a:latin typeface="Arial"/>
                <a:ea typeface="Arial"/>
                <a:cs typeface="Arial"/>
                <a:sym typeface="Arial"/>
              </a:rPr>
              <a:t> with the size of the training data set. </a:t>
            </a:r>
            <a:endParaRPr sz="1050">
              <a:solidFill>
                <a:srgbClr val="000000"/>
              </a:solidFill>
              <a:highlight>
                <a:schemeClr val="dk1"/>
              </a:highlight>
              <a:latin typeface="Arial"/>
              <a:ea typeface="Arial"/>
              <a:cs typeface="Arial"/>
              <a:sym typeface="Arial"/>
            </a:endParaRPr>
          </a:p>
          <a:p>
            <a:pPr marL="0" lvl="0" indent="0" algn="l" rtl="0">
              <a:spcBef>
                <a:spcPts val="1600"/>
              </a:spcBef>
              <a:spcAft>
                <a:spcPts val="0"/>
              </a:spcAft>
              <a:buNone/>
            </a:pPr>
            <a:endParaRPr sz="1050">
              <a:solidFill>
                <a:srgbClr val="000000"/>
              </a:solidFill>
              <a:highlight>
                <a:schemeClr val="dk1"/>
              </a:highlight>
              <a:latin typeface="Arial"/>
              <a:ea typeface="Arial"/>
              <a:cs typeface="Arial"/>
              <a:sym typeface="Arial"/>
            </a:endParaRPr>
          </a:p>
          <a:p>
            <a:pPr marL="0" lvl="0" indent="0" algn="l" rtl="0">
              <a:lnSpc>
                <a:spcPct val="114285"/>
              </a:lnSpc>
              <a:spcBef>
                <a:spcPts val="1600"/>
              </a:spcBef>
              <a:spcAft>
                <a:spcPts val="0"/>
              </a:spcAft>
              <a:buNone/>
            </a:pPr>
            <a:r>
              <a:rPr lang="en" sz="1050" b="1">
                <a:solidFill>
                  <a:srgbClr val="000000"/>
                </a:solidFill>
                <a:highlight>
                  <a:schemeClr val="dk1"/>
                </a:highlight>
                <a:latin typeface="Arial"/>
                <a:ea typeface="Arial"/>
                <a:cs typeface="Arial"/>
                <a:sym typeface="Arial"/>
              </a:rPr>
              <a:t>Features</a:t>
            </a:r>
            <a:endParaRPr sz="1050" b="1">
              <a:solidFill>
                <a:srgbClr val="000000"/>
              </a:solidFill>
              <a:highlight>
                <a:schemeClr val="dk1"/>
              </a:highlight>
              <a:latin typeface="Arial"/>
              <a:ea typeface="Arial"/>
              <a:cs typeface="Arial"/>
              <a:sym typeface="Arial"/>
            </a:endParaRPr>
          </a:p>
          <a:p>
            <a:pPr marL="342900" lvl="0" indent="-342900" algn="l" rtl="0">
              <a:lnSpc>
                <a:spcPct val="114285"/>
              </a:lnSpc>
              <a:spcBef>
                <a:spcPts val="0"/>
              </a:spcBef>
              <a:spcAft>
                <a:spcPts val="0"/>
              </a:spcAft>
              <a:buNone/>
            </a:pPr>
            <a:r>
              <a:rPr lang="en" sz="1050">
                <a:solidFill>
                  <a:srgbClr val="000000"/>
                </a:solidFill>
                <a:highlight>
                  <a:schemeClr val="dk1"/>
                </a:highlight>
                <a:latin typeface="Arial"/>
                <a:ea typeface="Arial"/>
                <a:cs typeface="Arial"/>
                <a:sym typeface="Arial"/>
              </a:rPr>
              <a:t>•Efficiency in dealing with extra large data sets (say, several millions training data pairs),</a:t>
            </a:r>
            <a:endParaRPr sz="1050">
              <a:solidFill>
                <a:srgbClr val="000000"/>
              </a:solidFill>
              <a:highlight>
                <a:schemeClr val="dk1"/>
              </a:highlight>
              <a:latin typeface="Arial"/>
              <a:ea typeface="Arial"/>
              <a:cs typeface="Arial"/>
              <a:sym typeface="Arial"/>
            </a:endParaRPr>
          </a:p>
          <a:p>
            <a:pPr marL="342900" lvl="0" indent="-342900" algn="l" rtl="0">
              <a:lnSpc>
                <a:spcPct val="114285"/>
              </a:lnSpc>
              <a:spcBef>
                <a:spcPts val="0"/>
              </a:spcBef>
              <a:spcAft>
                <a:spcPts val="0"/>
              </a:spcAft>
              <a:buNone/>
            </a:pPr>
            <a:r>
              <a:rPr lang="en" sz="1050">
                <a:solidFill>
                  <a:srgbClr val="000000"/>
                </a:solidFill>
                <a:highlight>
                  <a:schemeClr val="dk1"/>
                </a:highlight>
                <a:latin typeface="Arial"/>
                <a:ea typeface="Arial"/>
                <a:cs typeface="Arial"/>
                <a:sym typeface="Arial"/>
              </a:rPr>
              <a:t>•Solution of multiclass classification problems with any number of classes,</a:t>
            </a:r>
            <a:endParaRPr sz="1050">
              <a:solidFill>
                <a:srgbClr val="000000"/>
              </a:solidFill>
              <a:highlight>
                <a:schemeClr val="dk1"/>
              </a:highlight>
              <a:latin typeface="Arial"/>
              <a:ea typeface="Arial"/>
              <a:cs typeface="Arial"/>
              <a:sym typeface="Arial"/>
            </a:endParaRPr>
          </a:p>
          <a:p>
            <a:pPr marL="342900" lvl="0" indent="-342900" algn="l" rtl="0">
              <a:lnSpc>
                <a:spcPct val="114285"/>
              </a:lnSpc>
              <a:spcBef>
                <a:spcPts val="0"/>
              </a:spcBef>
              <a:spcAft>
                <a:spcPts val="0"/>
              </a:spcAft>
              <a:buNone/>
            </a:pPr>
            <a:r>
              <a:rPr lang="en" sz="1050">
                <a:solidFill>
                  <a:srgbClr val="000000"/>
                </a:solidFill>
                <a:highlight>
                  <a:schemeClr val="dk1"/>
                </a:highlight>
                <a:latin typeface="Arial"/>
                <a:ea typeface="Arial"/>
                <a:cs typeface="Arial"/>
                <a:sym typeface="Arial"/>
              </a:rPr>
              <a:t>•Working with high dimensional data (thousands of features, attributes) in both sparse and dense format,</a:t>
            </a:r>
            <a:endParaRPr sz="1050">
              <a:solidFill>
                <a:srgbClr val="000000"/>
              </a:solidFill>
              <a:highlight>
                <a:schemeClr val="dk1"/>
              </a:highlight>
              <a:latin typeface="Arial"/>
              <a:ea typeface="Arial"/>
              <a:cs typeface="Arial"/>
              <a:sym typeface="Arial"/>
            </a:endParaRPr>
          </a:p>
          <a:p>
            <a:pPr marL="342900" lvl="0" indent="-342900" algn="l" rtl="0">
              <a:lnSpc>
                <a:spcPct val="114285"/>
              </a:lnSpc>
              <a:spcBef>
                <a:spcPts val="0"/>
              </a:spcBef>
              <a:spcAft>
                <a:spcPts val="0"/>
              </a:spcAft>
              <a:buNone/>
            </a:pPr>
            <a:r>
              <a:rPr lang="en" sz="1050">
                <a:solidFill>
                  <a:srgbClr val="000000"/>
                </a:solidFill>
                <a:highlight>
                  <a:schemeClr val="dk1"/>
                </a:highlight>
                <a:latin typeface="Arial"/>
                <a:ea typeface="Arial"/>
                <a:cs typeface="Arial"/>
                <a:sym typeface="Arial"/>
              </a:rPr>
              <a:t>•No need for expensive computing resources (personal computer is a standard platform),</a:t>
            </a:r>
            <a:endParaRPr sz="1050">
              <a:solidFill>
                <a:srgbClr val="000000"/>
              </a:solidFill>
              <a:highlight>
                <a:schemeClr val="dk1"/>
              </a:highlight>
              <a:latin typeface="Arial"/>
              <a:ea typeface="Arial"/>
              <a:cs typeface="Arial"/>
              <a:sym typeface="Arial"/>
            </a:endParaRPr>
          </a:p>
          <a:p>
            <a:pPr marL="342900" lvl="0" indent="-342900" algn="l" rtl="0">
              <a:lnSpc>
                <a:spcPct val="114285"/>
              </a:lnSpc>
              <a:spcBef>
                <a:spcPts val="0"/>
              </a:spcBef>
              <a:spcAft>
                <a:spcPts val="0"/>
              </a:spcAft>
              <a:buNone/>
            </a:pPr>
            <a:r>
              <a:rPr lang="en" sz="1050">
                <a:solidFill>
                  <a:srgbClr val="000000"/>
                </a:solidFill>
                <a:highlight>
                  <a:schemeClr val="dk1"/>
                </a:highlight>
                <a:latin typeface="Arial"/>
                <a:ea typeface="Arial"/>
                <a:cs typeface="Arial"/>
                <a:sym typeface="Arial"/>
              </a:rPr>
              <a:t>•Ideal for contemporary applications in digital advertisement, e-commerce, web page categorization, text classification, bioinformatics, proteomics, banking services and many other areas.</a:t>
            </a:r>
            <a:endParaRPr sz="1050">
              <a:solidFill>
                <a:srgbClr val="000000"/>
              </a:solidFill>
              <a:highlight>
                <a:schemeClr val="dk1"/>
              </a:highlight>
              <a:latin typeface="Arial"/>
              <a:ea typeface="Arial"/>
              <a:cs typeface="Arial"/>
              <a:sym typeface="Arial"/>
            </a:endParaRPr>
          </a:p>
          <a:p>
            <a:pPr marL="0" lvl="0" indent="0" algn="l" rtl="0">
              <a:spcBef>
                <a:spcPts val="0"/>
              </a:spcBef>
              <a:spcAft>
                <a:spcPts val="1600"/>
              </a:spcAft>
              <a:buNone/>
            </a:pPr>
            <a:endParaRPr sz="1050">
              <a:solidFill>
                <a:srgbClr val="000000"/>
              </a:solidFill>
              <a:highlight>
                <a:schemeClr val="dk1"/>
              </a:highlight>
              <a:latin typeface="Arial"/>
              <a:ea typeface="Arial"/>
              <a:cs typeface="Arial"/>
              <a:sym typeface="Arial"/>
            </a:endParaRPr>
          </a:p>
        </p:txBody>
      </p:sp>
      <p:pic>
        <p:nvPicPr>
          <p:cNvPr id="180" name="Google Shape;180;p19"/>
          <p:cNvPicPr preferRelativeResize="0"/>
          <p:nvPr/>
        </p:nvPicPr>
        <p:blipFill>
          <a:blip r:embed="rId3">
            <a:alphaModFix/>
          </a:blip>
          <a:stretch>
            <a:fillRect/>
          </a:stretch>
        </p:blipFill>
        <p:spPr>
          <a:xfrm>
            <a:off x="5776700" y="3011800"/>
            <a:ext cx="2903400" cy="1900550"/>
          </a:xfrm>
          <a:prstGeom prst="rect">
            <a:avLst/>
          </a:prstGeom>
          <a:noFill/>
          <a:ln>
            <a:noFill/>
          </a:ln>
        </p:spPr>
      </p:pic>
      <p:pic>
        <p:nvPicPr>
          <p:cNvPr id="181" name="Google Shape;181;p19"/>
          <p:cNvPicPr preferRelativeResize="0"/>
          <p:nvPr/>
        </p:nvPicPr>
        <p:blipFill>
          <a:blip r:embed="rId4">
            <a:alphaModFix/>
          </a:blip>
          <a:stretch>
            <a:fillRect/>
          </a:stretch>
        </p:blipFill>
        <p:spPr>
          <a:xfrm>
            <a:off x="2894875" y="1685400"/>
            <a:ext cx="2269600" cy="50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title"/>
          </p:nvPr>
        </p:nvSpPr>
        <p:spPr>
          <a:xfrm>
            <a:off x="656375" y="335775"/>
            <a:ext cx="7505700" cy="63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a Linear SVM Model</a:t>
            </a:r>
            <a:endParaRPr/>
          </a:p>
        </p:txBody>
      </p:sp>
      <p:sp>
        <p:nvSpPr>
          <p:cNvPr id="187" name="Google Shape;187;p20"/>
          <p:cNvSpPr txBox="1">
            <a:spLocks noGrp="1"/>
          </p:cNvSpPr>
          <p:nvPr>
            <p:ph type="body" idx="1"/>
          </p:nvPr>
        </p:nvSpPr>
        <p:spPr>
          <a:xfrm>
            <a:off x="500950" y="967875"/>
            <a:ext cx="6233700" cy="34116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The training phase of SVM involves estimating the parameters w and b of the decision boundary from the training data. The parameters must be chosen in such a way that the following two conditions are met:</a:t>
            </a:r>
            <a:br>
              <a:rPr lang="en" sz="1400">
                <a:solidFill>
                  <a:srgbClr val="000000"/>
                </a:solidFill>
                <a:latin typeface="Arial"/>
                <a:ea typeface="Arial"/>
                <a:cs typeface="Arial"/>
                <a:sym typeface="Arial"/>
              </a:rPr>
            </a:br>
            <a:br>
              <a:rPr lang="en" sz="1400">
                <a:solidFill>
                  <a:srgbClr val="000000"/>
                </a:solidFill>
                <a:latin typeface="Arial"/>
                <a:ea typeface="Arial"/>
                <a:cs typeface="Arial"/>
                <a:sym typeface="Arial"/>
              </a:rPr>
            </a:b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These conditions impose the requirements that all training instances from class gr : 1 (i.e., the squares) must be located on or above the hyperplane w.x* b: L, while those instances from class U: -I (i.e., the circles) must be located on or below the hyperplane w .x * b - -1.</a:t>
            </a: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rgbClr val="000000"/>
              </a:buClr>
              <a:buSzPts val="1400"/>
              <a:buFont typeface="Arial"/>
              <a:buAutoNum type="arabicPeriod"/>
            </a:pPr>
            <a:r>
              <a:rPr lang="en" sz="1400">
                <a:solidFill>
                  <a:srgbClr val="000000"/>
                </a:solidFill>
                <a:latin typeface="Arial"/>
                <a:ea typeface="Arial"/>
                <a:cs typeface="Arial"/>
                <a:sym typeface="Arial"/>
              </a:rPr>
              <a:t>Although the preceding conditions are also applicable to any linear classifiers (including perceptrons), SVM imposes an additional requirement that the margin of its decision boundary must be maximal. Maximizing the margin, however, is equivalent to minimizing the following objective function:</a:t>
            </a:r>
            <a:endParaRPr sz="1400">
              <a:solidFill>
                <a:srgbClr val="000000"/>
              </a:solidFill>
              <a:latin typeface="Arial"/>
              <a:ea typeface="Arial"/>
              <a:cs typeface="Arial"/>
              <a:sym typeface="Arial"/>
            </a:endParaRPr>
          </a:p>
          <a:p>
            <a:pPr marL="0" lvl="0" indent="0" algn="l" rtl="0">
              <a:spcBef>
                <a:spcPts val="0"/>
              </a:spcBef>
              <a:spcAft>
                <a:spcPts val="1600"/>
              </a:spcAft>
              <a:buNone/>
            </a:pPr>
            <a:endParaRPr sz="1600">
              <a:solidFill>
                <a:srgbClr val="000000"/>
              </a:solidFill>
              <a:latin typeface="Arial"/>
              <a:ea typeface="Arial"/>
              <a:cs typeface="Arial"/>
              <a:sym typeface="Arial"/>
            </a:endParaRPr>
          </a:p>
        </p:txBody>
      </p:sp>
      <p:pic>
        <p:nvPicPr>
          <p:cNvPr id="188" name="Google Shape;188;p20"/>
          <p:cNvPicPr preferRelativeResize="0"/>
          <p:nvPr/>
        </p:nvPicPr>
        <p:blipFill>
          <a:blip r:embed="rId3">
            <a:alphaModFix/>
          </a:blip>
          <a:stretch>
            <a:fillRect/>
          </a:stretch>
        </p:blipFill>
        <p:spPr>
          <a:xfrm>
            <a:off x="3185600" y="1811200"/>
            <a:ext cx="2269600" cy="507300"/>
          </a:xfrm>
          <a:prstGeom prst="rect">
            <a:avLst/>
          </a:prstGeom>
          <a:noFill/>
          <a:ln>
            <a:noFill/>
          </a:ln>
        </p:spPr>
      </p:pic>
      <p:pic>
        <p:nvPicPr>
          <p:cNvPr id="189" name="Google Shape;189;p20"/>
          <p:cNvPicPr preferRelativeResize="0"/>
          <p:nvPr/>
        </p:nvPicPr>
        <p:blipFill rotWithShape="1">
          <a:blip r:embed="rId4">
            <a:alphaModFix/>
          </a:blip>
          <a:srcRect/>
          <a:stretch/>
        </p:blipFill>
        <p:spPr>
          <a:xfrm>
            <a:off x="3808150" y="4272875"/>
            <a:ext cx="1113300" cy="544975"/>
          </a:xfrm>
          <a:prstGeom prst="rect">
            <a:avLst/>
          </a:prstGeom>
          <a:noFill/>
          <a:ln>
            <a:noFill/>
          </a:ln>
        </p:spPr>
      </p:pic>
      <p:pic>
        <p:nvPicPr>
          <p:cNvPr id="190" name="Google Shape;190;p20"/>
          <p:cNvPicPr preferRelativeResize="0"/>
          <p:nvPr/>
        </p:nvPicPr>
        <p:blipFill>
          <a:blip r:embed="rId5">
            <a:alphaModFix/>
          </a:blip>
          <a:stretch>
            <a:fillRect/>
          </a:stretch>
        </p:blipFill>
        <p:spPr>
          <a:xfrm>
            <a:off x="6461550" y="1716975"/>
            <a:ext cx="2411375" cy="157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819150" y="335750"/>
            <a:ext cx="75057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SVM Example</a:t>
            </a:r>
            <a:endParaRPr/>
          </a:p>
        </p:txBody>
      </p:sp>
      <p:sp>
        <p:nvSpPr>
          <p:cNvPr id="196" name="Google Shape;196;p21"/>
          <p:cNvSpPr txBox="1">
            <a:spLocks noGrp="1"/>
          </p:cNvSpPr>
          <p:nvPr>
            <p:ph type="body" idx="1"/>
          </p:nvPr>
        </p:nvSpPr>
        <p:spPr>
          <a:xfrm>
            <a:off x="819150" y="859100"/>
            <a:ext cx="7821300" cy="3949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00000"/>
                </a:solidFill>
                <a:latin typeface="Arial"/>
                <a:ea typeface="Arial"/>
                <a:cs typeface="Arial"/>
                <a:sym typeface="Arial"/>
              </a:rPr>
              <a:t>Assume our dataset has two classes as follows:</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None/>
            </a:pPr>
            <a:r>
              <a:rPr lang="en">
                <a:solidFill>
                  <a:srgbClr val="000000"/>
                </a:solidFill>
                <a:latin typeface="Arial"/>
                <a:ea typeface="Arial"/>
                <a:cs typeface="Arial"/>
                <a:sym typeface="Arial"/>
              </a:rPr>
              <a:t> Class A data =                                                            Class B =</a:t>
            </a: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a:solidFill>
                  <a:srgbClr val="000000"/>
                </a:solidFill>
                <a:latin typeface="Arial"/>
                <a:ea typeface="Arial"/>
                <a:cs typeface="Arial"/>
                <a:sym typeface="Arial"/>
              </a:rPr>
              <a:t>The dataset can be visually plotted on the x-y plane as seen in the Fig. 1 below:</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None/>
            </a:pPr>
            <a:r>
              <a:rPr lang="en">
                <a:solidFill>
                  <a:srgbClr val="000000"/>
                </a:solidFill>
                <a:latin typeface="Arial"/>
                <a:ea typeface="Arial"/>
                <a:cs typeface="Arial"/>
                <a:sym typeface="Arial"/>
              </a:rPr>
              <a:t>   Fig 1.         					 Fig 2.     	Fig 3 </a:t>
            </a: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160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a:solidFill>
                  <a:srgbClr val="000000"/>
                </a:solidFill>
                <a:latin typeface="Arial"/>
                <a:ea typeface="Arial"/>
                <a:cs typeface="Arial"/>
                <a:sym typeface="Arial"/>
              </a:rPr>
              <a:t>❖Our objective is to find a linear SVM which can classify the given dataset.</a:t>
            </a: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a:solidFill>
                  <a:srgbClr val="000000"/>
                </a:solidFill>
                <a:latin typeface="Arial"/>
                <a:ea typeface="Arial"/>
                <a:cs typeface="Arial"/>
                <a:sym typeface="Arial"/>
              </a:rPr>
              <a:t>❖Assume that our support vectors are chosen to be as seen in Fig. 2 above;</a:t>
            </a:r>
            <a:endParaRPr>
              <a:solidFill>
                <a:srgbClr val="000000"/>
              </a:solidFill>
              <a:latin typeface="Arial"/>
              <a:ea typeface="Arial"/>
              <a:cs typeface="Arial"/>
              <a:sym typeface="Arial"/>
            </a:endParaRPr>
          </a:p>
          <a:p>
            <a:pPr marL="0" lvl="0" indent="0" algn="l" rtl="0">
              <a:spcBef>
                <a:spcPts val="0"/>
              </a:spcBef>
              <a:spcAft>
                <a:spcPts val="1600"/>
              </a:spcAft>
              <a:buNone/>
            </a:pPr>
            <a:endParaRPr>
              <a:solidFill>
                <a:srgbClr val="000000"/>
              </a:solidFill>
            </a:endParaRPr>
          </a:p>
        </p:txBody>
      </p:sp>
      <p:pic>
        <p:nvPicPr>
          <p:cNvPr id="197" name="Google Shape;197;p21"/>
          <p:cNvPicPr preferRelativeResize="0"/>
          <p:nvPr/>
        </p:nvPicPr>
        <p:blipFill>
          <a:blip r:embed="rId3">
            <a:alphaModFix/>
          </a:blip>
          <a:stretch>
            <a:fillRect/>
          </a:stretch>
        </p:blipFill>
        <p:spPr>
          <a:xfrm>
            <a:off x="2262238" y="1284800"/>
            <a:ext cx="1933575" cy="361950"/>
          </a:xfrm>
          <a:prstGeom prst="rect">
            <a:avLst/>
          </a:prstGeom>
          <a:noFill/>
          <a:ln>
            <a:noFill/>
          </a:ln>
        </p:spPr>
      </p:pic>
      <p:pic>
        <p:nvPicPr>
          <p:cNvPr id="198" name="Google Shape;198;p21"/>
          <p:cNvPicPr preferRelativeResize="0"/>
          <p:nvPr/>
        </p:nvPicPr>
        <p:blipFill>
          <a:blip r:embed="rId4">
            <a:alphaModFix/>
          </a:blip>
          <a:stretch>
            <a:fillRect/>
          </a:stretch>
        </p:blipFill>
        <p:spPr>
          <a:xfrm>
            <a:off x="5906950" y="1284800"/>
            <a:ext cx="2019300" cy="361950"/>
          </a:xfrm>
          <a:prstGeom prst="rect">
            <a:avLst/>
          </a:prstGeom>
          <a:noFill/>
          <a:ln>
            <a:noFill/>
          </a:ln>
        </p:spPr>
      </p:pic>
      <p:pic>
        <p:nvPicPr>
          <p:cNvPr id="199" name="Google Shape;199;p21"/>
          <p:cNvPicPr preferRelativeResize="0"/>
          <p:nvPr/>
        </p:nvPicPr>
        <p:blipFill>
          <a:blip r:embed="rId5">
            <a:alphaModFix/>
          </a:blip>
          <a:stretch>
            <a:fillRect/>
          </a:stretch>
        </p:blipFill>
        <p:spPr>
          <a:xfrm>
            <a:off x="1504413" y="2191800"/>
            <a:ext cx="2143125" cy="1428750"/>
          </a:xfrm>
          <a:prstGeom prst="rect">
            <a:avLst/>
          </a:prstGeom>
          <a:noFill/>
          <a:ln>
            <a:noFill/>
          </a:ln>
        </p:spPr>
      </p:pic>
      <p:pic>
        <p:nvPicPr>
          <p:cNvPr id="200" name="Google Shape;200;p21"/>
          <p:cNvPicPr preferRelativeResize="0"/>
          <p:nvPr/>
        </p:nvPicPr>
        <p:blipFill>
          <a:blip r:embed="rId6">
            <a:alphaModFix/>
          </a:blip>
          <a:stretch>
            <a:fillRect/>
          </a:stretch>
        </p:blipFill>
        <p:spPr>
          <a:xfrm>
            <a:off x="3947763" y="2191800"/>
            <a:ext cx="2143125" cy="1428750"/>
          </a:xfrm>
          <a:prstGeom prst="rect">
            <a:avLst/>
          </a:prstGeom>
          <a:noFill/>
          <a:ln>
            <a:noFill/>
          </a:ln>
        </p:spPr>
      </p:pic>
      <p:pic>
        <p:nvPicPr>
          <p:cNvPr id="201" name="Google Shape;201;p21"/>
          <p:cNvPicPr preferRelativeResize="0"/>
          <p:nvPr/>
        </p:nvPicPr>
        <p:blipFill>
          <a:blip r:embed="rId7">
            <a:alphaModFix/>
          </a:blip>
          <a:stretch>
            <a:fillRect/>
          </a:stretch>
        </p:blipFill>
        <p:spPr>
          <a:xfrm>
            <a:off x="6341713" y="2187025"/>
            <a:ext cx="2143125" cy="1438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2"/>
          <p:cNvSpPr txBox="1">
            <a:spLocks noGrp="1"/>
          </p:cNvSpPr>
          <p:nvPr>
            <p:ph type="body" idx="1"/>
          </p:nvPr>
        </p:nvSpPr>
        <p:spPr>
          <a:xfrm>
            <a:off x="819150" y="503600"/>
            <a:ext cx="7929900" cy="437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00000"/>
                </a:solidFill>
                <a:latin typeface="Arial"/>
                <a:ea typeface="Arial"/>
                <a:cs typeface="Arial"/>
                <a:sym typeface="Arial"/>
              </a:rPr>
              <a:t>From the 3 support vectors, we get 3 equations.</a:t>
            </a: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a:solidFill>
                  <a:srgbClr val="000000"/>
                </a:solidFill>
                <a:latin typeface="Arial"/>
                <a:ea typeface="Arial"/>
                <a:cs typeface="Arial"/>
                <a:sym typeface="Arial"/>
              </a:rPr>
              <a:t>Assume ɸ as Identity, we get the equations as follows:</a:t>
            </a: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a:solidFill>
                  <a:srgbClr val="000000"/>
                </a:solidFill>
                <a:latin typeface="Arial"/>
                <a:ea typeface="Arial"/>
                <a:cs typeface="Arial"/>
                <a:sym typeface="Arial"/>
              </a:rPr>
              <a:t>Finally substituting the dataset into the above equations and solving for solution. We get the values of ɑ1, ɑ2 and ɑ3 as -3.5, 0.75 and 0.75 respectively. Finally, we can get the hyperplane that classifies the dataset using the line equation. The hyperplane is shown in Fig 3 - of previous slide.</a:t>
            </a:r>
            <a:endParaRPr>
              <a:solidFill>
                <a:srgbClr val="000000"/>
              </a:solidFill>
              <a:latin typeface="Arial"/>
              <a:ea typeface="Arial"/>
              <a:cs typeface="Arial"/>
              <a:sym typeface="Arial"/>
            </a:endParaRPr>
          </a:p>
          <a:p>
            <a:pPr marL="0" lvl="0" indent="0" algn="l" rtl="0">
              <a:spcBef>
                <a:spcPts val="0"/>
              </a:spcBef>
              <a:spcAft>
                <a:spcPts val="1600"/>
              </a:spcAft>
              <a:buNone/>
            </a:pPr>
            <a:endParaRPr>
              <a:solidFill>
                <a:srgbClr val="000000"/>
              </a:solidFill>
            </a:endParaRPr>
          </a:p>
        </p:txBody>
      </p:sp>
      <p:pic>
        <p:nvPicPr>
          <p:cNvPr id="207" name="Google Shape;207;p22"/>
          <p:cNvPicPr preferRelativeResize="0"/>
          <p:nvPr/>
        </p:nvPicPr>
        <p:blipFill>
          <a:blip r:embed="rId3">
            <a:alphaModFix/>
          </a:blip>
          <a:stretch>
            <a:fillRect/>
          </a:stretch>
        </p:blipFill>
        <p:spPr>
          <a:xfrm>
            <a:off x="1850850" y="967075"/>
            <a:ext cx="2418182" cy="400000"/>
          </a:xfrm>
          <a:prstGeom prst="rect">
            <a:avLst/>
          </a:prstGeom>
          <a:noFill/>
          <a:ln>
            <a:noFill/>
          </a:ln>
        </p:spPr>
      </p:pic>
      <p:pic>
        <p:nvPicPr>
          <p:cNvPr id="208" name="Google Shape;208;p22"/>
          <p:cNvPicPr preferRelativeResize="0"/>
          <p:nvPr/>
        </p:nvPicPr>
        <p:blipFill>
          <a:blip r:embed="rId4">
            <a:alphaModFix/>
          </a:blip>
          <a:stretch>
            <a:fillRect/>
          </a:stretch>
        </p:blipFill>
        <p:spPr>
          <a:xfrm>
            <a:off x="5142275" y="657325"/>
            <a:ext cx="3182125" cy="952250"/>
          </a:xfrm>
          <a:prstGeom prst="rect">
            <a:avLst/>
          </a:prstGeom>
          <a:noFill/>
          <a:ln>
            <a:noFill/>
          </a:ln>
        </p:spPr>
      </p:pic>
      <p:pic>
        <p:nvPicPr>
          <p:cNvPr id="209" name="Google Shape;209;p22"/>
          <p:cNvPicPr preferRelativeResize="0"/>
          <p:nvPr/>
        </p:nvPicPr>
        <p:blipFill>
          <a:blip r:embed="rId5">
            <a:alphaModFix/>
          </a:blip>
          <a:stretch>
            <a:fillRect/>
          </a:stretch>
        </p:blipFill>
        <p:spPr>
          <a:xfrm>
            <a:off x="5536800" y="1822500"/>
            <a:ext cx="2353100" cy="749250"/>
          </a:xfrm>
          <a:prstGeom prst="rect">
            <a:avLst/>
          </a:prstGeom>
          <a:noFill/>
          <a:ln>
            <a:noFill/>
          </a:ln>
        </p:spPr>
      </p:pic>
      <p:pic>
        <p:nvPicPr>
          <p:cNvPr id="210" name="Google Shape;210;p22"/>
          <p:cNvPicPr preferRelativeResize="0"/>
          <p:nvPr/>
        </p:nvPicPr>
        <p:blipFill>
          <a:blip r:embed="rId6">
            <a:alphaModFix/>
          </a:blip>
          <a:stretch>
            <a:fillRect/>
          </a:stretch>
        </p:blipFill>
        <p:spPr>
          <a:xfrm>
            <a:off x="1568663" y="3576525"/>
            <a:ext cx="2181225" cy="781050"/>
          </a:xfrm>
          <a:prstGeom prst="rect">
            <a:avLst/>
          </a:prstGeom>
          <a:noFill/>
          <a:ln>
            <a:noFill/>
          </a:ln>
        </p:spPr>
      </p:pic>
      <p:pic>
        <p:nvPicPr>
          <p:cNvPr id="211" name="Google Shape;211;p22"/>
          <p:cNvPicPr preferRelativeResize="0"/>
          <p:nvPr/>
        </p:nvPicPr>
        <p:blipFill>
          <a:blip r:embed="rId7">
            <a:alphaModFix/>
          </a:blip>
          <a:stretch>
            <a:fillRect/>
          </a:stretch>
        </p:blipFill>
        <p:spPr>
          <a:xfrm>
            <a:off x="4454325" y="3419475"/>
            <a:ext cx="2876550" cy="1371600"/>
          </a:xfrm>
          <a:prstGeom prst="rect">
            <a:avLst/>
          </a:prstGeom>
          <a:noFill/>
          <a:ln>
            <a:noFill/>
          </a:ln>
        </p:spPr>
      </p:pic>
      <p:pic>
        <p:nvPicPr>
          <p:cNvPr id="212" name="Google Shape;212;p22"/>
          <p:cNvPicPr preferRelativeResize="0"/>
          <p:nvPr/>
        </p:nvPicPr>
        <p:blipFill>
          <a:blip r:embed="rId8">
            <a:alphaModFix/>
          </a:blip>
          <a:stretch>
            <a:fillRect/>
          </a:stretch>
        </p:blipFill>
        <p:spPr>
          <a:xfrm>
            <a:off x="7430075" y="3954175"/>
            <a:ext cx="1486800" cy="30182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1514</Words>
  <Application>Microsoft Office PowerPoint</Application>
  <PresentationFormat>On-screen Show (16:9)</PresentationFormat>
  <Paragraphs>117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Montserrat</vt:lpstr>
      <vt:lpstr>Arial</vt:lpstr>
      <vt:lpstr>Nunito</vt:lpstr>
      <vt:lpstr>Georgia</vt:lpstr>
      <vt:lpstr>Calibri</vt:lpstr>
      <vt:lpstr>Times</vt:lpstr>
      <vt:lpstr>Shift</vt:lpstr>
      <vt:lpstr> Support Vector Machine</vt:lpstr>
      <vt:lpstr>Contents </vt:lpstr>
      <vt:lpstr>Support Vector Machine  </vt:lpstr>
      <vt:lpstr>Characteristics of SVM</vt:lpstr>
      <vt:lpstr>Hyperplane &amp; N-Dimensional Space</vt:lpstr>
      <vt:lpstr>Linear SVM</vt:lpstr>
      <vt:lpstr>Learning a Linear SVM Model</vt:lpstr>
      <vt:lpstr>Linear SVM Example</vt:lpstr>
      <vt:lpstr>PowerPoint Presentation</vt:lpstr>
      <vt:lpstr>Linear SVM non separable case</vt:lpstr>
      <vt:lpstr>Soft Margin </vt:lpstr>
      <vt:lpstr>Non Linear SVM</vt:lpstr>
      <vt:lpstr>Learning a Non-linear SVM model</vt:lpstr>
      <vt:lpstr>Kernel Trick</vt:lpstr>
      <vt:lpstr>Issues in Non-Linear SVM</vt:lpstr>
      <vt:lpstr>Advantages and Disadvantages of SVM </vt:lpstr>
      <vt:lpstr>Real World Applications of SVM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Support Vector Machine</dc:title>
  <cp:lastModifiedBy>venkata sai koushik koritala</cp:lastModifiedBy>
  <cp:revision>1</cp:revision>
  <dcterms:modified xsi:type="dcterms:W3CDTF">2020-12-15T15:40:04Z</dcterms:modified>
</cp:coreProperties>
</file>