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hul Sundaresa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2-11T02:30:49.863" idx="1">
    <p:pos x="6000" y="0"/>
    <p:text>rahul</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12-11T02:31:02.466" idx="2">
    <p:pos x="6000" y="0"/>
    <p:text>rahul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12-11T02:31:13.379" idx="3">
    <p:pos x="6000" y="0"/>
    <p:text>rahul</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12-11T02:39:49.358" idx="4">
    <p:pos x="6000" y="0"/>
    <p:text>someone wants to add something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0a31a492a_3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gb0a31a492a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7ca7b02b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7ca7b02b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877081f6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877081f6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0b3be50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0b3be50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0b3be50e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0b3be50e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https://towardsdatascience.com/implementing-a-naive-bayes-classifier-for-text-categorization-in-five-steps-f9192cdd54c3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0b5893cb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0b5893cb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https://towardsdatascience.com/implementing-a-naive-bayes-classifier-for-text-categorization-in-five-steps-f9192cdd54c3</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7ca7b018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7ca7b01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83bbd62f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83bbd62f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0a31a492a_3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gb0a31a492a_3_38: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7ca7b02b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7ca7b02b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7ca7b02b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a7ca7b02b7_0_15: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7ca7b02b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7ca7b02b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0a31a492a_8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b0a31a492a_8_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0a31a492a_8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b0a31a492a_8_11: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0a31a492a_8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gb0a31a492a_8_23: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730252" y="1428750"/>
            <a:ext cx="7681800" cy="1142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B9"/>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730251" y="3258741"/>
            <a:ext cx="7681800" cy="34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a:endParaRPr/>
          </a:p>
        </p:txBody>
      </p:sp>
      <p:pic>
        <p:nvPicPr>
          <p:cNvPr id="56" name="Google Shape;56;p14" descr="UNCC_Logo_whiteTPBG"/>
          <p:cNvPicPr preferRelativeResize="0"/>
          <p:nvPr/>
        </p:nvPicPr>
        <p:blipFill rotWithShape="1">
          <a:blip r:embed="rId3">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bg>
      <p:bgPr>
        <a:blipFill>
          <a:blip r:embed="rId2">
            <a:alphaModFix/>
          </a:blip>
          <a:stretch>
            <a:fillRect/>
          </a:stretch>
        </a:blipFill>
        <a:effectLst/>
      </p:bgPr>
    </p:bg>
    <p:spTree>
      <p:nvGrpSpPr>
        <p:cNvPr id="1" name="Shape 57"/>
        <p:cNvGrpSpPr/>
        <p:nvPr/>
      </p:nvGrpSpPr>
      <p:grpSpPr>
        <a:xfrm>
          <a:off x="0" y="0"/>
          <a:ext cx="0" cy="0"/>
          <a:chOff x="0" y="0"/>
          <a:chExt cx="0" cy="0"/>
        </a:xfrm>
      </p:grpSpPr>
      <p:pic>
        <p:nvPicPr>
          <p:cNvPr id="58" name="Google Shape;58;p15" descr="Swirl.png"/>
          <p:cNvPicPr preferRelativeResize="0"/>
          <p:nvPr/>
        </p:nvPicPr>
        <p:blipFill rotWithShape="1">
          <a:blip r:embed="rId3">
            <a:alphaModFix/>
          </a:blip>
          <a:srcRect/>
          <a:stretch/>
        </p:blipFill>
        <p:spPr>
          <a:xfrm>
            <a:off x="0" y="971550"/>
            <a:ext cx="6857999" cy="2402011"/>
          </a:xfrm>
          <a:prstGeom prst="rect">
            <a:avLst/>
          </a:prstGeom>
          <a:noFill/>
          <a:ln>
            <a:noFill/>
          </a:ln>
        </p:spPr>
      </p:pic>
      <p:sp>
        <p:nvSpPr>
          <p:cNvPr id="59" name="Google Shape;59;p15"/>
          <p:cNvSpPr txBox="1">
            <a:spLocks noGrp="1"/>
          </p:cNvSpPr>
          <p:nvPr>
            <p:ph type="ctrTitle"/>
          </p:nvPr>
        </p:nvSpPr>
        <p:spPr>
          <a:xfrm>
            <a:off x="1369221" y="487354"/>
            <a:ext cx="7043100" cy="114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FFFFB9"/>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ubTitle" idx="1"/>
          </p:nvPr>
        </p:nvSpPr>
        <p:spPr>
          <a:xfrm>
            <a:off x="1368955" y="3258741"/>
            <a:ext cx="7043100" cy="34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a:endParaRPr/>
          </a:p>
        </p:txBody>
      </p:sp>
      <p:sp>
        <p:nvSpPr>
          <p:cNvPr id="61" name="Google Shape;61;p15"/>
          <p:cNvSpPr txBox="1">
            <a:spLocks noGrp="1"/>
          </p:cNvSpPr>
          <p:nvPr>
            <p:ph type="body" idx="2"/>
          </p:nvPr>
        </p:nvSpPr>
        <p:spPr>
          <a:xfrm>
            <a:off x="722049" y="1766888"/>
            <a:ext cx="7690200" cy="1038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FFE9D4"/>
              </a:buClr>
              <a:buSzPts val="10000"/>
              <a:buFont typeface="Arial"/>
              <a:buNone/>
              <a:defRPr sz="10000" b="1" i="1" u="none" strike="noStrike" cap="none">
                <a:solidFill>
                  <a:srgbClr val="FFE9D4"/>
                </a:solidFill>
                <a:latin typeface="Calibri"/>
                <a:ea typeface="Calibri"/>
                <a:cs typeface="Calibri"/>
                <a:sym typeface="Calibri"/>
              </a:defRPr>
            </a:lvl1pPr>
            <a:lvl2pPr marL="914400" lvl="1" indent="-342900" algn="l">
              <a:lnSpc>
                <a:spcPct val="90000"/>
              </a:lnSpc>
              <a:spcBef>
                <a:spcPts val="360"/>
              </a:spcBef>
              <a:spcAft>
                <a:spcPts val="0"/>
              </a:spcAft>
              <a:buClr>
                <a:schemeClr val="lt1"/>
              </a:buClr>
              <a:buSzPts val="1800"/>
              <a:buChar char="•"/>
              <a:defRPr/>
            </a:lvl2pPr>
            <a:lvl3pPr marL="1371600" lvl="2" indent="-342900" algn="l">
              <a:lnSpc>
                <a:spcPct val="90000"/>
              </a:lnSpc>
              <a:spcBef>
                <a:spcPts val="360"/>
              </a:spcBef>
              <a:spcAft>
                <a:spcPts val="0"/>
              </a:spcAft>
              <a:buClr>
                <a:schemeClr val="lt1"/>
              </a:buClr>
              <a:buSzPts val="1800"/>
              <a:buChar char="•"/>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pic>
        <p:nvPicPr>
          <p:cNvPr id="62" name="Google Shape;62;p15" descr="UNCC_Logo_whiteTPBG"/>
          <p:cNvPicPr preferRelativeResize="0"/>
          <p:nvPr/>
        </p:nvPicPr>
        <p:blipFill rotWithShape="1">
          <a:blip r:embed="rId4">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B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
          <p:cNvSpPr txBox="1">
            <a:spLocks noGrp="1"/>
          </p:cNvSpPr>
          <p:nvPr>
            <p:ph type="body" idx="1"/>
          </p:nvPr>
        </p:nvSpPr>
        <p:spPr>
          <a:xfrm>
            <a:off x="381000" y="1059657"/>
            <a:ext cx="8382000" cy="1606500"/>
          </a:xfrm>
          <a:prstGeom prst="rect">
            <a:avLst/>
          </a:prstGeom>
          <a:noFill/>
          <a:ln>
            <a:noFill/>
          </a:ln>
        </p:spPr>
        <p:txBody>
          <a:bodyPr spcFirstLastPara="1" wrap="square" lIns="0" tIns="0" rIns="0" bIns="0" anchor="t" anchorCtr="0">
            <a:noAutofit/>
          </a:bodyPr>
          <a:lstStyle>
            <a:lvl1pPr marL="457200" lvl="0" indent="-431800" algn="l">
              <a:lnSpc>
                <a:spcPct val="90000"/>
              </a:lnSpc>
              <a:spcBef>
                <a:spcPts val="640"/>
              </a:spcBef>
              <a:spcAft>
                <a:spcPts val="0"/>
              </a:spcAft>
              <a:buClr>
                <a:schemeClr val="lt1"/>
              </a:buClr>
              <a:buSzPts val="3200"/>
              <a:buFont typeface="Calibri"/>
              <a:buChar char="•"/>
              <a:defRPr/>
            </a:lvl1pPr>
            <a:lvl2pPr marL="914400" lvl="1" indent="-406400" algn="l">
              <a:lnSpc>
                <a:spcPct val="90000"/>
              </a:lnSpc>
              <a:spcBef>
                <a:spcPts val="560"/>
              </a:spcBef>
              <a:spcAft>
                <a:spcPts val="0"/>
              </a:spcAft>
              <a:buClr>
                <a:schemeClr val="lt1"/>
              </a:buClr>
              <a:buSzPts val="2800"/>
              <a:buFont typeface="Calibri"/>
              <a:buChar char="•"/>
              <a:defRPr/>
            </a:lvl2pPr>
            <a:lvl3pPr marL="1371600" lvl="2" indent="-381000" algn="l">
              <a:lnSpc>
                <a:spcPct val="90000"/>
              </a:lnSpc>
              <a:spcBef>
                <a:spcPts val="480"/>
              </a:spcBef>
              <a:spcAft>
                <a:spcPts val="0"/>
              </a:spcAft>
              <a:buClr>
                <a:schemeClr val="lt1"/>
              </a:buClr>
              <a:buSzPts val="2400"/>
              <a:buFont typeface="Calibri"/>
              <a:buChar char="•"/>
              <a:defRPr/>
            </a:lvl3pPr>
            <a:lvl4pPr marL="1828800" lvl="3" indent="-381000" algn="l">
              <a:lnSpc>
                <a:spcPct val="90000"/>
              </a:lnSpc>
              <a:spcBef>
                <a:spcPts val="480"/>
              </a:spcBef>
              <a:spcAft>
                <a:spcPts val="0"/>
              </a:spcAft>
              <a:buClr>
                <a:schemeClr val="lt1"/>
              </a:buClr>
              <a:buSzPts val="2400"/>
              <a:buFont typeface="Calibri"/>
              <a:buChar char="•"/>
              <a:defRPr/>
            </a:lvl4pPr>
            <a:lvl5pPr marL="2286000" lvl="4" indent="-381000" algn="l">
              <a:lnSpc>
                <a:spcPct val="90000"/>
              </a:lnSpc>
              <a:spcBef>
                <a:spcPts val="480"/>
              </a:spcBef>
              <a:spcAft>
                <a:spcPts val="0"/>
              </a:spcAft>
              <a:buClr>
                <a:schemeClr val="lt1"/>
              </a:buClr>
              <a:buSzPts val="2400"/>
              <a:buFont typeface="Calibri"/>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pic>
        <p:nvPicPr>
          <p:cNvPr id="66" name="Google Shape;66;p16"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pic>
        <p:nvPicPr>
          <p:cNvPr id="68" name="Google Shape;68;p17"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B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body" idx="1"/>
          </p:nvPr>
        </p:nvSpPr>
        <p:spPr>
          <a:xfrm>
            <a:off x="381000" y="1058665"/>
            <a:ext cx="8382000" cy="1606500"/>
          </a:xfrm>
          <a:prstGeom prst="rect">
            <a:avLst/>
          </a:prstGeom>
          <a:noFill/>
          <a:ln>
            <a:noFill/>
          </a:ln>
        </p:spPr>
        <p:txBody>
          <a:bodyPr spcFirstLastPara="1" wrap="square" lIns="0" tIns="0" rIns="0" bIns="0" anchor="t" anchorCtr="0">
            <a:noAutofit/>
          </a:bodyPr>
          <a:lstStyle>
            <a:lvl1pPr marL="457200" lvl="0" indent="-431800" algn="l">
              <a:lnSpc>
                <a:spcPct val="90000"/>
              </a:lnSpc>
              <a:spcBef>
                <a:spcPts val="640"/>
              </a:spcBef>
              <a:spcAft>
                <a:spcPts val="0"/>
              </a:spcAft>
              <a:buClr>
                <a:schemeClr val="lt1"/>
              </a:buClr>
              <a:buSzPts val="3200"/>
              <a:buFont typeface="Calibri"/>
              <a:buChar char="•"/>
              <a:defRPr/>
            </a:lvl1pPr>
            <a:lvl2pPr marL="914400" lvl="1" indent="-406400" algn="l">
              <a:lnSpc>
                <a:spcPct val="90000"/>
              </a:lnSpc>
              <a:spcBef>
                <a:spcPts val="560"/>
              </a:spcBef>
              <a:spcAft>
                <a:spcPts val="0"/>
              </a:spcAft>
              <a:buClr>
                <a:schemeClr val="lt1"/>
              </a:buClr>
              <a:buSzPts val="2800"/>
              <a:buFont typeface="Calibri"/>
              <a:buChar char="•"/>
              <a:defRPr/>
            </a:lvl2pPr>
            <a:lvl3pPr marL="1371600" lvl="2" indent="-381000" algn="l">
              <a:lnSpc>
                <a:spcPct val="90000"/>
              </a:lnSpc>
              <a:spcBef>
                <a:spcPts val="480"/>
              </a:spcBef>
              <a:spcAft>
                <a:spcPts val="0"/>
              </a:spcAft>
              <a:buClr>
                <a:schemeClr val="lt1"/>
              </a:buClr>
              <a:buSzPts val="2400"/>
              <a:buFont typeface="Calibri"/>
              <a:buChar char="•"/>
              <a:defRPr/>
            </a:lvl3pPr>
            <a:lvl4pPr marL="1828800" lvl="3" indent="-381000" algn="l">
              <a:lnSpc>
                <a:spcPct val="90000"/>
              </a:lnSpc>
              <a:spcBef>
                <a:spcPts val="480"/>
              </a:spcBef>
              <a:spcAft>
                <a:spcPts val="0"/>
              </a:spcAft>
              <a:buClr>
                <a:schemeClr val="lt1"/>
              </a:buClr>
              <a:buSzPts val="2400"/>
              <a:buFont typeface="Calibri"/>
              <a:buChar char="•"/>
              <a:defRPr/>
            </a:lvl4pPr>
            <a:lvl5pPr marL="2286000" lvl="4" indent="-381000" algn="l">
              <a:lnSpc>
                <a:spcPct val="90000"/>
              </a:lnSpc>
              <a:spcBef>
                <a:spcPts val="480"/>
              </a:spcBef>
              <a:spcAft>
                <a:spcPts val="0"/>
              </a:spcAft>
              <a:buClr>
                <a:schemeClr val="lt1"/>
              </a:buClr>
              <a:buSzPts val="2400"/>
              <a:buFont typeface="Calibri"/>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pic>
        <p:nvPicPr>
          <p:cNvPr id="72" name="Google Shape;72;p18"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B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a:off x="381000" y="1058665"/>
            <a:ext cx="4114800" cy="1597500"/>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560"/>
              </a:spcBef>
              <a:spcAft>
                <a:spcPts val="0"/>
              </a:spcAft>
              <a:buClr>
                <a:schemeClr val="lt1"/>
              </a:buClr>
              <a:buSzPts val="2800"/>
              <a:buFont typeface="Calibri"/>
              <a:buChar char="•"/>
              <a:defRPr sz="2800"/>
            </a:lvl1pPr>
            <a:lvl2pPr marL="914400" lvl="1" indent="-381000" algn="l">
              <a:lnSpc>
                <a:spcPct val="90000"/>
              </a:lnSpc>
              <a:spcBef>
                <a:spcPts val="480"/>
              </a:spcBef>
              <a:spcAft>
                <a:spcPts val="0"/>
              </a:spcAft>
              <a:buClr>
                <a:schemeClr val="lt1"/>
              </a:buClr>
              <a:buSzPts val="2400"/>
              <a:buFont typeface="Calibri"/>
              <a:buChar char="•"/>
              <a:defRPr sz="2400"/>
            </a:lvl2pPr>
            <a:lvl3pPr marL="1371600" lvl="2" indent="-355600" algn="l">
              <a:lnSpc>
                <a:spcPct val="90000"/>
              </a:lnSpc>
              <a:spcBef>
                <a:spcPts val="400"/>
              </a:spcBef>
              <a:spcAft>
                <a:spcPts val="0"/>
              </a:spcAft>
              <a:buClr>
                <a:schemeClr val="lt1"/>
              </a:buClr>
              <a:buSzPts val="2000"/>
              <a:buFont typeface="Calibri"/>
              <a:buChar char="•"/>
              <a:defRPr sz="2000"/>
            </a:lvl3pPr>
            <a:lvl4pPr marL="1828800" lvl="3" indent="-342900" algn="l">
              <a:lnSpc>
                <a:spcPct val="90000"/>
              </a:lnSpc>
              <a:spcBef>
                <a:spcPts val="360"/>
              </a:spcBef>
              <a:spcAft>
                <a:spcPts val="0"/>
              </a:spcAft>
              <a:buClr>
                <a:schemeClr val="lt1"/>
              </a:buClr>
              <a:buSzPts val="1800"/>
              <a:buFont typeface="Calibri"/>
              <a:buChar char="•"/>
              <a:defRPr sz="1800"/>
            </a:lvl4pPr>
            <a:lvl5pPr marL="2286000" lvl="4" indent="-342900" algn="l">
              <a:lnSpc>
                <a:spcPct val="90000"/>
              </a:lnSpc>
              <a:spcBef>
                <a:spcPts val="360"/>
              </a:spcBef>
              <a:spcAft>
                <a:spcPts val="0"/>
              </a:spcAft>
              <a:buClr>
                <a:schemeClr val="lt1"/>
              </a:buClr>
              <a:buSzPts val="1800"/>
              <a:buFont typeface="Calibri"/>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sp>
        <p:nvSpPr>
          <p:cNvPr id="76" name="Google Shape;76;p19"/>
          <p:cNvSpPr txBox="1">
            <a:spLocks noGrp="1"/>
          </p:cNvSpPr>
          <p:nvPr>
            <p:ph type="body" idx="2"/>
          </p:nvPr>
        </p:nvSpPr>
        <p:spPr>
          <a:xfrm>
            <a:off x="4648200" y="1058665"/>
            <a:ext cx="4114800" cy="1597500"/>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560"/>
              </a:spcBef>
              <a:spcAft>
                <a:spcPts val="0"/>
              </a:spcAft>
              <a:buClr>
                <a:schemeClr val="lt1"/>
              </a:buClr>
              <a:buSzPts val="2800"/>
              <a:buFont typeface="Calibri"/>
              <a:buChar char="•"/>
              <a:defRPr sz="2800"/>
            </a:lvl1pPr>
            <a:lvl2pPr marL="914400" lvl="1" indent="-381000" algn="l">
              <a:lnSpc>
                <a:spcPct val="90000"/>
              </a:lnSpc>
              <a:spcBef>
                <a:spcPts val="480"/>
              </a:spcBef>
              <a:spcAft>
                <a:spcPts val="0"/>
              </a:spcAft>
              <a:buClr>
                <a:schemeClr val="lt1"/>
              </a:buClr>
              <a:buSzPts val="2400"/>
              <a:buFont typeface="Calibri"/>
              <a:buChar char="•"/>
              <a:defRPr sz="2400"/>
            </a:lvl2pPr>
            <a:lvl3pPr marL="1371600" lvl="2" indent="-355600" algn="l">
              <a:lnSpc>
                <a:spcPct val="90000"/>
              </a:lnSpc>
              <a:spcBef>
                <a:spcPts val="400"/>
              </a:spcBef>
              <a:spcAft>
                <a:spcPts val="0"/>
              </a:spcAft>
              <a:buClr>
                <a:schemeClr val="lt1"/>
              </a:buClr>
              <a:buSzPts val="2000"/>
              <a:buFont typeface="Calibri"/>
              <a:buChar char="•"/>
              <a:defRPr sz="2000"/>
            </a:lvl3pPr>
            <a:lvl4pPr marL="1828800" lvl="3" indent="-342900" algn="l">
              <a:lnSpc>
                <a:spcPct val="90000"/>
              </a:lnSpc>
              <a:spcBef>
                <a:spcPts val="360"/>
              </a:spcBef>
              <a:spcAft>
                <a:spcPts val="0"/>
              </a:spcAft>
              <a:buClr>
                <a:schemeClr val="lt1"/>
              </a:buClr>
              <a:buSzPts val="1800"/>
              <a:buFont typeface="Calibri"/>
              <a:buChar char="•"/>
              <a:defRPr sz="1800"/>
            </a:lvl4pPr>
            <a:lvl5pPr marL="2286000" lvl="4" indent="-342900" algn="l">
              <a:lnSpc>
                <a:spcPct val="90000"/>
              </a:lnSpc>
              <a:spcBef>
                <a:spcPts val="360"/>
              </a:spcBef>
              <a:spcAft>
                <a:spcPts val="0"/>
              </a:spcAft>
              <a:buClr>
                <a:schemeClr val="lt1"/>
              </a:buClr>
              <a:buSzPts val="1800"/>
              <a:buFont typeface="Calibri"/>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pic>
        <p:nvPicPr>
          <p:cNvPr id="77" name="Google Shape;77;p19"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B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20"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FFFFB9"/>
              </a:buClr>
              <a:buSzPts val="4800"/>
              <a:buFont typeface="Calibri"/>
              <a:buNone/>
              <a:defRPr sz="4800" b="0" i="0" u="none" strike="noStrike" cap="none">
                <a:solidFill>
                  <a:srgbClr val="FFFFB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81000" y="1059658"/>
            <a:ext cx="8382000" cy="16020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640"/>
              </a:spcBef>
              <a:spcAft>
                <a:spcPts val="0"/>
              </a:spcAft>
              <a:buClr>
                <a:schemeClr val="lt1"/>
              </a:buClr>
              <a:buSzPts val="3200"/>
              <a:buFont typeface="Calibri"/>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lt1"/>
              </a:buClr>
              <a:buSzPts val="2800"/>
              <a:buFont typeface="Calibri"/>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monkeylearn.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monkeylearn.com/sentiment-analysi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analyticsindiamag.com/a-beginners-guide-to-scikit-learns-mlpclassifie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analyticsvidhya.com/courses/introduction-to-data-science-2/?utm_source=blog&amp;utm_medium=6stepsnaivebayesarticl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p:nvPr/>
        </p:nvSpPr>
        <p:spPr>
          <a:xfrm>
            <a:off x="584300" y="662700"/>
            <a:ext cx="7868400" cy="1283100"/>
          </a:xfrm>
          <a:prstGeom prst="rect">
            <a:avLst/>
          </a:prstGeom>
          <a:noFill/>
          <a:ln>
            <a:noFill/>
          </a:ln>
        </p:spPr>
        <p:txBody>
          <a:bodyPr spcFirstLastPara="1" wrap="square" lIns="0" tIns="0" rIns="0" bIns="0" anchor="t" anchorCtr="0">
            <a:noAutofit/>
          </a:bodyPr>
          <a:lstStyle/>
          <a:p>
            <a:pPr marL="0" marR="0" lvl="0" indent="457200" algn="ctr" rtl="0">
              <a:lnSpc>
                <a:spcPct val="120000"/>
              </a:lnSpc>
              <a:spcBef>
                <a:spcPts val="0"/>
              </a:spcBef>
              <a:spcAft>
                <a:spcPts val="0"/>
              </a:spcAft>
              <a:buClr>
                <a:srgbClr val="FFFFB9"/>
              </a:buClr>
              <a:buSzPts val="3600"/>
              <a:buFont typeface="Calibri"/>
              <a:buNone/>
            </a:pPr>
            <a:r>
              <a:rPr lang="en" sz="3600" b="1">
                <a:solidFill>
                  <a:srgbClr val="FFFF00"/>
                </a:solidFill>
                <a:latin typeface="Calibri"/>
                <a:ea typeface="Calibri"/>
                <a:cs typeface="Calibri"/>
                <a:sym typeface="Calibri"/>
              </a:rPr>
              <a:t>Naive Bayes Classification</a:t>
            </a:r>
            <a:endParaRPr sz="3600" b="1">
              <a:solidFill>
                <a:srgbClr val="FFFF00"/>
              </a:solidFill>
              <a:latin typeface="Calibri"/>
              <a:ea typeface="Calibri"/>
              <a:cs typeface="Calibri"/>
              <a:sym typeface="Calibri"/>
            </a:endParaRPr>
          </a:p>
          <a:p>
            <a:pPr marL="0" marR="0" lvl="0" indent="457200" algn="ctr" rtl="0">
              <a:lnSpc>
                <a:spcPct val="120000"/>
              </a:lnSpc>
              <a:spcBef>
                <a:spcPts val="0"/>
              </a:spcBef>
              <a:spcAft>
                <a:spcPts val="0"/>
              </a:spcAft>
              <a:buClr>
                <a:srgbClr val="FFFFB9"/>
              </a:buClr>
              <a:buSzPts val="3600"/>
              <a:buFont typeface="Calibri"/>
              <a:buNone/>
            </a:pPr>
            <a:r>
              <a:rPr lang="en" sz="3600" b="1">
                <a:solidFill>
                  <a:srgbClr val="FFFF00"/>
                </a:solidFill>
                <a:latin typeface="Calibri"/>
                <a:ea typeface="Calibri"/>
                <a:cs typeface="Calibri"/>
                <a:sym typeface="Calibri"/>
              </a:rPr>
              <a:t>(Group 12)</a:t>
            </a:r>
            <a:endParaRPr sz="3600" b="1">
              <a:solidFill>
                <a:srgbClr val="FFFF00"/>
              </a:solidFill>
              <a:latin typeface="Calibri"/>
              <a:ea typeface="Calibri"/>
              <a:cs typeface="Calibri"/>
              <a:sym typeface="Calibri"/>
            </a:endParaRPr>
          </a:p>
        </p:txBody>
      </p:sp>
      <p:sp>
        <p:nvSpPr>
          <p:cNvPr id="86" name="Google Shape;86;p21"/>
          <p:cNvSpPr/>
          <p:nvPr/>
        </p:nvSpPr>
        <p:spPr>
          <a:xfrm>
            <a:off x="720500" y="2382225"/>
            <a:ext cx="3780000" cy="21849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sng" strike="noStrike" cap="none" dirty="0">
              <a:solidFill>
                <a:srgbClr val="FFFF00"/>
              </a:solidFill>
              <a:latin typeface="Calibri"/>
              <a:ea typeface="Calibri"/>
              <a:cs typeface="Calibri"/>
              <a:sym typeface="Calibri"/>
            </a:endParaRPr>
          </a:p>
        </p:txBody>
      </p:sp>
      <p:sp>
        <p:nvSpPr>
          <p:cNvPr id="87" name="Google Shape;87;p21"/>
          <p:cNvSpPr/>
          <p:nvPr/>
        </p:nvSpPr>
        <p:spPr>
          <a:xfrm>
            <a:off x="3647850" y="2382213"/>
            <a:ext cx="3014100" cy="13389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FFFF00"/>
                </a:solidFill>
                <a:latin typeface="Calibri"/>
                <a:ea typeface="Calibri"/>
                <a:cs typeface="Calibri"/>
                <a:sym typeface="Calibri"/>
              </a:rPr>
              <a:t>		</a:t>
            </a:r>
            <a:endParaRPr sz="2000" b="0" i="0" u="sng" strike="noStrike" cap="none">
              <a:solidFill>
                <a:srgbClr val="FFFF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ctrTitle"/>
          </p:nvPr>
        </p:nvSpPr>
        <p:spPr>
          <a:xfrm>
            <a:off x="1299425" y="184876"/>
            <a:ext cx="7043100" cy="778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200"/>
              <a:t>Text Classification using Naive Bayes</a:t>
            </a:r>
            <a:endParaRPr sz="3200"/>
          </a:p>
          <a:p>
            <a:pPr marL="0" lvl="0" indent="0" algn="l" rtl="0">
              <a:spcBef>
                <a:spcPts val="0"/>
              </a:spcBef>
              <a:spcAft>
                <a:spcPts val="0"/>
              </a:spcAft>
              <a:buNone/>
            </a:pPr>
            <a:endParaRPr sz="3200"/>
          </a:p>
        </p:txBody>
      </p:sp>
      <p:sp>
        <p:nvSpPr>
          <p:cNvPr id="147" name="Google Shape;147;p30"/>
          <p:cNvSpPr txBox="1"/>
          <p:nvPr/>
        </p:nvSpPr>
        <p:spPr>
          <a:xfrm>
            <a:off x="642950" y="881825"/>
            <a:ext cx="7699500" cy="3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Calibri"/>
                <a:ea typeface="Calibri"/>
                <a:cs typeface="Calibri"/>
                <a:sym typeface="Calibri"/>
              </a:rPr>
              <a:t>Naive Bayes classifier is a type of text classifier that classifies taking into account, the probability values of the events. It is one of the most common methods of text classification.</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a:solidFill>
                  <a:srgbClr val="FFFFFF"/>
                </a:solidFill>
                <a:latin typeface="Calibri"/>
                <a:ea typeface="Calibri"/>
                <a:cs typeface="Calibri"/>
                <a:sym typeface="Calibri"/>
              </a:rPr>
              <a:t>It works by using the fundamental rule of Naive bayes theorem: </a:t>
            </a:r>
            <a:endParaRPr sz="1800">
              <a:solidFill>
                <a:srgbClr val="FFFFFF"/>
              </a:solidFill>
              <a:latin typeface="Calibri"/>
              <a:ea typeface="Calibri"/>
              <a:cs typeface="Calibri"/>
              <a:sym typeface="Calibri"/>
            </a:endParaRPr>
          </a:p>
          <a:p>
            <a:pPr marL="1828800" lvl="0" indent="457200" algn="l" rtl="0">
              <a:spcBef>
                <a:spcPts val="0"/>
              </a:spcBef>
              <a:spcAft>
                <a:spcPts val="0"/>
              </a:spcAft>
              <a:buNone/>
            </a:pPr>
            <a:r>
              <a:rPr lang="en" sz="1800">
                <a:solidFill>
                  <a:srgbClr val="FFFFFF"/>
                </a:solidFill>
                <a:latin typeface="Calibri"/>
                <a:ea typeface="Calibri"/>
                <a:cs typeface="Calibri"/>
                <a:sym typeface="Calibri"/>
              </a:rPr>
              <a:t>p(A/B) = p(B/A).p(A) </a:t>
            </a:r>
            <a:endParaRPr sz="1800">
              <a:solidFill>
                <a:srgbClr val="FFFFFF"/>
              </a:solidFill>
              <a:latin typeface="Calibri"/>
              <a:ea typeface="Calibri"/>
              <a:cs typeface="Calibri"/>
              <a:sym typeface="Calibri"/>
            </a:endParaRPr>
          </a:p>
          <a:p>
            <a:pPr marL="0" lvl="0" indent="0" algn="l" rtl="0">
              <a:spcBef>
                <a:spcPts val="0"/>
              </a:spcBef>
              <a:spcAft>
                <a:spcPts val="0"/>
              </a:spcAft>
              <a:buNone/>
            </a:pPr>
            <a:r>
              <a:rPr lang="en" sz="1800">
                <a:solidFill>
                  <a:srgbClr val="FFFFFF"/>
                </a:solidFill>
                <a:latin typeface="Calibri"/>
                <a:ea typeface="Calibri"/>
                <a:cs typeface="Calibri"/>
                <a:sym typeface="Calibri"/>
              </a:rPr>
              <a:t>			   				   p(B)</a:t>
            </a:r>
            <a:endParaRPr sz="1800">
              <a:solidFill>
                <a:srgbClr val="FFFFFF"/>
              </a:solidFill>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a:solidFill>
                  <a:srgbClr val="FFFFFF"/>
                </a:solidFill>
                <a:latin typeface="Calibri"/>
                <a:ea typeface="Calibri"/>
                <a:cs typeface="Calibri"/>
                <a:sym typeface="Calibri"/>
              </a:rPr>
              <a:t>Where A and B are events, and the function p() is probability value of the respective events.</a:t>
            </a:r>
            <a:endParaRPr sz="1800">
              <a:solidFill>
                <a:srgbClr val="FFFFFF"/>
              </a:solidFill>
              <a:latin typeface="Calibri"/>
              <a:ea typeface="Calibri"/>
              <a:cs typeface="Calibri"/>
              <a:sym typeface="Calibri"/>
            </a:endParaRPr>
          </a:p>
          <a:p>
            <a:pPr marL="0" lvl="0" indent="0" algn="l" rtl="0">
              <a:spcBef>
                <a:spcPts val="0"/>
              </a:spcBef>
              <a:spcAft>
                <a:spcPts val="0"/>
              </a:spcAft>
              <a:buNone/>
            </a:pPr>
            <a:r>
              <a:rPr lang="en" sz="1800">
                <a:solidFill>
                  <a:srgbClr val="FFFFFF"/>
                </a:solidFill>
                <a:latin typeface="Calibri"/>
                <a:ea typeface="Calibri"/>
                <a:cs typeface="Calibri"/>
                <a:sym typeface="Calibri"/>
              </a:rPr>
              <a:t>Naive Bayes classifier needs less training data and time to train the model, hence requires less CPU and memory usage.</a:t>
            </a:r>
            <a:endParaRPr sz="1800">
              <a:solidFill>
                <a:srgbClr val="FFFFFF"/>
              </a:solidFill>
              <a:latin typeface="Calibri"/>
              <a:ea typeface="Calibri"/>
              <a:cs typeface="Calibri"/>
              <a:sym typeface="Calibri"/>
            </a:endParaRPr>
          </a:p>
        </p:txBody>
      </p:sp>
      <p:cxnSp>
        <p:nvCxnSpPr>
          <p:cNvPr id="148" name="Google Shape;148;p30"/>
          <p:cNvCxnSpPr/>
          <p:nvPr/>
        </p:nvCxnSpPr>
        <p:spPr>
          <a:xfrm>
            <a:off x="3827475" y="2638475"/>
            <a:ext cx="11352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p:nvPr/>
        </p:nvSpPr>
        <p:spPr>
          <a:xfrm>
            <a:off x="0" y="0"/>
            <a:ext cx="9102900" cy="547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200">
                <a:solidFill>
                  <a:srgbClr val="FFFFB9"/>
                </a:solidFill>
                <a:latin typeface="Calibri"/>
                <a:ea typeface="Calibri"/>
                <a:cs typeface="Calibri"/>
                <a:sym typeface="Calibri"/>
              </a:rPr>
              <a:t>    Example for Text Classification using Naive Bayes</a:t>
            </a:r>
            <a:endParaRPr/>
          </a:p>
        </p:txBody>
      </p:sp>
      <p:pic>
        <p:nvPicPr>
          <p:cNvPr id="154" name="Google Shape;154;p31"/>
          <p:cNvPicPr preferRelativeResize="0"/>
          <p:nvPr/>
        </p:nvPicPr>
        <p:blipFill>
          <a:blip r:embed="rId3">
            <a:alphaModFix/>
          </a:blip>
          <a:stretch>
            <a:fillRect/>
          </a:stretch>
        </p:blipFill>
        <p:spPr>
          <a:xfrm>
            <a:off x="6569250" y="547800"/>
            <a:ext cx="2533650" cy="2266950"/>
          </a:xfrm>
          <a:prstGeom prst="rect">
            <a:avLst/>
          </a:prstGeom>
          <a:noFill/>
          <a:ln>
            <a:noFill/>
          </a:ln>
        </p:spPr>
      </p:pic>
      <p:sp>
        <p:nvSpPr>
          <p:cNvPr id="155" name="Google Shape;155;p31"/>
          <p:cNvSpPr txBox="1"/>
          <p:nvPr/>
        </p:nvSpPr>
        <p:spPr>
          <a:xfrm>
            <a:off x="66600" y="584650"/>
            <a:ext cx="65025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P(Stmt|What is the price of the book) or P(Ques|What is the price of the book)</a:t>
            </a:r>
            <a:endParaRPr>
              <a:solidFill>
                <a:srgbClr val="FFFFFF"/>
              </a:solidFill>
              <a:latin typeface="Calibri"/>
              <a:ea typeface="Calibri"/>
              <a:cs typeface="Calibri"/>
              <a:sym typeface="Calibri"/>
            </a:endParaRPr>
          </a:p>
        </p:txBody>
      </p:sp>
      <p:pic>
        <p:nvPicPr>
          <p:cNvPr id="156" name="Google Shape;156;p31"/>
          <p:cNvPicPr preferRelativeResize="0"/>
          <p:nvPr/>
        </p:nvPicPr>
        <p:blipFill>
          <a:blip r:embed="rId4">
            <a:alphaModFix/>
          </a:blip>
          <a:stretch>
            <a:fillRect/>
          </a:stretch>
        </p:blipFill>
        <p:spPr>
          <a:xfrm>
            <a:off x="66600" y="899850"/>
            <a:ext cx="5476875" cy="1333500"/>
          </a:xfrm>
          <a:prstGeom prst="rect">
            <a:avLst/>
          </a:prstGeom>
          <a:noFill/>
          <a:ln>
            <a:noFill/>
          </a:ln>
        </p:spPr>
      </p:pic>
      <p:sp>
        <p:nvSpPr>
          <p:cNvPr id="157" name="Google Shape;157;p31"/>
          <p:cNvSpPr txBox="1"/>
          <p:nvPr/>
        </p:nvSpPr>
        <p:spPr>
          <a:xfrm>
            <a:off x="74000" y="2264625"/>
            <a:ext cx="6446100" cy="2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Denominator is Same for both, we can ignore denominator and have to find the values of numerator</a:t>
            </a:r>
            <a:endParaRPr>
              <a:solidFill>
                <a:srgbClr val="FFFFFF"/>
              </a:solidFill>
              <a:latin typeface="Calibri"/>
              <a:ea typeface="Calibri"/>
              <a:cs typeface="Calibri"/>
              <a:sym typeface="Calibri"/>
            </a:endParaRPr>
          </a:p>
        </p:txBody>
      </p:sp>
      <p:pic>
        <p:nvPicPr>
          <p:cNvPr id="158" name="Google Shape;158;p31"/>
          <p:cNvPicPr preferRelativeResize="0"/>
          <p:nvPr/>
        </p:nvPicPr>
        <p:blipFill>
          <a:blip r:embed="rId5">
            <a:alphaModFix/>
          </a:blip>
          <a:stretch>
            <a:fillRect/>
          </a:stretch>
        </p:blipFill>
        <p:spPr>
          <a:xfrm>
            <a:off x="1181175" y="3041150"/>
            <a:ext cx="5338925" cy="1663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ctrTitle"/>
          </p:nvPr>
        </p:nvSpPr>
        <p:spPr>
          <a:xfrm>
            <a:off x="1299425" y="184876"/>
            <a:ext cx="7043100" cy="778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200"/>
              <a:t>Applications of Text classification</a:t>
            </a:r>
            <a:endParaRPr sz="3200"/>
          </a:p>
          <a:p>
            <a:pPr marL="0" lvl="0" indent="0" algn="l" rtl="0">
              <a:spcBef>
                <a:spcPts val="0"/>
              </a:spcBef>
              <a:spcAft>
                <a:spcPts val="0"/>
              </a:spcAft>
              <a:buNone/>
            </a:pPr>
            <a:endParaRPr sz="3200"/>
          </a:p>
        </p:txBody>
      </p:sp>
      <p:sp>
        <p:nvSpPr>
          <p:cNvPr id="164" name="Google Shape;164;p32"/>
          <p:cNvSpPr txBox="1"/>
          <p:nvPr/>
        </p:nvSpPr>
        <p:spPr>
          <a:xfrm>
            <a:off x="642950" y="881825"/>
            <a:ext cx="7699500" cy="3513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Spam/ham classification</a:t>
            </a:r>
            <a:endParaRPr sz="1800">
              <a:solidFill>
                <a:srgbClr val="FFFFFF"/>
              </a:solidFill>
              <a:latin typeface="Calibri"/>
              <a:ea typeface="Calibri"/>
              <a:cs typeface="Calibri"/>
              <a:sym typeface="Calibri"/>
            </a:endParaRPr>
          </a:p>
          <a:p>
            <a:pPr marL="457200" lvl="0" indent="-342900" algn="l" rtl="0">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Sentiment analysis</a:t>
            </a:r>
            <a:endParaRPr sz="1800">
              <a:solidFill>
                <a:srgbClr val="FFFFFF"/>
              </a:solidFill>
              <a:latin typeface="Calibri"/>
              <a:ea typeface="Calibri"/>
              <a:cs typeface="Calibri"/>
              <a:sym typeface="Calibri"/>
            </a:endParaRPr>
          </a:p>
          <a:p>
            <a:pPr marL="457200" lvl="0" indent="-342900" algn="l" rtl="0">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Topic classification</a:t>
            </a:r>
            <a:endParaRPr sz="1800">
              <a:solidFill>
                <a:srgbClr val="FFFFFF"/>
              </a:solidFill>
              <a:latin typeface="Calibri"/>
              <a:ea typeface="Calibri"/>
              <a:cs typeface="Calibri"/>
              <a:sym typeface="Calibri"/>
            </a:endParaRPr>
          </a:p>
          <a:p>
            <a:pPr marL="457200" lvl="0" indent="-342900" algn="l" rtl="0">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Identifying demographics based on writing style</a:t>
            </a:r>
            <a:endParaRPr sz="1800">
              <a:solidFill>
                <a:srgbClr val="FFFFFF"/>
              </a:solidFill>
              <a:latin typeface="Calibri"/>
              <a:ea typeface="Calibri"/>
              <a:cs typeface="Calibri"/>
              <a:sym typeface="Calibri"/>
            </a:endParaRPr>
          </a:p>
          <a:p>
            <a:pPr marL="0" lvl="0" indent="0" algn="l" rtl="0">
              <a:spcBef>
                <a:spcPts val="0"/>
              </a:spcBef>
              <a:spcAft>
                <a:spcPts val="0"/>
              </a:spcAft>
              <a:buNone/>
            </a:pPr>
            <a:endParaRPr sz="1800">
              <a:solidFill>
                <a:srgbClr val="FFFFFF"/>
              </a:solidFill>
              <a:latin typeface="Calibri"/>
              <a:ea typeface="Calibri"/>
              <a:cs typeface="Calibri"/>
              <a:sym typeface="Calibri"/>
            </a:endParaRPr>
          </a:p>
        </p:txBody>
      </p:sp>
      <p:cxnSp>
        <p:nvCxnSpPr>
          <p:cNvPr id="165" name="Google Shape;165;p32"/>
          <p:cNvCxnSpPr/>
          <p:nvPr/>
        </p:nvCxnSpPr>
        <p:spPr>
          <a:xfrm>
            <a:off x="3827475" y="2638475"/>
            <a:ext cx="11352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ctrTitle"/>
          </p:nvPr>
        </p:nvSpPr>
        <p:spPr>
          <a:xfrm>
            <a:off x="1299425" y="184876"/>
            <a:ext cx="7043100" cy="778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200"/>
              <a:t>Steps for naive bayes text classification</a:t>
            </a:r>
            <a:endParaRPr sz="3200"/>
          </a:p>
          <a:p>
            <a:pPr marL="0" lvl="0" indent="0" algn="l" rtl="0">
              <a:spcBef>
                <a:spcPts val="0"/>
              </a:spcBef>
              <a:spcAft>
                <a:spcPts val="0"/>
              </a:spcAft>
              <a:buNone/>
            </a:pPr>
            <a:endParaRPr sz="3200"/>
          </a:p>
        </p:txBody>
      </p:sp>
      <p:sp>
        <p:nvSpPr>
          <p:cNvPr id="171" name="Google Shape;171;p33"/>
          <p:cNvSpPr txBox="1"/>
          <p:nvPr/>
        </p:nvSpPr>
        <p:spPr>
          <a:xfrm>
            <a:off x="642950" y="881825"/>
            <a:ext cx="7699500" cy="3513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libri"/>
              <a:buAutoNum type="arabicPeriod"/>
            </a:pPr>
            <a:r>
              <a:rPr lang="en" sz="1800">
                <a:solidFill>
                  <a:srgbClr val="FFFFFF"/>
                </a:solidFill>
                <a:latin typeface="Calibri"/>
                <a:ea typeface="Calibri"/>
                <a:cs typeface="Calibri"/>
                <a:sym typeface="Calibri"/>
              </a:rPr>
              <a:t>Identify the classes</a:t>
            </a:r>
            <a:endParaRPr sz="1800">
              <a:solidFill>
                <a:srgbClr val="FFFFFF"/>
              </a:solidFill>
              <a:latin typeface="Calibri"/>
              <a:ea typeface="Calibri"/>
              <a:cs typeface="Calibri"/>
              <a:sym typeface="Calibri"/>
            </a:endParaRPr>
          </a:p>
          <a:p>
            <a:pPr marL="457200" lvl="0" indent="-342900" algn="l" rtl="0">
              <a:spcBef>
                <a:spcPts val="0"/>
              </a:spcBef>
              <a:spcAft>
                <a:spcPts val="0"/>
              </a:spcAft>
              <a:buClr>
                <a:srgbClr val="FFFFFF"/>
              </a:buClr>
              <a:buSzPts val="1800"/>
              <a:buFont typeface="Calibri"/>
              <a:buAutoNum type="arabicPeriod"/>
            </a:pPr>
            <a:r>
              <a:rPr lang="en" sz="1800">
                <a:solidFill>
                  <a:srgbClr val="FFFFFF"/>
                </a:solidFill>
                <a:latin typeface="Calibri"/>
                <a:ea typeface="Calibri"/>
                <a:cs typeface="Calibri"/>
                <a:sym typeface="Calibri"/>
              </a:rPr>
              <a:t>Compute the Term-Document Matrix for each individual class by tokenizing</a:t>
            </a:r>
            <a:endParaRPr sz="1800">
              <a:solidFill>
                <a:srgbClr val="FFFFFF"/>
              </a:solidFill>
              <a:latin typeface="Calibri"/>
              <a:ea typeface="Calibri"/>
              <a:cs typeface="Calibri"/>
              <a:sym typeface="Calibri"/>
            </a:endParaRPr>
          </a:p>
          <a:p>
            <a:pPr marL="457200" lvl="0" indent="-342900" algn="l" rtl="0">
              <a:spcBef>
                <a:spcPts val="0"/>
              </a:spcBef>
              <a:spcAft>
                <a:spcPts val="0"/>
              </a:spcAft>
              <a:buClr>
                <a:srgbClr val="FFFFFF"/>
              </a:buClr>
              <a:buSzPts val="1800"/>
              <a:buFont typeface="Calibri"/>
              <a:buAutoNum type="arabicPeriod"/>
            </a:pPr>
            <a:r>
              <a:rPr lang="en" sz="1800">
                <a:solidFill>
                  <a:srgbClr val="FFFFFF"/>
                </a:solidFill>
                <a:latin typeface="Calibri"/>
                <a:ea typeface="Calibri"/>
                <a:cs typeface="Calibri"/>
                <a:sym typeface="Calibri"/>
              </a:rPr>
              <a:t>Compute the frequency of each term</a:t>
            </a:r>
            <a:endParaRPr sz="1800">
              <a:solidFill>
                <a:srgbClr val="FFFFFF"/>
              </a:solidFill>
              <a:latin typeface="Calibri"/>
              <a:ea typeface="Calibri"/>
              <a:cs typeface="Calibri"/>
              <a:sym typeface="Calibri"/>
            </a:endParaRPr>
          </a:p>
          <a:p>
            <a:pPr marL="457200" lvl="0" indent="-342900" algn="l" rtl="0">
              <a:spcBef>
                <a:spcPts val="0"/>
              </a:spcBef>
              <a:spcAft>
                <a:spcPts val="0"/>
              </a:spcAft>
              <a:buClr>
                <a:srgbClr val="FFFFFF"/>
              </a:buClr>
              <a:buSzPts val="1800"/>
              <a:buFont typeface="Calibri"/>
              <a:buAutoNum type="arabicPeriod"/>
            </a:pPr>
            <a:r>
              <a:rPr lang="en" sz="1800">
                <a:solidFill>
                  <a:srgbClr val="FFFFFF"/>
                </a:solidFill>
                <a:latin typeface="Calibri"/>
                <a:ea typeface="Calibri"/>
                <a:cs typeface="Calibri"/>
                <a:sym typeface="Calibri"/>
              </a:rPr>
              <a:t>Compute the probability of a term occurring and its classification result using Naive Bayes</a:t>
            </a:r>
            <a:endParaRPr sz="1800">
              <a:solidFill>
                <a:srgbClr val="FFFFFF"/>
              </a:solidFill>
              <a:latin typeface="Calibri"/>
              <a:ea typeface="Calibri"/>
              <a:cs typeface="Calibri"/>
              <a:sym typeface="Calibri"/>
            </a:endParaRPr>
          </a:p>
        </p:txBody>
      </p:sp>
      <p:cxnSp>
        <p:nvCxnSpPr>
          <p:cNvPr id="172" name="Google Shape;172;p33"/>
          <p:cNvCxnSpPr/>
          <p:nvPr/>
        </p:nvCxnSpPr>
        <p:spPr>
          <a:xfrm>
            <a:off x="3827475" y="2638475"/>
            <a:ext cx="11352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ctrTitle"/>
          </p:nvPr>
        </p:nvSpPr>
        <p:spPr>
          <a:xfrm>
            <a:off x="1299350" y="291001"/>
            <a:ext cx="7043100" cy="778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200"/>
              <a:t>Why is tokenization performed?</a:t>
            </a:r>
            <a:endParaRPr sz="3200"/>
          </a:p>
          <a:p>
            <a:pPr marL="0" lvl="0" indent="0" algn="l" rtl="0">
              <a:spcBef>
                <a:spcPts val="0"/>
              </a:spcBef>
              <a:spcAft>
                <a:spcPts val="0"/>
              </a:spcAft>
              <a:buNone/>
            </a:pPr>
            <a:endParaRPr sz="3200"/>
          </a:p>
        </p:txBody>
      </p:sp>
      <p:sp>
        <p:nvSpPr>
          <p:cNvPr id="178" name="Google Shape;178;p34"/>
          <p:cNvSpPr txBox="1"/>
          <p:nvPr/>
        </p:nvSpPr>
        <p:spPr>
          <a:xfrm>
            <a:off x="642950" y="881825"/>
            <a:ext cx="7699500" cy="3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Calibri"/>
                <a:ea typeface="Calibri"/>
                <a:cs typeface="Calibri"/>
                <a:sym typeface="Calibri"/>
              </a:rPr>
              <a:t>The algorithm can only handle features with numerical vectors. The string has to be converted into a number before the model can be built</a:t>
            </a:r>
            <a:endParaRPr sz="1800">
              <a:solidFill>
                <a:srgbClr val="FFFFFF"/>
              </a:solidFill>
              <a:latin typeface="Calibri"/>
              <a:ea typeface="Calibri"/>
              <a:cs typeface="Calibri"/>
              <a:sym typeface="Calibri"/>
            </a:endParaRPr>
          </a:p>
        </p:txBody>
      </p:sp>
      <p:cxnSp>
        <p:nvCxnSpPr>
          <p:cNvPr id="179" name="Google Shape;179;p34"/>
          <p:cNvCxnSpPr/>
          <p:nvPr/>
        </p:nvCxnSpPr>
        <p:spPr>
          <a:xfrm>
            <a:off x="3827475" y="2638475"/>
            <a:ext cx="11352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ctrTitle"/>
          </p:nvPr>
        </p:nvSpPr>
        <p:spPr>
          <a:xfrm>
            <a:off x="1369221" y="487354"/>
            <a:ext cx="7043100" cy="114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Conclusion</a:t>
            </a:r>
            <a:endParaRPr/>
          </a:p>
        </p:txBody>
      </p:sp>
      <p:sp>
        <p:nvSpPr>
          <p:cNvPr id="185" name="Google Shape;185;p35"/>
          <p:cNvSpPr txBox="1">
            <a:spLocks noGrp="1"/>
          </p:cNvSpPr>
          <p:nvPr>
            <p:ph type="subTitle" idx="1"/>
          </p:nvPr>
        </p:nvSpPr>
        <p:spPr>
          <a:xfrm>
            <a:off x="1368955" y="3258741"/>
            <a:ext cx="7043100" cy="346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6" name="Google Shape;186;p35"/>
          <p:cNvSpPr txBox="1">
            <a:spLocks noGrp="1"/>
          </p:cNvSpPr>
          <p:nvPr>
            <p:ph type="body" idx="2"/>
          </p:nvPr>
        </p:nvSpPr>
        <p:spPr>
          <a:xfrm>
            <a:off x="722049" y="1766888"/>
            <a:ext cx="7690200" cy="1038600"/>
          </a:xfrm>
          <a:prstGeom prst="rect">
            <a:avLst/>
          </a:prstGeom>
        </p:spPr>
        <p:txBody>
          <a:bodyPr spcFirstLastPara="1" wrap="square" lIns="0" tIns="0" rIns="0" bIns="0" anchor="t" anchorCtr="0">
            <a:noAutofit/>
          </a:bodyPr>
          <a:lstStyle/>
          <a:p>
            <a:pPr marL="0" lvl="0" indent="0" algn="l" rtl="0">
              <a:spcBef>
                <a:spcPts val="2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2"/>
          <p:cNvSpPr txBox="1">
            <a:spLocks noGrp="1"/>
          </p:cNvSpPr>
          <p:nvPr>
            <p:ph type="ctrTitle"/>
          </p:nvPr>
        </p:nvSpPr>
        <p:spPr>
          <a:xfrm>
            <a:off x="488925" y="279525"/>
            <a:ext cx="7681800" cy="73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Motivation - Classification </a:t>
            </a:r>
            <a:endParaRPr/>
          </a:p>
        </p:txBody>
      </p:sp>
      <p:sp>
        <p:nvSpPr>
          <p:cNvPr id="93" name="Google Shape;93;p22"/>
          <p:cNvSpPr txBox="1">
            <a:spLocks noGrp="1"/>
          </p:cNvSpPr>
          <p:nvPr>
            <p:ph type="subTitle" idx="1"/>
          </p:nvPr>
        </p:nvSpPr>
        <p:spPr>
          <a:xfrm>
            <a:off x="297450" y="1165024"/>
            <a:ext cx="8115600" cy="34662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The purpose of classification algorithms is to make sense of and extract value from large sets of structured and unstructured data. If working with huge volumes of unstructured data, it only makes sense to try to partition the data into some sort of logical groupings before attempting to analyze it.</a:t>
            </a:r>
            <a:endParaRPr sz="1400">
              <a:solidFill>
                <a:srgbClr val="FFFFFF"/>
              </a:solidFill>
              <a:latin typeface="Arial"/>
              <a:ea typeface="Arial"/>
              <a:cs typeface="Arial"/>
              <a:sym typeface="Arial"/>
            </a:endParaRPr>
          </a:p>
          <a:p>
            <a:pPr marL="457200" lvl="0" indent="0" algn="l" rtl="0">
              <a:lnSpc>
                <a:spcPct val="115000"/>
              </a:lnSpc>
              <a:spcBef>
                <a:spcPts val="800"/>
              </a:spcBef>
              <a:spcAft>
                <a:spcPts val="0"/>
              </a:spcAft>
              <a:buNone/>
            </a:pPr>
            <a:endParaRPr sz="1400">
              <a:solidFill>
                <a:srgbClr val="FFFFFF"/>
              </a:solidFill>
              <a:latin typeface="Arial"/>
              <a:ea typeface="Arial"/>
              <a:cs typeface="Arial"/>
              <a:sym typeface="Arial"/>
            </a:endParaRPr>
          </a:p>
          <a:p>
            <a:pPr marL="457200" lvl="0" indent="-317500" algn="l" rtl="0">
              <a:lnSpc>
                <a:spcPct val="110000"/>
              </a:lnSpc>
              <a:spcBef>
                <a:spcPts val="800"/>
              </a:spcBef>
              <a:spcAft>
                <a:spcPts val="0"/>
              </a:spcAft>
              <a:buClr>
                <a:srgbClr val="FFFFFF"/>
              </a:buClr>
              <a:buSzPts val="1400"/>
              <a:buFont typeface="Arial"/>
              <a:buChar char="●"/>
            </a:pPr>
            <a:r>
              <a:rPr lang="en" sz="1400">
                <a:solidFill>
                  <a:srgbClr val="FFFFFF"/>
                </a:solidFill>
                <a:latin typeface="Arial"/>
                <a:ea typeface="Arial"/>
                <a:cs typeface="Arial"/>
                <a:sym typeface="Arial"/>
              </a:rPr>
              <a:t>Using classification algorithms, </a:t>
            </a:r>
            <a:r>
              <a:rPr lang="en" sz="140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text analysis software</a:t>
            </a:r>
            <a:r>
              <a:rPr lang="en" sz="1400">
                <a:solidFill>
                  <a:srgbClr val="FFFFFF"/>
                </a:solidFill>
                <a:latin typeface="Arial"/>
                <a:ea typeface="Arial"/>
                <a:cs typeface="Arial"/>
                <a:sym typeface="Arial"/>
              </a:rPr>
              <a:t> can perform things like </a:t>
            </a:r>
            <a:r>
              <a:rPr lang="en" sz="1400">
                <a:solidFill>
                  <a:srgbClr val="FFFFFF"/>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sentiment analysis</a:t>
            </a:r>
            <a:r>
              <a:rPr lang="en" sz="1400">
                <a:solidFill>
                  <a:srgbClr val="FFFFFF"/>
                </a:solidFill>
                <a:latin typeface="Arial"/>
                <a:ea typeface="Arial"/>
                <a:cs typeface="Arial"/>
                <a:sym typeface="Arial"/>
              </a:rPr>
              <a:t> to categorize unstructured text by polarity of opinion (positive, negative, neutral, and beyond). </a:t>
            </a:r>
            <a:endParaRPr sz="1400">
              <a:solidFill>
                <a:srgbClr val="FFFFFF"/>
              </a:solidFill>
              <a:latin typeface="Arial"/>
              <a:ea typeface="Arial"/>
              <a:cs typeface="Arial"/>
              <a:sym typeface="Arial"/>
            </a:endParaRPr>
          </a:p>
          <a:p>
            <a:pPr marL="457200" lvl="0" indent="0" algn="l" rtl="0">
              <a:lnSpc>
                <a:spcPct val="110000"/>
              </a:lnSpc>
              <a:spcBef>
                <a:spcPts val="600"/>
              </a:spcBef>
              <a:spcAft>
                <a:spcPts val="0"/>
              </a:spcAft>
              <a:buNone/>
            </a:pPr>
            <a:endParaRPr sz="1400">
              <a:solidFill>
                <a:srgbClr val="FFFFFF"/>
              </a:solidFill>
              <a:latin typeface="Arial"/>
              <a:ea typeface="Arial"/>
              <a:cs typeface="Arial"/>
              <a:sym typeface="Arial"/>
            </a:endParaRPr>
          </a:p>
          <a:p>
            <a:pPr marL="457200" lvl="0" indent="-317500" algn="l" rtl="0">
              <a:lnSpc>
                <a:spcPct val="110000"/>
              </a:lnSpc>
              <a:spcBef>
                <a:spcPts val="600"/>
              </a:spcBef>
              <a:spcAft>
                <a:spcPts val="0"/>
              </a:spcAft>
              <a:buClr>
                <a:srgbClr val="FFFFFF"/>
              </a:buClr>
              <a:buSzPts val="1400"/>
              <a:buFont typeface="Arial"/>
              <a:buChar char="●"/>
            </a:pPr>
            <a:r>
              <a:rPr lang="en" sz="1400">
                <a:solidFill>
                  <a:srgbClr val="FFFFFF"/>
                </a:solidFill>
                <a:latin typeface="Arial"/>
                <a:ea typeface="Arial"/>
                <a:cs typeface="Arial"/>
                <a:sym typeface="Arial"/>
              </a:rPr>
              <a:t>There are three methods to define a classification algorithm:</a:t>
            </a:r>
            <a:endParaRPr sz="1400">
              <a:solidFill>
                <a:srgbClr val="FFFFFF"/>
              </a:solidFill>
              <a:latin typeface="Arial"/>
              <a:ea typeface="Arial"/>
              <a:cs typeface="Arial"/>
              <a:sym typeface="Arial"/>
            </a:endParaRPr>
          </a:p>
          <a:p>
            <a:pPr marL="1371600" lvl="1" indent="-317500" algn="just" rtl="0">
              <a:lnSpc>
                <a:spcPct val="110000"/>
              </a:lnSpc>
              <a:spcBef>
                <a:spcPts val="0"/>
              </a:spcBef>
              <a:spcAft>
                <a:spcPts val="0"/>
              </a:spcAft>
              <a:buClr>
                <a:srgbClr val="FFFFFF"/>
              </a:buClr>
              <a:buSzPts val="1400"/>
              <a:buFont typeface="Arial"/>
              <a:buAutoNum type="alphaLcPeriod"/>
            </a:pPr>
            <a:r>
              <a:rPr lang="en" sz="1400">
                <a:solidFill>
                  <a:srgbClr val="FFFFFF"/>
                </a:solidFill>
                <a:latin typeface="Arial"/>
                <a:ea typeface="Arial"/>
                <a:cs typeface="Arial"/>
                <a:sym typeface="Arial"/>
              </a:rPr>
              <a:t> Model a classification rule directly </a:t>
            </a:r>
            <a:endParaRPr sz="1400">
              <a:solidFill>
                <a:srgbClr val="FFFFFF"/>
              </a:solidFill>
              <a:latin typeface="Arial"/>
              <a:ea typeface="Arial"/>
              <a:cs typeface="Arial"/>
              <a:sym typeface="Arial"/>
            </a:endParaRPr>
          </a:p>
          <a:p>
            <a:pPr marL="1371600" lvl="1" indent="-317500" algn="just" rtl="0">
              <a:lnSpc>
                <a:spcPct val="110000"/>
              </a:lnSpc>
              <a:spcBef>
                <a:spcPts val="0"/>
              </a:spcBef>
              <a:spcAft>
                <a:spcPts val="0"/>
              </a:spcAft>
              <a:buClr>
                <a:srgbClr val="FFFFFF"/>
              </a:buClr>
              <a:buSzPts val="1400"/>
              <a:buFont typeface="Arial"/>
              <a:buAutoNum type="alphaLcPeriod"/>
            </a:pPr>
            <a:r>
              <a:rPr lang="en" sz="1400">
                <a:solidFill>
                  <a:srgbClr val="FFFFFF"/>
                </a:solidFill>
                <a:latin typeface="Arial"/>
                <a:ea typeface="Arial"/>
                <a:cs typeface="Arial"/>
                <a:sym typeface="Arial"/>
              </a:rPr>
              <a:t> Model the probability of class memberships given input data    </a:t>
            </a:r>
            <a:endParaRPr sz="1400">
              <a:solidFill>
                <a:srgbClr val="FFFFFF"/>
              </a:solidFill>
              <a:latin typeface="Arial"/>
              <a:ea typeface="Arial"/>
              <a:cs typeface="Arial"/>
              <a:sym typeface="Arial"/>
            </a:endParaRPr>
          </a:p>
          <a:p>
            <a:pPr marL="1371600" lvl="1" indent="-317500" algn="just" rtl="0">
              <a:lnSpc>
                <a:spcPct val="110000"/>
              </a:lnSpc>
              <a:spcBef>
                <a:spcPts val="0"/>
              </a:spcBef>
              <a:spcAft>
                <a:spcPts val="0"/>
              </a:spcAft>
              <a:buClr>
                <a:srgbClr val="FFFFFF"/>
              </a:buClr>
              <a:buSzPts val="1400"/>
              <a:buFont typeface="Arial"/>
              <a:buAutoNum type="alphaLcPeriod"/>
            </a:pPr>
            <a:r>
              <a:rPr lang="en" sz="1400">
                <a:solidFill>
                  <a:srgbClr val="FFFFFF"/>
                </a:solidFill>
                <a:latin typeface="Arial"/>
                <a:ea typeface="Arial"/>
                <a:cs typeface="Arial"/>
                <a:sym typeface="Arial"/>
              </a:rPr>
              <a:t> Make a probabilistic model of data within each class  </a:t>
            </a:r>
            <a:endParaRPr sz="1400">
              <a:solidFill>
                <a:srgbClr val="FFFFFF"/>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1400">
              <a:solidFill>
                <a:srgbClr val="FFFFFF"/>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lvl="0" indent="0" algn="l" rtl="0">
              <a:lnSpc>
                <a:spcPct val="110000"/>
              </a:lnSpc>
              <a:spcBef>
                <a:spcPts val="600"/>
              </a:spcBef>
              <a:spcAft>
                <a:spcPts val="0"/>
              </a:spcAft>
              <a:buClr>
                <a:schemeClr val="dk1"/>
              </a:buClr>
              <a:buSzPts val="1100"/>
              <a:buFont typeface="Arial"/>
              <a:buNone/>
            </a:pPr>
            <a:endParaRPr sz="1350">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3"/>
          <p:cNvSpPr txBox="1">
            <a:spLocks noGrp="1"/>
          </p:cNvSpPr>
          <p:nvPr>
            <p:ph type="ctrTitle"/>
          </p:nvPr>
        </p:nvSpPr>
        <p:spPr>
          <a:xfrm>
            <a:off x="598850" y="487350"/>
            <a:ext cx="7813500" cy="114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FFFFB9"/>
              </a:buClr>
              <a:buSzPts val="5400"/>
              <a:buFont typeface="Calibri"/>
              <a:buNone/>
            </a:pPr>
            <a:r>
              <a:rPr lang="en" sz="3000" b="1">
                <a:solidFill>
                  <a:srgbClr val="FFFF00"/>
                </a:solidFill>
                <a:latin typeface="Roboto"/>
                <a:ea typeface="Roboto"/>
                <a:cs typeface="Roboto"/>
                <a:sym typeface="Roboto"/>
              </a:rPr>
              <a:t>Classification</a:t>
            </a:r>
            <a:endParaRPr>
              <a:solidFill>
                <a:srgbClr val="FFFF00"/>
              </a:solidFill>
            </a:endParaRPr>
          </a:p>
        </p:txBody>
      </p:sp>
      <p:sp>
        <p:nvSpPr>
          <p:cNvPr id="99" name="Google Shape;99;p23"/>
          <p:cNvSpPr txBox="1">
            <a:spLocks noGrp="1"/>
          </p:cNvSpPr>
          <p:nvPr>
            <p:ph type="body" idx="2"/>
          </p:nvPr>
        </p:nvSpPr>
        <p:spPr>
          <a:xfrm>
            <a:off x="598850" y="1533171"/>
            <a:ext cx="7690200" cy="2748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Classification is a technique where we categorize data into a given number of classes. The main goal of a classification problem is to identify the category/class to which a new data will fall under.</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Classification can be performed on structured or unstructured data. </a:t>
            </a:r>
            <a:endParaRPr sz="1800" b="0" i="0">
              <a:solidFill>
                <a:srgbClr val="FFFFFF"/>
              </a:solidFill>
              <a:latin typeface="Roboto"/>
              <a:ea typeface="Roboto"/>
              <a:cs typeface="Roboto"/>
              <a:sym typeface="Roboto"/>
            </a:endParaRPr>
          </a:p>
          <a:p>
            <a:pPr marL="0" lvl="0" indent="0" algn="l" rtl="0">
              <a:lnSpc>
                <a:spcPct val="90000"/>
              </a:lnSpc>
              <a:spcBef>
                <a:spcPts val="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ctrTitle"/>
          </p:nvPr>
        </p:nvSpPr>
        <p:spPr>
          <a:xfrm>
            <a:off x="1369221" y="487354"/>
            <a:ext cx="7043100" cy="114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Steps in the classification model</a:t>
            </a:r>
            <a:endParaRPr sz="2400"/>
          </a:p>
        </p:txBody>
      </p:sp>
      <p:sp>
        <p:nvSpPr>
          <p:cNvPr id="105" name="Google Shape;105;p24"/>
          <p:cNvSpPr txBox="1">
            <a:spLocks noGrp="1"/>
          </p:cNvSpPr>
          <p:nvPr>
            <p:ph type="body" idx="2"/>
          </p:nvPr>
        </p:nvSpPr>
        <p:spPr>
          <a:xfrm>
            <a:off x="722050" y="1766897"/>
            <a:ext cx="7690200" cy="2365800"/>
          </a:xfrm>
          <a:prstGeom prst="rect">
            <a:avLst/>
          </a:prstGeom>
        </p:spPr>
        <p:txBody>
          <a:bodyPr spcFirstLastPara="1" wrap="square" lIns="0" tIns="0" rIns="0" bIns="0" anchor="t" anchorCtr="0">
            <a:noAutofit/>
          </a:bodyPr>
          <a:lstStyle/>
          <a:p>
            <a:pPr marL="457200" lvl="0" indent="-323850" algn="l" rtl="0">
              <a:lnSpc>
                <a:spcPct val="115000"/>
              </a:lnSpc>
              <a:spcBef>
                <a:spcPts val="1200"/>
              </a:spcBef>
              <a:spcAft>
                <a:spcPts val="0"/>
              </a:spcAft>
              <a:buClr>
                <a:srgbClr val="FFFFFF"/>
              </a:buClr>
              <a:buSzPts val="1500"/>
              <a:buChar char="●"/>
            </a:pPr>
            <a:r>
              <a:rPr lang="en" sz="1500" i="0">
                <a:solidFill>
                  <a:srgbClr val="FFFFFF"/>
                </a:solidFill>
                <a:latin typeface="Arial"/>
                <a:ea typeface="Arial"/>
                <a:cs typeface="Arial"/>
                <a:sym typeface="Arial"/>
              </a:rPr>
              <a:t>Initialize</a:t>
            </a:r>
            <a:r>
              <a:rPr lang="en" sz="1500" b="0" i="0">
                <a:solidFill>
                  <a:srgbClr val="FFFFFF"/>
                </a:solidFill>
                <a:latin typeface="Arial"/>
                <a:ea typeface="Arial"/>
                <a:cs typeface="Arial"/>
                <a:sym typeface="Arial"/>
              </a:rPr>
              <a:t> the classifier to be used.</a:t>
            </a:r>
            <a:endParaRPr sz="1500" b="0" i="0">
              <a:solidFill>
                <a:srgbClr val="FFFFFF"/>
              </a:solidFill>
              <a:latin typeface="Arial"/>
              <a:ea typeface="Arial"/>
              <a:cs typeface="Arial"/>
              <a:sym typeface="Arial"/>
            </a:endParaRPr>
          </a:p>
          <a:p>
            <a:pPr marL="457200" lvl="0" indent="-323850" algn="l" rtl="0">
              <a:lnSpc>
                <a:spcPct val="115000"/>
              </a:lnSpc>
              <a:spcBef>
                <a:spcPts val="0"/>
              </a:spcBef>
              <a:spcAft>
                <a:spcPts val="0"/>
              </a:spcAft>
              <a:buClr>
                <a:srgbClr val="FFFFFF"/>
              </a:buClr>
              <a:buSzPts val="1500"/>
              <a:buChar char="●"/>
            </a:pPr>
            <a:r>
              <a:rPr lang="en" sz="1500" i="0">
                <a:solidFill>
                  <a:srgbClr val="FFFFFF"/>
                </a:solidFill>
                <a:latin typeface="Arial"/>
                <a:ea typeface="Arial"/>
                <a:cs typeface="Arial"/>
                <a:sym typeface="Arial"/>
              </a:rPr>
              <a:t>Train the classifier:</a:t>
            </a:r>
            <a:r>
              <a:rPr lang="en" sz="1500" b="0" i="0">
                <a:solidFill>
                  <a:srgbClr val="FFFFFF"/>
                </a:solidFill>
                <a:latin typeface="Arial"/>
                <a:ea typeface="Arial"/>
                <a:cs typeface="Arial"/>
                <a:sym typeface="Arial"/>
              </a:rPr>
              <a:t> All classifiers in</a:t>
            </a:r>
            <a:r>
              <a:rPr lang="en" sz="1500" b="0" i="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500" b="0" i="0" u="sng">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scikit-learn</a:t>
            </a:r>
            <a:r>
              <a:rPr lang="en" sz="1500" b="0" i="0">
                <a:solidFill>
                  <a:srgbClr val="FFFFFF"/>
                </a:solidFill>
                <a:latin typeface="Arial"/>
                <a:ea typeface="Arial"/>
                <a:cs typeface="Arial"/>
                <a:sym typeface="Arial"/>
              </a:rPr>
              <a:t> uses a fit(X, y) method to fit the model(training) for the given train data X and train label y.</a:t>
            </a:r>
            <a:endParaRPr sz="1500" b="0" i="0">
              <a:solidFill>
                <a:srgbClr val="FFFFFF"/>
              </a:solidFill>
              <a:latin typeface="Arial"/>
              <a:ea typeface="Arial"/>
              <a:cs typeface="Arial"/>
              <a:sym typeface="Arial"/>
            </a:endParaRPr>
          </a:p>
          <a:p>
            <a:pPr marL="457200" lvl="0" indent="-323850" algn="l" rtl="0">
              <a:lnSpc>
                <a:spcPct val="115000"/>
              </a:lnSpc>
              <a:spcBef>
                <a:spcPts val="0"/>
              </a:spcBef>
              <a:spcAft>
                <a:spcPts val="0"/>
              </a:spcAft>
              <a:buClr>
                <a:srgbClr val="FFFFFF"/>
              </a:buClr>
              <a:buSzPts val="1500"/>
              <a:buChar char="●"/>
            </a:pPr>
            <a:r>
              <a:rPr lang="en" sz="1500" i="0">
                <a:solidFill>
                  <a:srgbClr val="FFFFFF"/>
                </a:solidFill>
                <a:latin typeface="Arial"/>
                <a:ea typeface="Arial"/>
                <a:cs typeface="Arial"/>
                <a:sym typeface="Arial"/>
              </a:rPr>
              <a:t>Predict the target:</a:t>
            </a:r>
            <a:r>
              <a:rPr lang="en" sz="1500" b="0" i="0">
                <a:solidFill>
                  <a:srgbClr val="FFFFFF"/>
                </a:solidFill>
                <a:latin typeface="Arial"/>
                <a:ea typeface="Arial"/>
                <a:cs typeface="Arial"/>
                <a:sym typeface="Arial"/>
              </a:rPr>
              <a:t> Given an unlabeled observation X, the predict(X) returns the predicted label y.</a:t>
            </a:r>
            <a:endParaRPr sz="1500" b="0" i="0">
              <a:solidFill>
                <a:srgbClr val="FFFFFF"/>
              </a:solidFill>
              <a:latin typeface="Arial"/>
              <a:ea typeface="Arial"/>
              <a:cs typeface="Arial"/>
              <a:sym typeface="Arial"/>
            </a:endParaRPr>
          </a:p>
          <a:p>
            <a:pPr marL="457200" lvl="0" indent="-323850" algn="l" rtl="0">
              <a:lnSpc>
                <a:spcPct val="115000"/>
              </a:lnSpc>
              <a:spcBef>
                <a:spcPts val="0"/>
              </a:spcBef>
              <a:spcAft>
                <a:spcPts val="0"/>
              </a:spcAft>
              <a:buClr>
                <a:srgbClr val="FFFFFF"/>
              </a:buClr>
              <a:buSzPts val="1500"/>
              <a:buChar char="●"/>
            </a:pPr>
            <a:r>
              <a:rPr lang="en" sz="1500" i="0">
                <a:solidFill>
                  <a:srgbClr val="FFFFFF"/>
                </a:solidFill>
                <a:latin typeface="Arial"/>
                <a:ea typeface="Arial"/>
                <a:cs typeface="Arial"/>
                <a:sym typeface="Arial"/>
              </a:rPr>
              <a:t>Evaluate</a:t>
            </a:r>
            <a:r>
              <a:rPr lang="en" sz="1500" b="0" i="0">
                <a:solidFill>
                  <a:srgbClr val="FFFFFF"/>
                </a:solidFill>
                <a:latin typeface="Arial"/>
                <a:ea typeface="Arial"/>
                <a:cs typeface="Arial"/>
                <a:sym typeface="Arial"/>
              </a:rPr>
              <a:t> the classifier model</a:t>
            </a:r>
            <a:endParaRPr sz="1500" b="0" i="0">
              <a:solidFill>
                <a:srgbClr val="FFFFFF"/>
              </a:solidFill>
              <a:latin typeface="Arial"/>
              <a:ea typeface="Arial"/>
              <a:cs typeface="Arial"/>
              <a:sym typeface="Arial"/>
            </a:endParaRPr>
          </a:p>
          <a:p>
            <a:pPr marL="0" lvl="0" indent="0" algn="l" rtl="0">
              <a:spcBef>
                <a:spcPts val="2000"/>
              </a:spcBef>
              <a:spcAft>
                <a:spcPts val="0"/>
              </a:spcAft>
              <a:buNone/>
            </a:pPr>
            <a:endParaRPr sz="2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5"/>
          <p:cNvSpPr txBox="1">
            <a:spLocks noGrp="1"/>
          </p:cNvSpPr>
          <p:nvPr>
            <p:ph type="ctrTitle"/>
          </p:nvPr>
        </p:nvSpPr>
        <p:spPr>
          <a:xfrm>
            <a:off x="598850" y="487350"/>
            <a:ext cx="7813500" cy="114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FFFFB9"/>
              </a:buClr>
              <a:buSzPts val="5400"/>
              <a:buFont typeface="Calibri"/>
              <a:buNone/>
            </a:pPr>
            <a:r>
              <a:rPr lang="en" sz="3000" b="1">
                <a:solidFill>
                  <a:srgbClr val="FFFF00"/>
                </a:solidFill>
                <a:latin typeface="Roboto"/>
                <a:ea typeface="Roboto"/>
                <a:cs typeface="Roboto"/>
                <a:sym typeface="Roboto"/>
              </a:rPr>
              <a:t>Naive Bayes</a:t>
            </a:r>
            <a:endParaRPr>
              <a:solidFill>
                <a:srgbClr val="FFFF00"/>
              </a:solidFill>
            </a:endParaRPr>
          </a:p>
        </p:txBody>
      </p:sp>
      <p:sp>
        <p:nvSpPr>
          <p:cNvPr id="111" name="Google Shape;111;p25"/>
          <p:cNvSpPr txBox="1">
            <a:spLocks noGrp="1"/>
          </p:cNvSpPr>
          <p:nvPr>
            <p:ph type="body" idx="2"/>
          </p:nvPr>
        </p:nvSpPr>
        <p:spPr>
          <a:xfrm>
            <a:off x="598850" y="1533171"/>
            <a:ext cx="7690200" cy="274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2000"/>
              </a:spcBef>
              <a:spcAft>
                <a:spcPts val="0"/>
              </a:spcAft>
              <a:buClr>
                <a:srgbClr val="FFE9D4"/>
              </a:buClr>
              <a:buSzPts val="10000"/>
              <a:buFont typeface="Arial"/>
              <a:buNone/>
            </a:pPr>
            <a:r>
              <a:rPr lang="en" sz="1800" b="0" i="0">
                <a:solidFill>
                  <a:srgbClr val="FFFFFF"/>
                </a:solidFill>
                <a:latin typeface="Arial"/>
                <a:ea typeface="Arial"/>
                <a:cs typeface="Arial"/>
                <a:sym typeface="Arial"/>
              </a:rPr>
              <a:t>It is a</a:t>
            </a:r>
            <a:r>
              <a:rPr lang="en" sz="1800" b="0" i="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800" b="0" i="0" u="sng">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classification technique</a:t>
            </a:r>
            <a:r>
              <a:rPr lang="en" sz="1800" b="0" i="0">
                <a:solidFill>
                  <a:srgbClr val="FFFFFF"/>
                </a:solidFill>
                <a:latin typeface="Arial"/>
                <a:ea typeface="Arial"/>
                <a:cs typeface="Arial"/>
                <a:sym typeface="Arial"/>
              </a:rPr>
              <a:t> based on Bayes’ Theorem with an assumption of independence among predictors. In simple terms, a Naive Bayes classifier assumes that the presence of a particular feature in a class is unrelated to the presence of any other feature.</a:t>
            </a:r>
            <a:endParaRPr sz="2500" b="0" i="0">
              <a:solidFill>
                <a:srgbClr val="FFFFFF"/>
              </a:solidFill>
              <a:latin typeface="Roboto"/>
              <a:ea typeface="Roboto"/>
              <a:cs typeface="Roboto"/>
              <a:sym typeface="Roboto"/>
            </a:endParaRPr>
          </a:p>
          <a:p>
            <a:pPr marL="0" lvl="0" indent="0" algn="l" rtl="0">
              <a:lnSpc>
                <a:spcPct val="90000"/>
              </a:lnSpc>
              <a:spcBef>
                <a:spcPts val="2000"/>
              </a:spcBef>
              <a:spcAft>
                <a:spcPts val="0"/>
              </a:spcAft>
              <a:buClr>
                <a:srgbClr val="FFE9D4"/>
              </a:buClr>
              <a:buSzPts val="10000"/>
              <a:buFont typeface="Arial"/>
              <a:buNone/>
            </a:pPr>
            <a:r>
              <a:rPr lang="en" sz="1700" i="0" u="sng">
                <a:solidFill>
                  <a:srgbClr val="FFFFFF"/>
                </a:solidFill>
                <a:latin typeface="Arial"/>
                <a:ea typeface="Arial"/>
                <a:cs typeface="Arial"/>
                <a:sym typeface="Arial"/>
              </a:rPr>
              <a:t>Advantages</a:t>
            </a:r>
            <a:r>
              <a:rPr lang="en" sz="1800" i="0">
                <a:solidFill>
                  <a:srgbClr val="FFFFFF"/>
                </a:solidFill>
                <a:latin typeface="Arial"/>
                <a:ea typeface="Arial"/>
                <a:cs typeface="Arial"/>
                <a:sym typeface="Arial"/>
              </a:rPr>
              <a:t>: </a:t>
            </a:r>
            <a:r>
              <a:rPr lang="en" sz="1800" b="0" i="0">
                <a:solidFill>
                  <a:srgbClr val="FFFFFF"/>
                </a:solidFill>
                <a:latin typeface="Arial"/>
                <a:ea typeface="Arial"/>
                <a:cs typeface="Arial"/>
                <a:sym typeface="Arial"/>
              </a:rPr>
              <a:t>This algorithm requires a small amount of training data to estimate the necessary parameters. Naive Bayes classifiers are extremely fast compared to more sophisticated methods.</a:t>
            </a:r>
            <a:endParaRPr sz="2500" b="0" i="0">
              <a:solidFill>
                <a:srgbClr val="FFFFFF"/>
              </a:solidFill>
              <a:latin typeface="Roboto"/>
              <a:ea typeface="Roboto"/>
              <a:cs typeface="Roboto"/>
              <a:sym typeface="Roboto"/>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6"/>
          <p:cNvPicPr preferRelativeResize="0"/>
          <p:nvPr/>
        </p:nvPicPr>
        <p:blipFill>
          <a:blip r:embed="rId3">
            <a:alphaModFix/>
          </a:blip>
          <a:stretch>
            <a:fillRect/>
          </a:stretch>
        </p:blipFill>
        <p:spPr>
          <a:xfrm>
            <a:off x="2030613" y="2404900"/>
            <a:ext cx="4524375" cy="2381250"/>
          </a:xfrm>
          <a:prstGeom prst="rect">
            <a:avLst/>
          </a:prstGeom>
          <a:noFill/>
          <a:ln>
            <a:noFill/>
          </a:ln>
        </p:spPr>
      </p:pic>
      <p:sp>
        <p:nvSpPr>
          <p:cNvPr id="117" name="Google Shape;117;p26"/>
          <p:cNvSpPr txBox="1"/>
          <p:nvPr/>
        </p:nvSpPr>
        <p:spPr>
          <a:xfrm>
            <a:off x="1143200" y="428125"/>
            <a:ext cx="6875400" cy="16053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1200"/>
              </a:spcBef>
              <a:spcAft>
                <a:spcPts val="0"/>
              </a:spcAft>
              <a:buClr>
                <a:srgbClr val="FFFFFF"/>
              </a:buClr>
              <a:buSzPts val="1400"/>
              <a:buChar char="●"/>
            </a:pPr>
            <a:r>
              <a:rPr lang="en" i="1">
                <a:solidFill>
                  <a:srgbClr val="FFFFFF"/>
                </a:solidFill>
              </a:rPr>
              <a:t>P</a:t>
            </a:r>
            <a:r>
              <a:rPr lang="en">
                <a:solidFill>
                  <a:srgbClr val="FFFFFF"/>
                </a:solidFill>
              </a:rPr>
              <a:t>(</a:t>
            </a:r>
            <a:r>
              <a:rPr lang="en" i="1">
                <a:solidFill>
                  <a:srgbClr val="FFFFFF"/>
                </a:solidFill>
              </a:rPr>
              <a:t>c|x</a:t>
            </a:r>
            <a:r>
              <a:rPr lang="en">
                <a:solidFill>
                  <a:srgbClr val="FFFFFF"/>
                </a:solidFill>
              </a:rPr>
              <a:t>) is the posterior probability of </a:t>
            </a:r>
            <a:r>
              <a:rPr lang="en" i="1">
                <a:solidFill>
                  <a:srgbClr val="FFFFFF"/>
                </a:solidFill>
              </a:rPr>
              <a:t>class</a:t>
            </a:r>
            <a:r>
              <a:rPr lang="en">
                <a:solidFill>
                  <a:srgbClr val="FFFFFF"/>
                </a:solidFill>
              </a:rPr>
              <a:t> (c, </a:t>
            </a:r>
            <a:r>
              <a:rPr lang="en" i="1">
                <a:solidFill>
                  <a:srgbClr val="FFFFFF"/>
                </a:solidFill>
              </a:rPr>
              <a:t>target</a:t>
            </a:r>
            <a:r>
              <a:rPr lang="en">
                <a:solidFill>
                  <a:srgbClr val="FFFFFF"/>
                </a:solidFill>
              </a:rPr>
              <a:t>) given </a:t>
            </a:r>
            <a:r>
              <a:rPr lang="en" i="1">
                <a:solidFill>
                  <a:srgbClr val="FFFFFF"/>
                </a:solidFill>
              </a:rPr>
              <a:t>predictor</a:t>
            </a:r>
            <a:r>
              <a:rPr lang="en">
                <a:solidFill>
                  <a:srgbClr val="FFFFFF"/>
                </a:solidFill>
              </a:rPr>
              <a:t> (x, </a:t>
            </a:r>
            <a:r>
              <a:rPr lang="en" i="1">
                <a:solidFill>
                  <a:srgbClr val="FFFFFF"/>
                </a:solidFill>
              </a:rPr>
              <a:t>attributes</a:t>
            </a:r>
            <a:r>
              <a:rPr lang="en">
                <a:solidFill>
                  <a:srgbClr val="FFFFFF"/>
                </a:solidFill>
              </a:rPr>
              <a:t>).</a:t>
            </a:r>
            <a:endParaRPr>
              <a:solidFill>
                <a:srgbClr val="FFFFFF"/>
              </a:solidFill>
            </a:endParaRPr>
          </a:p>
          <a:p>
            <a:pPr marL="457200" lvl="0" indent="-317500" algn="just" rtl="0">
              <a:lnSpc>
                <a:spcPct val="115000"/>
              </a:lnSpc>
              <a:spcBef>
                <a:spcPts val="0"/>
              </a:spcBef>
              <a:spcAft>
                <a:spcPts val="0"/>
              </a:spcAft>
              <a:buClr>
                <a:srgbClr val="FFFFFF"/>
              </a:buClr>
              <a:buSzPts val="1400"/>
              <a:buChar char="●"/>
            </a:pPr>
            <a:r>
              <a:rPr lang="en" i="1">
                <a:solidFill>
                  <a:srgbClr val="FFFFFF"/>
                </a:solidFill>
              </a:rPr>
              <a:t>P</a:t>
            </a:r>
            <a:r>
              <a:rPr lang="en">
                <a:solidFill>
                  <a:srgbClr val="FFFFFF"/>
                </a:solidFill>
              </a:rPr>
              <a:t>(</a:t>
            </a:r>
            <a:r>
              <a:rPr lang="en" i="1">
                <a:solidFill>
                  <a:srgbClr val="FFFFFF"/>
                </a:solidFill>
              </a:rPr>
              <a:t>c</a:t>
            </a:r>
            <a:r>
              <a:rPr lang="en">
                <a:solidFill>
                  <a:srgbClr val="FFFFFF"/>
                </a:solidFill>
              </a:rPr>
              <a:t>) is the prior probability of </a:t>
            </a:r>
            <a:r>
              <a:rPr lang="en" i="1">
                <a:solidFill>
                  <a:srgbClr val="FFFFFF"/>
                </a:solidFill>
              </a:rPr>
              <a:t>class</a:t>
            </a:r>
            <a:r>
              <a:rPr lang="en">
                <a:solidFill>
                  <a:srgbClr val="FFFFFF"/>
                </a:solidFill>
              </a:rPr>
              <a:t>.</a:t>
            </a:r>
            <a:endParaRPr>
              <a:solidFill>
                <a:srgbClr val="FFFFFF"/>
              </a:solidFill>
            </a:endParaRPr>
          </a:p>
          <a:p>
            <a:pPr marL="457200" lvl="0" indent="-317500" algn="just" rtl="0">
              <a:lnSpc>
                <a:spcPct val="115000"/>
              </a:lnSpc>
              <a:spcBef>
                <a:spcPts val="0"/>
              </a:spcBef>
              <a:spcAft>
                <a:spcPts val="0"/>
              </a:spcAft>
              <a:buClr>
                <a:srgbClr val="FFFFFF"/>
              </a:buClr>
              <a:buSzPts val="1400"/>
              <a:buChar char="●"/>
            </a:pPr>
            <a:r>
              <a:rPr lang="en" i="1">
                <a:solidFill>
                  <a:srgbClr val="FFFFFF"/>
                </a:solidFill>
              </a:rPr>
              <a:t>P</a:t>
            </a:r>
            <a:r>
              <a:rPr lang="en">
                <a:solidFill>
                  <a:srgbClr val="FFFFFF"/>
                </a:solidFill>
              </a:rPr>
              <a:t>(</a:t>
            </a:r>
            <a:r>
              <a:rPr lang="en" i="1">
                <a:solidFill>
                  <a:srgbClr val="FFFFFF"/>
                </a:solidFill>
              </a:rPr>
              <a:t>x|c</a:t>
            </a:r>
            <a:r>
              <a:rPr lang="en">
                <a:solidFill>
                  <a:srgbClr val="FFFFFF"/>
                </a:solidFill>
              </a:rPr>
              <a:t>) is the likelihood which is the probability of </a:t>
            </a:r>
            <a:r>
              <a:rPr lang="en" i="1">
                <a:solidFill>
                  <a:srgbClr val="FFFFFF"/>
                </a:solidFill>
              </a:rPr>
              <a:t>predictor</a:t>
            </a:r>
            <a:r>
              <a:rPr lang="en">
                <a:solidFill>
                  <a:srgbClr val="FFFFFF"/>
                </a:solidFill>
              </a:rPr>
              <a:t> given </a:t>
            </a:r>
            <a:r>
              <a:rPr lang="en" i="1">
                <a:solidFill>
                  <a:srgbClr val="FFFFFF"/>
                </a:solidFill>
              </a:rPr>
              <a:t>class</a:t>
            </a:r>
            <a:r>
              <a:rPr lang="en">
                <a:solidFill>
                  <a:srgbClr val="FFFFFF"/>
                </a:solidFill>
              </a:rPr>
              <a:t>.</a:t>
            </a:r>
            <a:endParaRPr>
              <a:solidFill>
                <a:srgbClr val="FFFFFF"/>
              </a:solidFill>
            </a:endParaRPr>
          </a:p>
          <a:p>
            <a:pPr marL="457200" lvl="0" indent="-317500" algn="just" rtl="0">
              <a:lnSpc>
                <a:spcPct val="115000"/>
              </a:lnSpc>
              <a:spcBef>
                <a:spcPts val="0"/>
              </a:spcBef>
              <a:spcAft>
                <a:spcPts val="0"/>
              </a:spcAft>
              <a:buClr>
                <a:srgbClr val="FFFFFF"/>
              </a:buClr>
              <a:buSzPts val="1400"/>
              <a:buChar char="●"/>
            </a:pPr>
            <a:r>
              <a:rPr lang="en" i="1">
                <a:solidFill>
                  <a:srgbClr val="FFFFFF"/>
                </a:solidFill>
              </a:rPr>
              <a:t>P</a:t>
            </a:r>
            <a:r>
              <a:rPr lang="en">
                <a:solidFill>
                  <a:srgbClr val="FFFFFF"/>
                </a:solidFill>
              </a:rPr>
              <a:t>(</a:t>
            </a:r>
            <a:r>
              <a:rPr lang="en" i="1">
                <a:solidFill>
                  <a:srgbClr val="FFFFFF"/>
                </a:solidFill>
              </a:rPr>
              <a:t>x</a:t>
            </a:r>
            <a:r>
              <a:rPr lang="en">
                <a:solidFill>
                  <a:srgbClr val="FFFFFF"/>
                </a:solidFill>
              </a:rPr>
              <a:t>) is the prior probability of </a:t>
            </a:r>
            <a:r>
              <a:rPr lang="en" i="1">
                <a:solidFill>
                  <a:srgbClr val="FFFFFF"/>
                </a:solidFill>
              </a:rPr>
              <a:t>predictor</a:t>
            </a:r>
            <a:r>
              <a:rPr lang="en">
                <a:solidFill>
                  <a:srgbClr val="FFFFFF"/>
                </a:solidFill>
              </a:rPr>
              <a:t>.</a:t>
            </a:r>
            <a:endParaRPr>
              <a:solidFill>
                <a:srgbClr val="FFFFFF"/>
              </a:solidFill>
            </a:endParaRPr>
          </a:p>
          <a:p>
            <a:pPr marL="0" lvl="0" indent="0" algn="l" rtl="0">
              <a:spcBef>
                <a:spcPts val="120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ctrTitle"/>
          </p:nvPr>
        </p:nvSpPr>
        <p:spPr>
          <a:xfrm>
            <a:off x="665250" y="223050"/>
            <a:ext cx="7813500" cy="6876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FFFFB9"/>
              </a:buClr>
              <a:buSzPts val="5400"/>
              <a:buFont typeface="Calibri"/>
              <a:buNone/>
            </a:pPr>
            <a:r>
              <a:rPr lang="en" sz="3000" b="1">
                <a:solidFill>
                  <a:srgbClr val="FFFF00"/>
                </a:solidFill>
                <a:latin typeface="Roboto"/>
                <a:ea typeface="Roboto"/>
                <a:cs typeface="Roboto"/>
                <a:sym typeface="Roboto"/>
              </a:rPr>
              <a:t>Naive Bayes Example</a:t>
            </a:r>
            <a:endParaRPr>
              <a:solidFill>
                <a:srgbClr val="FFFF00"/>
              </a:solidFill>
            </a:endParaRPr>
          </a:p>
        </p:txBody>
      </p:sp>
      <p:sp>
        <p:nvSpPr>
          <p:cNvPr id="123" name="Google Shape;123;p27"/>
          <p:cNvSpPr txBox="1">
            <a:spLocks noGrp="1"/>
          </p:cNvSpPr>
          <p:nvPr>
            <p:ph type="body" idx="2"/>
          </p:nvPr>
        </p:nvSpPr>
        <p:spPr>
          <a:xfrm>
            <a:off x="726900" y="1014475"/>
            <a:ext cx="7690200" cy="3769200"/>
          </a:xfrm>
          <a:prstGeom prst="rect">
            <a:avLst/>
          </a:prstGeom>
          <a:noFill/>
          <a:ln>
            <a:noFill/>
          </a:ln>
        </p:spPr>
        <p:txBody>
          <a:bodyPr spcFirstLastPara="1" wrap="square" lIns="0" tIns="0" rIns="0" bIns="0"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Simple Example - Here the Target variable is Play. We will </a:t>
            </a:r>
            <a:endParaRPr sz="1800" b="0" i="0">
              <a:solidFill>
                <a:srgbClr val="FFFFFF"/>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predict if players will play, based on the weather conditions (Weather, Temperature, Humidity)</a:t>
            </a:r>
            <a:endParaRPr sz="1600" b="0" i="0"/>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p:txBody>
      </p:sp>
      <p:pic>
        <p:nvPicPr>
          <p:cNvPr id="124" name="Google Shape;124;p27"/>
          <p:cNvPicPr preferRelativeResize="0"/>
          <p:nvPr/>
        </p:nvPicPr>
        <p:blipFill>
          <a:blip r:embed="rId3">
            <a:alphaModFix/>
          </a:blip>
          <a:stretch>
            <a:fillRect/>
          </a:stretch>
        </p:blipFill>
        <p:spPr>
          <a:xfrm>
            <a:off x="3167050" y="2140950"/>
            <a:ext cx="2809875" cy="230505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ctrTitle"/>
          </p:nvPr>
        </p:nvSpPr>
        <p:spPr>
          <a:xfrm>
            <a:off x="665250" y="223050"/>
            <a:ext cx="7813500" cy="5352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FFFFB9"/>
              </a:buClr>
              <a:buSzPts val="5400"/>
              <a:buFont typeface="Calibri"/>
              <a:buNone/>
            </a:pPr>
            <a:r>
              <a:rPr lang="en" sz="3000" b="1">
                <a:solidFill>
                  <a:srgbClr val="FFFF00"/>
                </a:solidFill>
                <a:latin typeface="Roboto"/>
                <a:ea typeface="Roboto"/>
                <a:cs typeface="Roboto"/>
                <a:sym typeface="Roboto"/>
              </a:rPr>
              <a:t>Naive Bayes Example</a:t>
            </a:r>
            <a:endParaRPr>
              <a:solidFill>
                <a:srgbClr val="FFFF00"/>
              </a:solidFill>
            </a:endParaRPr>
          </a:p>
        </p:txBody>
      </p:sp>
      <p:sp>
        <p:nvSpPr>
          <p:cNvPr id="130" name="Google Shape;130;p28"/>
          <p:cNvSpPr txBox="1">
            <a:spLocks noGrp="1"/>
          </p:cNvSpPr>
          <p:nvPr>
            <p:ph type="body" idx="2"/>
          </p:nvPr>
        </p:nvSpPr>
        <p:spPr>
          <a:xfrm>
            <a:off x="459238" y="809125"/>
            <a:ext cx="7961100" cy="393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Roboto"/>
              <a:buChar char="●"/>
            </a:pPr>
            <a:r>
              <a:rPr lang="en" sz="1800" b="0" i="0">
                <a:solidFill>
                  <a:srgbClr val="FFFFFF"/>
                </a:solidFill>
                <a:latin typeface="Roboto"/>
                <a:ea typeface="Roboto"/>
                <a:cs typeface="Roboto"/>
                <a:sym typeface="Roboto"/>
              </a:rPr>
              <a:t>Learning</a:t>
            </a:r>
            <a:endParaRPr sz="1800" b="0" i="0">
              <a:solidFill>
                <a:srgbClr val="FFFFFF"/>
              </a:solidFill>
              <a:latin typeface="Roboto"/>
              <a:ea typeface="Roboto"/>
              <a:cs typeface="Roboto"/>
              <a:sym typeface="Roboto"/>
            </a:endParaRPr>
          </a:p>
          <a:p>
            <a:pPr marL="0" lvl="0" indent="0" algn="l" rtl="0">
              <a:lnSpc>
                <a:spcPct val="90000"/>
              </a:lnSpc>
              <a:spcBef>
                <a:spcPts val="0"/>
              </a:spcBef>
              <a:spcAft>
                <a:spcPts val="0"/>
              </a:spcAft>
              <a:buClr>
                <a:srgbClr val="FFE9D4"/>
              </a:buClr>
              <a:buSzPts val="10000"/>
              <a:buFont typeface="Arial"/>
              <a:buNone/>
            </a:pPr>
            <a:endParaRPr sz="1400"/>
          </a:p>
          <a:p>
            <a:pPr marL="0" lvl="0" indent="0" algn="l" rtl="0">
              <a:lnSpc>
                <a:spcPct val="90000"/>
              </a:lnSpc>
              <a:spcBef>
                <a:spcPts val="0"/>
              </a:spcBef>
              <a:spcAft>
                <a:spcPts val="0"/>
              </a:spcAft>
              <a:buClr>
                <a:srgbClr val="FFE9D4"/>
              </a:buClr>
              <a:buSzPts val="10000"/>
              <a:buFont typeface="Arial"/>
              <a:buNone/>
            </a:pPr>
            <a:endParaRPr sz="1400"/>
          </a:p>
          <a:p>
            <a:pPr marL="0" lvl="0" indent="0" algn="l" rtl="0">
              <a:lnSpc>
                <a:spcPct val="90000"/>
              </a:lnSpc>
              <a:spcBef>
                <a:spcPts val="2000"/>
              </a:spcBef>
              <a:spcAft>
                <a:spcPts val="0"/>
              </a:spcAft>
              <a:buClr>
                <a:srgbClr val="FFE9D4"/>
              </a:buClr>
              <a:buSzPts val="10000"/>
              <a:buFont typeface="Arial"/>
              <a:buNone/>
            </a:pPr>
            <a:endParaRPr sz="1800"/>
          </a:p>
          <a:p>
            <a:pPr marL="0" lvl="0" indent="0" algn="l" rtl="0">
              <a:lnSpc>
                <a:spcPct val="90000"/>
              </a:lnSpc>
              <a:spcBef>
                <a:spcPts val="2000"/>
              </a:spcBef>
              <a:spcAft>
                <a:spcPts val="0"/>
              </a:spcAft>
              <a:buClr>
                <a:srgbClr val="FFE9D4"/>
              </a:buClr>
              <a:buSzPts val="100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600" b="0">
              <a:solidFill>
                <a:srgbClr val="D9D9D9"/>
              </a:solidFill>
              <a:latin typeface="Arial"/>
              <a:ea typeface="Arial"/>
              <a:cs typeface="Arial"/>
              <a:sym typeface="Arial"/>
            </a:endParaRPr>
          </a:p>
          <a:p>
            <a:pPr marL="457200" lvl="0" indent="457200" algn="l" rtl="0">
              <a:lnSpc>
                <a:spcPct val="115000"/>
              </a:lnSpc>
              <a:spcBef>
                <a:spcPts val="0"/>
              </a:spcBef>
              <a:spcAft>
                <a:spcPts val="0"/>
              </a:spcAft>
              <a:buClr>
                <a:schemeClr val="dk1"/>
              </a:buClr>
              <a:buSzPts val="1100"/>
              <a:buFont typeface="Arial"/>
              <a:buNone/>
            </a:pPr>
            <a:endParaRPr sz="1600" b="0" i="0">
              <a:solidFill>
                <a:srgbClr val="D9D9D9"/>
              </a:solidFill>
              <a:latin typeface="Arial"/>
              <a:ea typeface="Arial"/>
              <a:cs typeface="Arial"/>
              <a:sym typeface="Arial"/>
            </a:endParaRPr>
          </a:p>
          <a:p>
            <a:pPr marL="457200" lvl="0" indent="457200" algn="l" rtl="0">
              <a:lnSpc>
                <a:spcPct val="115000"/>
              </a:lnSpc>
              <a:spcBef>
                <a:spcPts val="0"/>
              </a:spcBef>
              <a:spcAft>
                <a:spcPts val="0"/>
              </a:spcAft>
              <a:buClr>
                <a:schemeClr val="dk1"/>
              </a:buClr>
              <a:buSzPts val="1100"/>
              <a:buFont typeface="Arial"/>
              <a:buNone/>
            </a:pPr>
            <a:endParaRPr sz="1600" b="0" i="0">
              <a:solidFill>
                <a:srgbClr val="D9D9D9"/>
              </a:solidFill>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 sz="1600" b="0" i="0">
                <a:solidFill>
                  <a:srgbClr val="EFEFEF"/>
                </a:solidFill>
                <a:latin typeface="Arial"/>
                <a:ea typeface="Arial"/>
                <a:cs typeface="Arial"/>
                <a:sym typeface="Arial"/>
              </a:rPr>
              <a:t>P (Play=Yes) = 6/9			P (Play=No) = 3/9</a:t>
            </a:r>
            <a:endParaRPr sz="1600" b="0" i="0">
              <a:solidFill>
                <a:srgbClr val="EFEFEF"/>
              </a:solidFill>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endParaRPr sz="1600" b="0" i="0">
              <a:solidFill>
                <a:srgbClr val="EFEFEF"/>
              </a:solidFill>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endParaRPr sz="1600" b="0" i="0">
              <a:solidFill>
                <a:srgbClr val="EFEFEF"/>
              </a:solidFill>
              <a:latin typeface="Arial"/>
              <a:ea typeface="Arial"/>
              <a:cs typeface="Arial"/>
              <a:sym typeface="Arial"/>
            </a:endParaRPr>
          </a:p>
          <a:p>
            <a:pPr marL="0" lvl="0" indent="0" algn="l" rtl="0">
              <a:lnSpc>
                <a:spcPct val="90000"/>
              </a:lnSpc>
              <a:spcBef>
                <a:spcPts val="2000"/>
              </a:spcBef>
              <a:spcAft>
                <a:spcPts val="0"/>
              </a:spcAft>
              <a:buClr>
                <a:srgbClr val="FFE9D4"/>
              </a:buClr>
              <a:buSzPts val="10000"/>
              <a:buFont typeface="Arial"/>
              <a:buNone/>
            </a:pPr>
            <a:endParaRPr sz="1800" i="0"/>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p:txBody>
      </p:sp>
      <p:pic>
        <p:nvPicPr>
          <p:cNvPr id="131" name="Google Shape;131;p28"/>
          <p:cNvPicPr preferRelativeResize="0"/>
          <p:nvPr/>
        </p:nvPicPr>
        <p:blipFill>
          <a:blip r:embed="rId3">
            <a:alphaModFix/>
          </a:blip>
          <a:stretch>
            <a:fillRect/>
          </a:stretch>
        </p:blipFill>
        <p:spPr>
          <a:xfrm>
            <a:off x="665238" y="1424450"/>
            <a:ext cx="2333625" cy="952500"/>
          </a:xfrm>
          <a:prstGeom prst="rect">
            <a:avLst/>
          </a:prstGeom>
          <a:noFill/>
          <a:ln>
            <a:noFill/>
          </a:ln>
        </p:spPr>
      </p:pic>
      <p:pic>
        <p:nvPicPr>
          <p:cNvPr id="132" name="Google Shape;132;p28"/>
          <p:cNvPicPr preferRelativeResize="0"/>
          <p:nvPr/>
        </p:nvPicPr>
        <p:blipFill>
          <a:blip r:embed="rId4">
            <a:alphaModFix/>
          </a:blip>
          <a:stretch>
            <a:fillRect/>
          </a:stretch>
        </p:blipFill>
        <p:spPr>
          <a:xfrm>
            <a:off x="3153925" y="1433975"/>
            <a:ext cx="2571750" cy="933450"/>
          </a:xfrm>
          <a:prstGeom prst="rect">
            <a:avLst/>
          </a:prstGeom>
          <a:noFill/>
          <a:ln>
            <a:noFill/>
          </a:ln>
        </p:spPr>
      </p:pic>
      <p:pic>
        <p:nvPicPr>
          <p:cNvPr id="133" name="Google Shape;133;p28"/>
          <p:cNvPicPr preferRelativeResize="0"/>
          <p:nvPr/>
        </p:nvPicPr>
        <p:blipFill>
          <a:blip r:embed="rId5">
            <a:alphaModFix/>
          </a:blip>
          <a:stretch>
            <a:fillRect/>
          </a:stretch>
        </p:blipFill>
        <p:spPr>
          <a:xfrm>
            <a:off x="5880725" y="1643525"/>
            <a:ext cx="2305050" cy="7239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9"/>
          <p:cNvSpPr txBox="1">
            <a:spLocks noGrp="1"/>
          </p:cNvSpPr>
          <p:nvPr>
            <p:ph type="ctrTitle"/>
          </p:nvPr>
        </p:nvSpPr>
        <p:spPr>
          <a:xfrm>
            <a:off x="665250" y="223050"/>
            <a:ext cx="7813500" cy="5352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FFFFB9"/>
              </a:buClr>
              <a:buSzPts val="5400"/>
              <a:buFont typeface="Calibri"/>
              <a:buNone/>
            </a:pPr>
            <a:r>
              <a:rPr lang="en" sz="3000" b="1">
                <a:solidFill>
                  <a:srgbClr val="FFFF00"/>
                </a:solidFill>
                <a:latin typeface="Roboto"/>
                <a:ea typeface="Roboto"/>
                <a:cs typeface="Roboto"/>
                <a:sym typeface="Roboto"/>
              </a:rPr>
              <a:t>Naive Bayes Example</a:t>
            </a:r>
            <a:endParaRPr>
              <a:solidFill>
                <a:srgbClr val="FFFF00"/>
              </a:solidFill>
            </a:endParaRPr>
          </a:p>
        </p:txBody>
      </p:sp>
      <p:sp>
        <p:nvSpPr>
          <p:cNvPr id="139" name="Google Shape;139;p29"/>
          <p:cNvSpPr txBox="1">
            <a:spLocks noGrp="1"/>
          </p:cNvSpPr>
          <p:nvPr>
            <p:ph type="body" idx="2"/>
          </p:nvPr>
        </p:nvSpPr>
        <p:spPr>
          <a:xfrm>
            <a:off x="517550" y="870125"/>
            <a:ext cx="7690200" cy="393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Roboto"/>
              <a:buChar char="●"/>
            </a:pPr>
            <a:r>
              <a:rPr lang="en" sz="1800" b="0" i="0">
                <a:solidFill>
                  <a:srgbClr val="FFFFFF"/>
                </a:solidFill>
                <a:latin typeface="Roboto"/>
                <a:ea typeface="Roboto"/>
                <a:cs typeface="Roboto"/>
                <a:sym typeface="Roboto"/>
              </a:rPr>
              <a:t>Testing</a:t>
            </a:r>
            <a:endParaRPr sz="1800" b="0" i="0">
              <a:solidFill>
                <a:srgbClr val="FFFFFF"/>
              </a:solidFill>
              <a:latin typeface="Roboto"/>
              <a:ea typeface="Roboto"/>
              <a:cs typeface="Roboto"/>
              <a:sym typeface="Roboto"/>
            </a:endParaRPr>
          </a:p>
          <a:p>
            <a:pPr marL="0" lvl="0" indent="0" algn="l" rtl="0">
              <a:lnSpc>
                <a:spcPct val="90000"/>
              </a:lnSpc>
              <a:spcBef>
                <a:spcPts val="0"/>
              </a:spcBef>
              <a:spcAft>
                <a:spcPts val="0"/>
              </a:spcAft>
              <a:buClr>
                <a:srgbClr val="FFE9D4"/>
              </a:buClr>
              <a:buSzPts val="10000"/>
              <a:buFont typeface="Arial"/>
              <a:buNone/>
            </a:pPr>
            <a:r>
              <a:rPr lang="en" sz="1800" b="0" i="0">
                <a:solidFill>
                  <a:srgbClr val="EFEFEF"/>
                </a:solidFill>
              </a:rPr>
              <a:t>  </a:t>
            </a:r>
            <a:r>
              <a:rPr lang="en" sz="1600" b="0" i="0">
                <a:solidFill>
                  <a:srgbClr val="EFEFEF"/>
                </a:solidFill>
              </a:rPr>
              <a:t>Predict a Label for a new instance:</a:t>
            </a:r>
            <a:r>
              <a:rPr lang="en" sz="1800" b="0" i="0">
                <a:solidFill>
                  <a:srgbClr val="EFEFEF"/>
                </a:solidFill>
              </a:rPr>
              <a:t> </a:t>
            </a:r>
            <a:endParaRPr sz="1800" b="0" i="0">
              <a:solidFill>
                <a:srgbClr val="EFEFEF"/>
              </a:solidFill>
            </a:endParaRPr>
          </a:p>
          <a:p>
            <a:pPr marL="0" lvl="0" indent="0" algn="l" rtl="0">
              <a:lnSpc>
                <a:spcPct val="90000"/>
              </a:lnSpc>
              <a:spcBef>
                <a:spcPts val="0"/>
              </a:spcBef>
              <a:spcAft>
                <a:spcPts val="0"/>
              </a:spcAft>
              <a:buClr>
                <a:srgbClr val="FFE9D4"/>
              </a:buClr>
              <a:buSzPts val="10000"/>
              <a:buFont typeface="Arial"/>
              <a:buNone/>
            </a:pPr>
            <a:r>
              <a:rPr lang="en" sz="1800" b="0" i="0">
                <a:solidFill>
                  <a:srgbClr val="EFEFEF"/>
                </a:solidFill>
              </a:rPr>
              <a:t>  </a:t>
            </a:r>
            <a:r>
              <a:rPr lang="en" sz="1700" b="0" i="0">
                <a:solidFill>
                  <a:srgbClr val="EFEFEF"/>
                </a:solidFill>
              </a:rPr>
              <a:t>x </a:t>
            </a:r>
            <a:r>
              <a:rPr lang="en" sz="1300" b="0" i="0">
                <a:solidFill>
                  <a:srgbClr val="EFEFEF"/>
                </a:solidFill>
              </a:rPr>
              <a:t>= (Weather=</a:t>
            </a:r>
            <a:r>
              <a:rPr lang="en" sz="1300" b="0">
                <a:solidFill>
                  <a:srgbClr val="EFEFEF"/>
                </a:solidFill>
              </a:rPr>
              <a:t>Sunny, </a:t>
            </a:r>
            <a:r>
              <a:rPr lang="en" sz="1300" b="0" i="0">
                <a:solidFill>
                  <a:srgbClr val="EFEFEF"/>
                </a:solidFill>
              </a:rPr>
              <a:t>Temperature=</a:t>
            </a:r>
            <a:r>
              <a:rPr lang="en" sz="1300" b="0">
                <a:solidFill>
                  <a:srgbClr val="EFEFEF"/>
                </a:solidFill>
              </a:rPr>
              <a:t>Cool, </a:t>
            </a:r>
            <a:r>
              <a:rPr lang="en" sz="1300" b="0" i="0">
                <a:solidFill>
                  <a:srgbClr val="EFEFEF"/>
                </a:solidFill>
              </a:rPr>
              <a:t>Humidity</a:t>
            </a:r>
            <a:r>
              <a:rPr lang="en" sz="1300" b="0">
                <a:solidFill>
                  <a:srgbClr val="EFEFEF"/>
                </a:solidFill>
              </a:rPr>
              <a:t>=High</a:t>
            </a:r>
            <a:r>
              <a:rPr lang="en" sz="1300" b="0" i="0">
                <a:solidFill>
                  <a:srgbClr val="EFEFEF"/>
                </a:solidFill>
              </a:rPr>
              <a:t>)</a:t>
            </a:r>
            <a:endParaRPr sz="1300" b="0" i="0">
              <a:solidFill>
                <a:srgbClr val="EFEFEF"/>
              </a:solidFill>
            </a:endParaRPr>
          </a:p>
          <a:p>
            <a:pPr marL="0" lvl="0" indent="0" algn="l" rtl="0">
              <a:lnSpc>
                <a:spcPct val="90000"/>
              </a:lnSpc>
              <a:spcBef>
                <a:spcPts val="2000"/>
              </a:spcBef>
              <a:spcAft>
                <a:spcPts val="0"/>
              </a:spcAft>
              <a:buClr>
                <a:srgbClr val="FFE9D4"/>
              </a:buClr>
              <a:buSzPts val="10000"/>
              <a:buFont typeface="Arial"/>
              <a:buNone/>
            </a:pPr>
            <a:r>
              <a:rPr lang="en" sz="1300" b="0" i="0">
                <a:solidFill>
                  <a:srgbClr val="EFEFEF"/>
                </a:solidFill>
                <a:latin typeface="Arial"/>
                <a:ea typeface="Arial"/>
                <a:cs typeface="Arial"/>
                <a:sym typeface="Arial"/>
              </a:rPr>
              <a:t>  </a:t>
            </a:r>
            <a:r>
              <a:rPr lang="en" sz="1600" b="0" i="0">
                <a:solidFill>
                  <a:srgbClr val="EFEFEF"/>
                </a:solidFill>
              </a:rPr>
              <a:t>Probabilities from Learning phase  - </a:t>
            </a:r>
            <a:endParaRPr sz="1600" b="0" i="0">
              <a:solidFill>
                <a:srgbClr val="EFEFEF"/>
              </a:solidFill>
            </a:endParaRPr>
          </a:p>
          <a:p>
            <a:pPr marL="0" lvl="0" indent="0" algn="l" rtl="0">
              <a:lnSpc>
                <a:spcPct val="90000"/>
              </a:lnSpc>
              <a:spcBef>
                <a:spcPts val="0"/>
              </a:spcBef>
              <a:spcAft>
                <a:spcPts val="0"/>
              </a:spcAft>
              <a:buClr>
                <a:srgbClr val="FFE9D4"/>
              </a:buClr>
              <a:buSzPts val="10000"/>
              <a:buFont typeface="Arial"/>
              <a:buNone/>
            </a:pPr>
            <a:r>
              <a:rPr lang="en" sz="1600" b="0" i="0">
                <a:solidFill>
                  <a:srgbClr val="EFEFEF"/>
                </a:solidFill>
              </a:rPr>
              <a:t> </a:t>
            </a:r>
            <a:endParaRPr sz="1500" b="0" i="0">
              <a:solidFill>
                <a:srgbClr val="EFEFEF"/>
              </a:solidFill>
            </a:endParaRPr>
          </a:p>
          <a:p>
            <a:pPr marL="0" lvl="0" indent="0" algn="l" rtl="0">
              <a:lnSpc>
                <a:spcPct val="90000"/>
              </a:lnSpc>
              <a:spcBef>
                <a:spcPts val="0"/>
              </a:spcBef>
              <a:spcAft>
                <a:spcPts val="0"/>
              </a:spcAft>
              <a:buClr>
                <a:srgbClr val="FFE9D4"/>
              </a:buClr>
              <a:buSzPts val="10000"/>
              <a:buFont typeface="Arial"/>
              <a:buNone/>
            </a:pPr>
            <a:endParaRPr sz="1600" b="0" i="0">
              <a:solidFill>
                <a:srgbClr val="EFEFEF"/>
              </a:solidFill>
            </a:endParaRPr>
          </a:p>
          <a:p>
            <a:pPr marL="0" lvl="0" indent="0" algn="l" rtl="0">
              <a:lnSpc>
                <a:spcPct val="90000"/>
              </a:lnSpc>
              <a:spcBef>
                <a:spcPts val="2000"/>
              </a:spcBef>
              <a:spcAft>
                <a:spcPts val="0"/>
              </a:spcAft>
              <a:buClr>
                <a:srgbClr val="FFE9D4"/>
              </a:buClr>
              <a:buSzPts val="10000"/>
              <a:buFont typeface="Arial"/>
              <a:buNone/>
            </a:pPr>
            <a:endParaRPr sz="1800" b="0" i="0">
              <a:solidFill>
                <a:srgbClr val="EFEFEF"/>
              </a:solidFill>
            </a:endParaRPr>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 sz="1400" i="0"/>
              <a:t>  </a:t>
            </a:r>
            <a:endParaRPr sz="1400" i="0"/>
          </a:p>
          <a:p>
            <a:pPr marL="0" lvl="0" indent="0" algn="l" rtl="0">
              <a:lnSpc>
                <a:spcPct val="115000"/>
              </a:lnSpc>
              <a:spcBef>
                <a:spcPts val="0"/>
              </a:spcBef>
              <a:spcAft>
                <a:spcPts val="0"/>
              </a:spcAft>
              <a:buClr>
                <a:schemeClr val="dk1"/>
              </a:buClr>
              <a:buSzPts val="1100"/>
              <a:buFont typeface="Arial"/>
              <a:buNone/>
            </a:pPr>
            <a:r>
              <a:rPr lang="en" sz="1600" b="0" i="0">
                <a:solidFill>
                  <a:srgbClr val="EFEFEF"/>
                </a:solidFill>
              </a:rPr>
              <a:t>  P(</a:t>
            </a:r>
            <a:r>
              <a:rPr lang="en" sz="1600" b="0">
                <a:solidFill>
                  <a:srgbClr val="EFEFEF"/>
                </a:solidFill>
              </a:rPr>
              <a:t>Yes</a:t>
            </a:r>
            <a:r>
              <a:rPr lang="en" sz="1600" b="0" i="0">
                <a:solidFill>
                  <a:srgbClr val="EFEFEF"/>
                </a:solidFill>
              </a:rPr>
              <a:t>|</a:t>
            </a:r>
            <a:r>
              <a:rPr lang="en" sz="1600" i="0">
                <a:solidFill>
                  <a:srgbClr val="EFEFEF"/>
                </a:solidFill>
              </a:rPr>
              <a:t>x</a:t>
            </a:r>
            <a:r>
              <a:rPr lang="en" sz="1600" b="0" i="0">
                <a:solidFill>
                  <a:srgbClr val="EFEFEF"/>
                </a:solidFill>
              </a:rPr>
              <a:t>) ≈ [P(</a:t>
            </a:r>
            <a:r>
              <a:rPr lang="en" sz="1600" b="0">
                <a:solidFill>
                  <a:srgbClr val="EFEFEF"/>
                </a:solidFill>
              </a:rPr>
              <a:t>Sunny</a:t>
            </a:r>
            <a:r>
              <a:rPr lang="en" sz="1600" b="0" i="0">
                <a:solidFill>
                  <a:srgbClr val="EFEFEF"/>
                </a:solidFill>
              </a:rPr>
              <a:t>|Y</a:t>
            </a:r>
            <a:r>
              <a:rPr lang="en" sz="1600" b="0">
                <a:solidFill>
                  <a:srgbClr val="EFEFEF"/>
                </a:solidFill>
              </a:rPr>
              <a:t>es</a:t>
            </a:r>
            <a:r>
              <a:rPr lang="en" sz="1600" b="0" i="0">
                <a:solidFill>
                  <a:srgbClr val="EFEFEF"/>
                </a:solidFill>
              </a:rPr>
              <a:t>)P(</a:t>
            </a:r>
            <a:r>
              <a:rPr lang="en" sz="1600" b="0">
                <a:solidFill>
                  <a:srgbClr val="EFEFEF"/>
                </a:solidFill>
              </a:rPr>
              <a:t>Cool</a:t>
            </a:r>
            <a:r>
              <a:rPr lang="en" sz="1600" b="0" i="0">
                <a:solidFill>
                  <a:srgbClr val="EFEFEF"/>
                </a:solidFill>
              </a:rPr>
              <a:t>|</a:t>
            </a:r>
            <a:r>
              <a:rPr lang="en" sz="1600" b="0">
                <a:solidFill>
                  <a:srgbClr val="EFEFEF"/>
                </a:solidFill>
              </a:rPr>
              <a:t>Yes</a:t>
            </a:r>
            <a:r>
              <a:rPr lang="en" sz="1600" b="0" i="0">
                <a:solidFill>
                  <a:srgbClr val="EFEFEF"/>
                </a:solidFill>
              </a:rPr>
              <a:t>)P(</a:t>
            </a:r>
            <a:r>
              <a:rPr lang="en" sz="1600" b="0">
                <a:solidFill>
                  <a:srgbClr val="EFEFEF"/>
                </a:solidFill>
              </a:rPr>
              <a:t>High</a:t>
            </a:r>
            <a:r>
              <a:rPr lang="en" sz="1600" b="0" i="0">
                <a:solidFill>
                  <a:srgbClr val="EFEFEF"/>
                </a:solidFill>
              </a:rPr>
              <a:t>|Y</a:t>
            </a:r>
            <a:r>
              <a:rPr lang="en" sz="1600" b="0">
                <a:solidFill>
                  <a:srgbClr val="EFEFEF"/>
                </a:solidFill>
              </a:rPr>
              <a:t>es</a:t>
            </a:r>
            <a:r>
              <a:rPr lang="en" sz="1600" b="0" i="0">
                <a:solidFill>
                  <a:srgbClr val="EFEFEF"/>
                </a:solidFill>
              </a:rPr>
              <a:t>)] P(Play=</a:t>
            </a:r>
            <a:r>
              <a:rPr lang="en" sz="1600" b="0">
                <a:solidFill>
                  <a:srgbClr val="EFEFEF"/>
                </a:solidFill>
              </a:rPr>
              <a:t>Yes</a:t>
            </a:r>
            <a:r>
              <a:rPr lang="en" sz="1600" b="0" i="0">
                <a:solidFill>
                  <a:srgbClr val="EFEFEF"/>
                </a:solidFill>
              </a:rPr>
              <a:t>) = 0.0185</a:t>
            </a:r>
            <a:endParaRPr sz="1600" b="0" i="0">
              <a:solidFill>
                <a:srgbClr val="EFEFEF"/>
              </a:solidFill>
            </a:endParaRPr>
          </a:p>
          <a:p>
            <a:pPr marL="0" lvl="0" indent="0" algn="l" rtl="0">
              <a:lnSpc>
                <a:spcPct val="115000"/>
              </a:lnSpc>
              <a:spcBef>
                <a:spcPts val="0"/>
              </a:spcBef>
              <a:spcAft>
                <a:spcPts val="0"/>
              </a:spcAft>
              <a:buClr>
                <a:schemeClr val="dk1"/>
              </a:buClr>
              <a:buSzPts val="1100"/>
              <a:buFont typeface="Arial"/>
              <a:buNone/>
            </a:pPr>
            <a:r>
              <a:rPr lang="en" sz="1600" b="0" i="0">
                <a:solidFill>
                  <a:srgbClr val="EFEFEF"/>
                </a:solidFill>
              </a:rPr>
              <a:t>  P(</a:t>
            </a:r>
            <a:r>
              <a:rPr lang="en" sz="1600" b="0">
                <a:solidFill>
                  <a:srgbClr val="EFEFEF"/>
                </a:solidFill>
              </a:rPr>
              <a:t>No</a:t>
            </a:r>
            <a:r>
              <a:rPr lang="en" sz="1600" b="0" i="0">
                <a:solidFill>
                  <a:srgbClr val="EFEFEF"/>
                </a:solidFill>
              </a:rPr>
              <a:t>|</a:t>
            </a:r>
            <a:r>
              <a:rPr lang="en" sz="1600" i="0">
                <a:solidFill>
                  <a:srgbClr val="EFEFEF"/>
                </a:solidFill>
              </a:rPr>
              <a:t>x</a:t>
            </a:r>
            <a:r>
              <a:rPr lang="en" sz="1600" b="0" i="0">
                <a:solidFill>
                  <a:srgbClr val="EFEFEF"/>
                </a:solidFill>
              </a:rPr>
              <a:t>) ≈ [P(</a:t>
            </a:r>
            <a:r>
              <a:rPr lang="en" sz="1600" b="0">
                <a:solidFill>
                  <a:srgbClr val="EFEFEF"/>
                </a:solidFill>
              </a:rPr>
              <a:t>Sunny</a:t>
            </a:r>
            <a:r>
              <a:rPr lang="en" sz="1600" b="0" i="0">
                <a:solidFill>
                  <a:srgbClr val="EFEFEF"/>
                </a:solidFill>
              </a:rPr>
              <a:t>|N</a:t>
            </a:r>
            <a:r>
              <a:rPr lang="en" sz="1600" b="0">
                <a:solidFill>
                  <a:srgbClr val="EFEFEF"/>
                </a:solidFill>
              </a:rPr>
              <a:t>o</a:t>
            </a:r>
            <a:r>
              <a:rPr lang="en" sz="1600" b="0" i="0">
                <a:solidFill>
                  <a:srgbClr val="EFEFEF"/>
                </a:solidFill>
              </a:rPr>
              <a:t>) P(</a:t>
            </a:r>
            <a:r>
              <a:rPr lang="en" sz="1600" b="0">
                <a:solidFill>
                  <a:srgbClr val="EFEFEF"/>
                </a:solidFill>
              </a:rPr>
              <a:t>Cool</a:t>
            </a:r>
            <a:r>
              <a:rPr lang="en" sz="1600" b="0" i="0">
                <a:solidFill>
                  <a:srgbClr val="EFEFEF"/>
                </a:solidFill>
              </a:rPr>
              <a:t>|N</a:t>
            </a:r>
            <a:r>
              <a:rPr lang="en" sz="1600" b="0">
                <a:solidFill>
                  <a:srgbClr val="EFEFEF"/>
                </a:solidFill>
              </a:rPr>
              <a:t>o</a:t>
            </a:r>
            <a:r>
              <a:rPr lang="en" sz="1600" b="0" i="0">
                <a:solidFill>
                  <a:srgbClr val="EFEFEF"/>
                </a:solidFill>
              </a:rPr>
              <a:t>)P(</a:t>
            </a:r>
            <a:r>
              <a:rPr lang="en" sz="1600" b="0">
                <a:solidFill>
                  <a:srgbClr val="EFEFEF"/>
                </a:solidFill>
              </a:rPr>
              <a:t>High</a:t>
            </a:r>
            <a:r>
              <a:rPr lang="en" sz="1600" b="0" i="0">
                <a:solidFill>
                  <a:srgbClr val="EFEFEF"/>
                </a:solidFill>
              </a:rPr>
              <a:t>|</a:t>
            </a:r>
            <a:r>
              <a:rPr lang="en" sz="1600" b="0">
                <a:solidFill>
                  <a:srgbClr val="EFEFEF"/>
                </a:solidFill>
              </a:rPr>
              <a:t>No</a:t>
            </a:r>
            <a:r>
              <a:rPr lang="en" sz="1600" b="0" i="0">
                <a:solidFill>
                  <a:srgbClr val="EFEFEF"/>
                </a:solidFill>
              </a:rPr>
              <a:t>)] P(Play=</a:t>
            </a:r>
            <a:r>
              <a:rPr lang="en" sz="1600" b="0">
                <a:solidFill>
                  <a:srgbClr val="EFEFEF"/>
                </a:solidFill>
              </a:rPr>
              <a:t>No</a:t>
            </a:r>
            <a:r>
              <a:rPr lang="en" sz="1600" b="0" i="0">
                <a:solidFill>
                  <a:srgbClr val="EFEFEF"/>
                </a:solidFill>
              </a:rPr>
              <a:t>) = 0.0740</a:t>
            </a:r>
            <a:endParaRPr sz="1600" b="0" i="0">
              <a:solidFill>
                <a:srgbClr val="EFEFEF"/>
              </a:solidFill>
            </a:endParaRPr>
          </a:p>
          <a:p>
            <a:pPr marL="0" lvl="0" indent="0" algn="l" rtl="0">
              <a:lnSpc>
                <a:spcPct val="115000"/>
              </a:lnSpc>
              <a:spcBef>
                <a:spcPts val="0"/>
              </a:spcBef>
              <a:spcAft>
                <a:spcPts val="0"/>
              </a:spcAft>
              <a:buClr>
                <a:schemeClr val="dk1"/>
              </a:buClr>
              <a:buSzPts val="1100"/>
              <a:buFont typeface="Arial"/>
              <a:buNone/>
            </a:pPr>
            <a:endParaRPr sz="1400" i="0"/>
          </a:p>
          <a:p>
            <a:pPr marL="0" lvl="0" indent="0" algn="l" rtl="0">
              <a:lnSpc>
                <a:spcPct val="115000"/>
              </a:lnSpc>
              <a:spcBef>
                <a:spcPts val="0"/>
              </a:spcBef>
              <a:spcAft>
                <a:spcPts val="0"/>
              </a:spcAft>
              <a:buClr>
                <a:schemeClr val="dk1"/>
              </a:buClr>
              <a:buSzPts val="1100"/>
              <a:buFont typeface="Arial"/>
              <a:buNone/>
            </a:pPr>
            <a:r>
              <a:rPr lang="en" sz="1400" i="0"/>
              <a:t>  </a:t>
            </a:r>
            <a:r>
              <a:rPr lang="en" sz="1600" b="0" i="0">
                <a:solidFill>
                  <a:srgbClr val="EFEFEF"/>
                </a:solidFill>
              </a:rPr>
              <a:t>As P(No|x) &gt; P(Yes|x), Predicted Label = No</a:t>
            </a:r>
            <a:endParaRPr sz="1600" b="0" i="0">
              <a:solidFill>
                <a:srgbClr val="EFEFEF"/>
              </a:solidFill>
            </a:endParaRPr>
          </a:p>
          <a:p>
            <a:pPr marL="457200" lvl="0" indent="457200" algn="l" rtl="0">
              <a:lnSpc>
                <a:spcPct val="115000"/>
              </a:lnSpc>
              <a:spcBef>
                <a:spcPts val="0"/>
              </a:spcBef>
              <a:spcAft>
                <a:spcPts val="0"/>
              </a:spcAft>
              <a:buClr>
                <a:schemeClr val="dk1"/>
              </a:buClr>
              <a:buSzPts val="1100"/>
              <a:buFont typeface="Arial"/>
              <a:buNone/>
            </a:pPr>
            <a:endParaRPr sz="1600" b="0" i="0">
              <a:solidFill>
                <a:srgbClr val="D9D9D9"/>
              </a:solidFill>
              <a:latin typeface="Arial"/>
              <a:ea typeface="Arial"/>
              <a:cs typeface="Arial"/>
              <a:sym typeface="Arial"/>
            </a:endParaRPr>
          </a:p>
          <a:p>
            <a:pPr marL="457200" lvl="0" indent="457200" algn="l" rtl="0">
              <a:lnSpc>
                <a:spcPct val="115000"/>
              </a:lnSpc>
              <a:spcBef>
                <a:spcPts val="0"/>
              </a:spcBef>
              <a:spcAft>
                <a:spcPts val="0"/>
              </a:spcAft>
              <a:buClr>
                <a:schemeClr val="dk1"/>
              </a:buClr>
              <a:buSzPts val="1100"/>
              <a:buFont typeface="Arial"/>
              <a:buNone/>
            </a:pPr>
            <a:endParaRPr sz="1600" b="0" i="0">
              <a:solidFill>
                <a:srgbClr val="D9D9D9"/>
              </a:solidFill>
              <a:latin typeface="Arial"/>
              <a:ea typeface="Arial"/>
              <a:cs typeface="Arial"/>
              <a:sym typeface="Arial"/>
            </a:endParaRPr>
          </a:p>
          <a:p>
            <a:pPr marL="457200" lvl="0" indent="457200" algn="l" rtl="0">
              <a:lnSpc>
                <a:spcPct val="115000"/>
              </a:lnSpc>
              <a:spcBef>
                <a:spcPts val="0"/>
              </a:spcBef>
              <a:spcAft>
                <a:spcPts val="0"/>
              </a:spcAft>
              <a:buClr>
                <a:schemeClr val="dk1"/>
              </a:buClr>
              <a:buSzPts val="1100"/>
              <a:buFont typeface="Arial"/>
              <a:buNone/>
            </a:pPr>
            <a:endParaRPr sz="1600" b="0" i="0">
              <a:solidFill>
                <a:srgbClr val="D9D9D9"/>
              </a:solidFill>
              <a:latin typeface="Arial"/>
              <a:ea typeface="Arial"/>
              <a:cs typeface="Arial"/>
              <a:sym typeface="Arial"/>
            </a:endParaRPr>
          </a:p>
          <a:p>
            <a:pPr marL="457200" lvl="0" indent="457200" algn="l" rtl="0">
              <a:lnSpc>
                <a:spcPct val="115000"/>
              </a:lnSpc>
              <a:spcBef>
                <a:spcPts val="0"/>
              </a:spcBef>
              <a:spcAft>
                <a:spcPts val="0"/>
              </a:spcAft>
              <a:buClr>
                <a:schemeClr val="dk1"/>
              </a:buClr>
              <a:buSzPts val="1100"/>
              <a:buFont typeface="Arial"/>
              <a:buNone/>
            </a:pPr>
            <a:endParaRPr sz="1600" b="0" i="0">
              <a:solidFill>
                <a:srgbClr val="D9D9D9"/>
              </a:solidFill>
              <a:latin typeface="Arial"/>
              <a:ea typeface="Arial"/>
              <a:cs typeface="Arial"/>
              <a:sym typeface="Arial"/>
            </a:endParaRPr>
          </a:p>
          <a:p>
            <a:pPr marL="457200" lvl="0" indent="457200" algn="l" rtl="0">
              <a:lnSpc>
                <a:spcPct val="115000"/>
              </a:lnSpc>
              <a:spcBef>
                <a:spcPts val="0"/>
              </a:spcBef>
              <a:spcAft>
                <a:spcPts val="0"/>
              </a:spcAft>
              <a:buClr>
                <a:schemeClr val="dk1"/>
              </a:buClr>
              <a:buSzPts val="1100"/>
              <a:buFont typeface="Arial"/>
              <a:buNone/>
            </a:pPr>
            <a:endParaRPr sz="1600" b="0" i="0">
              <a:solidFill>
                <a:srgbClr val="D9D9D9"/>
              </a:solidFill>
              <a:latin typeface="Arial"/>
              <a:ea typeface="Arial"/>
              <a:cs typeface="Arial"/>
              <a:sym typeface="Arial"/>
            </a:endParaRPr>
          </a:p>
          <a:p>
            <a:pPr marL="0" lvl="0" indent="0" algn="l" rtl="0">
              <a:lnSpc>
                <a:spcPct val="90000"/>
              </a:lnSpc>
              <a:spcBef>
                <a:spcPts val="2000"/>
              </a:spcBef>
              <a:spcAft>
                <a:spcPts val="0"/>
              </a:spcAft>
              <a:buClr>
                <a:srgbClr val="FFE9D4"/>
              </a:buClr>
              <a:buSzPts val="10000"/>
              <a:buFont typeface="Arial"/>
              <a:buNone/>
            </a:pPr>
            <a:endParaRPr sz="1800" i="0"/>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p:txBody>
      </p:sp>
      <p:sp>
        <p:nvSpPr>
          <p:cNvPr id="140" name="Google Shape;140;p29"/>
          <p:cNvSpPr txBox="1"/>
          <p:nvPr/>
        </p:nvSpPr>
        <p:spPr>
          <a:xfrm>
            <a:off x="632275" y="2262725"/>
            <a:ext cx="3445800" cy="11385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sz="1600">
                <a:solidFill>
                  <a:srgbClr val="EFEFEF"/>
                </a:solidFill>
                <a:latin typeface="Calibri"/>
                <a:ea typeface="Calibri"/>
                <a:cs typeface="Calibri"/>
                <a:sym typeface="Calibri"/>
              </a:rPr>
              <a:t>P(Weather=</a:t>
            </a:r>
            <a:r>
              <a:rPr lang="en" sz="1600" i="1">
                <a:solidFill>
                  <a:srgbClr val="EFEFEF"/>
                </a:solidFill>
                <a:latin typeface="Calibri"/>
                <a:ea typeface="Calibri"/>
                <a:cs typeface="Calibri"/>
                <a:sym typeface="Calibri"/>
              </a:rPr>
              <a:t>Sunny</a:t>
            </a:r>
            <a:r>
              <a:rPr lang="en" sz="1600">
                <a:solidFill>
                  <a:srgbClr val="EFEFEF"/>
                </a:solidFill>
                <a:latin typeface="Calibri"/>
                <a:ea typeface="Calibri"/>
                <a:cs typeface="Calibri"/>
                <a:sym typeface="Calibri"/>
              </a:rPr>
              <a:t>|Play=</a:t>
            </a:r>
            <a:r>
              <a:rPr lang="en" sz="1600" i="1">
                <a:solidFill>
                  <a:srgbClr val="EFEFEF"/>
                </a:solidFill>
                <a:latin typeface="Calibri"/>
                <a:ea typeface="Calibri"/>
                <a:cs typeface="Calibri"/>
                <a:sym typeface="Calibri"/>
              </a:rPr>
              <a:t>Yes</a:t>
            </a:r>
            <a:r>
              <a:rPr lang="en" sz="1600">
                <a:solidFill>
                  <a:srgbClr val="EFEFEF"/>
                </a:solidFill>
                <a:latin typeface="Calibri"/>
                <a:ea typeface="Calibri"/>
                <a:cs typeface="Calibri"/>
                <a:sym typeface="Calibri"/>
              </a:rPr>
              <a:t>) = 1/6</a:t>
            </a:r>
            <a:endParaRPr sz="1600">
              <a:solidFill>
                <a:srgbClr val="EFEFEF"/>
              </a:solidFill>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r>
              <a:rPr lang="en" sz="1600">
                <a:solidFill>
                  <a:srgbClr val="EFEFEF"/>
                </a:solidFill>
                <a:latin typeface="Calibri"/>
                <a:ea typeface="Calibri"/>
                <a:cs typeface="Calibri"/>
                <a:sym typeface="Calibri"/>
              </a:rPr>
              <a:t>P(Temperature=</a:t>
            </a:r>
            <a:r>
              <a:rPr lang="en" sz="1600" i="1">
                <a:solidFill>
                  <a:srgbClr val="EFEFEF"/>
                </a:solidFill>
                <a:latin typeface="Calibri"/>
                <a:ea typeface="Calibri"/>
                <a:cs typeface="Calibri"/>
                <a:sym typeface="Calibri"/>
              </a:rPr>
              <a:t>Cool</a:t>
            </a:r>
            <a:r>
              <a:rPr lang="en" sz="1600">
                <a:solidFill>
                  <a:srgbClr val="EFEFEF"/>
                </a:solidFill>
                <a:latin typeface="Calibri"/>
                <a:ea typeface="Calibri"/>
                <a:cs typeface="Calibri"/>
                <a:sym typeface="Calibri"/>
              </a:rPr>
              <a:t>|Play=</a:t>
            </a:r>
            <a:r>
              <a:rPr lang="en" sz="1600" i="1">
                <a:solidFill>
                  <a:srgbClr val="EFEFEF"/>
                </a:solidFill>
                <a:latin typeface="Calibri"/>
                <a:ea typeface="Calibri"/>
                <a:cs typeface="Calibri"/>
                <a:sym typeface="Calibri"/>
              </a:rPr>
              <a:t>Yes</a:t>
            </a:r>
            <a:r>
              <a:rPr lang="en" sz="1600">
                <a:solidFill>
                  <a:srgbClr val="EFEFEF"/>
                </a:solidFill>
                <a:latin typeface="Calibri"/>
                <a:ea typeface="Calibri"/>
                <a:cs typeface="Calibri"/>
                <a:sym typeface="Calibri"/>
              </a:rPr>
              <a:t>) = 2/6</a:t>
            </a:r>
            <a:endParaRPr sz="1600">
              <a:solidFill>
                <a:srgbClr val="EFEFEF"/>
              </a:solidFill>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r>
              <a:rPr lang="en" sz="1600">
                <a:solidFill>
                  <a:srgbClr val="EFEFEF"/>
                </a:solidFill>
                <a:latin typeface="Calibri"/>
                <a:ea typeface="Calibri"/>
                <a:cs typeface="Calibri"/>
                <a:sym typeface="Calibri"/>
              </a:rPr>
              <a:t>P(Humidity=</a:t>
            </a:r>
            <a:r>
              <a:rPr lang="en" sz="1600" i="1">
                <a:solidFill>
                  <a:srgbClr val="EFEFEF"/>
                </a:solidFill>
                <a:latin typeface="Calibri"/>
                <a:ea typeface="Calibri"/>
                <a:cs typeface="Calibri"/>
                <a:sym typeface="Calibri"/>
              </a:rPr>
              <a:t>High</a:t>
            </a:r>
            <a:r>
              <a:rPr lang="en" sz="1600">
                <a:solidFill>
                  <a:srgbClr val="EFEFEF"/>
                </a:solidFill>
                <a:latin typeface="Calibri"/>
                <a:ea typeface="Calibri"/>
                <a:cs typeface="Calibri"/>
                <a:sym typeface="Calibri"/>
              </a:rPr>
              <a:t>|Play=</a:t>
            </a:r>
            <a:r>
              <a:rPr lang="en" sz="1600" i="1">
                <a:solidFill>
                  <a:srgbClr val="EFEFEF"/>
                </a:solidFill>
                <a:latin typeface="Calibri"/>
                <a:ea typeface="Calibri"/>
                <a:cs typeface="Calibri"/>
                <a:sym typeface="Calibri"/>
              </a:rPr>
              <a:t>Yes</a:t>
            </a:r>
            <a:r>
              <a:rPr lang="en" sz="1600">
                <a:solidFill>
                  <a:srgbClr val="EFEFEF"/>
                </a:solidFill>
                <a:latin typeface="Calibri"/>
                <a:ea typeface="Calibri"/>
                <a:cs typeface="Calibri"/>
                <a:sym typeface="Calibri"/>
              </a:rPr>
              <a:t>) = 3/6</a:t>
            </a:r>
            <a:endParaRPr sz="1600">
              <a:solidFill>
                <a:srgbClr val="EFEFE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41" name="Google Shape;141;p29"/>
          <p:cNvSpPr txBox="1"/>
          <p:nvPr/>
        </p:nvSpPr>
        <p:spPr>
          <a:xfrm>
            <a:off x="4637200" y="2262725"/>
            <a:ext cx="3222300" cy="11385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sz="1600">
                <a:solidFill>
                  <a:srgbClr val="EFEFEF"/>
                </a:solidFill>
                <a:latin typeface="Calibri"/>
                <a:ea typeface="Calibri"/>
                <a:cs typeface="Calibri"/>
                <a:sym typeface="Calibri"/>
              </a:rPr>
              <a:t>P(Weather=</a:t>
            </a:r>
            <a:r>
              <a:rPr lang="en" sz="1600" i="1">
                <a:solidFill>
                  <a:srgbClr val="EFEFEF"/>
                </a:solidFill>
                <a:latin typeface="Calibri"/>
                <a:ea typeface="Calibri"/>
                <a:cs typeface="Calibri"/>
                <a:sym typeface="Calibri"/>
              </a:rPr>
              <a:t>Sunny</a:t>
            </a:r>
            <a:r>
              <a:rPr lang="en" sz="1600">
                <a:solidFill>
                  <a:srgbClr val="EFEFEF"/>
                </a:solidFill>
                <a:latin typeface="Calibri"/>
                <a:ea typeface="Calibri"/>
                <a:cs typeface="Calibri"/>
                <a:sym typeface="Calibri"/>
              </a:rPr>
              <a:t>|Play=</a:t>
            </a:r>
            <a:r>
              <a:rPr lang="en" sz="1600" i="1">
                <a:solidFill>
                  <a:srgbClr val="EFEFEF"/>
                </a:solidFill>
                <a:latin typeface="Calibri"/>
                <a:ea typeface="Calibri"/>
                <a:cs typeface="Calibri"/>
                <a:sym typeface="Calibri"/>
              </a:rPr>
              <a:t>No</a:t>
            </a:r>
            <a:r>
              <a:rPr lang="en" sz="1600">
                <a:solidFill>
                  <a:srgbClr val="EFEFEF"/>
                </a:solidFill>
                <a:latin typeface="Calibri"/>
                <a:ea typeface="Calibri"/>
                <a:cs typeface="Calibri"/>
                <a:sym typeface="Calibri"/>
              </a:rPr>
              <a:t>) = 2/3</a:t>
            </a:r>
            <a:endParaRPr sz="1600">
              <a:solidFill>
                <a:srgbClr val="EFEFEF"/>
              </a:solidFill>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r>
              <a:rPr lang="en" sz="1600">
                <a:solidFill>
                  <a:srgbClr val="EFEFEF"/>
                </a:solidFill>
                <a:latin typeface="Calibri"/>
                <a:ea typeface="Calibri"/>
                <a:cs typeface="Calibri"/>
                <a:sym typeface="Calibri"/>
              </a:rPr>
              <a:t>P(Temperature=</a:t>
            </a:r>
            <a:r>
              <a:rPr lang="en" sz="1600" i="1">
                <a:solidFill>
                  <a:srgbClr val="EFEFEF"/>
                </a:solidFill>
                <a:latin typeface="Calibri"/>
                <a:ea typeface="Calibri"/>
                <a:cs typeface="Calibri"/>
                <a:sym typeface="Calibri"/>
              </a:rPr>
              <a:t>Cool</a:t>
            </a:r>
            <a:r>
              <a:rPr lang="en" sz="1600">
                <a:solidFill>
                  <a:srgbClr val="EFEFEF"/>
                </a:solidFill>
                <a:latin typeface="Calibri"/>
                <a:ea typeface="Calibri"/>
                <a:cs typeface="Calibri"/>
                <a:sym typeface="Calibri"/>
              </a:rPr>
              <a:t>|Play=</a:t>
            </a:r>
            <a:r>
              <a:rPr lang="en" sz="1600" i="1">
                <a:solidFill>
                  <a:srgbClr val="EFEFEF"/>
                </a:solidFill>
                <a:latin typeface="Calibri"/>
                <a:ea typeface="Calibri"/>
                <a:cs typeface="Calibri"/>
                <a:sym typeface="Calibri"/>
              </a:rPr>
              <a:t>No</a:t>
            </a:r>
            <a:r>
              <a:rPr lang="en" sz="1600">
                <a:solidFill>
                  <a:srgbClr val="EFEFEF"/>
                </a:solidFill>
                <a:latin typeface="Calibri"/>
                <a:ea typeface="Calibri"/>
                <a:cs typeface="Calibri"/>
                <a:sym typeface="Calibri"/>
              </a:rPr>
              <a:t>) = 1/3</a:t>
            </a:r>
            <a:endParaRPr sz="1600">
              <a:solidFill>
                <a:srgbClr val="EFEFEF"/>
              </a:solidFill>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r>
              <a:rPr lang="en" sz="1600">
                <a:solidFill>
                  <a:srgbClr val="EFEFEF"/>
                </a:solidFill>
                <a:latin typeface="Calibri"/>
                <a:ea typeface="Calibri"/>
                <a:cs typeface="Calibri"/>
                <a:sym typeface="Calibri"/>
              </a:rPr>
              <a:t>P(Humidity=</a:t>
            </a:r>
            <a:r>
              <a:rPr lang="en" sz="1600" i="1">
                <a:solidFill>
                  <a:srgbClr val="EFEFEF"/>
                </a:solidFill>
                <a:latin typeface="Calibri"/>
                <a:ea typeface="Calibri"/>
                <a:cs typeface="Calibri"/>
                <a:sym typeface="Calibri"/>
              </a:rPr>
              <a:t>High</a:t>
            </a:r>
            <a:r>
              <a:rPr lang="en" sz="1600">
                <a:solidFill>
                  <a:srgbClr val="EFEFEF"/>
                </a:solidFill>
                <a:latin typeface="Calibri"/>
                <a:ea typeface="Calibri"/>
                <a:cs typeface="Calibri"/>
                <a:sym typeface="Calibri"/>
              </a:rPr>
              <a:t>|Play=</a:t>
            </a:r>
            <a:r>
              <a:rPr lang="en" sz="1600" i="1">
                <a:solidFill>
                  <a:srgbClr val="EFEFEF"/>
                </a:solidFill>
                <a:latin typeface="Calibri"/>
                <a:ea typeface="Calibri"/>
                <a:cs typeface="Calibri"/>
                <a:sym typeface="Calibri"/>
              </a:rPr>
              <a:t>No</a:t>
            </a:r>
            <a:r>
              <a:rPr lang="en" sz="1600">
                <a:solidFill>
                  <a:srgbClr val="EFEFEF"/>
                </a:solidFill>
                <a:latin typeface="Calibri"/>
                <a:ea typeface="Calibri"/>
                <a:cs typeface="Calibri"/>
                <a:sym typeface="Calibri"/>
              </a:rPr>
              <a:t>) = 3/3</a:t>
            </a:r>
            <a:endParaRPr>
              <a:latin typeface="Calibri"/>
              <a:ea typeface="Calibri"/>
              <a:cs typeface="Calibri"/>
              <a:sym typeface="Calibri"/>
            </a:endParaRPr>
          </a:p>
        </p:txBody>
      </p:sp>
    </p:spTree>
  </p:cSld>
  <p:clrMapOvr>
    <a:masterClrMapping/>
  </p:clrMapOvr>
  <p:transition>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Charlotte_template03 (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925</Words>
  <Application>Microsoft Office PowerPoint</Application>
  <PresentationFormat>On-screen Show (16:9)</PresentationFormat>
  <Paragraphs>4330</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Roboto</vt:lpstr>
      <vt:lpstr>Simple Light</vt:lpstr>
      <vt:lpstr>UNCCharlotte_template03 (1)</vt:lpstr>
      <vt:lpstr>PowerPoint Presentation</vt:lpstr>
      <vt:lpstr>Motivation - Classification </vt:lpstr>
      <vt:lpstr>Classification</vt:lpstr>
      <vt:lpstr>Steps in the classification model</vt:lpstr>
      <vt:lpstr>Naive Bayes</vt:lpstr>
      <vt:lpstr>PowerPoint Presentation</vt:lpstr>
      <vt:lpstr>Naive Bayes Example</vt:lpstr>
      <vt:lpstr>Naive Bayes Example</vt:lpstr>
      <vt:lpstr>Naive Bayes Example</vt:lpstr>
      <vt:lpstr>Text Classification using Naive Bayes </vt:lpstr>
      <vt:lpstr>PowerPoint Presentation</vt:lpstr>
      <vt:lpstr>Applications of Text classification </vt:lpstr>
      <vt:lpstr>Steps for naive bayes text classification </vt:lpstr>
      <vt:lpstr>Why is tokenization performed?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venkata sai koushik koritala</cp:lastModifiedBy>
  <cp:revision>1</cp:revision>
  <dcterms:modified xsi:type="dcterms:W3CDTF">2020-12-15T15:30:49Z</dcterms:modified>
</cp:coreProperties>
</file>