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AAA86E-F458-4629-A730-C0E20C3FDB3F}">
  <a:tblStyle styleId="{50AAA86E-F458-4629-A730-C0E20C3FD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6299CC-3413-4817-8C77-77E339525E3F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how can we use concepts from probability to create a classifier?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11" name="Google Shape;111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5" name="Google Shape;25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7" name="Google Shape;47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4" name="Google Shape;54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2" name="Google Shape;62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8" name="Google Shape;68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5" name="Google Shape;75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7" name="Google Shape;97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0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5" name="Google Shape;105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ctrTitle"/>
          </p:nvPr>
        </p:nvSpPr>
        <p:spPr>
          <a:xfrm>
            <a:off x="4585275" y="837900"/>
            <a:ext cx="71472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 sz="4800"/>
              <a:t>Naïve Bayes Classifier</a:t>
            </a:r>
            <a:endParaRPr sz="4800"/>
          </a:p>
        </p:txBody>
      </p:sp>
      <p:sp>
        <p:nvSpPr>
          <p:cNvPr id="146" name="Google Shape;146;p14"/>
          <p:cNvSpPr txBox="1"/>
          <p:nvPr/>
        </p:nvSpPr>
        <p:spPr>
          <a:xfrm>
            <a:off x="6222525" y="2012200"/>
            <a:ext cx="3872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Group 12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2592925" y="324072"/>
            <a:ext cx="8911687" cy="64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2592925" y="971550"/>
            <a:ext cx="8915400" cy="58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better understand the naïve Bayes classification, lets take an example: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P(Play = yes) = 9/14		P(Play = No) = 5/14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5" name="Google Shape;21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163" y="1455174"/>
            <a:ext cx="6013450" cy="457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Training of model based on original data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22" name="Google Shape;222;p24"/>
          <p:cNvGraphicFramePr/>
          <p:nvPr/>
        </p:nvGraphicFramePr>
        <p:xfrm>
          <a:off x="2589212" y="290989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OUTLOOK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Sunny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Overcast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Rainy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9/9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5/5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29" name="Google Shape;229;p25"/>
          <p:cNvGraphicFramePr/>
          <p:nvPr/>
        </p:nvGraphicFramePr>
        <p:xfrm>
          <a:off x="2982912" y="28273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TEMPERATURE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Mild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9/9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5/5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graphicFrame>
        <p:nvGraphicFramePr>
          <p:cNvPr id="235" name="Google Shape;235;p26"/>
          <p:cNvGraphicFramePr/>
          <p:nvPr/>
        </p:nvGraphicFramePr>
        <p:xfrm>
          <a:off x="2592925" y="30337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HUMIDITY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High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Low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9/9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5/5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42" name="Google Shape;242;p27"/>
          <p:cNvGraphicFramePr/>
          <p:nvPr/>
        </p:nvGraphicFramePr>
        <p:xfrm>
          <a:off x="2592925" y="30337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WIND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Strong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Weak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6/9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9/9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5/5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451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Testing the classifier: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x = (Outlook = sunny, temperature = cool, Humidity = High, Wind = String)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now need to apply the following formula that we derived: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P(c | </a:t>
            </a:r>
            <a:r>
              <a:rPr lang="en-US" b="1"/>
              <a:t>x</a:t>
            </a:r>
            <a:r>
              <a:rPr lang="en-US"/>
              <a:t>) = P(</a:t>
            </a:r>
            <a:r>
              <a:rPr lang="en-US" b="1"/>
              <a:t>x</a:t>
            </a:r>
            <a:r>
              <a:rPr lang="en-US"/>
              <a:t> | c)*P(c) / P(</a:t>
            </a:r>
            <a:r>
              <a:rPr lang="en-US" b="1"/>
              <a:t>x</a:t>
            </a:r>
            <a:r>
              <a:rPr lang="en-US"/>
              <a:t>) 🡪 ~~ P(</a:t>
            </a:r>
            <a:r>
              <a:rPr lang="en-US" b="1"/>
              <a:t>x</a:t>
            </a:r>
            <a:r>
              <a:rPr lang="en-US"/>
              <a:t> | c)*P(c)		(for c = 1. . . k)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above mentioned scenario can be classified as either ‘Yes’ or ‘No’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P(Outlook = sunny | play = yes) = 2/9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P(Temperature = cool | play = yes) = 3/9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P(Humidity = high | play = yes) = 3/9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P(Wind = strong | play = yes) = 3/9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P(play = yes) = 9/14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P(Outlook = sunny | play = no) = 3/5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P(Temperature = cool | play = no) = 1/5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P(Humidity = high | play = no) = 4/5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P(Wind = strong | play = no) = 3/5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P(play = no) = 5/14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Classification using MAP rule: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P(Yes|</a:t>
            </a:r>
            <a:r>
              <a:rPr lang="en-US" b="1"/>
              <a:t>x</a:t>
            </a:r>
            <a:r>
              <a:rPr lang="en-US"/>
              <a:t>) = [P(Sunny|Yes)P(Cool|Yes)P(High|Yes)P(Strong|Yes)]P(Play=Yes) = 0.0053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P(No|</a:t>
            </a:r>
            <a:r>
              <a:rPr lang="en-US" b="1"/>
              <a:t>x</a:t>
            </a:r>
            <a:r>
              <a:rPr lang="en-US"/>
              <a:t>) = [P(Sunny|No)P(Cool|No)P(High|No)P(Strong|No)]P(Play=No) = 0.0206</a:t>
            </a:r>
            <a:endParaRPr/>
          </a:p>
          <a:p>
            <a:pPr marL="914400" lvl="2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From the result we find that P(No | </a:t>
            </a:r>
            <a:r>
              <a:rPr lang="en-US" b="1"/>
              <a:t>x</a:t>
            </a:r>
            <a:r>
              <a:rPr lang="en-US"/>
              <a:t>) &gt; P(Yes | </a:t>
            </a:r>
            <a:r>
              <a:rPr lang="en-US" b="1"/>
              <a:t>x</a:t>
            </a:r>
            <a:r>
              <a:rPr lang="en-US"/>
              <a:t>), thus we classify </a:t>
            </a:r>
            <a:r>
              <a:rPr lang="en-US" b="1"/>
              <a:t>x = No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Given the data for symptoms and whether patient have flu or not, classify following: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r>
              <a:rPr lang="en-US" b="1"/>
              <a:t>x = (chills = Y, runny nose = N, headache = mild, fever = Y)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618" y="1264555"/>
            <a:ext cx="6295238" cy="302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graphicFrame>
        <p:nvGraphicFramePr>
          <p:cNvPr id="267" name="Google Shape;267;p31"/>
          <p:cNvGraphicFramePr/>
          <p:nvPr/>
        </p:nvGraphicFramePr>
        <p:xfrm>
          <a:off x="2592925" y="2705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CHILLS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74" name="Google Shape;274;p32"/>
          <p:cNvGraphicFramePr/>
          <p:nvPr/>
        </p:nvGraphicFramePr>
        <p:xfrm>
          <a:off x="2592925" y="2705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RUNNY NOSE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Classifiers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1638312" y="1717075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1"/>
              <a:t>Generative vs Discriminative classifiers: </a:t>
            </a:r>
            <a:r>
              <a:rPr lang="en-US"/>
              <a:t>discriminative classifier models a classification rule directly based on previous data while Generative classifier makes a probabilistic model of data within each class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For example: a discriminative approach would determine differences in linguistic models without learning the language and then classify input data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On the other hand, a generative classifier would learn each language and then classify data using the knowledge.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Discriminative classifier include: k-NN, decision tree, SVM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Generative classifier include: naïve Bayes, model based classifiers 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graphicFrame>
        <p:nvGraphicFramePr>
          <p:cNvPr id="280" name="Google Shape;280;p33"/>
          <p:cNvGraphicFramePr/>
          <p:nvPr/>
        </p:nvGraphicFramePr>
        <p:xfrm>
          <a:off x="2589212" y="3048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HEADACHE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Strong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Mild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87" name="Google Shape;287;p34"/>
          <p:cNvGraphicFramePr/>
          <p:nvPr/>
        </p:nvGraphicFramePr>
        <p:xfrm>
          <a:off x="2592925" y="2705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FEVER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Flu = No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Yes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2/3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2592925" y="624110"/>
            <a:ext cx="8915400" cy="610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P(Flu = Yes) = 5/8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P(Flu = No) = 	3/8					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P(chills = Y | Y) = 3/4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P(chills = Y | N) = 1/4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P(runny nose = N | Y) = 1/3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P(runny nose = N | N) = 2/3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P(headache = Mild | Y) = 2/3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P(headache = Mild | N) = 1/3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P(fever = Y | Y) = 4/5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P(fever = Y | N) = 1/5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P(Yes|x) = [P(chills=Y|Yes)P(runny nose=Y|Yes)P(headache=Y|Yes)P(fever=Y|yes)]P(flu=Yes) = 0.006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P(Yes|x) = [P(chills=Y|Yes)P(runny nose=Y|Yes)P(headache=Y|Yes)P(fever=Y|yes)]P(flu=Yes) = 0.018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Pros of Naïve Bayes</a:t>
            </a:r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2023313" y="1905000"/>
            <a:ext cx="100509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It is easy and fast to predict a class of test data set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Naïve Bayes classifier performs better compared to other models i.e. logistic regression and it needs less training data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Only requires one pass on the entire dataset to calculate the posterior probabilities for each value of the feature in the dataset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Since all the probabilities are pre-computed in the Naive Bayes algorithm, the prediction time of this algorithm is very efficient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It performs well in case of categorical input variables compared to numerical variables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Cons of Naïve Bayes</a:t>
            </a:r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categorical variable has a category (in test data set) which was not observed in training data set, then model will assign a 0 probability and will be unable to make a prediction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This is often known as “zero frequency”. Can be solved by smoothing technique like Laplace estimation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Considers that the features are independent of each other. However in real world, features depend on each other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Naïve Bayes makes assumption of independent predictors. In real life it is often hard to get set of predictors which are completely independent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Applications of Naïve Bayes Algorithms</a:t>
            </a:r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Naïve Bayes is super fast and thus can be used for making </a:t>
            </a:r>
            <a:r>
              <a:rPr lang="en-US" b="1"/>
              <a:t>real time predictions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It can </a:t>
            </a:r>
            <a:r>
              <a:rPr lang="en-US" b="1"/>
              <a:t>predict probability of multiple classes</a:t>
            </a:r>
            <a:r>
              <a:rPr lang="en-US"/>
              <a:t> of target variables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It can be used for </a:t>
            </a:r>
            <a:r>
              <a:rPr lang="en-US" b="1"/>
              <a:t>text classification, spam filtering, sentiment analysis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Naïve Bayes and collaborative filtering together can help make </a:t>
            </a:r>
            <a:r>
              <a:rPr lang="en-US" b="1"/>
              <a:t>recommendation systems</a:t>
            </a:r>
            <a:r>
              <a:rPr lang="en-US"/>
              <a:t> to filter unseen information and predict whether user would like a given resource or not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Classifiers contd..	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1638312" y="1852175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Generative model learns join probability distribution </a:t>
            </a:r>
            <a:r>
              <a:rPr lang="en-US" b="1"/>
              <a:t>P(x,y)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Discriminative model learns conditional probability distribution </a:t>
            </a:r>
            <a:r>
              <a:rPr lang="en-US" b="1"/>
              <a:t>P(x|y)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following data in form of (x,y):   (1,0), (1, 0), (2, 0), (2, 1)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P(x, y):								P(x | y):</a:t>
            </a:r>
            <a:endParaRPr/>
          </a:p>
        </p:txBody>
      </p:sp>
      <p:graphicFrame>
        <p:nvGraphicFramePr>
          <p:cNvPr id="161" name="Google Shape;161;p16"/>
          <p:cNvGraphicFramePr/>
          <p:nvPr/>
        </p:nvGraphicFramePr>
        <p:xfrm>
          <a:off x="2589212" y="38547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119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 = 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 = 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 = 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 = 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2" name="Google Shape;162;p16"/>
          <p:cNvGraphicFramePr/>
          <p:nvPr/>
        </p:nvGraphicFramePr>
        <p:xfrm>
          <a:off x="6809759" y="38547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{A96299CC-3413-4817-8C77-77E339525E3F}</a:tableStyleId>
              </a:tblPr>
              <a:tblGrid>
                <a:gridCol w="119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 = 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 = 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 = 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 = 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1/2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Bayes Theorem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Bayes theorem describes the probability of an event, based on prior knowledge of conditions that might be related to the event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Posterior = likelihood*Prior / Evidence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P(c | </a:t>
            </a:r>
            <a:r>
              <a:rPr lang="en-US" b="1"/>
              <a:t>x</a:t>
            </a:r>
            <a:r>
              <a:rPr lang="en-US"/>
              <a:t>) = P(</a:t>
            </a:r>
            <a:r>
              <a:rPr lang="en-US" b="1"/>
              <a:t>x </a:t>
            </a:r>
            <a:r>
              <a:rPr lang="en-US"/>
              <a:t>| c)*P(c) / P(</a:t>
            </a:r>
            <a:r>
              <a:rPr lang="en-US" b="1"/>
              <a:t>x</a:t>
            </a:r>
            <a:r>
              <a:rPr lang="en-US"/>
              <a:t>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Discriminative         Generative</a:t>
            </a:r>
            <a:endParaRPr/>
          </a:p>
        </p:txBody>
      </p:sp>
      <p:cxnSp>
        <p:nvCxnSpPr>
          <p:cNvPr id="169" name="Google Shape;169;p17"/>
          <p:cNvCxnSpPr/>
          <p:nvPr/>
        </p:nvCxnSpPr>
        <p:spPr>
          <a:xfrm rot="10800000">
            <a:off x="3079103" y="4441373"/>
            <a:ext cx="269793" cy="802431"/>
          </a:xfrm>
          <a:prstGeom prst="straightConnector1">
            <a:avLst/>
          </a:prstGeom>
          <a:noFill/>
          <a:ln w="9525" cap="rnd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7"/>
          <p:cNvCxnSpPr/>
          <p:nvPr/>
        </p:nvCxnSpPr>
        <p:spPr>
          <a:xfrm rot="10800000">
            <a:off x="4239209" y="4441373"/>
            <a:ext cx="817983" cy="802431"/>
          </a:xfrm>
          <a:prstGeom prst="straightConnector1">
            <a:avLst/>
          </a:prstGeom>
          <a:noFill/>
          <a:ln w="9525" cap="rnd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2591000" y="619877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Probabilistic model for discriminative classifier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train a discriminative classifier, all training examples of different classes must be jointly used to make a single discriminative classifier.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 example, in case of a coin toss, we have 2 classes, head and tail and one of those can happen.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 a classifier of languages we will have classes of all available languages and input language will be classified into one of them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a probabilistic classifier, each class will be given a probability to find whether input is classified in that class or not. Input is classified based on class with highest probability.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a non-probabilistic classifier we do not label classes separately 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P(c | </a:t>
            </a:r>
            <a:r>
              <a:rPr lang="en-US" b="1"/>
              <a:t>x</a:t>
            </a:r>
            <a:r>
              <a:rPr lang="en-US"/>
              <a:t>)  c = c</a:t>
            </a:r>
            <a:r>
              <a:rPr lang="en-US" baseline="-25000"/>
              <a:t>1</a:t>
            </a:r>
            <a:r>
              <a:rPr lang="en-US"/>
              <a:t> . . . .c</a:t>
            </a:r>
            <a:r>
              <a:rPr lang="en-US" baseline="-25000"/>
              <a:t>N 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/>
              <a:t> = (x</a:t>
            </a:r>
            <a:r>
              <a:rPr lang="en-US" baseline="-25000"/>
              <a:t>1</a:t>
            </a:r>
            <a:r>
              <a:rPr lang="en-US"/>
              <a:t>, …. x</a:t>
            </a:r>
            <a:r>
              <a:rPr lang="en-US" baseline="-25000"/>
              <a:t>m</a:t>
            </a:r>
            <a:r>
              <a:rPr lang="en-US"/>
              <a:t>)</a:t>
            </a:r>
            <a:r>
              <a:rPr lang="en-US" baseline="-25000"/>
              <a:t> 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Probabilistic model for generative classifier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2589212" y="2114939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generative classifier, all models are trained independently on only the examples of the same class label.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model outputs N probabilities for a given input with N models.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</a:t>
            </a:r>
            <a:r>
              <a:rPr lang="en-US" b="1"/>
              <a:t>x </a:t>
            </a:r>
            <a:r>
              <a:rPr lang="en-US"/>
              <a:t>| c)  c = c</a:t>
            </a:r>
            <a:r>
              <a:rPr lang="en-US" baseline="-25000"/>
              <a:t>1</a:t>
            </a:r>
            <a:r>
              <a:rPr lang="en-US"/>
              <a:t> . . . .c</a:t>
            </a:r>
            <a:r>
              <a:rPr lang="en-US" baseline="-25000"/>
              <a:t>N 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/>
              <a:t> = (x</a:t>
            </a:r>
            <a:r>
              <a:rPr lang="en-US" baseline="-25000"/>
              <a:t>1</a:t>
            </a:r>
            <a:r>
              <a:rPr lang="en-US"/>
              <a:t>, …. x</a:t>
            </a:r>
            <a:r>
              <a:rPr lang="en-US" baseline="-25000"/>
              <a:t>m</a:t>
            </a:r>
            <a:r>
              <a:rPr lang="en-US"/>
              <a:t>)</a:t>
            </a:r>
            <a:r>
              <a:rPr lang="en-US" baseline="-25000"/>
              <a:t> 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/>
              <a:t>aximum </a:t>
            </a:r>
            <a:r>
              <a:rPr lang="en-US">
                <a:solidFill>
                  <a:srgbClr val="00B050"/>
                </a:solidFill>
              </a:rPr>
              <a:t>A P</a:t>
            </a:r>
            <a:r>
              <a:rPr lang="en-US"/>
              <a:t>osterior (MAP) classification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an input </a:t>
            </a:r>
            <a:r>
              <a:rPr lang="en-US" b="1"/>
              <a:t>x (x</a:t>
            </a:r>
            <a:r>
              <a:rPr lang="en-US" b="1" baseline="-25000"/>
              <a:t>1</a:t>
            </a:r>
            <a:r>
              <a:rPr lang="en-US" b="1"/>
              <a:t>. . . x</a:t>
            </a:r>
            <a:r>
              <a:rPr lang="en-US" b="1" baseline="-25000"/>
              <a:t>N</a:t>
            </a:r>
            <a:r>
              <a:rPr lang="en-US" b="1"/>
              <a:t>), </a:t>
            </a:r>
            <a:r>
              <a:rPr lang="en-US"/>
              <a:t>run discriminative probabilistic classifier and find class with largest probability.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We assign input </a:t>
            </a:r>
            <a:r>
              <a:rPr lang="en-US" b="1"/>
              <a:t>x </a:t>
            </a:r>
            <a:r>
              <a:rPr lang="en-US"/>
              <a:t>to label with the largest probability.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generative classifier, we use Bayesian rule to convert into posterior probability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P(c | </a:t>
            </a:r>
            <a:r>
              <a:rPr lang="en-US" b="1"/>
              <a:t>x</a:t>
            </a:r>
            <a:r>
              <a:rPr lang="en-US"/>
              <a:t>) = P(</a:t>
            </a:r>
            <a:r>
              <a:rPr lang="en-US" b="1"/>
              <a:t>x</a:t>
            </a:r>
            <a:r>
              <a:rPr lang="en-US"/>
              <a:t> | c)*P(c) / P(</a:t>
            </a:r>
            <a:r>
              <a:rPr lang="en-US" b="1"/>
              <a:t>x</a:t>
            </a:r>
            <a:r>
              <a:rPr lang="en-US"/>
              <a:t>) 🡪 ~~ P(</a:t>
            </a:r>
            <a:r>
              <a:rPr lang="en-US" b="1"/>
              <a:t>x</a:t>
            </a:r>
            <a:r>
              <a:rPr lang="en-US"/>
              <a:t> | c)*P(c)		(for c = 1. . . k)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(P(x) is common for all classes so we can disregard it using in the calculation)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b="1"/>
              <a:t>Posterior = prior * likelihood / evidence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Naïve Bayes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P(</a:t>
            </a:r>
            <a:r>
              <a:rPr lang="en-US" b="1"/>
              <a:t>x</a:t>
            </a:r>
            <a:r>
              <a:rPr lang="en-US"/>
              <a:t> | c)*P(c)		(for c = 1. . . k)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Here the formula is equivalent to joint probability model: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This can be rewritten as using chain rule: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Now, we make an assumption that all features in </a:t>
            </a:r>
            <a:r>
              <a:rPr lang="en-US" b="1"/>
              <a:t>x </a:t>
            </a:r>
            <a:r>
              <a:rPr lang="en-US"/>
              <a:t>are mutually independent, conditional on the category C</a:t>
            </a:r>
            <a:r>
              <a:rPr lang="en-US" baseline="-25000"/>
              <a:t>k</a:t>
            </a:r>
            <a:endParaRPr b="1" baseline="-25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8" name="Google Shape;198;p21" descr="p(C_{k},x_{1},\dots ,x_{n})\,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5457" y="3029648"/>
            <a:ext cx="1847055" cy="38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5457" y="3739623"/>
            <a:ext cx="6990476" cy="1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mentioned assumption leads to the approximation that: 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Thus the joint model can be expressed as: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7690" y="2595581"/>
            <a:ext cx="4142596" cy="46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690" y="4027191"/>
            <a:ext cx="6751150" cy="133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Microsoft Office PowerPoint</Application>
  <PresentationFormat>Widescreen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Century Gothic</vt:lpstr>
      <vt:lpstr>Calibri</vt:lpstr>
      <vt:lpstr>Arial</vt:lpstr>
      <vt:lpstr>Montserrat</vt:lpstr>
      <vt:lpstr>Lato</vt:lpstr>
      <vt:lpstr>Focus</vt:lpstr>
      <vt:lpstr>Naïve Bayes Classifier</vt:lpstr>
      <vt:lpstr>Classifiers</vt:lpstr>
      <vt:lpstr>Classifiers contd.. </vt:lpstr>
      <vt:lpstr>Bayes Theorem</vt:lpstr>
      <vt:lpstr>Probabilistic model for discriminative classifier</vt:lpstr>
      <vt:lpstr>Probabilistic model for generative classifier</vt:lpstr>
      <vt:lpstr>Maximum A Posterior (MAP) classification</vt:lpstr>
      <vt:lpstr>Naïve Bayes</vt:lpstr>
      <vt:lpstr>PowerPoint Presentation</vt:lpstr>
      <vt:lpstr>Example</vt:lpstr>
      <vt:lpstr>Example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 of Naïve Bayes</vt:lpstr>
      <vt:lpstr>Cons of Naïve Bayes</vt:lpstr>
      <vt:lpstr>Applications of Naïve Bayes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Naïve Bayes Classifier</dc:title>
  <cp:lastModifiedBy>Tanmay Mhaske</cp:lastModifiedBy>
  <cp:revision>1</cp:revision>
  <dcterms:modified xsi:type="dcterms:W3CDTF">2019-12-03T20:14:20Z</dcterms:modified>
</cp:coreProperties>
</file>