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04380-E9E1-48CA-81E8-84ABF838BE18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C3CD-CA6D-4AF0-BA4A-AD92C8E5B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6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z="1200" spc="-130" dirty="0" smtClean="0">
                <a:latin typeface="Arial"/>
                <a:cs typeface="Arial"/>
              </a:rPr>
              <a:t>S</a:t>
            </a:r>
            <a:r>
              <a:rPr lang="en-US" sz="1200" spc="10" dirty="0" smtClean="0">
                <a:latin typeface="Arial"/>
                <a:cs typeface="Arial"/>
              </a:rPr>
              <a:t>i</a:t>
            </a:r>
            <a:r>
              <a:rPr lang="en-US" sz="1200" spc="-60" dirty="0" smtClean="0">
                <a:latin typeface="Arial"/>
                <a:cs typeface="Arial"/>
              </a:rPr>
              <a:t>m</a:t>
            </a:r>
            <a:r>
              <a:rPr lang="en-US" sz="1200" spc="-50" dirty="0" smtClean="0">
                <a:latin typeface="Arial"/>
                <a:cs typeface="Arial"/>
              </a:rPr>
              <a:t>p</a:t>
            </a:r>
            <a:r>
              <a:rPr lang="en-US" sz="1200" spc="10" dirty="0" smtClean="0">
                <a:latin typeface="Arial"/>
                <a:cs typeface="Arial"/>
              </a:rPr>
              <a:t>l</a:t>
            </a:r>
            <a:r>
              <a:rPr lang="en-US" sz="1200" spc="-130" dirty="0" smtClean="0">
                <a:latin typeface="Arial"/>
                <a:cs typeface="Arial"/>
              </a:rPr>
              <a:t>e</a:t>
            </a:r>
            <a:r>
              <a:rPr lang="en-US" sz="1200" spc="45" dirty="0" smtClean="0">
                <a:latin typeface="Arial"/>
                <a:cs typeface="Arial"/>
              </a:rPr>
              <a:t> </a:t>
            </a:r>
            <a:r>
              <a:rPr lang="en-US" sz="1200" spc="10" dirty="0" smtClean="0">
                <a:latin typeface="Arial"/>
                <a:cs typeface="Arial"/>
              </a:rPr>
              <a:t>i</a:t>
            </a:r>
            <a:r>
              <a:rPr lang="en-US" sz="1200" spc="-50" dirty="0" smtClean="0">
                <a:latin typeface="Arial"/>
                <a:cs typeface="Arial"/>
              </a:rPr>
              <a:t>n</a:t>
            </a:r>
            <a:r>
              <a:rPr lang="en-US" sz="1200" spc="85" dirty="0" smtClean="0">
                <a:latin typeface="Arial"/>
                <a:cs typeface="Arial"/>
              </a:rPr>
              <a:t>t</a:t>
            </a:r>
            <a:r>
              <a:rPr lang="en-US" sz="1200" spc="-135" dirty="0" smtClean="0">
                <a:latin typeface="Arial"/>
                <a:cs typeface="Arial"/>
              </a:rPr>
              <a:t>e</a:t>
            </a:r>
            <a:r>
              <a:rPr lang="en-US" sz="1200" spc="-20" dirty="0" smtClean="0">
                <a:latin typeface="Arial"/>
                <a:cs typeface="Arial"/>
              </a:rPr>
              <a:t>r</a:t>
            </a:r>
            <a:r>
              <a:rPr lang="en-US" sz="1200" spc="-70" dirty="0" smtClean="0">
                <a:latin typeface="Arial"/>
                <a:cs typeface="Arial"/>
              </a:rPr>
              <a:t>p</a:t>
            </a:r>
            <a:r>
              <a:rPr lang="en-US" sz="1200" spc="-50" dirty="0" smtClean="0">
                <a:latin typeface="Arial"/>
                <a:cs typeface="Arial"/>
              </a:rPr>
              <a:t>r</a:t>
            </a:r>
            <a:r>
              <a:rPr lang="en-US" sz="1200" spc="-85" dirty="0" smtClean="0">
                <a:latin typeface="Arial"/>
                <a:cs typeface="Arial"/>
              </a:rPr>
              <a:t>e</a:t>
            </a:r>
            <a:r>
              <a:rPr lang="en-US" sz="1200" spc="85" dirty="0" smtClean="0">
                <a:latin typeface="Arial"/>
                <a:cs typeface="Arial"/>
              </a:rPr>
              <a:t>t</a:t>
            </a:r>
            <a:r>
              <a:rPr lang="en-US" sz="1200" spc="-95" dirty="0" smtClean="0">
                <a:latin typeface="Arial"/>
                <a:cs typeface="Arial"/>
              </a:rPr>
              <a:t>a</a:t>
            </a:r>
            <a:r>
              <a:rPr lang="en-US" sz="1200" spc="85" dirty="0" smtClean="0">
                <a:latin typeface="Arial"/>
                <a:cs typeface="Arial"/>
              </a:rPr>
              <a:t>t</a:t>
            </a:r>
            <a:r>
              <a:rPr lang="en-US" sz="1200" spc="10" dirty="0" smtClean="0">
                <a:latin typeface="Arial"/>
                <a:cs typeface="Arial"/>
              </a:rPr>
              <a:t>i</a:t>
            </a:r>
            <a:r>
              <a:rPr lang="en-US" sz="1200" spc="-80" dirty="0" smtClean="0">
                <a:latin typeface="Arial"/>
                <a:cs typeface="Arial"/>
              </a:rPr>
              <a:t>o</a:t>
            </a:r>
            <a:r>
              <a:rPr lang="en-US" sz="1200" spc="-50" dirty="0" smtClean="0">
                <a:latin typeface="Arial"/>
                <a:cs typeface="Arial"/>
              </a:rPr>
              <a:t>n</a:t>
            </a:r>
            <a:r>
              <a:rPr lang="en-US" sz="1200" spc="-10" dirty="0" smtClean="0">
                <a:latin typeface="Arial"/>
                <a:cs typeface="Arial"/>
              </a:rPr>
              <a:t>:</a:t>
            </a:r>
            <a:endParaRPr lang="en-US" sz="1200" dirty="0" smtClean="0">
              <a:latin typeface="Arial"/>
              <a:cs typeface="Arial"/>
            </a:endParaRPr>
          </a:p>
          <a:p>
            <a:pPr marL="289560" marR="236854" indent="0">
              <a:lnSpc>
                <a:spcPct val="100000"/>
              </a:lnSpc>
              <a:spcBef>
                <a:spcPts val="170"/>
              </a:spcBef>
            </a:pPr>
            <a:r>
              <a:rPr lang="en-US" sz="1050" spc="-70" dirty="0" smtClean="0">
                <a:latin typeface="Arial"/>
                <a:cs typeface="Arial"/>
              </a:rPr>
              <a:t>E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60" dirty="0" smtClean="0">
                <a:latin typeface="Arial"/>
                <a:cs typeface="Arial"/>
              </a:rPr>
              <a:t>co</a:t>
            </a:r>
            <a:r>
              <a:rPr lang="en-US" sz="1050" spc="-45" dirty="0" smtClean="0">
                <a:latin typeface="Arial"/>
                <a:cs typeface="Arial"/>
              </a:rPr>
              <a:t>nd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20" dirty="0" smtClean="0">
                <a:latin typeface="Arial"/>
                <a:cs typeface="Arial"/>
              </a:rPr>
              <a:t> </a:t>
            </a:r>
            <a:r>
              <a:rPr lang="en-US" sz="1050" spc="-45" dirty="0" smtClean="0">
                <a:latin typeface="Arial"/>
                <a:cs typeface="Arial"/>
              </a:rPr>
              <a:t>p</a:t>
            </a:r>
            <a:r>
              <a:rPr lang="en-US" sz="1050" spc="-105" dirty="0" smtClean="0">
                <a:latin typeface="Arial"/>
                <a:cs typeface="Arial"/>
              </a:rPr>
              <a:t>a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5" dirty="0" smtClean="0">
                <a:latin typeface="Arial"/>
                <a:cs typeface="Arial"/>
              </a:rPr>
              <a:t>r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-65" dirty="0" smtClean="0">
                <a:latin typeface="Arial"/>
                <a:cs typeface="Arial"/>
              </a:rPr>
              <a:t>g</a:t>
            </a:r>
            <a:r>
              <a:rPr lang="en-US" sz="1050" spc="-105" dirty="0" smtClean="0">
                <a:latin typeface="Arial"/>
                <a:cs typeface="Arial"/>
              </a:rPr>
              <a:t> </a:t>
            </a:r>
            <a:r>
              <a:rPr lang="en-US" sz="1050" spc="-565" dirty="0" smtClean="0">
                <a:latin typeface="Arial"/>
                <a:cs typeface="Arial"/>
              </a:rPr>
              <a:t>P</a:t>
            </a:r>
            <a:r>
              <a:rPr lang="en-US" sz="1800" spc="240" baseline="13888" dirty="0" smtClean="0">
                <a:latin typeface="Arial"/>
                <a:cs typeface="Arial"/>
              </a:rPr>
              <a:t>ˆ</a:t>
            </a:r>
            <a:r>
              <a:rPr lang="en-US" sz="1800" spc="-247" baseline="13888" dirty="0" smtClean="0">
                <a:latin typeface="Arial"/>
                <a:cs typeface="Arial"/>
              </a:rPr>
              <a:t> </a:t>
            </a:r>
            <a:r>
              <a:rPr lang="en-US" sz="1050" spc="45" dirty="0" smtClean="0">
                <a:latin typeface="Arial"/>
                <a:cs typeface="Arial"/>
              </a:rPr>
              <a:t>(</a:t>
            </a:r>
            <a:r>
              <a:rPr lang="en-US" sz="1050" spc="80" dirty="0" err="1" smtClean="0">
                <a:latin typeface="Arial"/>
                <a:cs typeface="Arial"/>
              </a:rPr>
              <a:t>t</a:t>
            </a:r>
            <a:r>
              <a:rPr lang="en-US" sz="1100" spc="15" baseline="-11904" dirty="0" err="1" smtClean="0">
                <a:latin typeface="Arial"/>
                <a:cs typeface="Arial"/>
              </a:rPr>
              <a:t>k</a:t>
            </a:r>
            <a:r>
              <a:rPr lang="en-US" sz="1100" spc="-135" baseline="-11904" dirty="0" smtClean="0">
                <a:latin typeface="Arial"/>
                <a:cs typeface="Arial"/>
              </a:rPr>
              <a:t> </a:t>
            </a:r>
            <a:r>
              <a:rPr lang="en-US" sz="1050" spc="45" dirty="0" smtClean="0">
                <a:latin typeface="Kozuka Gothic Pr6N EL"/>
                <a:cs typeface="Kozuka Gothic Pr6N EL"/>
              </a:rPr>
              <a:t>|</a:t>
            </a:r>
            <a:r>
              <a:rPr lang="en-US" sz="1050" spc="25" dirty="0" smtClean="0">
                <a:latin typeface="Arial"/>
                <a:cs typeface="Arial"/>
              </a:rPr>
              <a:t>c</a:t>
            </a:r>
            <a:r>
              <a:rPr lang="en-US" sz="1050" spc="50" dirty="0" smtClean="0">
                <a:latin typeface="Arial"/>
                <a:cs typeface="Arial"/>
              </a:rPr>
              <a:t>)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-70" dirty="0" smtClean="0">
                <a:latin typeface="Arial"/>
                <a:cs typeface="Arial"/>
              </a:rPr>
              <a:t>w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g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30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80" dirty="0" smtClean="0">
                <a:latin typeface="Arial"/>
                <a:cs typeface="Arial"/>
              </a:rPr>
              <a:t>t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nd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120" dirty="0" smtClean="0">
                <a:latin typeface="Arial"/>
                <a:cs typeface="Arial"/>
              </a:rPr>
              <a:t>es</a:t>
            </a:r>
            <a:r>
              <a:rPr lang="en-US" sz="1050" spc="35" dirty="0" smtClean="0">
                <a:latin typeface="Arial"/>
                <a:cs typeface="Arial"/>
              </a:rPr>
              <a:t> 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-45" dirty="0" smtClean="0">
                <a:latin typeface="Arial"/>
                <a:cs typeface="Arial"/>
              </a:rPr>
              <a:t>w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60" dirty="0" smtClean="0">
                <a:latin typeface="Arial"/>
                <a:cs typeface="Arial"/>
              </a:rPr>
              <a:t>g</a:t>
            </a:r>
            <a:r>
              <a:rPr lang="en-US" sz="1050" spc="-40" dirty="0" smtClean="0">
                <a:latin typeface="Arial"/>
                <a:cs typeface="Arial"/>
              </a:rPr>
              <a:t>oo</a:t>
            </a:r>
            <a:r>
              <a:rPr lang="en-US" sz="1050" spc="-45" dirty="0" smtClean="0">
                <a:latin typeface="Arial"/>
                <a:cs typeface="Arial"/>
              </a:rPr>
              <a:t>d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nd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5" dirty="0" smtClean="0">
                <a:latin typeface="Arial"/>
                <a:cs typeface="Arial"/>
              </a:rPr>
              <a:t>r</a:t>
            </a:r>
            <a:r>
              <a:rPr lang="en-US" sz="1050" spc="40" dirty="0" smtClean="0">
                <a:latin typeface="Arial"/>
                <a:cs typeface="Arial"/>
              </a:rPr>
              <a:t> </a:t>
            </a:r>
            <a:r>
              <a:rPr lang="en-US" sz="1050" spc="80" dirty="0" err="1" smtClean="0">
                <a:latin typeface="Arial"/>
                <a:cs typeface="Arial"/>
              </a:rPr>
              <a:t>t</a:t>
            </a:r>
            <a:r>
              <a:rPr lang="en-US" sz="1100" spc="15" baseline="-11904" dirty="0" err="1" smtClean="0">
                <a:latin typeface="Arial"/>
                <a:cs typeface="Arial"/>
              </a:rPr>
              <a:t>k</a:t>
            </a:r>
            <a:r>
              <a:rPr lang="en-US" sz="1100" spc="15" baseline="-11904" dirty="0" smtClean="0">
                <a:latin typeface="Arial"/>
                <a:cs typeface="Arial"/>
              </a:rPr>
              <a:t> </a:t>
            </a:r>
            <a:r>
              <a:rPr lang="en-US" sz="1100" spc="60" baseline="-11904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60" dirty="0" smtClean="0">
                <a:latin typeface="Arial"/>
                <a:cs typeface="Arial"/>
              </a:rPr>
              <a:t> </a:t>
            </a:r>
            <a:r>
              <a:rPr lang="en-US" sz="1050" spc="20" dirty="0" smtClean="0">
                <a:latin typeface="Arial"/>
                <a:cs typeface="Arial"/>
              </a:rPr>
              <a:t>f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5" dirty="0" smtClean="0">
                <a:latin typeface="Arial"/>
                <a:cs typeface="Arial"/>
              </a:rPr>
              <a:t>r</a:t>
            </a:r>
            <a:r>
              <a:rPr lang="en-US" sz="1050" spc="40" dirty="0" smtClean="0">
                <a:latin typeface="Arial"/>
                <a:cs typeface="Arial"/>
              </a:rPr>
              <a:t> </a:t>
            </a:r>
            <a:r>
              <a:rPr lang="en-US" sz="1050" spc="25" dirty="0" smtClean="0">
                <a:latin typeface="Arial"/>
                <a:cs typeface="Arial"/>
              </a:rPr>
              <a:t>c</a:t>
            </a:r>
            <a:r>
              <a:rPr lang="en-US" sz="1050" spc="-5" dirty="0" smtClean="0">
                <a:latin typeface="Arial"/>
                <a:cs typeface="Arial"/>
              </a:rPr>
              <a:t>.</a:t>
            </a:r>
            <a:endParaRPr lang="en-US" sz="1050" dirty="0" smtClean="0">
              <a:latin typeface="Arial"/>
              <a:cs typeface="Arial"/>
            </a:endParaRPr>
          </a:p>
          <a:p>
            <a:pPr marL="289560" marR="203835" indent="0">
              <a:lnSpc>
                <a:spcPts val="1190"/>
              </a:lnSpc>
              <a:spcBef>
                <a:spcPts val="45"/>
              </a:spcBef>
            </a:pPr>
            <a:r>
              <a:rPr lang="en-US" sz="1050" spc="65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70" dirty="0" smtClean="0">
                <a:latin typeface="Arial"/>
                <a:cs typeface="Arial"/>
              </a:rPr>
              <a:t>p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5" dirty="0" smtClean="0">
                <a:latin typeface="Arial"/>
                <a:cs typeface="Arial"/>
              </a:rPr>
              <a:t>r</a:t>
            </a:r>
            <a:r>
              <a:rPr lang="en-US" sz="1050" spc="40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-65" dirty="0" smtClean="0">
                <a:latin typeface="Arial"/>
                <a:cs typeface="Arial"/>
              </a:rPr>
              <a:t>g</a:t>
            </a:r>
            <a:r>
              <a:rPr lang="en-US" sz="1050" spc="-105" dirty="0" smtClean="0">
                <a:latin typeface="Arial"/>
                <a:cs typeface="Arial"/>
              </a:rPr>
              <a:t> </a:t>
            </a:r>
            <a:r>
              <a:rPr lang="en-US" sz="1050" spc="-565" dirty="0" smtClean="0">
                <a:latin typeface="Arial"/>
                <a:cs typeface="Arial"/>
              </a:rPr>
              <a:t>P</a:t>
            </a:r>
            <a:r>
              <a:rPr lang="en-US" sz="1800" spc="240" baseline="13888" dirty="0" smtClean="0">
                <a:latin typeface="Arial"/>
                <a:cs typeface="Arial"/>
              </a:rPr>
              <a:t>ˆ</a:t>
            </a:r>
            <a:r>
              <a:rPr lang="en-US" sz="1800" spc="-247" baseline="13888" dirty="0" smtClean="0">
                <a:latin typeface="Arial"/>
                <a:cs typeface="Arial"/>
              </a:rPr>
              <a:t> </a:t>
            </a:r>
            <a:r>
              <a:rPr lang="en-US" sz="1050" spc="45" dirty="0" smtClean="0">
                <a:latin typeface="Arial"/>
                <a:cs typeface="Arial"/>
              </a:rPr>
              <a:t>(</a:t>
            </a:r>
            <a:r>
              <a:rPr lang="en-US" sz="1050" spc="25" dirty="0" smtClean="0">
                <a:latin typeface="Arial"/>
                <a:cs typeface="Arial"/>
              </a:rPr>
              <a:t>c</a:t>
            </a:r>
            <a:r>
              <a:rPr lang="en-US" sz="1050" spc="50" dirty="0" smtClean="0">
                <a:latin typeface="Arial"/>
                <a:cs typeface="Arial"/>
              </a:rPr>
              <a:t>)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-70" dirty="0" smtClean="0">
                <a:latin typeface="Arial"/>
                <a:cs typeface="Arial"/>
              </a:rPr>
              <a:t>w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g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30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nd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120" dirty="0" smtClean="0">
                <a:latin typeface="Arial"/>
                <a:cs typeface="Arial"/>
              </a:rPr>
              <a:t>es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50" dirty="0" smtClean="0">
                <a:latin typeface="Arial"/>
                <a:cs typeface="Arial"/>
              </a:rPr>
              <a:t>v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60" dirty="0" smtClean="0">
                <a:latin typeface="Arial"/>
                <a:cs typeface="Arial"/>
              </a:rPr>
              <a:t> </a:t>
            </a:r>
            <a:r>
              <a:rPr lang="en-US" sz="1050" spc="20" dirty="0" smtClean="0">
                <a:latin typeface="Arial"/>
                <a:cs typeface="Arial"/>
              </a:rPr>
              <a:t>f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45" dirty="0" smtClean="0">
                <a:latin typeface="Arial"/>
                <a:cs typeface="Arial"/>
              </a:rPr>
              <a:t>qu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45" dirty="0" smtClean="0">
                <a:latin typeface="Arial"/>
                <a:cs typeface="Arial"/>
              </a:rPr>
              <a:t>y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25" dirty="0" smtClean="0">
                <a:latin typeface="Arial"/>
                <a:cs typeface="Arial"/>
              </a:rPr>
              <a:t>f</a:t>
            </a:r>
            <a:r>
              <a:rPr lang="en-US" sz="1050" spc="40" dirty="0" smtClean="0">
                <a:latin typeface="Arial"/>
                <a:cs typeface="Arial"/>
              </a:rPr>
              <a:t> </a:t>
            </a:r>
            <a:r>
              <a:rPr lang="en-US" sz="1050" spc="25" dirty="0" smtClean="0">
                <a:latin typeface="Arial"/>
                <a:cs typeface="Arial"/>
              </a:rPr>
              <a:t>c</a:t>
            </a:r>
            <a:r>
              <a:rPr lang="en-US" sz="1050" spc="-5" dirty="0" smtClean="0">
                <a:latin typeface="Arial"/>
                <a:cs typeface="Arial"/>
              </a:rPr>
              <a:t>.</a:t>
            </a:r>
            <a:endParaRPr lang="en-US" sz="1050" dirty="0" smtClean="0">
              <a:latin typeface="Arial"/>
              <a:cs typeface="Arial"/>
            </a:endParaRPr>
          </a:p>
          <a:p>
            <a:pPr marL="289560" marR="12700">
              <a:lnSpc>
                <a:spcPts val="1190"/>
              </a:lnSpc>
              <a:spcBef>
                <a:spcPts val="10"/>
              </a:spcBef>
            </a:pPr>
            <a:r>
              <a:rPr lang="en-US" sz="1050" spc="65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-45" dirty="0" smtClean="0">
                <a:latin typeface="Arial"/>
                <a:cs typeface="Arial"/>
              </a:rPr>
              <a:t>u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25" dirty="0" smtClean="0">
                <a:latin typeface="Arial"/>
                <a:cs typeface="Arial"/>
              </a:rPr>
              <a:t>f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-65" dirty="0" smtClean="0">
                <a:latin typeface="Arial"/>
                <a:cs typeface="Arial"/>
              </a:rPr>
              <a:t>g</a:t>
            </a:r>
            <a:r>
              <a:rPr lang="en-US" sz="1050" spc="35" dirty="0" smtClean="0">
                <a:latin typeface="Arial"/>
                <a:cs typeface="Arial"/>
              </a:rPr>
              <a:t> </a:t>
            </a:r>
            <a:r>
              <a:rPr lang="en-US" sz="1050" spc="-70" dirty="0" smtClean="0">
                <a:latin typeface="Arial"/>
                <a:cs typeface="Arial"/>
              </a:rPr>
              <a:t>p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5" dirty="0" smtClean="0">
                <a:latin typeface="Arial"/>
                <a:cs typeface="Arial"/>
              </a:rPr>
              <a:t>r</a:t>
            </a:r>
            <a:r>
              <a:rPr lang="en-US" sz="1050" spc="40" dirty="0" smtClean="0">
                <a:latin typeface="Arial"/>
                <a:cs typeface="Arial"/>
              </a:rPr>
              <a:t> 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45" dirty="0" smtClean="0">
                <a:latin typeface="Arial"/>
                <a:cs typeface="Arial"/>
              </a:rPr>
              <a:t>nd</a:t>
            </a:r>
            <a:r>
              <a:rPr lang="en-US" sz="1050" spc="60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-70" dirty="0" smtClean="0">
                <a:latin typeface="Arial"/>
                <a:cs typeface="Arial"/>
              </a:rPr>
              <a:t>w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60" dirty="0" smtClean="0">
                <a:latin typeface="Arial"/>
                <a:cs typeface="Arial"/>
              </a:rPr>
              <a:t>g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35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-45" dirty="0" smtClean="0">
                <a:latin typeface="Arial"/>
                <a:cs typeface="Arial"/>
              </a:rPr>
              <a:t>u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25" dirty="0" smtClean="0">
                <a:latin typeface="Arial"/>
                <a:cs typeface="Arial"/>
              </a:rPr>
              <a:t>f 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-45" dirty="0" smtClean="0">
                <a:latin typeface="Arial"/>
                <a:cs typeface="Arial"/>
              </a:rPr>
              <a:t>w</a:t>
            </a:r>
            <a:r>
              <a:rPr lang="en-US" sz="1050" spc="35" dirty="0" smtClean="0">
                <a:latin typeface="Arial"/>
                <a:cs typeface="Arial"/>
              </a:rPr>
              <a:t> 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-45" dirty="0" smtClean="0">
                <a:latin typeface="Arial"/>
                <a:cs typeface="Arial"/>
              </a:rPr>
              <a:t>u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60" dirty="0" smtClean="0">
                <a:latin typeface="Arial"/>
                <a:cs typeface="Arial"/>
              </a:rPr>
              <a:t> 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50" dirty="0" smtClean="0">
                <a:latin typeface="Arial"/>
                <a:cs typeface="Arial"/>
              </a:rPr>
              <a:t>v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d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0" dirty="0" smtClean="0">
                <a:latin typeface="Arial"/>
                <a:cs typeface="Arial"/>
              </a:rPr>
              <a:t>r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20" dirty="0" smtClean="0">
                <a:latin typeface="Arial"/>
                <a:cs typeface="Arial"/>
              </a:rPr>
              <a:t>f</a:t>
            </a:r>
            <a:r>
              <a:rPr lang="en-US" sz="1050" spc="-85" dirty="0" smtClean="0">
                <a:latin typeface="Arial"/>
                <a:cs typeface="Arial"/>
              </a:rPr>
              <a:t>o</a:t>
            </a:r>
            <a:r>
              <a:rPr lang="en-US" sz="1050" spc="5" dirty="0" smtClean="0">
                <a:latin typeface="Arial"/>
                <a:cs typeface="Arial"/>
              </a:rPr>
              <a:t>r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45" dirty="0" smtClean="0">
                <a:latin typeface="Arial"/>
                <a:cs typeface="Arial"/>
              </a:rPr>
              <a:t>d</a:t>
            </a:r>
            <a:r>
              <a:rPr lang="en-US" sz="1050" spc="-40" dirty="0" smtClean="0">
                <a:latin typeface="Arial"/>
                <a:cs typeface="Arial"/>
              </a:rPr>
              <a:t>o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45" dirty="0" smtClean="0">
                <a:latin typeface="Arial"/>
                <a:cs typeface="Arial"/>
              </a:rPr>
              <a:t>u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20" dirty="0" smtClean="0">
                <a:latin typeface="Arial"/>
                <a:cs typeface="Arial"/>
              </a:rPr>
              <a:t>b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-65" dirty="0" smtClean="0">
                <a:latin typeface="Arial"/>
                <a:cs typeface="Arial"/>
              </a:rPr>
              <a:t>g</a:t>
            </a:r>
            <a:r>
              <a:rPr lang="en-US" sz="1050" spc="50" dirty="0" smtClean="0">
                <a:latin typeface="Arial"/>
                <a:cs typeface="Arial"/>
              </a:rPr>
              <a:t> 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289560">
              <a:lnSpc>
                <a:spcPts val="1160"/>
              </a:lnSpc>
            </a:pP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120" dirty="0" smtClean="0">
                <a:latin typeface="Arial"/>
                <a:cs typeface="Arial"/>
              </a:rPr>
              <a:t>ss</a:t>
            </a:r>
            <a:r>
              <a:rPr lang="en-US" sz="1050" spc="-5" dirty="0" smtClean="0">
                <a:latin typeface="Arial"/>
                <a:cs typeface="Arial"/>
              </a:rPr>
              <a:t>.</a:t>
            </a:r>
            <a:endParaRPr lang="en-US" sz="1050" dirty="0" smtClean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lang="en-US" sz="1050" spc="-40" dirty="0" smtClean="0">
                <a:latin typeface="Arial"/>
                <a:cs typeface="Arial"/>
              </a:rPr>
              <a:t>W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-120" dirty="0" smtClean="0">
                <a:latin typeface="Arial"/>
                <a:cs typeface="Arial"/>
              </a:rPr>
              <a:t>se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10" dirty="0" smtClean="0">
                <a:latin typeface="Arial"/>
                <a:cs typeface="Arial"/>
              </a:rPr>
              <a:t>l</a:t>
            </a:r>
            <a:r>
              <a:rPr lang="en-US" sz="1050" spc="-80" dirty="0" smtClean="0">
                <a:latin typeface="Arial"/>
                <a:cs typeface="Arial"/>
              </a:rPr>
              <a:t>a</a:t>
            </a:r>
            <a:r>
              <a:rPr lang="en-US" sz="1050" spc="-120" dirty="0" smtClean="0">
                <a:latin typeface="Arial"/>
                <a:cs typeface="Arial"/>
              </a:rPr>
              <a:t>ss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-45" dirty="0" smtClean="0">
                <a:latin typeface="Arial"/>
                <a:cs typeface="Arial"/>
              </a:rPr>
              <a:t>w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45" dirty="0" smtClean="0">
                <a:latin typeface="Arial"/>
                <a:cs typeface="Arial"/>
              </a:rPr>
              <a:t> 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-45" dirty="0" smtClean="0">
                <a:latin typeface="Arial"/>
                <a:cs typeface="Arial"/>
              </a:rPr>
              <a:t>h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55" dirty="0" smtClean="0">
                <a:latin typeface="Arial"/>
                <a:cs typeface="Arial"/>
              </a:rPr>
              <a:t> </a:t>
            </a:r>
            <a:r>
              <a:rPr lang="en-US" sz="1050" spc="-50" dirty="0" smtClean="0">
                <a:latin typeface="Arial"/>
                <a:cs typeface="Arial"/>
              </a:rPr>
              <a:t>m</a:t>
            </a:r>
            <a:r>
              <a:rPr lang="en-US" sz="1050" spc="-60" dirty="0" smtClean="0">
                <a:latin typeface="Arial"/>
                <a:cs typeface="Arial"/>
              </a:rPr>
              <a:t>o</a:t>
            </a:r>
            <a:r>
              <a:rPr lang="en-US" sz="1050" spc="-120" dirty="0" smtClean="0">
                <a:latin typeface="Arial"/>
                <a:cs typeface="Arial"/>
              </a:rPr>
              <a:t>s</a:t>
            </a:r>
            <a:r>
              <a:rPr lang="en-US" sz="1050" spc="80" dirty="0" smtClean="0">
                <a:latin typeface="Arial"/>
                <a:cs typeface="Arial"/>
              </a:rPr>
              <a:t>t</a:t>
            </a:r>
            <a:r>
              <a:rPr lang="en-US" sz="1050" spc="30" dirty="0" smtClean="0">
                <a:latin typeface="Arial"/>
                <a:cs typeface="Arial"/>
              </a:rPr>
              <a:t> 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50" dirty="0" smtClean="0">
                <a:latin typeface="Arial"/>
                <a:cs typeface="Arial"/>
              </a:rPr>
              <a:t>v</a:t>
            </a:r>
            <a:r>
              <a:rPr lang="en-US" sz="1050" spc="10" dirty="0" smtClean="0">
                <a:latin typeface="Arial"/>
                <a:cs typeface="Arial"/>
              </a:rPr>
              <a:t>i</a:t>
            </a:r>
            <a:r>
              <a:rPr lang="en-US" sz="1050" spc="-45" dirty="0" smtClean="0">
                <a:latin typeface="Arial"/>
                <a:cs typeface="Arial"/>
              </a:rPr>
              <a:t>d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45" dirty="0" smtClean="0">
                <a:latin typeface="Arial"/>
                <a:cs typeface="Arial"/>
              </a:rPr>
              <a:t>n</a:t>
            </a:r>
            <a:r>
              <a:rPr lang="en-US" sz="1050" spc="-60" dirty="0" smtClean="0">
                <a:latin typeface="Arial"/>
                <a:cs typeface="Arial"/>
              </a:rPr>
              <a:t>c</a:t>
            </a:r>
            <a:r>
              <a:rPr lang="en-US" sz="1050" spc="-120" dirty="0" smtClean="0">
                <a:latin typeface="Arial"/>
                <a:cs typeface="Arial"/>
              </a:rPr>
              <a:t>e</a:t>
            </a:r>
            <a:r>
              <a:rPr lang="en-US" sz="1050" spc="-5" dirty="0" smtClean="0">
                <a:latin typeface="Arial"/>
                <a:cs typeface="Arial"/>
              </a:rPr>
              <a:t>.</a:t>
            </a:r>
            <a:endParaRPr lang="en-US" sz="105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BC3CD-CA6D-4AF0-BA4A-AD92C8E5BD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37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4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6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5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3D96-FE75-4A6E-8B93-04F5498CBBCB}" type="datetimeFigureOut">
              <a:rPr lang="en-US" smtClean="0"/>
              <a:t>26-Apr-19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062D8-F4AE-4C20-91FC-6E9EB43CE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8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Naïve Bayes</a:t>
            </a:r>
            <a:br>
              <a:rPr lang="en-US" dirty="0" smtClean="0"/>
            </a:br>
            <a:r>
              <a:rPr lang="en-US" sz="2800" dirty="0" smtClean="0"/>
              <a:t>Text Classification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Parameter Estimation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7877"/>
            <a:ext cx="10515600" cy="4351338"/>
          </a:xfrm>
        </p:spPr>
        <p:txBody>
          <a:bodyPr/>
          <a:lstStyle/>
          <a:p>
            <a:r>
              <a:rPr lang="en-US" dirty="0" smtClean="0"/>
              <a:t>Estimate parameters P(c) and P(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| c) from train data</a:t>
            </a:r>
          </a:p>
          <a:p>
            <a:pPr lvl="1"/>
            <a:r>
              <a:rPr lang="en-US" dirty="0" smtClean="0"/>
              <a:t>Prior: </a:t>
            </a:r>
          </a:p>
          <a:p>
            <a:pPr lvl="6"/>
            <a:r>
              <a:rPr lang="en-US" sz="2400" dirty="0" smtClean="0"/>
              <a:t>P(c)  =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/ N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 = number of docs in class c, N = total number of docs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Conditional probability:</a:t>
            </a:r>
          </a:p>
          <a:p>
            <a:pPr lvl="6"/>
            <a:r>
              <a:rPr lang="en-US" sz="2400" dirty="0" smtClean="0"/>
              <a:t>P(t | c) =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ct</a:t>
            </a:r>
            <a:r>
              <a:rPr lang="en-US" sz="2400" dirty="0" smtClean="0"/>
              <a:t> / </a:t>
            </a:r>
            <a:r>
              <a:rPr lang="en-US" sz="2400" baseline="-25000" dirty="0" err="1" smtClean="0"/>
              <a:t>Tct</a:t>
            </a:r>
            <a:r>
              <a:rPr lang="en-US" sz="2400" baseline="-25000" dirty="0" smtClean="0"/>
              <a:t>’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ct</a:t>
            </a:r>
            <a:r>
              <a:rPr lang="en-US" dirty="0" smtClean="0"/>
              <a:t> is the number of tokens t in training documents from class c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4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8387"/>
            <a:ext cx="9755777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P(</a:t>
            </a:r>
            <a:r>
              <a:rPr lang="en-US" sz="2400" dirty="0" err="1" smtClean="0"/>
              <a:t>China|d</a:t>
            </a:r>
            <a:r>
              <a:rPr lang="en-US" sz="2400" dirty="0" smtClean="0"/>
              <a:t>) </a:t>
            </a:r>
            <a:r>
              <a:rPr lang="en-US" sz="2400" spc="-254" dirty="0" smtClean="0">
                <a:latin typeface="Kozuka Gothic Pr6N EL"/>
                <a:cs typeface="Kozuka Gothic Pr6N EL"/>
              </a:rPr>
              <a:t>∝  </a:t>
            </a:r>
            <a:r>
              <a:rPr lang="en-US" sz="2400" spc="-254" dirty="0" smtClean="0">
                <a:cs typeface="Kozuka Gothic Pr6N EL"/>
              </a:rPr>
              <a:t>P(China) . P(Beijing | China) . P(and | China) . P(Taipei | China) . P(join  | </a:t>
            </a:r>
            <a:r>
              <a:rPr lang="en-US" sz="2400" spc="-254" dirty="0" err="1" smtClean="0">
                <a:cs typeface="Kozuka Gothic Pr6N EL"/>
              </a:rPr>
              <a:t>Chiina</a:t>
            </a:r>
            <a:r>
              <a:rPr lang="en-US" sz="2400" spc="-254" dirty="0" smtClean="0">
                <a:cs typeface="Kozuka Gothic Pr6N EL"/>
              </a:rPr>
              <a:t>) . </a:t>
            </a:r>
            <a:r>
              <a:rPr lang="en-US" sz="2400" spc="-254" dirty="0" smtClean="0">
                <a:solidFill>
                  <a:srgbClr val="FF0000"/>
                </a:solidFill>
                <a:cs typeface="Kozuka Gothic Pr6N EL"/>
              </a:rPr>
              <a:t>P(WTO | China)</a:t>
            </a:r>
          </a:p>
          <a:p>
            <a:endParaRPr lang="en-US" sz="2400" dirty="0"/>
          </a:p>
          <a:p>
            <a:r>
              <a:rPr lang="en-US" sz="2400" dirty="0" smtClean="0"/>
              <a:t>If WTO never occurs in class China in the train set:</a:t>
            </a:r>
          </a:p>
          <a:p>
            <a:pPr marL="457200" lvl="1" indent="0">
              <a:buNone/>
            </a:pPr>
            <a:r>
              <a:rPr lang="en-US" sz="2000" dirty="0" smtClean="0"/>
              <a:t>P(WTO | China) = 0 /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china</a:t>
            </a:r>
            <a:r>
              <a:rPr lang="en-US" sz="2000" baseline="-25000" dirty="0" smtClean="0"/>
              <a:t>, t’ </a:t>
            </a:r>
            <a:r>
              <a:rPr lang="en-US" sz="2000" dirty="0" smtClean="0"/>
              <a:t>= 0</a:t>
            </a:r>
            <a:endParaRPr lang="en-US" sz="2000" baseline="-25000" dirty="0" smtClean="0"/>
          </a:p>
          <a:p>
            <a:r>
              <a:rPr lang="en-US" sz="2400" dirty="0" smtClean="0"/>
              <a:t>Thus we will get P(china | d) = 0 for any document that contains WTO</a:t>
            </a:r>
          </a:p>
        </p:txBody>
      </p:sp>
      <p:sp>
        <p:nvSpPr>
          <p:cNvPr id="9" name="object 11"/>
          <p:cNvSpPr txBox="1"/>
          <p:nvPr/>
        </p:nvSpPr>
        <p:spPr>
          <a:xfrm>
            <a:off x="5457342" y="1898387"/>
            <a:ext cx="864019" cy="2086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9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=</a:t>
            </a:r>
            <a:r>
              <a:rPr sz="1400" spc="-95" dirty="0">
                <a:latin typeface="Arial"/>
                <a:cs typeface="Arial"/>
              </a:rPr>
              <a:t>C</a:t>
            </a:r>
            <a:r>
              <a:rPr sz="1400" spc="-45" dirty="0">
                <a:latin typeface="Arial"/>
                <a:cs typeface="Arial"/>
              </a:rPr>
              <a:t>h</a:t>
            </a:r>
            <a:r>
              <a:rPr sz="1400" spc="10" dirty="0">
                <a:latin typeface="Arial"/>
                <a:cs typeface="Arial"/>
              </a:rPr>
              <a:t>i</a:t>
            </a:r>
            <a:r>
              <a:rPr sz="1400" spc="-45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3447113" y="2854953"/>
            <a:ext cx="947487" cy="2917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X</a:t>
            </a:r>
            <a:r>
              <a:rPr sz="1400" spc="-30" baseline="-11904" dirty="0">
                <a:latin typeface="Arial"/>
                <a:cs typeface="Arial"/>
              </a:rPr>
              <a:t>1</a:t>
            </a:r>
            <a:r>
              <a:rPr sz="1400" spc="-202" baseline="-11904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=</a:t>
            </a:r>
            <a:r>
              <a:rPr sz="1400" spc="100" dirty="0">
                <a:latin typeface="Arial"/>
                <a:cs typeface="Arial"/>
              </a:rPr>
              <a:t>B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70" dirty="0">
                <a:latin typeface="Arial"/>
                <a:cs typeface="Arial"/>
              </a:rPr>
              <a:t>i</a:t>
            </a:r>
            <a:r>
              <a:rPr sz="1400" spc="190" dirty="0">
                <a:latin typeface="Arial"/>
                <a:cs typeface="Arial"/>
              </a:rPr>
              <a:t>j</a:t>
            </a:r>
            <a:r>
              <a:rPr sz="1400" spc="70" dirty="0">
                <a:latin typeface="Arial"/>
                <a:cs typeface="Arial"/>
              </a:rPr>
              <a:t>i</a:t>
            </a:r>
            <a:r>
              <a:rPr sz="1400" spc="50" dirty="0">
                <a:latin typeface="Arial"/>
                <a:cs typeface="Arial"/>
              </a:rPr>
              <a:t>n</a:t>
            </a:r>
            <a:r>
              <a:rPr sz="1400" spc="75" dirty="0">
                <a:latin typeface="Arial"/>
                <a:cs typeface="Arial"/>
              </a:rPr>
              <a:t>g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3"/>
          <p:cNvSpPr txBox="1"/>
          <p:nvPr/>
        </p:nvSpPr>
        <p:spPr>
          <a:xfrm>
            <a:off x="4620845" y="2854953"/>
            <a:ext cx="757975" cy="197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X</a:t>
            </a:r>
            <a:r>
              <a:rPr sz="1400" spc="-30" baseline="-11904" dirty="0">
                <a:latin typeface="Arial"/>
                <a:cs typeface="Arial"/>
              </a:rPr>
              <a:t>2</a:t>
            </a:r>
            <a:r>
              <a:rPr sz="1400" spc="-202" baseline="-11904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=</a:t>
            </a:r>
            <a:r>
              <a:rPr sz="1400" spc="50" dirty="0">
                <a:latin typeface="Arial"/>
                <a:cs typeface="Arial"/>
              </a:rPr>
              <a:t>an</a:t>
            </a:r>
            <a:r>
              <a:rPr sz="1400" spc="60" dirty="0">
                <a:latin typeface="Arial"/>
                <a:cs typeface="Arial"/>
              </a:rPr>
              <a:t>d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4"/>
          <p:cNvSpPr txBox="1"/>
          <p:nvPr/>
        </p:nvSpPr>
        <p:spPr>
          <a:xfrm>
            <a:off x="5394000" y="2854953"/>
            <a:ext cx="952446" cy="211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X</a:t>
            </a:r>
            <a:r>
              <a:rPr sz="1400" spc="-30" baseline="-11904" dirty="0">
                <a:latin typeface="Arial"/>
                <a:cs typeface="Arial"/>
              </a:rPr>
              <a:t>3</a:t>
            </a:r>
            <a:r>
              <a:rPr sz="1400" spc="-202" baseline="-11904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=</a:t>
            </a:r>
            <a:r>
              <a:rPr sz="1400" spc="80" dirty="0">
                <a:latin typeface="Arial"/>
                <a:cs typeface="Arial"/>
              </a:rPr>
              <a:t>T</a:t>
            </a:r>
            <a:r>
              <a:rPr sz="1400" spc="50" dirty="0">
                <a:latin typeface="Arial"/>
                <a:cs typeface="Arial"/>
              </a:rPr>
              <a:t>a</a:t>
            </a:r>
            <a:r>
              <a:rPr sz="1400" spc="7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pe</a:t>
            </a:r>
            <a:r>
              <a:rPr sz="1400" spc="75" dirty="0">
                <a:latin typeface="Arial"/>
                <a:cs typeface="Arial"/>
              </a:rPr>
              <a:t>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5"/>
          <p:cNvSpPr txBox="1"/>
          <p:nvPr/>
        </p:nvSpPr>
        <p:spPr>
          <a:xfrm>
            <a:off x="6378220" y="2854953"/>
            <a:ext cx="667195" cy="1531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X</a:t>
            </a:r>
            <a:r>
              <a:rPr sz="1400" spc="-30" baseline="-11904" dirty="0">
                <a:latin typeface="Arial"/>
                <a:cs typeface="Arial"/>
              </a:rPr>
              <a:t>4</a:t>
            </a:r>
            <a:r>
              <a:rPr sz="1400" spc="-202" baseline="-11904" dirty="0">
                <a:latin typeface="Arial"/>
                <a:cs typeface="Arial"/>
              </a:rPr>
              <a:t> </a:t>
            </a:r>
            <a:r>
              <a:rPr sz="1400" spc="190" dirty="0">
                <a:latin typeface="Arial"/>
                <a:cs typeface="Arial"/>
              </a:rPr>
              <a:t>=j</a:t>
            </a:r>
            <a:r>
              <a:rPr sz="1400" spc="70" dirty="0">
                <a:latin typeface="Arial"/>
                <a:cs typeface="Arial"/>
              </a:rPr>
              <a:t>oi</a:t>
            </a:r>
            <a:r>
              <a:rPr sz="1400" spc="50" dirty="0">
                <a:latin typeface="Arial"/>
                <a:cs typeface="Arial"/>
              </a:rPr>
              <a:t>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6"/>
          <p:cNvSpPr txBox="1"/>
          <p:nvPr/>
        </p:nvSpPr>
        <p:spPr>
          <a:xfrm>
            <a:off x="7249578" y="2875651"/>
            <a:ext cx="836331" cy="2001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X</a:t>
            </a:r>
            <a:r>
              <a:rPr sz="1400" spc="37" baseline="-11904" dirty="0">
                <a:latin typeface="Arial"/>
                <a:cs typeface="Arial"/>
              </a:rPr>
              <a:t>5</a:t>
            </a:r>
            <a:r>
              <a:rPr sz="1400" spc="190" dirty="0">
                <a:latin typeface="Arial"/>
                <a:cs typeface="Arial"/>
              </a:rPr>
              <a:t>=</a:t>
            </a:r>
            <a:r>
              <a:rPr sz="1400" spc="150" dirty="0">
                <a:latin typeface="Arial"/>
                <a:cs typeface="Arial"/>
              </a:rPr>
              <a:t>W</a:t>
            </a:r>
            <a:r>
              <a:rPr sz="1400" spc="165" dirty="0">
                <a:latin typeface="Arial"/>
                <a:cs typeface="Arial"/>
              </a:rPr>
              <a:t>T</a:t>
            </a:r>
            <a:r>
              <a:rPr sz="1400" spc="60" dirty="0">
                <a:latin typeface="Arial"/>
                <a:cs typeface="Arial"/>
              </a:rPr>
              <a:t>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7"/>
          <p:cNvSpPr/>
          <p:nvPr/>
        </p:nvSpPr>
        <p:spPr>
          <a:xfrm>
            <a:off x="4084285" y="2719870"/>
            <a:ext cx="58295" cy="37211"/>
          </a:xfrm>
          <a:custGeom>
            <a:avLst/>
            <a:gdLst/>
            <a:ahLst/>
            <a:cxnLst/>
            <a:rect l="l" t="t" r="r" b="b"/>
            <a:pathLst>
              <a:path w="58295" h="37211">
                <a:moveTo>
                  <a:pt x="45892" y="0"/>
                </a:moveTo>
                <a:lnTo>
                  <a:pt x="0" y="35979"/>
                </a:lnTo>
                <a:lnTo>
                  <a:pt x="58295" y="37211"/>
                </a:lnTo>
                <a:lnTo>
                  <a:pt x="31253" y="25552"/>
                </a:lnTo>
                <a:lnTo>
                  <a:pt x="45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8"/>
          <p:cNvSpPr/>
          <p:nvPr/>
        </p:nvSpPr>
        <p:spPr>
          <a:xfrm>
            <a:off x="4115539" y="2179840"/>
            <a:ext cx="1696755" cy="565581"/>
          </a:xfrm>
          <a:custGeom>
            <a:avLst/>
            <a:gdLst/>
            <a:ahLst/>
            <a:cxnLst/>
            <a:rect l="l" t="t" r="r" b="b"/>
            <a:pathLst>
              <a:path w="1696755" h="565581">
                <a:moveTo>
                  <a:pt x="1696755" y="0"/>
                </a:moveTo>
                <a:lnTo>
                  <a:pt x="0" y="56558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9"/>
          <p:cNvSpPr/>
          <p:nvPr/>
        </p:nvSpPr>
        <p:spPr>
          <a:xfrm>
            <a:off x="4948288" y="2709062"/>
            <a:ext cx="56565" cy="46786"/>
          </a:xfrm>
          <a:custGeom>
            <a:avLst/>
            <a:gdLst/>
            <a:ahLst/>
            <a:cxnLst/>
            <a:rect l="l" t="t" r="r" b="b"/>
            <a:pathLst>
              <a:path w="56565" h="46786">
                <a:moveTo>
                  <a:pt x="34810" y="0"/>
                </a:moveTo>
                <a:lnTo>
                  <a:pt x="0" y="46786"/>
                </a:lnTo>
                <a:lnTo>
                  <a:pt x="56565" y="32639"/>
                </a:lnTo>
                <a:lnTo>
                  <a:pt x="27419" y="28511"/>
                </a:lnTo>
                <a:lnTo>
                  <a:pt x="348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20"/>
          <p:cNvSpPr/>
          <p:nvPr/>
        </p:nvSpPr>
        <p:spPr>
          <a:xfrm>
            <a:off x="4975707" y="2179840"/>
            <a:ext cx="836587" cy="557733"/>
          </a:xfrm>
          <a:custGeom>
            <a:avLst/>
            <a:gdLst/>
            <a:ahLst/>
            <a:cxnLst/>
            <a:rect l="l" t="t" r="r" b="b"/>
            <a:pathLst>
              <a:path w="836587" h="557733">
                <a:moveTo>
                  <a:pt x="836587" y="0"/>
                </a:moveTo>
                <a:lnTo>
                  <a:pt x="0" y="55773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21"/>
          <p:cNvSpPr/>
          <p:nvPr/>
        </p:nvSpPr>
        <p:spPr>
          <a:xfrm>
            <a:off x="5792673" y="2700934"/>
            <a:ext cx="39230" cy="54914"/>
          </a:xfrm>
          <a:custGeom>
            <a:avLst/>
            <a:gdLst/>
            <a:ahLst/>
            <a:cxnLst/>
            <a:rect l="l" t="t" r="r" b="b"/>
            <a:pathLst>
              <a:path w="39230" h="54914">
                <a:moveTo>
                  <a:pt x="0" y="0"/>
                </a:moveTo>
                <a:lnTo>
                  <a:pt x="19621" y="54914"/>
                </a:lnTo>
                <a:lnTo>
                  <a:pt x="31389" y="21958"/>
                </a:lnTo>
                <a:lnTo>
                  <a:pt x="19621" y="21958"/>
                </a:lnTo>
                <a:lnTo>
                  <a:pt x="0" y="0"/>
                </a:lnTo>
                <a:close/>
              </a:path>
              <a:path w="39230" h="54914">
                <a:moveTo>
                  <a:pt x="39230" y="0"/>
                </a:moveTo>
                <a:lnTo>
                  <a:pt x="19621" y="21958"/>
                </a:lnTo>
                <a:lnTo>
                  <a:pt x="31389" y="21958"/>
                </a:lnTo>
                <a:lnTo>
                  <a:pt x="39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2"/>
          <p:cNvSpPr/>
          <p:nvPr/>
        </p:nvSpPr>
        <p:spPr>
          <a:xfrm>
            <a:off x="5812294" y="2179840"/>
            <a:ext cx="0" cy="543052"/>
          </a:xfrm>
          <a:custGeom>
            <a:avLst/>
            <a:gdLst/>
            <a:ahLst/>
            <a:cxnLst/>
            <a:rect l="l" t="t" r="r" b="b"/>
            <a:pathLst>
              <a:path h="543052">
                <a:moveTo>
                  <a:pt x="0" y="0"/>
                </a:moveTo>
                <a:lnTo>
                  <a:pt x="0" y="54305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3"/>
          <p:cNvSpPr/>
          <p:nvPr/>
        </p:nvSpPr>
        <p:spPr>
          <a:xfrm>
            <a:off x="6619722" y="2709062"/>
            <a:ext cx="56578" cy="46786"/>
          </a:xfrm>
          <a:custGeom>
            <a:avLst/>
            <a:gdLst/>
            <a:ahLst/>
            <a:cxnLst/>
            <a:rect l="l" t="t" r="r" b="b"/>
            <a:pathLst>
              <a:path w="56578" h="46786">
                <a:moveTo>
                  <a:pt x="21767" y="0"/>
                </a:moveTo>
                <a:lnTo>
                  <a:pt x="29159" y="28511"/>
                </a:lnTo>
                <a:lnTo>
                  <a:pt x="0" y="32639"/>
                </a:lnTo>
                <a:lnTo>
                  <a:pt x="56578" y="46786"/>
                </a:lnTo>
                <a:lnTo>
                  <a:pt x="21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4"/>
          <p:cNvSpPr/>
          <p:nvPr/>
        </p:nvSpPr>
        <p:spPr>
          <a:xfrm>
            <a:off x="5812294" y="2179840"/>
            <a:ext cx="836587" cy="557733"/>
          </a:xfrm>
          <a:custGeom>
            <a:avLst/>
            <a:gdLst/>
            <a:ahLst/>
            <a:cxnLst/>
            <a:rect l="l" t="t" r="r" b="b"/>
            <a:pathLst>
              <a:path w="836587" h="557733">
                <a:moveTo>
                  <a:pt x="0" y="0"/>
                </a:moveTo>
                <a:lnTo>
                  <a:pt x="836587" y="557733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5"/>
          <p:cNvSpPr/>
          <p:nvPr/>
        </p:nvSpPr>
        <p:spPr>
          <a:xfrm>
            <a:off x="7482001" y="2719870"/>
            <a:ext cx="58293" cy="37211"/>
          </a:xfrm>
          <a:custGeom>
            <a:avLst/>
            <a:gdLst/>
            <a:ahLst/>
            <a:cxnLst/>
            <a:rect l="l" t="t" r="r" b="b"/>
            <a:pathLst>
              <a:path w="58293" h="37211">
                <a:moveTo>
                  <a:pt x="12407" y="0"/>
                </a:moveTo>
                <a:lnTo>
                  <a:pt x="27038" y="25552"/>
                </a:lnTo>
                <a:lnTo>
                  <a:pt x="0" y="37211"/>
                </a:lnTo>
                <a:lnTo>
                  <a:pt x="58293" y="35979"/>
                </a:lnTo>
                <a:lnTo>
                  <a:pt x="124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6"/>
          <p:cNvSpPr/>
          <p:nvPr/>
        </p:nvSpPr>
        <p:spPr>
          <a:xfrm>
            <a:off x="5812294" y="2179840"/>
            <a:ext cx="1696745" cy="565581"/>
          </a:xfrm>
          <a:custGeom>
            <a:avLst/>
            <a:gdLst/>
            <a:ahLst/>
            <a:cxnLst/>
            <a:rect l="l" t="t" r="r" b="b"/>
            <a:pathLst>
              <a:path w="1696745" h="565581">
                <a:moveTo>
                  <a:pt x="0" y="0"/>
                </a:moveTo>
                <a:lnTo>
                  <a:pt x="1696745" y="56558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58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avoid zeros: add-one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</a:p>
          <a:p>
            <a:pPr lvl="1"/>
            <a:r>
              <a:rPr lang="en-US" dirty="0" smtClean="0"/>
              <a:t>                             P(t </a:t>
            </a:r>
            <a:r>
              <a:rPr lang="en-US" dirty="0"/>
              <a:t>| c) = </a:t>
            </a:r>
            <a:r>
              <a:rPr lang="en-US" dirty="0" err="1"/>
              <a:t>T</a:t>
            </a:r>
            <a:r>
              <a:rPr lang="en-US" baseline="-25000" dirty="0" err="1"/>
              <a:t>ct</a:t>
            </a:r>
            <a:r>
              <a:rPr lang="en-US" dirty="0"/>
              <a:t> / </a:t>
            </a:r>
            <a:r>
              <a:rPr lang="en-US" baseline="-25000" dirty="0" err="1"/>
              <a:t>Tct</a:t>
            </a:r>
            <a:r>
              <a:rPr lang="en-US" baseline="-25000" dirty="0"/>
              <a:t>’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After: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dirty="0"/>
              <a:t>P(t | c) =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ct</a:t>
            </a:r>
            <a:r>
              <a:rPr lang="en-US" baseline="-25000" dirty="0" smtClean="0"/>
              <a:t> </a:t>
            </a:r>
            <a:r>
              <a:rPr lang="en-US" dirty="0" smtClean="0"/>
              <a:t>+ 1 </a:t>
            </a:r>
            <a:r>
              <a:rPr lang="en-US" dirty="0"/>
              <a:t>/ </a:t>
            </a:r>
            <a:r>
              <a:rPr lang="en-US" baseline="-25000" dirty="0" err="1"/>
              <a:t>Tct</a:t>
            </a:r>
            <a:r>
              <a:rPr lang="en-US" baseline="-25000" dirty="0" smtClean="0"/>
              <a:t>’</a:t>
            </a:r>
            <a:r>
              <a:rPr lang="en-US" dirty="0" smtClean="0"/>
              <a:t> + 1 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ct</a:t>
            </a:r>
            <a:r>
              <a:rPr lang="en-US" baseline="-25000" dirty="0" smtClean="0"/>
              <a:t> </a:t>
            </a:r>
            <a:r>
              <a:rPr lang="en-US" dirty="0" smtClean="0"/>
              <a:t>+1 </a:t>
            </a:r>
            <a:r>
              <a:rPr lang="en-US" dirty="0"/>
              <a:t>/ </a:t>
            </a:r>
            <a:r>
              <a:rPr lang="en-US" baseline="-25000" dirty="0" err="1"/>
              <a:t>Tct</a:t>
            </a:r>
            <a:r>
              <a:rPr lang="en-US" baseline="-25000" dirty="0" smtClean="0"/>
              <a:t>’ </a:t>
            </a:r>
            <a:r>
              <a:rPr lang="en-US" dirty="0" smtClean="0"/>
              <a:t>+ B</a:t>
            </a:r>
            <a:endParaRPr lang="en-US" dirty="0"/>
          </a:p>
          <a:p>
            <a:pPr lvl="1"/>
            <a:endParaRPr lang="en-US" baseline="-25000" dirty="0"/>
          </a:p>
          <a:p>
            <a:pPr lvl="1"/>
            <a:r>
              <a:rPr lang="en-US" dirty="0" smtClean="0"/>
              <a:t>B is the number of bins – in this case is the number of different words or the size of the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2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8554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Estimate parameters from the training corpus using add-one smoothing</a:t>
            </a:r>
          </a:p>
          <a:p>
            <a:r>
              <a:rPr lang="en-US" dirty="0" smtClean="0"/>
              <a:t>For a new document, for each class, compute sum of (</a:t>
            </a:r>
            <a:r>
              <a:rPr lang="en-US" dirty="0" err="1" smtClean="0"/>
              <a:t>i</a:t>
            </a:r>
            <a:r>
              <a:rPr lang="en-US" dirty="0" smtClean="0"/>
              <a:t>) log of prior and (ii) logs of conditional probabilities of the terms</a:t>
            </a:r>
          </a:p>
          <a:p>
            <a:r>
              <a:rPr lang="en-US" dirty="0" smtClean="0"/>
              <a:t>Assign the document to the class with the largest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5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Bayes: Training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7913914" cy="417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Bayes: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pc="145" dirty="0" err="1">
                <a:cs typeface="Arial"/>
              </a:rPr>
              <a:t>A</a:t>
            </a:r>
            <a:r>
              <a:rPr lang="en-US" spc="-10" dirty="0" err="1">
                <a:cs typeface="Arial"/>
              </a:rPr>
              <a:t>pp</a:t>
            </a:r>
            <a:r>
              <a:rPr lang="en-US" spc="245" dirty="0" err="1">
                <a:cs typeface="Arial"/>
              </a:rPr>
              <a:t>l</a:t>
            </a:r>
            <a:r>
              <a:rPr lang="en-US" spc="114" dirty="0" err="1">
                <a:cs typeface="Arial"/>
              </a:rPr>
              <a:t>y</a:t>
            </a:r>
            <a:r>
              <a:rPr lang="en-US" spc="155" dirty="0" err="1">
                <a:cs typeface="Arial"/>
              </a:rPr>
              <a:t>M</a:t>
            </a:r>
            <a:r>
              <a:rPr lang="en-US" spc="55" dirty="0" err="1">
                <a:cs typeface="Arial"/>
              </a:rPr>
              <a:t>u</a:t>
            </a:r>
            <a:r>
              <a:rPr lang="en-US" spc="245" dirty="0" err="1">
                <a:cs typeface="Arial"/>
              </a:rPr>
              <a:t>l</a:t>
            </a:r>
            <a:r>
              <a:rPr lang="en-US" spc="335" dirty="0" err="1">
                <a:cs typeface="Arial"/>
              </a:rPr>
              <a:t>t</a:t>
            </a:r>
            <a:r>
              <a:rPr lang="en-US" spc="70" dirty="0" err="1">
                <a:cs typeface="Arial"/>
              </a:rPr>
              <a:t>i</a:t>
            </a:r>
            <a:r>
              <a:rPr lang="en-US" spc="55" dirty="0" err="1">
                <a:cs typeface="Arial"/>
              </a:rPr>
              <a:t>n</a:t>
            </a:r>
            <a:r>
              <a:rPr lang="en-US" spc="75" dirty="0" err="1">
                <a:cs typeface="Arial"/>
              </a:rPr>
              <a:t>o</a:t>
            </a:r>
            <a:r>
              <a:rPr lang="en-US" spc="-110" dirty="0" err="1">
                <a:cs typeface="Arial"/>
              </a:rPr>
              <a:t>m</a:t>
            </a:r>
            <a:r>
              <a:rPr lang="en-US" spc="70" dirty="0" err="1">
                <a:cs typeface="Arial"/>
              </a:rPr>
              <a:t>i</a:t>
            </a:r>
            <a:r>
              <a:rPr lang="en-US" spc="55" dirty="0" err="1">
                <a:cs typeface="Arial"/>
              </a:rPr>
              <a:t>a</a:t>
            </a:r>
            <a:r>
              <a:rPr lang="en-US" spc="315" dirty="0" err="1">
                <a:cs typeface="Arial"/>
              </a:rPr>
              <a:t>l</a:t>
            </a:r>
            <a:r>
              <a:rPr lang="en-US" spc="85" dirty="0" err="1">
                <a:cs typeface="Arial"/>
              </a:rPr>
              <a:t>N</a:t>
            </a:r>
            <a:r>
              <a:rPr lang="en-US" spc="75" dirty="0" err="1">
                <a:cs typeface="Arial"/>
              </a:rPr>
              <a:t>B</a:t>
            </a:r>
            <a:r>
              <a:rPr lang="en-US" spc="50" dirty="0">
                <a:cs typeface="Arial"/>
              </a:rPr>
              <a:t>(</a:t>
            </a:r>
            <a:r>
              <a:rPr lang="en-US" spc="-10" dirty="0">
                <a:cs typeface="Arial"/>
              </a:rPr>
              <a:t>C,</a:t>
            </a:r>
            <a:r>
              <a:rPr lang="en-US" spc="-130" dirty="0">
                <a:cs typeface="Arial"/>
              </a:rPr>
              <a:t> </a:t>
            </a:r>
            <a:r>
              <a:rPr lang="en-US" spc="-10" dirty="0">
                <a:cs typeface="Arial"/>
              </a:rPr>
              <a:t>V</a:t>
            </a:r>
            <a:r>
              <a:rPr lang="en-US" spc="-12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,</a:t>
            </a:r>
            <a:r>
              <a:rPr lang="en-US" spc="-130" dirty="0">
                <a:cs typeface="Arial"/>
              </a:rPr>
              <a:t> </a:t>
            </a:r>
            <a:r>
              <a:rPr lang="en-US" spc="-85" dirty="0">
                <a:cs typeface="Arial"/>
              </a:rPr>
              <a:t>p</a:t>
            </a:r>
            <a:r>
              <a:rPr lang="en-US" spc="5" dirty="0">
                <a:cs typeface="Arial"/>
              </a:rPr>
              <a:t>ri</a:t>
            </a:r>
            <a:r>
              <a:rPr lang="en-US" spc="-114" dirty="0">
                <a:cs typeface="Arial"/>
              </a:rPr>
              <a:t>o</a:t>
            </a:r>
            <a:r>
              <a:rPr lang="en-US" dirty="0">
                <a:cs typeface="Arial"/>
              </a:rPr>
              <a:t>r</a:t>
            </a:r>
            <a:r>
              <a:rPr lang="en-US" spc="-190" dirty="0">
                <a:cs typeface="Arial"/>
              </a:rPr>
              <a:t> </a:t>
            </a:r>
            <a:r>
              <a:rPr lang="en-US" spc="-10" dirty="0">
                <a:cs typeface="Arial"/>
              </a:rPr>
              <a:t>,</a:t>
            </a:r>
            <a:r>
              <a:rPr lang="en-US" spc="-130" dirty="0">
                <a:cs typeface="Arial"/>
              </a:rPr>
              <a:t> </a:t>
            </a:r>
            <a:r>
              <a:rPr lang="en-US" spc="-75" dirty="0" err="1">
                <a:cs typeface="Arial"/>
              </a:rPr>
              <a:t>c</a:t>
            </a:r>
            <a:r>
              <a:rPr lang="en-US" spc="-80" dirty="0" err="1">
                <a:cs typeface="Arial"/>
              </a:rPr>
              <a:t>o</a:t>
            </a:r>
            <a:r>
              <a:rPr lang="en-US" spc="-50" dirty="0" err="1">
                <a:cs typeface="Arial"/>
              </a:rPr>
              <a:t>nd</a:t>
            </a:r>
            <a:r>
              <a:rPr lang="en-US" spc="-85" dirty="0" err="1">
                <a:cs typeface="Arial"/>
              </a:rPr>
              <a:t>p</a:t>
            </a:r>
            <a:r>
              <a:rPr lang="en-US" spc="-30" dirty="0" err="1">
                <a:cs typeface="Arial"/>
              </a:rPr>
              <a:t>r</a:t>
            </a:r>
            <a:r>
              <a:rPr lang="en-US" spc="-55" dirty="0" err="1">
                <a:cs typeface="Arial"/>
              </a:rPr>
              <a:t>o</a:t>
            </a:r>
            <a:r>
              <a:rPr lang="en-US" spc="-15" dirty="0" err="1">
                <a:cs typeface="Arial"/>
              </a:rPr>
              <a:t>b</a:t>
            </a:r>
            <a:r>
              <a:rPr lang="en-US" spc="-10" dirty="0">
                <a:cs typeface="Arial"/>
              </a:rPr>
              <a:t>,</a:t>
            </a:r>
            <a:r>
              <a:rPr lang="en-US" spc="-130" dirty="0">
                <a:cs typeface="Arial"/>
              </a:rPr>
              <a:t> </a:t>
            </a:r>
            <a:r>
              <a:rPr lang="en-US" spc="-50" dirty="0">
                <a:cs typeface="Arial"/>
              </a:rPr>
              <a:t>d</a:t>
            </a:r>
            <a:r>
              <a:rPr lang="en-US" spc="-200" dirty="0">
                <a:cs typeface="Arial"/>
              </a:rPr>
              <a:t> </a:t>
            </a:r>
            <a:r>
              <a:rPr lang="en-US" spc="50" dirty="0" smtClean="0">
                <a:cs typeface="Arial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cs typeface="Arial"/>
            </a:endParaRPr>
          </a:p>
          <a:p>
            <a:pPr marL="723900" lvl="1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lang="en-US" spc="-15" dirty="0">
                <a:cs typeface="Arial"/>
              </a:rPr>
              <a:t>W </a:t>
            </a:r>
            <a:r>
              <a:rPr lang="en-US" spc="-130" dirty="0">
                <a:cs typeface="Arial"/>
              </a:rPr>
              <a:t> </a:t>
            </a:r>
            <a:r>
              <a:rPr lang="en-US" spc="-15" dirty="0">
                <a:cs typeface="Kozuka Gothic Pr6N EL"/>
              </a:rPr>
              <a:t>←</a:t>
            </a:r>
            <a:r>
              <a:rPr lang="en-US" spc="45" dirty="0">
                <a:cs typeface="Kozuka Gothic Pr6N EL"/>
              </a:rPr>
              <a:t> </a:t>
            </a:r>
            <a:r>
              <a:rPr lang="en-US" spc="65" dirty="0" err="1">
                <a:cs typeface="Arial"/>
              </a:rPr>
              <a:t>E</a:t>
            </a:r>
            <a:r>
              <a:rPr lang="en-US" spc="114" dirty="0" err="1">
                <a:cs typeface="Arial"/>
              </a:rPr>
              <a:t>x</a:t>
            </a:r>
            <a:r>
              <a:rPr lang="en-US" spc="335" dirty="0" err="1">
                <a:cs typeface="Arial"/>
              </a:rPr>
              <a:t>t</a:t>
            </a:r>
            <a:r>
              <a:rPr lang="en-US" spc="285" dirty="0" err="1">
                <a:cs typeface="Arial"/>
              </a:rPr>
              <a:t>r</a:t>
            </a:r>
            <a:r>
              <a:rPr lang="en-US" spc="30" dirty="0" err="1">
                <a:cs typeface="Arial"/>
              </a:rPr>
              <a:t>a</a:t>
            </a:r>
            <a:r>
              <a:rPr lang="en-US" spc="90" dirty="0" err="1">
                <a:cs typeface="Arial"/>
              </a:rPr>
              <a:t>c</a:t>
            </a:r>
            <a:r>
              <a:rPr lang="en-US" spc="335" dirty="0" err="1">
                <a:cs typeface="Arial"/>
              </a:rPr>
              <a:t>t</a:t>
            </a:r>
            <a:r>
              <a:rPr lang="en-US" spc="170" dirty="0" err="1">
                <a:cs typeface="Arial"/>
              </a:rPr>
              <a:t>T</a:t>
            </a:r>
            <a:r>
              <a:rPr lang="en-US" spc="75" dirty="0" err="1">
                <a:cs typeface="Arial"/>
              </a:rPr>
              <a:t>o</a:t>
            </a:r>
            <a:r>
              <a:rPr lang="en-US" spc="135" dirty="0" err="1">
                <a:cs typeface="Arial"/>
              </a:rPr>
              <a:t>k</a:t>
            </a:r>
            <a:r>
              <a:rPr lang="en-US" spc="-10" dirty="0" err="1">
                <a:cs typeface="Arial"/>
              </a:rPr>
              <a:t>e</a:t>
            </a:r>
            <a:r>
              <a:rPr lang="en-US" spc="55" dirty="0" err="1">
                <a:cs typeface="Arial"/>
              </a:rPr>
              <a:t>n</a:t>
            </a:r>
            <a:r>
              <a:rPr lang="en-US" spc="-50" dirty="0" err="1">
                <a:cs typeface="Arial"/>
              </a:rPr>
              <a:t>s</a:t>
            </a:r>
            <a:r>
              <a:rPr lang="en-US" spc="100" dirty="0" err="1">
                <a:cs typeface="Arial"/>
              </a:rPr>
              <a:t>F</a:t>
            </a:r>
            <a:r>
              <a:rPr lang="en-US" spc="260" dirty="0" err="1">
                <a:cs typeface="Arial"/>
              </a:rPr>
              <a:t>r</a:t>
            </a:r>
            <a:r>
              <a:rPr lang="en-US" spc="75" dirty="0" err="1">
                <a:cs typeface="Arial"/>
              </a:rPr>
              <a:t>o</a:t>
            </a:r>
            <a:r>
              <a:rPr lang="en-US" spc="-110" dirty="0" err="1">
                <a:cs typeface="Arial"/>
              </a:rPr>
              <a:t>m</a:t>
            </a:r>
            <a:r>
              <a:rPr lang="en-US" spc="95" dirty="0" err="1">
                <a:cs typeface="Arial"/>
              </a:rPr>
              <a:t>D</a:t>
            </a:r>
            <a:r>
              <a:rPr lang="en-US" spc="75" dirty="0" err="1">
                <a:cs typeface="Arial"/>
              </a:rPr>
              <a:t>o</a:t>
            </a:r>
            <a:r>
              <a:rPr lang="en-US" spc="55" dirty="0" err="1">
                <a:cs typeface="Arial"/>
              </a:rPr>
              <a:t>c</a:t>
            </a:r>
            <a:r>
              <a:rPr lang="en-US" spc="50" dirty="0">
                <a:cs typeface="Arial"/>
              </a:rPr>
              <a:t>(</a:t>
            </a:r>
            <a:r>
              <a:rPr lang="en-US" spc="-10" dirty="0">
                <a:cs typeface="Arial"/>
              </a:rPr>
              <a:t>V</a:t>
            </a:r>
            <a:r>
              <a:rPr lang="en-US" spc="-12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,</a:t>
            </a:r>
            <a:r>
              <a:rPr lang="en-US" spc="-130" dirty="0">
                <a:cs typeface="Arial"/>
              </a:rPr>
              <a:t> </a:t>
            </a:r>
            <a:r>
              <a:rPr lang="en-US" spc="-50" dirty="0">
                <a:cs typeface="Arial"/>
              </a:rPr>
              <a:t>d</a:t>
            </a:r>
            <a:r>
              <a:rPr lang="en-US" spc="-200" dirty="0">
                <a:cs typeface="Arial"/>
              </a:rPr>
              <a:t> </a:t>
            </a:r>
            <a:r>
              <a:rPr lang="en-US" spc="50" dirty="0">
                <a:cs typeface="Arial"/>
              </a:rPr>
              <a:t>)</a:t>
            </a:r>
            <a:endParaRPr lang="en-US" dirty="0">
              <a:cs typeface="Arial"/>
            </a:endParaRPr>
          </a:p>
          <a:p>
            <a:pPr marL="723900" lvl="1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lang="en-US" spc="60" dirty="0">
                <a:cs typeface="Arial"/>
              </a:rPr>
              <a:t>f</a:t>
            </a:r>
            <a:r>
              <a:rPr lang="en-US" spc="-55" dirty="0">
                <a:cs typeface="Arial"/>
              </a:rPr>
              <a:t>o</a:t>
            </a:r>
            <a:r>
              <a:rPr lang="en-US" spc="35" dirty="0">
                <a:cs typeface="Arial"/>
              </a:rPr>
              <a:t>r  </a:t>
            </a:r>
            <a:r>
              <a:rPr lang="en-US" spc="-125" dirty="0">
                <a:cs typeface="Arial"/>
              </a:rPr>
              <a:t> </a:t>
            </a:r>
            <a:r>
              <a:rPr lang="en-US" spc="-65" dirty="0">
                <a:cs typeface="Arial"/>
              </a:rPr>
              <a:t>e</a:t>
            </a:r>
            <a:r>
              <a:rPr lang="en-US" spc="-45" dirty="0">
                <a:cs typeface="Arial"/>
              </a:rPr>
              <a:t>a</a:t>
            </a:r>
            <a:r>
              <a:rPr lang="en-US" spc="-30" dirty="0">
                <a:cs typeface="Arial"/>
              </a:rPr>
              <a:t>c</a:t>
            </a:r>
            <a:r>
              <a:rPr lang="en-US" dirty="0">
                <a:cs typeface="Arial"/>
              </a:rPr>
              <a:t>h</a:t>
            </a:r>
            <a:r>
              <a:rPr lang="en-US" spc="100" dirty="0">
                <a:cs typeface="Arial"/>
              </a:rPr>
              <a:t> </a:t>
            </a:r>
            <a:r>
              <a:rPr lang="en-US" spc="-70" dirty="0">
                <a:cs typeface="Arial"/>
              </a:rPr>
              <a:t>c</a:t>
            </a:r>
            <a:r>
              <a:rPr lang="en-US" spc="85" dirty="0">
                <a:cs typeface="Arial"/>
              </a:rPr>
              <a:t> </a:t>
            </a:r>
            <a:r>
              <a:rPr lang="en-US" spc="-375" dirty="0">
                <a:cs typeface="Kozuka Gothic Pr6N EL"/>
              </a:rPr>
              <a:t>∈</a:t>
            </a:r>
            <a:r>
              <a:rPr lang="en-US" spc="50" dirty="0">
                <a:cs typeface="Kozuka Gothic Pr6N EL"/>
              </a:rPr>
              <a:t> </a:t>
            </a:r>
            <a:r>
              <a:rPr lang="en-US" spc="-10" dirty="0">
                <a:cs typeface="Arial"/>
              </a:rPr>
              <a:t>C</a:t>
            </a:r>
            <a:endParaRPr lang="en-US" dirty="0">
              <a:cs typeface="Arial"/>
            </a:endParaRPr>
          </a:p>
          <a:p>
            <a:pPr marL="723900" lvl="1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lang="en-US" spc="-10" dirty="0">
                <a:cs typeface="Arial"/>
              </a:rPr>
              <a:t>do</a:t>
            </a:r>
            <a:r>
              <a:rPr lang="en-US" spc="90" dirty="0">
                <a:cs typeface="Arial"/>
              </a:rPr>
              <a:t> </a:t>
            </a:r>
            <a:r>
              <a:rPr lang="en-US" spc="-140" dirty="0">
                <a:cs typeface="Arial"/>
              </a:rPr>
              <a:t>s</a:t>
            </a:r>
            <a:r>
              <a:rPr lang="en-US" spc="-75" dirty="0">
                <a:cs typeface="Arial"/>
              </a:rPr>
              <a:t>c</a:t>
            </a:r>
            <a:r>
              <a:rPr lang="en-US" spc="-114" dirty="0">
                <a:cs typeface="Arial"/>
              </a:rPr>
              <a:t>o</a:t>
            </a:r>
            <a:r>
              <a:rPr lang="en-US" spc="-50" dirty="0">
                <a:cs typeface="Arial"/>
              </a:rPr>
              <a:t>r</a:t>
            </a:r>
            <a:r>
              <a:rPr lang="en-US" spc="-15" dirty="0">
                <a:cs typeface="Arial"/>
              </a:rPr>
              <a:t>e</a:t>
            </a:r>
            <a:r>
              <a:rPr lang="en-US" dirty="0">
                <a:cs typeface="Arial"/>
              </a:rPr>
              <a:t>[</a:t>
            </a:r>
            <a:r>
              <a:rPr lang="en-US" spc="20" dirty="0">
                <a:cs typeface="Arial"/>
              </a:rPr>
              <a:t>c</a:t>
            </a:r>
            <a:r>
              <a:rPr lang="en-US" spc="5" dirty="0">
                <a:cs typeface="Arial"/>
              </a:rPr>
              <a:t>]</a:t>
            </a:r>
            <a:r>
              <a:rPr lang="en-US" spc="25" dirty="0">
                <a:cs typeface="Arial"/>
              </a:rPr>
              <a:t> </a:t>
            </a:r>
            <a:r>
              <a:rPr lang="en-US" spc="-15" dirty="0">
                <a:cs typeface="Kozuka Gothic Pr6N EL"/>
              </a:rPr>
              <a:t>←</a:t>
            </a:r>
            <a:r>
              <a:rPr lang="en-US" spc="45" dirty="0">
                <a:cs typeface="Kozuka Gothic Pr6N EL"/>
              </a:rPr>
              <a:t> </a:t>
            </a:r>
            <a:r>
              <a:rPr lang="en-US" spc="10" dirty="0">
                <a:cs typeface="Arial"/>
              </a:rPr>
              <a:t>l</a:t>
            </a:r>
            <a:r>
              <a:rPr lang="en-US" spc="-80" dirty="0">
                <a:cs typeface="Arial"/>
              </a:rPr>
              <a:t>o</a:t>
            </a:r>
            <a:r>
              <a:rPr lang="en-US" spc="-70" dirty="0">
                <a:cs typeface="Arial"/>
              </a:rPr>
              <a:t>g</a:t>
            </a:r>
            <a:r>
              <a:rPr lang="en-US" spc="-110" dirty="0">
                <a:cs typeface="Arial"/>
              </a:rPr>
              <a:t> </a:t>
            </a:r>
            <a:r>
              <a:rPr lang="en-US" spc="-85" dirty="0">
                <a:cs typeface="Arial"/>
              </a:rPr>
              <a:t>p</a:t>
            </a:r>
            <a:r>
              <a:rPr lang="en-US" spc="5" dirty="0">
                <a:cs typeface="Arial"/>
              </a:rPr>
              <a:t>ri</a:t>
            </a:r>
            <a:r>
              <a:rPr lang="en-US" spc="-114" dirty="0">
                <a:cs typeface="Arial"/>
              </a:rPr>
              <a:t>o</a:t>
            </a:r>
            <a:r>
              <a:rPr lang="en-US" dirty="0">
                <a:cs typeface="Arial"/>
              </a:rPr>
              <a:t>r</a:t>
            </a:r>
            <a:r>
              <a:rPr lang="en-US" spc="-190" dirty="0">
                <a:cs typeface="Arial"/>
              </a:rPr>
              <a:t> </a:t>
            </a:r>
            <a:r>
              <a:rPr lang="en-US" dirty="0">
                <a:cs typeface="Arial"/>
              </a:rPr>
              <a:t>[</a:t>
            </a:r>
            <a:r>
              <a:rPr lang="en-US" spc="20" dirty="0">
                <a:cs typeface="Arial"/>
              </a:rPr>
              <a:t>c</a:t>
            </a:r>
            <a:r>
              <a:rPr lang="en-US" spc="5" dirty="0">
                <a:cs typeface="Arial"/>
              </a:rPr>
              <a:t>]</a:t>
            </a:r>
            <a:endParaRPr lang="en-US" dirty="0">
              <a:cs typeface="Arial"/>
            </a:endParaRPr>
          </a:p>
          <a:p>
            <a:pPr marL="928370" lvl="1" indent="-411480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471170" algn="l"/>
              </a:tabLst>
            </a:pPr>
            <a:r>
              <a:rPr lang="en-US" spc="60" dirty="0">
                <a:cs typeface="Arial"/>
              </a:rPr>
              <a:t>f</a:t>
            </a:r>
            <a:r>
              <a:rPr lang="en-US" spc="-55" dirty="0">
                <a:cs typeface="Arial"/>
              </a:rPr>
              <a:t>o</a:t>
            </a:r>
            <a:r>
              <a:rPr lang="en-US" spc="35" dirty="0">
                <a:cs typeface="Arial"/>
              </a:rPr>
              <a:t>r  </a:t>
            </a:r>
            <a:r>
              <a:rPr lang="en-US" spc="-114" dirty="0">
                <a:cs typeface="Arial"/>
              </a:rPr>
              <a:t> </a:t>
            </a:r>
            <a:r>
              <a:rPr lang="en-US" spc="-65" dirty="0">
                <a:cs typeface="Arial"/>
              </a:rPr>
              <a:t>e</a:t>
            </a:r>
            <a:r>
              <a:rPr lang="en-US" spc="-45" dirty="0">
                <a:cs typeface="Arial"/>
              </a:rPr>
              <a:t>a</a:t>
            </a:r>
            <a:r>
              <a:rPr lang="en-US" spc="-30" dirty="0">
                <a:cs typeface="Arial"/>
              </a:rPr>
              <a:t>c</a:t>
            </a:r>
            <a:r>
              <a:rPr lang="en-US" dirty="0">
                <a:cs typeface="Arial"/>
              </a:rPr>
              <a:t>h</a:t>
            </a:r>
            <a:r>
              <a:rPr lang="en-US" spc="90" dirty="0">
                <a:cs typeface="Arial"/>
              </a:rPr>
              <a:t> </a:t>
            </a:r>
            <a:r>
              <a:rPr lang="en-US" spc="85" dirty="0">
                <a:cs typeface="Arial"/>
              </a:rPr>
              <a:t>t</a:t>
            </a:r>
            <a:r>
              <a:rPr lang="en-US" spc="80" dirty="0">
                <a:cs typeface="Arial"/>
              </a:rPr>
              <a:t> </a:t>
            </a:r>
            <a:r>
              <a:rPr lang="en-US" spc="-375" dirty="0">
                <a:cs typeface="Kozuka Gothic Pr6N EL"/>
              </a:rPr>
              <a:t>∈</a:t>
            </a:r>
            <a:r>
              <a:rPr lang="en-US" spc="50" dirty="0">
                <a:cs typeface="Kozuka Gothic Pr6N EL"/>
              </a:rPr>
              <a:t> </a:t>
            </a:r>
            <a:r>
              <a:rPr lang="en-US" spc="-15" dirty="0">
                <a:cs typeface="Arial"/>
              </a:rPr>
              <a:t>W</a:t>
            </a:r>
            <a:endParaRPr lang="en-US" dirty="0">
              <a:cs typeface="Arial"/>
            </a:endParaRPr>
          </a:p>
          <a:p>
            <a:pPr marL="928370" lvl="1" indent="-411480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471170" algn="l"/>
              </a:tabLst>
            </a:pPr>
            <a:r>
              <a:rPr lang="en-US" spc="-10" dirty="0">
                <a:cs typeface="Arial"/>
              </a:rPr>
              <a:t>do</a:t>
            </a:r>
            <a:r>
              <a:rPr lang="en-US" spc="100" dirty="0">
                <a:cs typeface="Arial"/>
              </a:rPr>
              <a:t> </a:t>
            </a:r>
            <a:r>
              <a:rPr lang="en-US" spc="-140" dirty="0">
                <a:cs typeface="Arial"/>
              </a:rPr>
              <a:t>s</a:t>
            </a:r>
            <a:r>
              <a:rPr lang="en-US" spc="-75" dirty="0">
                <a:cs typeface="Arial"/>
              </a:rPr>
              <a:t>c</a:t>
            </a:r>
            <a:r>
              <a:rPr lang="en-US" spc="-114" dirty="0">
                <a:cs typeface="Arial"/>
              </a:rPr>
              <a:t>o</a:t>
            </a:r>
            <a:r>
              <a:rPr lang="en-US" spc="-50" dirty="0">
                <a:cs typeface="Arial"/>
              </a:rPr>
              <a:t>r</a:t>
            </a:r>
            <a:r>
              <a:rPr lang="en-US" spc="-15" dirty="0">
                <a:cs typeface="Arial"/>
              </a:rPr>
              <a:t>e</a:t>
            </a:r>
            <a:r>
              <a:rPr lang="en-US" dirty="0">
                <a:cs typeface="Arial"/>
              </a:rPr>
              <a:t>[</a:t>
            </a:r>
            <a:r>
              <a:rPr lang="en-US" spc="20" dirty="0">
                <a:cs typeface="Arial"/>
              </a:rPr>
              <a:t>c</a:t>
            </a:r>
            <a:r>
              <a:rPr lang="en-US" dirty="0">
                <a:cs typeface="Arial"/>
              </a:rPr>
              <a:t>]</a:t>
            </a:r>
            <a:r>
              <a:rPr lang="en-US" spc="195" dirty="0">
                <a:cs typeface="Arial"/>
              </a:rPr>
              <a:t>+</a:t>
            </a:r>
            <a:r>
              <a:rPr lang="en-US" spc="20" dirty="0">
                <a:cs typeface="Arial"/>
              </a:rPr>
              <a:t> </a:t>
            </a:r>
            <a:r>
              <a:rPr lang="en-US" spc="195" dirty="0">
                <a:cs typeface="Arial"/>
              </a:rPr>
              <a:t>=</a:t>
            </a:r>
            <a:r>
              <a:rPr lang="en-US" spc="-5" dirty="0">
                <a:cs typeface="Arial"/>
              </a:rPr>
              <a:t> </a:t>
            </a:r>
            <a:r>
              <a:rPr lang="en-US" spc="10" dirty="0">
                <a:cs typeface="Arial"/>
              </a:rPr>
              <a:t>l</a:t>
            </a:r>
            <a:r>
              <a:rPr lang="en-US" spc="-80" dirty="0">
                <a:cs typeface="Arial"/>
              </a:rPr>
              <a:t>o</a:t>
            </a:r>
            <a:r>
              <a:rPr lang="en-US" spc="-70" dirty="0">
                <a:cs typeface="Arial"/>
              </a:rPr>
              <a:t>g</a:t>
            </a:r>
            <a:r>
              <a:rPr lang="en-US" spc="-110" dirty="0">
                <a:cs typeface="Arial"/>
              </a:rPr>
              <a:t> </a:t>
            </a:r>
            <a:r>
              <a:rPr lang="en-US" spc="-75" dirty="0" err="1">
                <a:cs typeface="Arial"/>
              </a:rPr>
              <a:t>c</a:t>
            </a:r>
            <a:r>
              <a:rPr lang="en-US" spc="-80" dirty="0" err="1">
                <a:cs typeface="Arial"/>
              </a:rPr>
              <a:t>o</a:t>
            </a:r>
            <a:r>
              <a:rPr lang="en-US" spc="-50" dirty="0" err="1">
                <a:cs typeface="Arial"/>
              </a:rPr>
              <a:t>nd</a:t>
            </a:r>
            <a:r>
              <a:rPr lang="en-US" spc="-85" dirty="0" err="1">
                <a:cs typeface="Arial"/>
              </a:rPr>
              <a:t>p</a:t>
            </a:r>
            <a:r>
              <a:rPr lang="en-US" spc="-30" dirty="0" err="1">
                <a:cs typeface="Arial"/>
              </a:rPr>
              <a:t>r</a:t>
            </a:r>
            <a:r>
              <a:rPr lang="en-US" spc="-55" dirty="0" err="1">
                <a:cs typeface="Arial"/>
              </a:rPr>
              <a:t>o</a:t>
            </a:r>
            <a:r>
              <a:rPr lang="en-US" spc="-15" dirty="0" err="1">
                <a:cs typeface="Arial"/>
              </a:rPr>
              <a:t>b</a:t>
            </a:r>
            <a:r>
              <a:rPr lang="en-US" dirty="0">
                <a:cs typeface="Arial"/>
              </a:rPr>
              <a:t>[</a:t>
            </a:r>
            <a:r>
              <a:rPr lang="en-US" spc="170" dirty="0">
                <a:cs typeface="Arial"/>
              </a:rPr>
              <a:t>t</a:t>
            </a:r>
            <a:r>
              <a:rPr lang="en-US" dirty="0">
                <a:cs typeface="Arial"/>
              </a:rPr>
              <a:t>][</a:t>
            </a:r>
            <a:r>
              <a:rPr lang="en-US" spc="20" dirty="0">
                <a:cs typeface="Arial"/>
              </a:rPr>
              <a:t>c</a:t>
            </a:r>
            <a:r>
              <a:rPr lang="en-US" spc="5" dirty="0">
                <a:cs typeface="Arial"/>
              </a:rPr>
              <a:t>]</a:t>
            </a:r>
            <a:endParaRPr lang="en-US" dirty="0">
              <a:cs typeface="Arial"/>
            </a:endParaRPr>
          </a:p>
          <a:p>
            <a:pPr marL="723900" lvl="1" indent="-207645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266700" algn="l"/>
              </a:tabLst>
            </a:pPr>
            <a:r>
              <a:rPr lang="en-US" spc="35" dirty="0">
                <a:cs typeface="Arial"/>
              </a:rPr>
              <a:t>r</a:t>
            </a:r>
            <a:r>
              <a:rPr lang="en-US" spc="-65" dirty="0">
                <a:cs typeface="Arial"/>
              </a:rPr>
              <a:t>e</a:t>
            </a:r>
            <a:r>
              <a:rPr lang="en-US" spc="130" dirty="0">
                <a:cs typeface="Arial"/>
              </a:rPr>
              <a:t>t</a:t>
            </a:r>
            <a:r>
              <a:rPr lang="en-US" spc="15" dirty="0">
                <a:cs typeface="Arial"/>
              </a:rPr>
              <a:t>urn</a:t>
            </a:r>
            <a:r>
              <a:rPr lang="en-US" spc="90" dirty="0">
                <a:cs typeface="Arial"/>
              </a:rPr>
              <a:t> </a:t>
            </a:r>
            <a:r>
              <a:rPr lang="en-US" spc="-130" dirty="0" err="1">
                <a:cs typeface="Arial"/>
              </a:rPr>
              <a:t>a</a:t>
            </a:r>
            <a:r>
              <a:rPr lang="en-US" spc="-35" dirty="0" err="1">
                <a:cs typeface="Arial"/>
              </a:rPr>
              <a:t>rg</a:t>
            </a:r>
            <a:r>
              <a:rPr lang="en-US" spc="-110" dirty="0">
                <a:cs typeface="Arial"/>
              </a:rPr>
              <a:t> </a:t>
            </a:r>
            <a:r>
              <a:rPr lang="en-US" spc="-60" dirty="0" err="1">
                <a:cs typeface="Arial"/>
              </a:rPr>
              <a:t>m</a:t>
            </a:r>
            <a:r>
              <a:rPr lang="en-US" spc="-95" dirty="0" err="1">
                <a:cs typeface="Arial"/>
              </a:rPr>
              <a:t>a</a:t>
            </a:r>
            <a:r>
              <a:rPr lang="en-US" spc="-50" dirty="0" err="1">
                <a:cs typeface="Arial"/>
              </a:rPr>
              <a:t>x</a:t>
            </a:r>
            <a:r>
              <a:rPr lang="en-US" sz="2800" spc="44" baseline="-17361" dirty="0" err="1" smtClean="0">
                <a:cs typeface="Arial"/>
              </a:rPr>
              <a:t>c</a:t>
            </a:r>
            <a:r>
              <a:rPr lang="en-US" sz="2800" spc="-367" baseline="-17361" dirty="0" err="1" smtClean="0">
                <a:cs typeface="Adobe Heiti Std R"/>
              </a:rPr>
              <a:t>∈</a:t>
            </a:r>
            <a:r>
              <a:rPr lang="en-US" sz="2800" spc="-15" baseline="-17361" dirty="0" err="1" smtClean="0">
                <a:cs typeface="Arial"/>
              </a:rPr>
              <a:t>C</a:t>
            </a:r>
            <a:r>
              <a:rPr lang="en-US" sz="2800" spc="22" baseline="-17361" dirty="0" smtClean="0">
                <a:cs typeface="Arial"/>
              </a:rPr>
              <a:t> </a:t>
            </a:r>
            <a:r>
              <a:rPr lang="en-US" spc="-140" dirty="0">
                <a:cs typeface="Arial"/>
              </a:rPr>
              <a:t>s</a:t>
            </a:r>
            <a:r>
              <a:rPr lang="en-US" spc="-75" dirty="0">
                <a:cs typeface="Arial"/>
              </a:rPr>
              <a:t>c</a:t>
            </a:r>
            <a:r>
              <a:rPr lang="en-US" spc="-114" dirty="0">
                <a:cs typeface="Arial"/>
              </a:rPr>
              <a:t>o</a:t>
            </a:r>
            <a:r>
              <a:rPr lang="en-US" spc="-50" dirty="0">
                <a:cs typeface="Arial"/>
              </a:rPr>
              <a:t>r</a:t>
            </a:r>
            <a:r>
              <a:rPr lang="en-US" spc="-15" dirty="0">
                <a:cs typeface="Arial"/>
              </a:rPr>
              <a:t>e</a:t>
            </a:r>
            <a:r>
              <a:rPr lang="en-US" dirty="0">
                <a:cs typeface="Arial"/>
              </a:rPr>
              <a:t>[</a:t>
            </a:r>
            <a:r>
              <a:rPr lang="en-US" spc="20" dirty="0">
                <a:cs typeface="Arial"/>
              </a:rPr>
              <a:t>c</a:t>
            </a:r>
            <a:r>
              <a:rPr lang="en-US" spc="5" dirty="0">
                <a:cs typeface="Arial"/>
              </a:rPr>
              <a:t>]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827795"/>
              </p:ext>
            </p:extLst>
          </p:nvPr>
        </p:nvGraphicFramePr>
        <p:xfrm>
          <a:off x="825137" y="1838688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817">
                  <a:extLst>
                    <a:ext uri="{9D8B030D-6E8A-4147-A177-3AD203B41FA5}">
                      <a16:colId xmlns:a16="http://schemas.microsoft.com/office/drawing/2014/main" val="235949806"/>
                    </a:ext>
                  </a:extLst>
                </a:gridCol>
                <a:gridCol w="2037806">
                  <a:extLst>
                    <a:ext uri="{9D8B030D-6E8A-4147-A177-3AD203B41FA5}">
                      <a16:colId xmlns:a16="http://schemas.microsoft.com/office/drawing/2014/main" val="4029766826"/>
                    </a:ext>
                  </a:extLst>
                </a:gridCol>
                <a:gridCol w="3774077">
                  <a:extLst>
                    <a:ext uri="{9D8B030D-6E8A-4147-A177-3AD203B41FA5}">
                      <a16:colId xmlns:a16="http://schemas.microsoft.com/office/drawing/2014/main" val="358447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05147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Words in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 = China?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87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Beijing 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421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Chinese Shanghai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6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Macao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58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Tokyo Japan 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16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Chinese Chinese</a:t>
                      </a:r>
                      <a:r>
                        <a:rPr lang="en-US" baseline="0" dirty="0" smtClean="0"/>
                        <a:t> Chinese Tokyo 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30098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407" y="4211728"/>
            <a:ext cx="8402936" cy="245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731" y="1027906"/>
            <a:ext cx="8216537" cy="40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Thus, classifier assigns the test document to c = China. The reason for this classification decision is that the three occurrences of positive indicator Chinese is document 5 outweigh the occurrences of the two negative indicators of Japan and Tokyo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1915" y="2046110"/>
            <a:ext cx="7328170" cy="114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60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1515292"/>
            <a:ext cx="4780952" cy="1152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729"/>
            <a:ext cx="10515600" cy="1155745"/>
          </a:xfrm>
        </p:spPr>
        <p:txBody>
          <a:bodyPr/>
          <a:lstStyle/>
          <a:p>
            <a:r>
              <a:rPr lang="en-US" b="1" dirty="0" smtClean="0"/>
              <a:t>Time complexity of Naïve Bayes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marL="12700" marR="12700" indent="0">
              <a:lnSpc>
                <a:spcPct val="102699"/>
              </a:lnSpc>
            </a:pPr>
            <a:r>
              <a:rPr lang="en-US" sz="2400" spc="-30" dirty="0" smtClean="0">
                <a:latin typeface="Arial"/>
                <a:cs typeface="Arial"/>
              </a:rPr>
              <a:t>  L</a:t>
            </a:r>
            <a:r>
              <a:rPr lang="en-US" sz="2400" spc="-60" baseline="-10416" dirty="0" smtClean="0">
                <a:latin typeface="Arial"/>
                <a:cs typeface="Arial"/>
              </a:rPr>
              <a:t>a</a:t>
            </a:r>
            <a:r>
              <a:rPr lang="en-US" sz="2400" spc="-15" baseline="-10416" dirty="0" smtClean="0">
                <a:latin typeface="Arial"/>
                <a:cs typeface="Arial"/>
              </a:rPr>
              <a:t>v</a:t>
            </a:r>
            <a:r>
              <a:rPr lang="en-US" sz="2400" spc="-52" baseline="-10416" dirty="0" smtClean="0">
                <a:latin typeface="Arial"/>
                <a:cs typeface="Arial"/>
              </a:rPr>
              <a:t>e</a:t>
            </a:r>
            <a:r>
              <a:rPr lang="en-US" sz="2400" spc="-10" dirty="0" smtClean="0">
                <a:latin typeface="Arial"/>
                <a:cs typeface="Arial"/>
              </a:rPr>
              <a:t>: </a:t>
            </a:r>
            <a:r>
              <a:rPr lang="en-US" sz="2400" spc="-125" dirty="0" smtClean="0">
                <a:latin typeface="Arial"/>
                <a:cs typeface="Arial"/>
              </a:rPr>
              <a:t> </a:t>
            </a:r>
            <a:r>
              <a:rPr lang="en-US" sz="2400" spc="-95" dirty="0" smtClean="0">
                <a:latin typeface="Arial"/>
                <a:cs typeface="Arial"/>
              </a:rPr>
              <a:t>a</a:t>
            </a:r>
            <a:r>
              <a:rPr lang="en-US" sz="2400" spc="-50" dirty="0" smtClean="0">
                <a:latin typeface="Arial"/>
                <a:cs typeface="Arial"/>
              </a:rPr>
              <a:t>v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45" dirty="0" smtClean="0">
                <a:latin typeface="Arial"/>
                <a:cs typeface="Arial"/>
              </a:rPr>
              <a:t>ra</a:t>
            </a:r>
            <a:r>
              <a:rPr lang="en-US" sz="2400" spc="-80" dirty="0" smtClean="0">
                <a:latin typeface="Arial"/>
                <a:cs typeface="Arial"/>
              </a:rPr>
              <a:t>g</a:t>
            </a:r>
            <a:r>
              <a:rPr lang="en-US" sz="2400" spc="-130" dirty="0" smtClean="0">
                <a:latin typeface="Arial"/>
                <a:cs typeface="Arial"/>
              </a:rPr>
              <a:t>e</a:t>
            </a:r>
            <a:r>
              <a:rPr lang="en-US" sz="2400" spc="60" dirty="0" smtClean="0">
                <a:latin typeface="Arial"/>
                <a:cs typeface="Arial"/>
              </a:rPr>
              <a:t> </a:t>
            </a:r>
            <a:r>
              <a:rPr lang="en-US" sz="2400" spc="10" dirty="0" smtClean="0">
                <a:latin typeface="Arial"/>
                <a:cs typeface="Arial"/>
              </a:rPr>
              <a:t>l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-80" dirty="0" smtClean="0">
                <a:latin typeface="Arial"/>
                <a:cs typeface="Arial"/>
              </a:rPr>
              <a:t>g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50" dirty="0" smtClean="0">
                <a:latin typeface="Arial"/>
                <a:cs typeface="Arial"/>
              </a:rPr>
              <a:t>h</a:t>
            </a:r>
            <a:r>
              <a:rPr lang="en-US" sz="2400" spc="55" dirty="0" smtClean="0">
                <a:latin typeface="Arial"/>
                <a:cs typeface="Arial"/>
              </a:rPr>
              <a:t> </a:t>
            </a:r>
            <a:r>
              <a:rPr lang="en-US" sz="2400" spc="-80" dirty="0" smtClean="0">
                <a:latin typeface="Arial"/>
                <a:cs typeface="Arial"/>
              </a:rPr>
              <a:t>o</a:t>
            </a:r>
            <a:r>
              <a:rPr lang="en-US" sz="2400" spc="20" dirty="0" smtClean="0">
                <a:latin typeface="Arial"/>
                <a:cs typeface="Arial"/>
              </a:rPr>
              <a:t>f</a:t>
            </a:r>
            <a:r>
              <a:rPr lang="en-US" sz="2400" spc="55" dirty="0" smtClean="0">
                <a:latin typeface="Arial"/>
                <a:cs typeface="Arial"/>
              </a:rPr>
              <a:t> 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45" dirty="0" smtClean="0">
                <a:latin typeface="Arial"/>
                <a:cs typeface="Arial"/>
              </a:rPr>
              <a:t>ra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-70" dirty="0" smtClean="0">
                <a:latin typeface="Arial"/>
                <a:cs typeface="Arial"/>
              </a:rPr>
              <a:t>g</a:t>
            </a:r>
            <a:r>
              <a:rPr lang="en-US" sz="2400" spc="45" dirty="0" smtClean="0">
                <a:latin typeface="Arial"/>
                <a:cs typeface="Arial"/>
              </a:rPr>
              <a:t> </a:t>
            </a:r>
            <a:r>
              <a:rPr lang="en-US" sz="2400" spc="-50" dirty="0" smtClean="0">
                <a:latin typeface="Arial"/>
                <a:cs typeface="Arial"/>
              </a:rPr>
              <a:t>d</a:t>
            </a:r>
            <a:r>
              <a:rPr lang="en-US" sz="2400" spc="-40" dirty="0" smtClean="0">
                <a:latin typeface="Arial"/>
                <a:cs typeface="Arial"/>
              </a:rPr>
              <a:t>o</a:t>
            </a:r>
            <a:r>
              <a:rPr lang="en-US" sz="2400" spc="-75" dirty="0" smtClean="0">
                <a:latin typeface="Arial"/>
                <a:cs typeface="Arial"/>
              </a:rPr>
              <a:t>c</a:t>
            </a:r>
            <a:r>
              <a:rPr lang="en-US" sz="2400" spc="-10" dirty="0" smtClean="0">
                <a:latin typeface="Arial"/>
                <a:cs typeface="Arial"/>
              </a:rPr>
              <a:t>,</a:t>
            </a:r>
            <a:r>
              <a:rPr lang="en-US" sz="2400" spc="60" dirty="0" smtClean="0">
                <a:latin typeface="Arial"/>
                <a:cs typeface="Arial"/>
              </a:rPr>
              <a:t> </a:t>
            </a:r>
            <a:r>
              <a:rPr lang="en-US" sz="2400" spc="-30" dirty="0" smtClean="0">
                <a:latin typeface="Arial"/>
                <a:cs typeface="Arial"/>
              </a:rPr>
              <a:t>L</a:t>
            </a:r>
            <a:r>
              <a:rPr lang="en-US" sz="2400" spc="0" baseline="-10416" dirty="0" smtClean="0">
                <a:latin typeface="Arial"/>
                <a:cs typeface="Arial"/>
              </a:rPr>
              <a:t>a</a:t>
            </a:r>
            <a:r>
              <a:rPr lang="en-US" sz="2400" spc="-10" dirty="0" smtClean="0">
                <a:latin typeface="Arial"/>
                <a:cs typeface="Arial"/>
              </a:rPr>
              <a:t>: </a:t>
            </a:r>
            <a:r>
              <a:rPr lang="en-US" sz="2400" spc="-125" dirty="0" smtClean="0">
                <a:latin typeface="Arial"/>
                <a:cs typeface="Arial"/>
              </a:rPr>
              <a:t> </a:t>
            </a:r>
            <a:r>
              <a:rPr lang="en-US" sz="2400" spc="10" dirty="0" smtClean="0">
                <a:latin typeface="Arial"/>
                <a:cs typeface="Arial"/>
              </a:rPr>
              <a:t>l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-80" dirty="0" smtClean="0">
                <a:latin typeface="Arial"/>
                <a:cs typeface="Arial"/>
              </a:rPr>
              <a:t>g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50" dirty="0" smtClean="0">
                <a:latin typeface="Arial"/>
                <a:cs typeface="Arial"/>
              </a:rPr>
              <a:t>h</a:t>
            </a:r>
            <a:r>
              <a:rPr lang="en-US" sz="2400" spc="55" dirty="0" smtClean="0">
                <a:latin typeface="Arial"/>
                <a:cs typeface="Arial"/>
              </a:rPr>
              <a:t> </a:t>
            </a:r>
            <a:r>
              <a:rPr lang="en-US" sz="2400" spc="-80" dirty="0" smtClean="0">
                <a:latin typeface="Arial"/>
                <a:cs typeface="Arial"/>
              </a:rPr>
              <a:t>o</a:t>
            </a:r>
            <a:r>
              <a:rPr lang="en-US" sz="2400" spc="20" dirty="0" smtClean="0">
                <a:latin typeface="Arial"/>
                <a:cs typeface="Arial"/>
              </a:rPr>
              <a:t>f</a:t>
            </a:r>
            <a:r>
              <a:rPr lang="en-US" sz="2400" spc="45" dirty="0" smtClean="0">
                <a:latin typeface="Arial"/>
                <a:cs typeface="Arial"/>
              </a:rPr>
              <a:t> 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  <a:r>
              <a:rPr lang="en-US" sz="2400" spc="85" dirty="0" smtClean="0">
                <a:latin typeface="Arial"/>
                <a:cs typeface="Arial"/>
              </a:rPr>
              <a:t>t </a:t>
            </a:r>
            <a:r>
              <a:rPr lang="en-US" sz="2400" spc="-50" dirty="0" smtClean="0">
                <a:latin typeface="Arial"/>
                <a:cs typeface="Arial"/>
              </a:rPr>
              <a:t>d</a:t>
            </a:r>
            <a:r>
              <a:rPr lang="en-US" sz="2400" spc="-40" dirty="0" smtClean="0">
                <a:latin typeface="Arial"/>
                <a:cs typeface="Arial"/>
              </a:rPr>
              <a:t>o</a:t>
            </a:r>
            <a:r>
              <a:rPr lang="en-US" sz="2400" spc="-75" dirty="0" smtClean="0">
                <a:latin typeface="Arial"/>
                <a:cs typeface="Arial"/>
              </a:rPr>
              <a:t>c</a:t>
            </a:r>
            <a:r>
              <a:rPr lang="en-US" sz="2400" spc="-10" dirty="0" smtClean="0">
                <a:latin typeface="Arial"/>
                <a:cs typeface="Arial"/>
              </a:rPr>
              <a:t>,</a:t>
            </a:r>
            <a:r>
              <a:rPr lang="en-US" sz="2400" spc="60" dirty="0" smtClean="0">
                <a:latin typeface="Arial"/>
                <a:cs typeface="Arial"/>
              </a:rPr>
              <a:t> </a:t>
            </a:r>
            <a:r>
              <a:rPr lang="en-US" sz="2400" spc="120" dirty="0" smtClean="0">
                <a:latin typeface="Arial"/>
                <a:cs typeface="Arial"/>
              </a:rPr>
              <a:t>M</a:t>
            </a:r>
            <a:r>
              <a:rPr lang="en-US" sz="2400" spc="0" baseline="-10416" dirty="0" smtClean="0">
                <a:latin typeface="Arial"/>
                <a:cs typeface="Arial"/>
              </a:rPr>
              <a:t>a</a:t>
            </a:r>
            <a:r>
              <a:rPr lang="en-US" sz="2400" spc="-10" dirty="0" smtClean="0">
                <a:latin typeface="Arial"/>
                <a:cs typeface="Arial"/>
              </a:rPr>
              <a:t>: </a:t>
            </a:r>
            <a:r>
              <a:rPr lang="en-US" sz="2400" spc="-125" dirty="0" smtClean="0">
                <a:latin typeface="Arial"/>
                <a:cs typeface="Arial"/>
              </a:rPr>
              <a:t> </a:t>
            </a:r>
            <a:r>
              <a:rPr lang="en-US" sz="2400" spc="-50" dirty="0" smtClean="0">
                <a:latin typeface="Arial"/>
                <a:cs typeface="Arial"/>
              </a:rPr>
              <a:t>nu</a:t>
            </a:r>
            <a:r>
              <a:rPr lang="en-US" sz="2400" spc="-60" dirty="0" smtClean="0">
                <a:latin typeface="Arial"/>
                <a:cs typeface="Arial"/>
              </a:rPr>
              <a:t>m</a:t>
            </a:r>
            <a:r>
              <a:rPr lang="en-US" sz="2400" spc="-15" dirty="0" smtClean="0">
                <a:latin typeface="Arial"/>
                <a:cs typeface="Arial"/>
              </a:rPr>
              <a:t>b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dirty="0" smtClean="0">
                <a:latin typeface="Arial"/>
                <a:cs typeface="Arial"/>
              </a:rPr>
              <a:t>r</a:t>
            </a:r>
            <a:r>
              <a:rPr lang="en-US" sz="2400" spc="50" dirty="0" smtClean="0">
                <a:latin typeface="Arial"/>
                <a:cs typeface="Arial"/>
              </a:rPr>
              <a:t> </a:t>
            </a:r>
            <a:r>
              <a:rPr lang="en-US" sz="2400" spc="-80" dirty="0" smtClean="0">
                <a:latin typeface="Arial"/>
                <a:cs typeface="Arial"/>
              </a:rPr>
              <a:t>o</a:t>
            </a:r>
            <a:r>
              <a:rPr lang="en-US" sz="2400" spc="20" dirty="0" smtClean="0">
                <a:latin typeface="Arial"/>
                <a:cs typeface="Arial"/>
              </a:rPr>
              <a:t>f</a:t>
            </a:r>
            <a:r>
              <a:rPr lang="en-US" sz="2400" spc="65" dirty="0" smtClean="0">
                <a:latin typeface="Arial"/>
                <a:cs typeface="Arial"/>
              </a:rPr>
              <a:t> </a:t>
            </a:r>
            <a:r>
              <a:rPr lang="en-US" sz="2400" spc="-50" dirty="0" smtClean="0">
                <a:latin typeface="Arial"/>
                <a:cs typeface="Arial"/>
              </a:rPr>
              <a:t>d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-75" dirty="0" smtClean="0">
                <a:latin typeface="Arial"/>
                <a:cs typeface="Arial"/>
              </a:rPr>
              <a:t>c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40" dirty="0" smtClean="0">
                <a:latin typeface="Arial"/>
                <a:cs typeface="Arial"/>
              </a:rPr>
              <a:t> 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15" dirty="0" smtClean="0">
                <a:latin typeface="Arial"/>
                <a:cs typeface="Arial"/>
              </a:rPr>
              <a:t>r</a:t>
            </a:r>
            <a:r>
              <a:rPr lang="en-US" sz="2400" spc="-45" dirty="0" smtClean="0">
                <a:latin typeface="Arial"/>
                <a:cs typeface="Arial"/>
              </a:rPr>
              <a:t>m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  <a:r>
              <a:rPr lang="en-US" sz="2400" spc="65" dirty="0" smtClean="0">
                <a:latin typeface="Arial"/>
                <a:cs typeface="Arial"/>
              </a:rPr>
              <a:t> 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55" dirty="0" smtClean="0">
                <a:latin typeface="Arial"/>
                <a:cs typeface="Arial"/>
              </a:rPr>
              <a:t> </a:t>
            </a:r>
            <a:r>
              <a:rPr lang="en-US" sz="2400" spc="-50" dirty="0" smtClean="0">
                <a:latin typeface="Arial"/>
                <a:cs typeface="Arial"/>
              </a:rPr>
              <a:t>d</a:t>
            </a:r>
            <a:r>
              <a:rPr lang="en-US" sz="2400" spc="-40" dirty="0" smtClean="0">
                <a:latin typeface="Arial"/>
                <a:cs typeface="Arial"/>
              </a:rPr>
              <a:t>o</a:t>
            </a:r>
            <a:r>
              <a:rPr lang="en-US" sz="2400" spc="-75" dirty="0" smtClean="0">
                <a:latin typeface="Arial"/>
                <a:cs typeface="Arial"/>
              </a:rPr>
              <a:t>c</a:t>
            </a:r>
            <a:r>
              <a:rPr lang="en-US" sz="2400" spc="-10" dirty="0" smtClean="0">
                <a:latin typeface="Arial"/>
                <a:cs typeface="Arial"/>
              </a:rPr>
              <a:t>,</a:t>
            </a:r>
            <a:r>
              <a:rPr lang="en-US" sz="2400" spc="60" dirty="0" smtClean="0">
                <a:latin typeface="Arial"/>
                <a:cs typeface="Arial"/>
              </a:rPr>
              <a:t> </a:t>
            </a:r>
            <a:r>
              <a:rPr lang="en-US" sz="2400" spc="-10" dirty="0" smtClean="0">
                <a:latin typeface="Arial"/>
                <a:cs typeface="Arial"/>
              </a:rPr>
              <a:t>D: 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45" dirty="0" smtClean="0">
                <a:latin typeface="Arial"/>
                <a:cs typeface="Arial"/>
              </a:rPr>
              <a:t>ra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10" dirty="0" smtClean="0">
                <a:latin typeface="Arial"/>
                <a:cs typeface="Arial"/>
              </a:rPr>
              <a:t>i</a:t>
            </a:r>
            <a:r>
              <a:rPr lang="en-US" sz="2400" spc="-50" dirty="0" smtClean="0">
                <a:latin typeface="Arial"/>
                <a:cs typeface="Arial"/>
              </a:rPr>
              <a:t>n</a:t>
            </a:r>
            <a:r>
              <a:rPr lang="en-US" sz="2400" spc="-70" dirty="0" smtClean="0">
                <a:latin typeface="Arial"/>
                <a:cs typeface="Arial"/>
              </a:rPr>
              <a:t>g</a:t>
            </a:r>
            <a:r>
              <a:rPr lang="en-US" sz="2400" spc="45" dirty="0" smtClean="0">
                <a:latin typeface="Arial"/>
                <a:cs typeface="Arial"/>
              </a:rPr>
              <a:t> 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10" dirty="0" smtClean="0">
                <a:latin typeface="Arial"/>
                <a:cs typeface="Arial"/>
              </a:rPr>
              <a:t>,</a:t>
            </a:r>
            <a:r>
              <a:rPr lang="en-US" sz="2400" spc="50" dirty="0" smtClean="0">
                <a:latin typeface="Arial"/>
                <a:cs typeface="Arial"/>
              </a:rPr>
              <a:t> </a:t>
            </a:r>
            <a:r>
              <a:rPr lang="en-US" sz="2400" spc="-10" dirty="0" smtClean="0">
                <a:latin typeface="Arial"/>
                <a:cs typeface="Arial"/>
              </a:rPr>
              <a:t>V</a:t>
            </a:r>
            <a:r>
              <a:rPr lang="en-US" sz="2400" spc="-125" dirty="0" smtClean="0">
                <a:latin typeface="Arial"/>
                <a:cs typeface="Arial"/>
              </a:rPr>
              <a:t> </a:t>
            </a:r>
            <a:r>
              <a:rPr lang="en-US" sz="2400" spc="-10" dirty="0" smtClean="0">
                <a:latin typeface="Arial"/>
                <a:cs typeface="Arial"/>
              </a:rPr>
              <a:t>: </a:t>
            </a:r>
            <a:r>
              <a:rPr lang="en-US" sz="2400" spc="-135" dirty="0" smtClean="0">
                <a:latin typeface="Arial"/>
                <a:cs typeface="Arial"/>
              </a:rPr>
              <a:t> </a:t>
            </a:r>
            <a:r>
              <a:rPr lang="en-US" sz="2400" spc="-50" dirty="0" smtClean="0">
                <a:latin typeface="Arial"/>
                <a:cs typeface="Arial"/>
              </a:rPr>
              <a:t>v</a:t>
            </a:r>
            <a:r>
              <a:rPr lang="en-US" sz="2400" spc="-40" dirty="0" smtClean="0">
                <a:latin typeface="Arial"/>
                <a:cs typeface="Arial"/>
              </a:rPr>
              <a:t>o</a:t>
            </a:r>
            <a:r>
              <a:rPr lang="en-US" sz="2400" spc="-75" dirty="0" smtClean="0">
                <a:latin typeface="Arial"/>
                <a:cs typeface="Arial"/>
              </a:rPr>
              <a:t>c</a:t>
            </a:r>
            <a:r>
              <a:rPr lang="en-US" sz="2400" spc="-95" dirty="0" smtClean="0">
                <a:latin typeface="Arial"/>
                <a:cs typeface="Arial"/>
              </a:rPr>
              <a:t>a</a:t>
            </a:r>
            <a:r>
              <a:rPr lang="en-US" sz="2400" spc="-50" dirty="0" smtClean="0">
                <a:latin typeface="Arial"/>
                <a:cs typeface="Arial"/>
              </a:rPr>
              <a:t>bu</a:t>
            </a:r>
            <a:r>
              <a:rPr lang="en-US" sz="2400" spc="10" dirty="0" smtClean="0">
                <a:latin typeface="Arial"/>
                <a:cs typeface="Arial"/>
              </a:rPr>
              <a:t>l</a:t>
            </a:r>
            <a:r>
              <a:rPr lang="en-US" sz="2400" spc="-130" dirty="0" smtClean="0">
                <a:latin typeface="Arial"/>
                <a:cs typeface="Arial"/>
              </a:rPr>
              <a:t>a</a:t>
            </a:r>
            <a:r>
              <a:rPr lang="en-US" sz="2400" spc="-20" dirty="0" smtClean="0">
                <a:latin typeface="Arial"/>
                <a:cs typeface="Arial"/>
              </a:rPr>
              <a:t>r</a:t>
            </a:r>
            <a:r>
              <a:rPr lang="en-US" sz="2400" spc="-125" dirty="0" smtClean="0">
                <a:latin typeface="Arial"/>
                <a:cs typeface="Arial"/>
              </a:rPr>
              <a:t>y</a:t>
            </a:r>
            <a:r>
              <a:rPr lang="en-US" sz="2400" spc="-10" dirty="0" smtClean="0">
                <a:latin typeface="Arial"/>
                <a:cs typeface="Arial"/>
              </a:rPr>
              <a:t>,</a:t>
            </a:r>
            <a:r>
              <a:rPr lang="en-US" sz="2400" spc="60" dirty="0" smtClean="0">
                <a:latin typeface="Arial"/>
                <a:cs typeface="Arial"/>
              </a:rPr>
              <a:t> </a:t>
            </a:r>
            <a:r>
              <a:rPr lang="en-US" sz="2400" spc="-10" dirty="0" smtClean="0">
                <a:latin typeface="Arial"/>
                <a:cs typeface="Arial"/>
              </a:rPr>
              <a:t>C: </a:t>
            </a:r>
            <a:r>
              <a:rPr lang="en-US" sz="2400" spc="-135" dirty="0" smtClean="0">
                <a:latin typeface="Arial"/>
                <a:cs typeface="Arial"/>
              </a:rPr>
              <a:t> 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65" dirty="0" smtClean="0">
                <a:latin typeface="Arial"/>
                <a:cs typeface="Arial"/>
              </a:rPr>
              <a:t> </a:t>
            </a:r>
            <a:r>
              <a:rPr lang="en-US" sz="2400" spc="-80" dirty="0" smtClean="0">
                <a:latin typeface="Arial"/>
                <a:cs typeface="Arial"/>
              </a:rPr>
              <a:t>o</a:t>
            </a:r>
            <a:r>
              <a:rPr lang="en-US" sz="2400" spc="20" dirty="0" smtClean="0">
                <a:latin typeface="Arial"/>
                <a:cs typeface="Arial"/>
              </a:rPr>
              <a:t>f</a:t>
            </a:r>
            <a:r>
              <a:rPr lang="en-US" sz="2400" spc="55" dirty="0" smtClean="0">
                <a:latin typeface="Arial"/>
                <a:cs typeface="Arial"/>
              </a:rPr>
              <a:t> </a:t>
            </a:r>
            <a:r>
              <a:rPr lang="en-US" sz="2400" spc="-75" dirty="0" smtClean="0">
                <a:latin typeface="Arial"/>
                <a:cs typeface="Arial"/>
              </a:rPr>
              <a:t>c</a:t>
            </a:r>
            <a:r>
              <a:rPr lang="en-US" sz="2400" spc="10" dirty="0" smtClean="0">
                <a:latin typeface="Arial"/>
                <a:cs typeface="Arial"/>
              </a:rPr>
              <a:t>l</a:t>
            </a:r>
            <a:r>
              <a:rPr lang="en-US" sz="2400" spc="-95" dirty="0" smtClean="0">
                <a:latin typeface="Arial"/>
                <a:cs typeface="Arial"/>
              </a:rPr>
              <a:t>a</a:t>
            </a:r>
            <a:r>
              <a:rPr lang="en-US" sz="2400" spc="-140" dirty="0" smtClean="0">
                <a:latin typeface="Arial"/>
                <a:cs typeface="Arial"/>
              </a:rPr>
              <a:t>ss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140" dirty="0" smtClean="0">
                <a:latin typeface="Arial"/>
                <a:cs typeface="Arial"/>
              </a:rPr>
              <a:t>s</a:t>
            </a:r>
          </a:p>
          <a:p>
            <a:pPr marL="12700" marR="12700" indent="0">
              <a:lnSpc>
                <a:spcPct val="102699"/>
              </a:lnSpc>
              <a:buNone/>
            </a:pPr>
            <a:endParaRPr lang="en-US" sz="2400" dirty="0">
              <a:latin typeface="Arial"/>
              <a:cs typeface="Arial"/>
            </a:endParaRPr>
          </a:p>
          <a:p>
            <a:pPr marL="12700" marR="186055">
              <a:lnSpc>
                <a:spcPts val="1660"/>
              </a:lnSpc>
              <a:spcBef>
                <a:spcPts val="95"/>
              </a:spcBef>
            </a:pPr>
            <a:r>
              <a:rPr lang="en-US" sz="2400" spc="-10" dirty="0" smtClean="0">
                <a:latin typeface="Arial"/>
                <a:cs typeface="Arial"/>
              </a:rPr>
              <a:t> Θ</a:t>
            </a:r>
            <a:r>
              <a:rPr lang="en-US" sz="2400" spc="50" dirty="0">
                <a:latin typeface="Arial"/>
                <a:cs typeface="Arial"/>
              </a:rPr>
              <a:t>(</a:t>
            </a:r>
            <a:r>
              <a:rPr lang="en-US" sz="2400" spc="45" dirty="0">
                <a:latin typeface="Kozuka Gothic Pr6N EL"/>
                <a:cs typeface="Kozuka Gothic Pr6N EL"/>
              </a:rPr>
              <a:t>|</a:t>
            </a:r>
            <a:r>
              <a:rPr lang="en-US" sz="2400" spc="-10" dirty="0" err="1">
                <a:latin typeface="Arial"/>
                <a:cs typeface="Arial"/>
              </a:rPr>
              <a:t>D</a:t>
            </a:r>
            <a:r>
              <a:rPr lang="en-US" sz="2400" spc="45" dirty="0" err="1">
                <a:latin typeface="Kozuka Gothic Pr6N EL"/>
                <a:cs typeface="Kozuka Gothic Pr6N EL"/>
              </a:rPr>
              <a:t>|</a:t>
            </a:r>
            <a:r>
              <a:rPr lang="en-US" sz="2400" spc="-30" dirty="0" err="1">
                <a:latin typeface="Arial"/>
                <a:cs typeface="Arial"/>
              </a:rPr>
              <a:t>L</a:t>
            </a:r>
            <a:r>
              <a:rPr lang="en-US" sz="2400" spc="-60" baseline="-10416" dirty="0" err="1" smtClean="0">
                <a:latin typeface="Arial"/>
                <a:cs typeface="Arial"/>
              </a:rPr>
              <a:t>a</a:t>
            </a:r>
            <a:r>
              <a:rPr lang="en-US" sz="2400" spc="-15" baseline="-10416" dirty="0" err="1" smtClean="0">
                <a:latin typeface="Arial"/>
                <a:cs typeface="Arial"/>
              </a:rPr>
              <a:t>v</a:t>
            </a:r>
            <a:r>
              <a:rPr lang="en-US" sz="2400" spc="-52" baseline="-10416" dirty="0" err="1" smtClean="0">
                <a:latin typeface="Arial"/>
                <a:cs typeface="Arial"/>
              </a:rPr>
              <a:t>e</a:t>
            </a:r>
            <a:r>
              <a:rPr lang="en-US" sz="2400" spc="50" dirty="0">
                <a:latin typeface="Arial"/>
                <a:cs typeface="Arial"/>
              </a:rPr>
              <a:t>)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95" dirty="0">
                <a:latin typeface="Arial"/>
                <a:cs typeface="Arial"/>
              </a:rPr>
              <a:t>a</a:t>
            </a:r>
            <a:r>
              <a:rPr lang="en-US" sz="2400" spc="-70" dirty="0">
                <a:latin typeface="Arial"/>
                <a:cs typeface="Arial"/>
              </a:rPr>
              <a:t>k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70" dirty="0">
                <a:latin typeface="Arial"/>
                <a:cs typeface="Arial"/>
              </a:rPr>
              <a:t>o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75" dirty="0">
                <a:latin typeface="Arial"/>
                <a:cs typeface="Arial"/>
              </a:rPr>
              <a:t>c</a:t>
            </a:r>
            <a:r>
              <a:rPr lang="en-US" sz="2400" spc="-80" dirty="0">
                <a:latin typeface="Arial"/>
                <a:cs typeface="Arial"/>
              </a:rPr>
              <a:t>o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50" dirty="0">
                <a:latin typeface="Arial"/>
                <a:cs typeface="Arial"/>
              </a:rPr>
              <a:t>pu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70" dirty="0">
                <a:latin typeface="Arial"/>
                <a:cs typeface="Arial"/>
              </a:rPr>
              <a:t> </a:t>
            </a:r>
            <a:r>
              <a:rPr lang="en-US" sz="2400" spc="-95" dirty="0">
                <a:latin typeface="Arial"/>
                <a:cs typeface="Arial"/>
              </a:rPr>
              <a:t>a</a:t>
            </a:r>
            <a:r>
              <a:rPr lang="en-US" sz="2400" spc="10" dirty="0">
                <a:latin typeface="Arial"/>
                <a:cs typeface="Arial"/>
              </a:rPr>
              <a:t>ll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75" dirty="0">
                <a:latin typeface="Arial"/>
                <a:cs typeface="Arial"/>
              </a:rPr>
              <a:t>c</a:t>
            </a:r>
            <a:r>
              <a:rPr lang="en-US" sz="2400" spc="-80" dirty="0">
                <a:latin typeface="Arial"/>
                <a:cs typeface="Arial"/>
              </a:rPr>
              <a:t>o</a:t>
            </a:r>
            <a:r>
              <a:rPr lang="en-US" sz="2400" spc="-50" dirty="0">
                <a:latin typeface="Arial"/>
                <a:cs typeface="Arial"/>
              </a:rPr>
              <a:t>un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-10" dirty="0">
                <a:latin typeface="Arial"/>
                <a:cs typeface="Arial"/>
              </a:rPr>
              <a:t>. Θ</a:t>
            </a:r>
            <a:r>
              <a:rPr lang="en-US" sz="2400" spc="50" dirty="0">
                <a:latin typeface="Arial"/>
                <a:cs typeface="Arial"/>
              </a:rPr>
              <a:t>(</a:t>
            </a:r>
            <a:r>
              <a:rPr lang="en-US" sz="2400" spc="45" dirty="0">
                <a:latin typeface="Kozuka Gothic Pr6N EL"/>
                <a:cs typeface="Kozuka Gothic Pr6N EL"/>
              </a:rPr>
              <a:t>|</a:t>
            </a:r>
            <a:r>
              <a:rPr lang="en-US" sz="2400" spc="-10" dirty="0">
                <a:latin typeface="Arial"/>
                <a:cs typeface="Arial"/>
              </a:rPr>
              <a:t>C</a:t>
            </a:r>
            <a:r>
              <a:rPr lang="en-US" sz="2400" spc="45" dirty="0">
                <a:latin typeface="Kozuka Gothic Pr6N EL"/>
                <a:cs typeface="Kozuka Gothic Pr6N EL"/>
              </a:rPr>
              <a:t>||</a:t>
            </a:r>
            <a:r>
              <a:rPr lang="en-US" sz="2400" spc="-10" dirty="0">
                <a:latin typeface="Arial"/>
                <a:cs typeface="Arial"/>
              </a:rPr>
              <a:t>V</a:t>
            </a:r>
            <a:r>
              <a:rPr lang="en-US" sz="2400" spc="-125" dirty="0">
                <a:latin typeface="Arial"/>
                <a:cs typeface="Arial"/>
              </a:rPr>
              <a:t> </a:t>
            </a:r>
            <a:r>
              <a:rPr lang="en-US" sz="2400" spc="45" dirty="0">
                <a:latin typeface="Kozuka Gothic Pr6N EL"/>
                <a:cs typeface="Kozuka Gothic Pr6N EL"/>
              </a:rPr>
              <a:t>|</a:t>
            </a:r>
            <a:r>
              <a:rPr lang="en-US" sz="2400" spc="50" dirty="0">
                <a:latin typeface="Arial"/>
                <a:cs typeface="Arial"/>
              </a:rPr>
              <a:t>)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40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95" dirty="0">
                <a:latin typeface="Arial"/>
                <a:cs typeface="Arial"/>
              </a:rPr>
              <a:t>a</a:t>
            </a:r>
            <a:r>
              <a:rPr lang="en-US" sz="2400" spc="-70" dirty="0">
                <a:latin typeface="Arial"/>
                <a:cs typeface="Arial"/>
              </a:rPr>
              <a:t>k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70" dirty="0">
                <a:latin typeface="Arial"/>
                <a:cs typeface="Arial"/>
              </a:rPr>
              <a:t>o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-75" dirty="0">
                <a:latin typeface="Arial"/>
                <a:cs typeface="Arial"/>
              </a:rPr>
              <a:t>c</a:t>
            </a:r>
            <a:r>
              <a:rPr lang="en-US" sz="2400" spc="-80" dirty="0">
                <a:latin typeface="Arial"/>
                <a:cs typeface="Arial"/>
              </a:rPr>
              <a:t>o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50" dirty="0">
                <a:latin typeface="Arial"/>
                <a:cs typeface="Arial"/>
              </a:rPr>
              <a:t>pu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70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50" dirty="0" smtClean="0">
                <a:latin typeface="Arial"/>
                <a:cs typeface="Arial"/>
              </a:rPr>
              <a:t>p</a:t>
            </a:r>
            <a:r>
              <a:rPr lang="en-US" sz="2400" spc="-130" dirty="0" smtClean="0">
                <a:latin typeface="Arial"/>
                <a:cs typeface="Arial"/>
              </a:rPr>
              <a:t>a</a:t>
            </a:r>
            <a:r>
              <a:rPr lang="en-US" sz="2400" spc="-45" dirty="0" smtClean="0">
                <a:latin typeface="Arial"/>
                <a:cs typeface="Arial"/>
              </a:rPr>
              <a:t>ra</a:t>
            </a:r>
            <a:r>
              <a:rPr lang="en-US" sz="2400" spc="-60" dirty="0" smtClean="0">
                <a:latin typeface="Arial"/>
                <a:cs typeface="Arial"/>
              </a:rPr>
              <a:t>m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85" dirty="0" smtClean="0">
                <a:latin typeface="Arial"/>
                <a:cs typeface="Arial"/>
              </a:rPr>
              <a:t>t</a:t>
            </a:r>
            <a:r>
              <a:rPr lang="en-US" sz="2400" spc="-135" dirty="0" smtClean="0">
                <a:latin typeface="Arial"/>
                <a:cs typeface="Arial"/>
              </a:rPr>
              <a:t>e</a:t>
            </a:r>
            <a:r>
              <a:rPr lang="en-US" sz="2400" spc="-65" dirty="0" smtClean="0">
                <a:latin typeface="Arial"/>
                <a:cs typeface="Arial"/>
              </a:rPr>
              <a:t>rs </a:t>
            </a:r>
            <a:r>
              <a:rPr lang="en-US" sz="2400" spc="20" dirty="0" smtClean="0">
                <a:latin typeface="Arial"/>
                <a:cs typeface="Arial"/>
              </a:rPr>
              <a:t>f</a:t>
            </a:r>
            <a:r>
              <a:rPr lang="en-US" sz="2400" spc="-30" dirty="0" smtClean="0">
                <a:latin typeface="Arial"/>
                <a:cs typeface="Arial"/>
              </a:rPr>
              <a:t>r</a:t>
            </a:r>
            <a:r>
              <a:rPr lang="en-US" sz="2400" spc="-55" dirty="0" smtClean="0">
                <a:latin typeface="Arial"/>
                <a:cs typeface="Arial"/>
              </a:rPr>
              <a:t>om</a:t>
            </a:r>
            <a:r>
              <a:rPr lang="en-US" sz="2400" spc="60" dirty="0" smtClean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75" dirty="0">
                <a:latin typeface="Arial"/>
                <a:cs typeface="Arial"/>
              </a:rPr>
              <a:t>c</a:t>
            </a:r>
            <a:r>
              <a:rPr lang="en-US" sz="2400" spc="-80" dirty="0">
                <a:latin typeface="Arial"/>
                <a:cs typeface="Arial"/>
              </a:rPr>
              <a:t>o</a:t>
            </a:r>
            <a:r>
              <a:rPr lang="en-US" sz="2400" spc="-50" dirty="0">
                <a:latin typeface="Arial"/>
                <a:cs typeface="Arial"/>
              </a:rPr>
              <a:t>un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-10" dirty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en-US" sz="2400" spc="-130" dirty="0">
                <a:latin typeface="Arial"/>
                <a:cs typeface="Arial"/>
              </a:rPr>
              <a:t>G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45" dirty="0">
                <a:latin typeface="Arial"/>
                <a:cs typeface="Arial"/>
              </a:rPr>
              <a:t>ra</a:t>
            </a:r>
            <a:r>
              <a:rPr lang="en-US" sz="2400" spc="10" dirty="0">
                <a:latin typeface="Arial"/>
                <a:cs typeface="Arial"/>
              </a:rPr>
              <a:t>ll</a:t>
            </a:r>
            <a:r>
              <a:rPr lang="en-US" sz="2400" spc="-50" dirty="0">
                <a:latin typeface="Arial"/>
                <a:cs typeface="Arial"/>
              </a:rPr>
              <a:t>y</a:t>
            </a:r>
            <a:r>
              <a:rPr lang="en-US" sz="2400" spc="-10" dirty="0">
                <a:latin typeface="Arial"/>
                <a:cs typeface="Arial"/>
              </a:rPr>
              <a:t>: </a:t>
            </a:r>
            <a:r>
              <a:rPr lang="en-US" sz="2400" spc="-135" dirty="0">
                <a:latin typeface="Arial"/>
                <a:cs typeface="Arial"/>
              </a:rPr>
              <a:t> </a:t>
            </a:r>
            <a:r>
              <a:rPr lang="en-US" sz="2400" spc="45" dirty="0">
                <a:latin typeface="Kozuka Gothic Pr6N EL"/>
                <a:cs typeface="Kozuka Gothic Pr6N EL"/>
              </a:rPr>
              <a:t>|</a:t>
            </a:r>
            <a:r>
              <a:rPr lang="en-US" sz="2400" spc="-10" dirty="0">
                <a:latin typeface="Arial"/>
                <a:cs typeface="Arial"/>
              </a:rPr>
              <a:t>C</a:t>
            </a:r>
            <a:r>
              <a:rPr lang="en-US" sz="2400" spc="45" dirty="0">
                <a:latin typeface="Kozuka Gothic Pr6N EL"/>
                <a:cs typeface="Kozuka Gothic Pr6N EL"/>
              </a:rPr>
              <a:t>||</a:t>
            </a:r>
            <a:r>
              <a:rPr lang="en-US" sz="2400" spc="-10" dirty="0">
                <a:latin typeface="Arial"/>
                <a:cs typeface="Arial"/>
              </a:rPr>
              <a:t>V</a:t>
            </a:r>
            <a:r>
              <a:rPr lang="en-US" sz="2400" spc="-125" dirty="0">
                <a:latin typeface="Arial"/>
                <a:cs typeface="Arial"/>
              </a:rPr>
              <a:t> </a:t>
            </a:r>
            <a:r>
              <a:rPr lang="en-US" sz="2400" spc="50" dirty="0">
                <a:latin typeface="Kozuka Gothic Pr6N EL"/>
                <a:cs typeface="Kozuka Gothic Pr6N EL"/>
              </a:rPr>
              <a:t>|</a:t>
            </a:r>
            <a:r>
              <a:rPr lang="en-US" sz="2400" spc="40" dirty="0">
                <a:latin typeface="Kozuka Gothic Pr6N EL"/>
                <a:cs typeface="Kozuka Gothic Pr6N EL"/>
              </a:rPr>
              <a:t> </a:t>
            </a:r>
            <a:r>
              <a:rPr lang="en-US" sz="2400" spc="195" dirty="0">
                <a:latin typeface="Arial"/>
                <a:cs typeface="Arial"/>
              </a:rPr>
              <a:t>&lt;</a:t>
            </a:r>
            <a:r>
              <a:rPr lang="en-US" sz="2400" spc="-5" dirty="0">
                <a:latin typeface="Arial"/>
                <a:cs typeface="Arial"/>
              </a:rPr>
              <a:t> </a:t>
            </a:r>
            <a:r>
              <a:rPr lang="en-US" sz="2400" spc="45" dirty="0">
                <a:latin typeface="Kozuka Gothic Pr6N EL"/>
                <a:cs typeface="Kozuka Gothic Pr6N EL"/>
              </a:rPr>
              <a:t>|</a:t>
            </a:r>
            <a:r>
              <a:rPr lang="en-US" sz="2400" spc="-10" dirty="0" err="1">
                <a:latin typeface="Arial"/>
                <a:cs typeface="Arial"/>
              </a:rPr>
              <a:t>D</a:t>
            </a:r>
            <a:r>
              <a:rPr lang="en-US" sz="2400" spc="45" dirty="0" err="1">
                <a:latin typeface="Kozuka Gothic Pr6N EL"/>
                <a:cs typeface="Kozuka Gothic Pr6N EL"/>
              </a:rPr>
              <a:t>|</a:t>
            </a:r>
            <a:r>
              <a:rPr lang="en-US" sz="2400" spc="-30" dirty="0" err="1">
                <a:latin typeface="Arial"/>
                <a:cs typeface="Arial"/>
              </a:rPr>
              <a:t>L</a:t>
            </a:r>
            <a:r>
              <a:rPr lang="en-US" sz="2400" spc="-60" baseline="-10416" dirty="0" err="1" smtClean="0">
                <a:latin typeface="Arial"/>
                <a:cs typeface="Arial"/>
              </a:rPr>
              <a:t>a</a:t>
            </a:r>
            <a:r>
              <a:rPr lang="en-US" sz="2400" spc="-15" baseline="-10416" dirty="0" err="1" smtClean="0">
                <a:latin typeface="Arial"/>
                <a:cs typeface="Arial"/>
              </a:rPr>
              <a:t>v</a:t>
            </a:r>
            <a:r>
              <a:rPr lang="en-US" sz="2400" spc="-112" baseline="-10416" dirty="0" err="1" smtClean="0">
                <a:latin typeface="Arial"/>
                <a:cs typeface="Arial"/>
              </a:rPr>
              <a:t>e</a:t>
            </a:r>
            <a:endParaRPr lang="en-US" sz="2400" baseline="-10416" dirty="0" smtClean="0">
              <a:latin typeface="Arial"/>
              <a:cs typeface="Arial"/>
            </a:endParaRPr>
          </a:p>
          <a:p>
            <a:pPr marL="12700" marR="19685">
              <a:lnSpc>
                <a:spcPct val="125499"/>
              </a:lnSpc>
            </a:pPr>
            <a:r>
              <a:rPr lang="en-US" sz="2400" spc="-30" dirty="0">
                <a:latin typeface="Arial"/>
                <a:cs typeface="Arial"/>
              </a:rPr>
              <a:t>T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95" dirty="0">
                <a:latin typeface="Arial"/>
                <a:cs typeface="Arial"/>
              </a:rPr>
              <a:t>a</a:t>
            </a:r>
            <a:r>
              <a:rPr lang="en-US" sz="2400" spc="10" dirty="0">
                <a:latin typeface="Arial"/>
                <a:cs typeface="Arial"/>
              </a:rPr>
              <a:t>l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-70" dirty="0">
                <a:latin typeface="Arial"/>
                <a:cs typeface="Arial"/>
              </a:rPr>
              <a:t>o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li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30" dirty="0">
                <a:latin typeface="Arial"/>
                <a:cs typeface="Arial"/>
              </a:rPr>
              <a:t>a</a:t>
            </a:r>
            <a:r>
              <a:rPr lang="en-US" sz="2400" dirty="0">
                <a:latin typeface="Arial"/>
                <a:cs typeface="Arial"/>
              </a:rPr>
              <a:t>r</a:t>
            </a:r>
            <a:r>
              <a:rPr lang="en-US" sz="2400" spc="50" dirty="0">
                <a:latin typeface="Arial"/>
                <a:cs typeface="Arial"/>
              </a:rPr>
              <a:t> (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l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-80" dirty="0">
                <a:latin typeface="Arial"/>
                <a:cs typeface="Arial"/>
              </a:rPr>
              <a:t>g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-80" dirty="0">
                <a:latin typeface="Arial"/>
                <a:cs typeface="Arial"/>
              </a:rPr>
              <a:t>o</a:t>
            </a:r>
            <a:r>
              <a:rPr lang="en-US" sz="2400" spc="20" dirty="0">
                <a:latin typeface="Arial"/>
                <a:cs typeface="Arial"/>
              </a:rPr>
              <a:t>f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50" dirty="0">
                <a:latin typeface="Arial"/>
                <a:cs typeface="Arial"/>
              </a:rPr>
              <a:t>d</a:t>
            </a:r>
            <a:r>
              <a:rPr lang="en-US" sz="2400" spc="-40" dirty="0">
                <a:latin typeface="Arial"/>
                <a:cs typeface="Arial"/>
              </a:rPr>
              <a:t>o</a:t>
            </a:r>
            <a:r>
              <a:rPr lang="en-US" sz="2400" spc="-75" dirty="0">
                <a:latin typeface="Arial"/>
                <a:cs typeface="Arial"/>
              </a:rPr>
              <a:t>c</a:t>
            </a:r>
            <a:r>
              <a:rPr lang="en-US" sz="2400" spc="-50" dirty="0">
                <a:latin typeface="Arial"/>
                <a:cs typeface="Arial"/>
              </a:rPr>
              <a:t>u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50" dirty="0">
                <a:latin typeface="Arial"/>
                <a:cs typeface="Arial"/>
              </a:rPr>
              <a:t>)</a:t>
            </a:r>
            <a:r>
              <a:rPr lang="en-US" sz="2400" spc="-10" dirty="0">
                <a:latin typeface="Arial"/>
                <a:cs typeface="Arial"/>
              </a:rPr>
              <a:t>. </a:t>
            </a:r>
            <a:r>
              <a:rPr lang="en-US" sz="2400" spc="6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hu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-10" dirty="0">
                <a:latin typeface="Arial"/>
                <a:cs typeface="Arial"/>
              </a:rPr>
              <a:t>: </a:t>
            </a:r>
            <a:r>
              <a:rPr lang="en-US" sz="2400" spc="-135" dirty="0">
                <a:latin typeface="Arial"/>
                <a:cs typeface="Arial"/>
              </a:rPr>
              <a:t> </a:t>
            </a:r>
            <a:r>
              <a:rPr lang="en-US" sz="2400" spc="-3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sz="24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24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lang="en-US" sz="24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sz="24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-5" dirty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en-US" sz="24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2400" spc="-85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lang="en-US" sz="24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sz="24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lang="en-US" sz="24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lang="en-US" sz="24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solidFill>
                  <a:srgbClr val="0000FF"/>
                </a:solidFill>
                <a:latin typeface="Arial"/>
                <a:cs typeface="Arial"/>
              </a:rPr>
              <a:t>li</a:t>
            </a:r>
            <a:r>
              <a:rPr lang="en-US" sz="24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sz="24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lang="en-US" sz="2400" spc="-13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24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75" dirty="0">
                <a:latin typeface="Arial"/>
                <a:cs typeface="Arial"/>
              </a:rPr>
              <a:t>z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80" dirty="0">
                <a:latin typeface="Arial"/>
                <a:cs typeface="Arial"/>
              </a:rPr>
              <a:t>o</a:t>
            </a:r>
            <a:r>
              <a:rPr lang="en-US" sz="2400" spc="20" dirty="0">
                <a:latin typeface="Arial"/>
                <a:cs typeface="Arial"/>
              </a:rPr>
              <a:t>f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45" dirty="0">
                <a:latin typeface="Arial"/>
                <a:cs typeface="Arial"/>
              </a:rPr>
              <a:t>ra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-70" dirty="0">
                <a:latin typeface="Arial"/>
                <a:cs typeface="Arial"/>
              </a:rPr>
              <a:t>g</a:t>
            </a:r>
            <a:r>
              <a:rPr lang="en-US" sz="2400" spc="45" dirty="0">
                <a:latin typeface="Arial"/>
                <a:cs typeface="Arial"/>
              </a:rPr>
              <a:t> 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85" dirty="0">
                <a:latin typeface="Arial"/>
                <a:cs typeface="Arial"/>
              </a:rPr>
              <a:t>t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US" sz="2400" spc="50" dirty="0">
                <a:latin typeface="Arial"/>
                <a:cs typeface="Arial"/>
              </a:rPr>
              <a:t>(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45" dirty="0">
                <a:latin typeface="Arial"/>
                <a:cs typeface="Arial"/>
              </a:rPr>
              <a:t>ra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-80" dirty="0">
                <a:latin typeface="Arial"/>
                <a:cs typeface="Arial"/>
              </a:rPr>
              <a:t>g</a:t>
            </a:r>
            <a:r>
              <a:rPr lang="en-US" sz="2400" spc="50" dirty="0">
                <a:latin typeface="Arial"/>
                <a:cs typeface="Arial"/>
              </a:rPr>
              <a:t>) </a:t>
            </a:r>
            <a:r>
              <a:rPr lang="en-US" sz="2400" spc="-95" dirty="0">
                <a:latin typeface="Arial"/>
                <a:cs typeface="Arial"/>
              </a:rPr>
              <a:t>a</a:t>
            </a:r>
            <a:r>
              <a:rPr lang="en-US" sz="2400" spc="-50" dirty="0">
                <a:latin typeface="Arial"/>
                <a:cs typeface="Arial"/>
              </a:rPr>
              <a:t>nd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-130" dirty="0">
                <a:latin typeface="Arial"/>
                <a:cs typeface="Arial"/>
              </a:rPr>
              <a:t>e</a:t>
            </a:r>
            <a:r>
              <a:rPr lang="en-US" sz="2400" spc="60" dirty="0">
                <a:latin typeface="Arial"/>
                <a:cs typeface="Arial"/>
              </a:rPr>
              <a:t> 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50" dirty="0">
                <a:latin typeface="Arial"/>
                <a:cs typeface="Arial"/>
              </a:rPr>
              <a:t>d</a:t>
            </a:r>
            <a:r>
              <a:rPr lang="en-US" sz="2400" spc="-40" dirty="0">
                <a:latin typeface="Arial"/>
                <a:cs typeface="Arial"/>
              </a:rPr>
              <a:t>o</a:t>
            </a:r>
            <a:r>
              <a:rPr lang="en-US" sz="2400" spc="-75" dirty="0">
                <a:latin typeface="Arial"/>
                <a:cs typeface="Arial"/>
              </a:rPr>
              <a:t>c</a:t>
            </a:r>
            <a:r>
              <a:rPr lang="en-US" sz="2400" spc="-50" dirty="0">
                <a:latin typeface="Arial"/>
                <a:cs typeface="Arial"/>
              </a:rPr>
              <a:t>u</a:t>
            </a:r>
            <a:r>
              <a:rPr lang="en-US" sz="2400" spc="-60" dirty="0">
                <a:latin typeface="Arial"/>
                <a:cs typeface="Arial"/>
              </a:rPr>
              <a:t>m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65" dirty="0">
                <a:latin typeface="Arial"/>
                <a:cs typeface="Arial"/>
              </a:rPr>
              <a:t> </a:t>
            </a:r>
            <a:r>
              <a:rPr lang="en-US" sz="2400" spc="50" dirty="0">
                <a:latin typeface="Arial"/>
                <a:cs typeface="Arial"/>
              </a:rPr>
              <a:t>(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-135" dirty="0">
                <a:latin typeface="Arial"/>
                <a:cs typeface="Arial"/>
              </a:rPr>
              <a:t>e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85" dirty="0">
                <a:latin typeface="Arial"/>
                <a:cs typeface="Arial"/>
              </a:rPr>
              <a:t>t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50" dirty="0">
                <a:latin typeface="Arial"/>
                <a:cs typeface="Arial"/>
              </a:rPr>
              <a:t>n</a:t>
            </a:r>
            <a:r>
              <a:rPr lang="en-US" sz="2400" spc="-80" dirty="0">
                <a:latin typeface="Arial"/>
                <a:cs typeface="Arial"/>
              </a:rPr>
              <a:t>g</a:t>
            </a:r>
            <a:r>
              <a:rPr lang="en-US" sz="2400" spc="50" dirty="0">
                <a:latin typeface="Arial"/>
                <a:cs typeface="Arial"/>
              </a:rPr>
              <a:t>)</a:t>
            </a:r>
            <a:r>
              <a:rPr lang="en-US" sz="2400" spc="-10" dirty="0">
                <a:latin typeface="Arial"/>
                <a:cs typeface="Arial"/>
              </a:rPr>
              <a:t>. </a:t>
            </a:r>
            <a:r>
              <a:rPr lang="en-US" sz="2400" spc="-110" dirty="0">
                <a:latin typeface="Arial"/>
                <a:cs typeface="Arial"/>
              </a:rPr>
              <a:t> </a:t>
            </a:r>
            <a:r>
              <a:rPr lang="en-US" sz="2400" spc="65" dirty="0">
                <a:latin typeface="Arial"/>
                <a:cs typeface="Arial"/>
              </a:rPr>
              <a:t>T</a:t>
            </a:r>
            <a:r>
              <a:rPr lang="en-US" sz="2400" spc="-50" dirty="0">
                <a:latin typeface="Arial"/>
                <a:cs typeface="Arial"/>
              </a:rPr>
              <a:t>h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40" dirty="0">
                <a:latin typeface="Arial"/>
                <a:cs typeface="Arial"/>
              </a:rPr>
              <a:t> </a:t>
            </a:r>
            <a:r>
              <a:rPr lang="en-US" sz="2400" spc="10" dirty="0">
                <a:latin typeface="Arial"/>
                <a:cs typeface="Arial"/>
              </a:rPr>
              <a:t>i</a:t>
            </a:r>
            <a:r>
              <a:rPr lang="en-US" sz="2400" spc="-140" dirty="0">
                <a:latin typeface="Arial"/>
                <a:cs typeface="Arial"/>
              </a:rPr>
              <a:t>s</a:t>
            </a:r>
            <a:r>
              <a:rPr lang="en-US" sz="2400" spc="55" dirty="0">
                <a:latin typeface="Arial"/>
                <a:cs typeface="Arial"/>
              </a:rPr>
              <a:t> </a:t>
            </a:r>
            <a:r>
              <a:rPr lang="en-US" sz="24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lang="en-US" sz="24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sz="24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lang="en-US" sz="24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lang="en-US" sz="24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lang="en-US" sz="24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lang="en-US" sz="24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lang="en-US" sz="2400" spc="-10" dirty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461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Classification and idea of Relevance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Text classification </a:t>
            </a:r>
            <a:r>
              <a:rPr lang="en-US" dirty="0" smtClean="0"/>
              <a:t>is the process of assigning tags or categories to text based on its content</a:t>
            </a:r>
          </a:p>
          <a:p>
            <a:pPr lvl="1"/>
            <a:r>
              <a:rPr lang="en-US" dirty="0" smtClean="0"/>
              <a:t>Sentiment analysis, topic labeling, spam detection, relevance</a:t>
            </a:r>
          </a:p>
          <a:p>
            <a:r>
              <a:rPr lang="en-US" b="1" dirty="0" smtClean="0"/>
              <a:t>Relevance</a:t>
            </a:r>
            <a:r>
              <a:rPr lang="en-US" dirty="0" smtClean="0"/>
              <a:t> is when search engine returns a set of documents relevant to user’s query. </a:t>
            </a:r>
          </a:p>
          <a:p>
            <a:pPr lvl="1"/>
            <a:r>
              <a:rPr lang="en-US" dirty="0" smtClean="0"/>
              <a:t>User manually marks result as relevant or not and search engine re-computes based on user’s input</a:t>
            </a:r>
          </a:p>
          <a:p>
            <a:pPr lvl="1"/>
            <a:r>
              <a:rPr lang="en-US" dirty="0" smtClean="0"/>
              <a:t>Further new results have (hopefully) better recall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8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Rocchio</a:t>
            </a:r>
            <a:r>
              <a:rPr lang="en-US" b="1" dirty="0" smtClean="0"/>
              <a:t> classification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3 classes, China, UK and Kenya in a 2D space.</a:t>
            </a:r>
          </a:p>
          <a:p>
            <a:pPr lvl="1"/>
            <a:r>
              <a:rPr lang="en-US" dirty="0" smtClean="0"/>
              <a:t>Documents are shown as circle, diamonds and X’s</a:t>
            </a:r>
          </a:p>
          <a:p>
            <a:pPr lvl="1"/>
            <a:r>
              <a:rPr lang="en-US" dirty="0" smtClean="0"/>
              <a:t>Boundaries are called decision boundaries to separate the 3 classes</a:t>
            </a:r>
          </a:p>
          <a:p>
            <a:pPr lvl="1"/>
            <a:r>
              <a:rPr lang="en-US" dirty="0" smtClean="0"/>
              <a:t>New document (‘star’) to be assigned to class </a:t>
            </a:r>
          </a:p>
          <a:p>
            <a:pPr marL="457200" lvl="1" indent="0">
              <a:buNone/>
            </a:pPr>
            <a:r>
              <a:rPr lang="en-US" dirty="0" smtClean="0"/>
              <a:t>of that region, China in this case</a:t>
            </a:r>
          </a:p>
          <a:p>
            <a:pPr lvl="1"/>
            <a:r>
              <a:rPr lang="en-US" dirty="0" err="1" smtClean="0"/>
              <a:t>Rocchio</a:t>
            </a:r>
            <a:r>
              <a:rPr lang="en-US" dirty="0" smtClean="0"/>
              <a:t> classification computes boundaries to classify</a:t>
            </a:r>
          </a:p>
          <a:p>
            <a:pPr marL="457200" lvl="1" indent="0">
              <a:buNone/>
            </a:pPr>
            <a:r>
              <a:rPr lang="en-US" dirty="0"/>
              <a:t>u</a:t>
            </a:r>
            <a:r>
              <a:rPr lang="en-US" dirty="0" smtClean="0"/>
              <a:t>nseen data</a:t>
            </a:r>
          </a:p>
          <a:p>
            <a:r>
              <a:rPr lang="en-US" dirty="0" smtClean="0"/>
              <a:t>It uses </a:t>
            </a:r>
            <a:r>
              <a:rPr lang="en-US" i="1" dirty="0" smtClean="0"/>
              <a:t>centroids</a:t>
            </a:r>
            <a:r>
              <a:rPr lang="en-US" dirty="0" smtClean="0"/>
              <a:t> to define boundaries.</a:t>
            </a:r>
          </a:p>
          <a:p>
            <a:pPr lvl="1"/>
            <a:r>
              <a:rPr lang="en-US" dirty="0" smtClean="0"/>
              <a:t>Centroid c of a class is center of mass (vector average)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o</a:t>
            </a:r>
            <a:r>
              <a:rPr lang="en-US" dirty="0" smtClean="0"/>
              <a:t>f its members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291" y="3421501"/>
            <a:ext cx="3818709" cy="275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8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Query expansion at search engines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5" y="1825625"/>
            <a:ext cx="11181806" cy="4351338"/>
          </a:xfrm>
        </p:spPr>
        <p:txBody>
          <a:bodyPr/>
          <a:lstStyle/>
          <a:p>
            <a:r>
              <a:rPr lang="en-US" dirty="0" smtClean="0"/>
              <a:t>Example1: after searching ‘herbs’ user frequently search ‘herbal remedies’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’herbal remedies’ is potential expansion of ‘herb’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Example2: user who search for ‘flower pic’ frequently clicks on a specific URL.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Users searching for ‘flower clipart’ also frequently click the same URL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‘flower clipart’ and ‘flower pic’ are potential expansion of each other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2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 – Text classification -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A document space X</a:t>
            </a:r>
          </a:p>
          <a:p>
            <a:pPr lvl="2"/>
            <a:r>
              <a:rPr lang="en-US" dirty="0" smtClean="0"/>
              <a:t>Documents are represented in this space – typically some high dimensional space</a:t>
            </a:r>
            <a:endParaRPr lang="en-US" dirty="0"/>
          </a:p>
          <a:p>
            <a:pPr lvl="1"/>
            <a:r>
              <a:rPr lang="en-US" dirty="0" smtClean="0"/>
              <a:t>A fixed set of classes C = [c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 ….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Classes are human defined for the needs of an application i.e. (spam vs. non-spam)</a:t>
            </a:r>
          </a:p>
          <a:p>
            <a:pPr lvl="1"/>
            <a:r>
              <a:rPr lang="en-US" dirty="0" smtClean="0"/>
              <a:t>A training set D of labeled documents. Each labeled document belong to class</a:t>
            </a:r>
          </a:p>
          <a:p>
            <a:endParaRPr lang="en-US" dirty="0"/>
          </a:p>
          <a:p>
            <a:r>
              <a:rPr lang="en-US" dirty="0" smtClean="0"/>
              <a:t>Using a learning method, we wish to develop a classifier ‘y’ that maps documents to a class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 : X</a:t>
            </a:r>
            <a:r>
              <a:rPr lang="en-US" dirty="0" smtClean="0">
                <a:sym typeface="Wingdings" panose="05000000000000000000" pitchFamily="2" charset="2"/>
              </a:rPr>
              <a:t>C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6" y="528924"/>
            <a:ext cx="708256" cy="70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8" name="Picture 2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137" y="849086"/>
            <a:ext cx="10058762" cy="532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 Bayes classifier is a probabilistic classifier</a:t>
            </a:r>
          </a:p>
          <a:p>
            <a:r>
              <a:rPr lang="en-US" dirty="0" smtClean="0"/>
              <a:t>Probability of a document ‘</a:t>
            </a:r>
            <a:r>
              <a:rPr lang="en-US" i="1" dirty="0" smtClean="0"/>
              <a:t>d’</a:t>
            </a:r>
            <a:r>
              <a:rPr lang="en-US" dirty="0" smtClean="0"/>
              <a:t> being in a class </a:t>
            </a:r>
            <a:r>
              <a:rPr lang="en-US" i="1" dirty="0" smtClean="0"/>
              <a:t>‘c’</a:t>
            </a:r>
            <a:r>
              <a:rPr lang="en-US" dirty="0" smtClean="0"/>
              <a:t> is as follows: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d</a:t>
            </a:r>
            <a:r>
              <a:rPr lang="en-US" dirty="0" smtClean="0"/>
              <a:t> is the length of the document (number of tokens)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| c) is the probability of term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baseline="-25000" dirty="0"/>
              <a:t> </a:t>
            </a:r>
            <a:r>
              <a:rPr lang="en-US" dirty="0" smtClean="0"/>
              <a:t>occurring in document of class c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| c) as a measure of how much evidence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contributes that c is correct class</a:t>
            </a:r>
          </a:p>
          <a:p>
            <a:r>
              <a:rPr lang="en-US" dirty="0" smtClean="0"/>
              <a:t>P(c) is prior probability of 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407" y="2737077"/>
            <a:ext cx="4480560" cy="77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Maximum a posteriori class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in Naïve Bayes classification is to find the ‘best’ class</a:t>
            </a:r>
          </a:p>
          <a:p>
            <a:r>
              <a:rPr lang="en-US" dirty="0" smtClean="0"/>
              <a:t>The best class is the most likely or maximum a posteriori (MAP) class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296" y="3448596"/>
            <a:ext cx="6363646" cy="90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Taking the log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22429" cy="4351338"/>
          </a:xfrm>
        </p:spPr>
        <p:txBody>
          <a:bodyPr/>
          <a:lstStyle/>
          <a:p>
            <a:r>
              <a:rPr lang="en-US" dirty="0" smtClean="0"/>
              <a:t>Multiplying lots of small probabilities can give floating point underflow</a:t>
            </a:r>
          </a:p>
          <a:p>
            <a:r>
              <a:rPr lang="en-US" dirty="0" smtClean="0"/>
              <a:t>Since log(</a:t>
            </a:r>
            <a:r>
              <a:rPr lang="en-US" dirty="0" err="1" smtClean="0"/>
              <a:t>xy</a:t>
            </a:r>
            <a:r>
              <a:rPr lang="en-US" dirty="0" smtClean="0"/>
              <a:t>) = log(x)+log(y), we can assume log probabilities</a:t>
            </a:r>
          </a:p>
          <a:p>
            <a:r>
              <a:rPr lang="en-US" dirty="0" smtClean="0"/>
              <a:t>Since log is a monotonic function, class with highest score don’t change</a:t>
            </a:r>
          </a:p>
          <a:p>
            <a:r>
              <a:rPr lang="en-US" dirty="0" smtClean="0"/>
              <a:t>Thus our MAP formula becomes: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651" y="4715693"/>
            <a:ext cx="6534697" cy="7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1114</Words>
  <Application>Microsoft Office PowerPoint</Application>
  <PresentationFormat>Widescreen</PresentationFormat>
  <Paragraphs>142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Adobe Heiti Std R</vt:lpstr>
      <vt:lpstr>Arial</vt:lpstr>
      <vt:lpstr>Calibri</vt:lpstr>
      <vt:lpstr>Calibri Light</vt:lpstr>
      <vt:lpstr>Kozuka Gothic Pr6N EL</vt:lpstr>
      <vt:lpstr>Wingdings</vt:lpstr>
      <vt:lpstr>Office Theme</vt:lpstr>
      <vt:lpstr>Naïve Bayes Text Classification</vt:lpstr>
      <vt:lpstr>Text Classification and idea of Relevance</vt:lpstr>
      <vt:lpstr>Rocchio classification</vt:lpstr>
      <vt:lpstr>Query expansion at search engines</vt:lpstr>
      <vt:lpstr>Naïve Bayes – Text classification - Idea</vt:lpstr>
      <vt:lpstr>PowerPoint Presentation</vt:lpstr>
      <vt:lpstr>Naïve Bayes classifier</vt:lpstr>
      <vt:lpstr>Maximum a posteriori class</vt:lpstr>
      <vt:lpstr>Taking the log</vt:lpstr>
      <vt:lpstr>Parameter Estimation</vt:lpstr>
      <vt:lpstr>PowerPoint Presentation</vt:lpstr>
      <vt:lpstr>To avoid zeros: add-one smoothing</vt:lpstr>
      <vt:lpstr>Naïve Bayes: Summary</vt:lpstr>
      <vt:lpstr>Naïve Bayes: Training</vt:lpstr>
      <vt:lpstr>Naïve Bayes: Testing</vt:lpstr>
      <vt:lpstr>Example:</vt:lpstr>
      <vt:lpstr>PowerPoint Presentation</vt:lpstr>
      <vt:lpstr>PowerPoint Presentation</vt:lpstr>
      <vt:lpstr>Time complexity of Naïve Bayes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Tahir</dc:creator>
  <cp:lastModifiedBy>Tahir</cp:lastModifiedBy>
  <cp:revision>13</cp:revision>
  <dcterms:created xsi:type="dcterms:W3CDTF">2019-04-26T18:22:26Z</dcterms:created>
  <dcterms:modified xsi:type="dcterms:W3CDTF">2019-04-26T20:06:26Z</dcterms:modified>
</cp:coreProperties>
</file>