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1993e9ae9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1993e9ae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term proximity is used to refer to either similarity or dissimilarity. </a:t>
            </a:r>
            <a:endParaRPr/>
          </a:p>
          <a:p>
            <a:pPr marL="457200" lvl="0" indent="-304800" algn="l" rtl="0">
              <a:lnSpc>
                <a:spcPct val="115000"/>
              </a:lnSpc>
              <a:spcBef>
                <a:spcPts val="0"/>
              </a:spcBef>
              <a:spcAft>
                <a:spcPts val="0"/>
              </a:spcAft>
              <a:buClr>
                <a:srgbClr val="000000"/>
              </a:buClr>
              <a:buSzPts val="1200"/>
              <a:buFont typeface="Arial"/>
              <a:buChar char="●"/>
            </a:pPr>
            <a:r>
              <a:rPr lang="en" sz="1200"/>
              <a:t>If the similarity between objects can range from 1 (not at all similar) to 10 (completely similar)</a:t>
            </a:r>
            <a:endParaRPr sz="1200"/>
          </a:p>
          <a:p>
            <a:pPr marL="457200" lvl="0" indent="-304800" algn="l" rtl="0">
              <a:lnSpc>
                <a:spcPct val="115000"/>
              </a:lnSpc>
              <a:spcBef>
                <a:spcPts val="0"/>
              </a:spcBef>
              <a:spcAft>
                <a:spcPts val="1600"/>
              </a:spcAft>
              <a:buClr>
                <a:srgbClr val="000000"/>
              </a:buClr>
              <a:buSzPts val="1200"/>
              <a:buFont typeface="Arial"/>
              <a:buChar char="●"/>
            </a:pPr>
            <a:r>
              <a:rPr lang="en" sz="1200"/>
              <a:t>where s and s’ are the original and the new similarity values, respectively.</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1993e9ae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1993e9ae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19d4c23ce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19d4c23c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182a1e8e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182a1e8e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19ea7ed6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19ea7ed6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19ea7ed6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19ea7ed6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19ea7ed6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19ea7ed6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19ea7ed6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19ea7ed6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182a1e8e8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182a1e8e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9d4c23c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19d4c23c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182a1e8e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182a1e8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182a1e8e8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182a1e8e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19ea7ed65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19ea7ed6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19ea7ed65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19ea7ed65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19ea7ed65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19ea7ed65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18d6c2938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18d6c2938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1993e9ae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1993e9ae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1993e9ae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1993e9ae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1993e9ae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1993e9a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182a1e8e8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182a1e8e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1993e9ae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1993e9ae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182a1e8e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182a1e8e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Similarity and dissimilarity are important because they are used by a number of data mining techniques, such as clustering nearest neighbor classification and anomaly detection.</a:t>
            </a:r>
            <a:endParaRPr sz="1400"/>
          </a:p>
          <a:p>
            <a:pPr marL="0" lvl="0" indent="0" algn="l" rtl="0">
              <a:spcBef>
                <a:spcPts val="0"/>
              </a:spcBef>
              <a:spcAft>
                <a:spcPts val="0"/>
              </a:spcAft>
              <a:buNone/>
            </a:pPr>
            <a:r>
              <a:rPr lang="en" sz="1400" u="sng"/>
              <a:t>Sim</a:t>
            </a:r>
            <a:endParaRPr sz="1400" u="sng"/>
          </a:p>
          <a:p>
            <a:pPr marL="457200" lvl="0" indent="-317500" algn="l" rtl="0">
              <a:spcBef>
                <a:spcPts val="0"/>
              </a:spcBef>
              <a:spcAft>
                <a:spcPts val="0"/>
              </a:spcAft>
              <a:buSzPts val="1400"/>
              <a:buChar char="-"/>
            </a:pPr>
            <a:r>
              <a:rPr lang="en" sz="1400"/>
              <a:t>Numerical measure of how alike two data objects are.</a:t>
            </a:r>
            <a:endParaRPr sz="1400"/>
          </a:p>
          <a:p>
            <a:pPr marL="457200" lvl="0" indent="-317500" algn="l" rtl="0">
              <a:spcBef>
                <a:spcPts val="0"/>
              </a:spcBef>
              <a:spcAft>
                <a:spcPts val="0"/>
              </a:spcAft>
              <a:buSzPts val="1400"/>
              <a:buChar char="-"/>
            </a:pPr>
            <a:r>
              <a:rPr lang="en" sz="1400"/>
              <a:t>Similarities are usually non-negative and are often between 0 (no similarity) and 1(complete similarity).</a:t>
            </a:r>
            <a:endParaRPr sz="1400"/>
          </a:p>
          <a:p>
            <a:pPr marL="0" lvl="0" indent="0" algn="l" rtl="0">
              <a:spcBef>
                <a:spcPts val="0"/>
              </a:spcBef>
              <a:spcAft>
                <a:spcPts val="0"/>
              </a:spcAft>
              <a:buNone/>
            </a:pPr>
            <a:r>
              <a:rPr lang="en" sz="1400" u="sng"/>
              <a:t>Dissim</a:t>
            </a:r>
            <a:endParaRPr sz="1400" u="sng"/>
          </a:p>
          <a:p>
            <a:pPr marL="457200" lvl="0" indent="-317500" algn="l" rtl="0">
              <a:lnSpc>
                <a:spcPct val="115000"/>
              </a:lnSpc>
              <a:spcBef>
                <a:spcPts val="300"/>
              </a:spcBef>
              <a:spcAft>
                <a:spcPts val="0"/>
              </a:spcAft>
              <a:buSzPts val="1400"/>
              <a:buChar char="-"/>
            </a:pPr>
            <a:r>
              <a:rPr lang="en" sz="1400"/>
              <a:t>Lower when objects are more alike.</a:t>
            </a:r>
            <a:endParaRPr sz="1400"/>
          </a:p>
          <a:p>
            <a:pPr marL="457200" lvl="0" indent="-317500" algn="l" rtl="0">
              <a:lnSpc>
                <a:spcPct val="115000"/>
              </a:lnSpc>
              <a:spcBef>
                <a:spcPts val="0"/>
              </a:spcBef>
              <a:spcAft>
                <a:spcPts val="0"/>
              </a:spcAft>
              <a:buSzPts val="1400"/>
              <a:buChar char="-"/>
            </a:pPr>
            <a:r>
              <a:rPr lang="en" sz="1400"/>
              <a:t>Dissimilarities sometimes fall in the interval [0,1], but it is also common for them to range from 0 to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07/978-0-387-30164-8_867"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Data Mining: Data</a:t>
            </a:r>
            <a:endParaRPr dirty="0"/>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properties of Similarity</a:t>
            </a:r>
            <a:endParaRPr/>
          </a:p>
        </p:txBody>
      </p:sp>
      <p:sp>
        <p:nvSpPr>
          <p:cNvPr id="140" name="Google Shape;14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90000"/>
              </a:lnSpc>
              <a:spcBef>
                <a:spcPts val="700"/>
              </a:spcBef>
              <a:spcAft>
                <a:spcPts val="0"/>
              </a:spcAft>
              <a:buNone/>
            </a:pPr>
            <a:r>
              <a:rPr lang="en">
                <a:solidFill>
                  <a:srgbClr val="000000"/>
                </a:solidFill>
                <a:latin typeface="Arial"/>
                <a:ea typeface="Arial"/>
                <a:cs typeface="Arial"/>
                <a:sym typeface="Arial"/>
              </a:rPr>
              <a:t>Some of the well known properties of Similarity.</a:t>
            </a:r>
            <a:endParaRPr>
              <a:solidFill>
                <a:srgbClr val="000000"/>
              </a:solidFill>
              <a:latin typeface="Arial"/>
              <a:ea typeface="Arial"/>
              <a:cs typeface="Arial"/>
              <a:sym typeface="Arial"/>
            </a:endParaRPr>
          </a:p>
          <a:p>
            <a:pPr marL="457200" lvl="0" indent="-342900" algn="l" rtl="0">
              <a:lnSpc>
                <a:spcPct val="90000"/>
              </a:lnSpc>
              <a:spcBef>
                <a:spcPts val="500"/>
              </a:spcBef>
              <a:spcAft>
                <a:spcPts val="0"/>
              </a:spcAft>
              <a:buClr>
                <a:srgbClr val="000000"/>
              </a:buClr>
              <a:buSzPts val="1800"/>
              <a:buFont typeface="Arial"/>
              <a:buAutoNum type="arabicPeriod"/>
            </a:pPr>
            <a:r>
              <a:rPr lang="en" i="1">
                <a:solidFill>
                  <a:srgbClr val="000000"/>
                </a:solidFill>
                <a:latin typeface="Arial"/>
                <a:ea typeface="Arial"/>
                <a:cs typeface="Arial"/>
                <a:sym typeface="Arial"/>
              </a:rPr>
              <a:t>s(p, q) = 1 </a:t>
            </a:r>
            <a:r>
              <a:rPr lang="en">
                <a:solidFill>
                  <a:srgbClr val="000000"/>
                </a:solidFill>
                <a:latin typeface="Arial"/>
                <a:ea typeface="Arial"/>
                <a:cs typeface="Arial"/>
                <a:sym typeface="Arial"/>
              </a:rPr>
              <a:t>(or maximum similarity) only if </a:t>
            </a:r>
            <a:r>
              <a:rPr lang="en" i="1">
                <a:solidFill>
                  <a:srgbClr val="000000"/>
                </a:solidFill>
                <a:latin typeface="Arial"/>
                <a:ea typeface="Arial"/>
                <a:cs typeface="Arial"/>
                <a:sym typeface="Arial"/>
              </a:rPr>
              <a:t>p</a:t>
            </a:r>
            <a:r>
              <a:rPr lang="en">
                <a:solidFill>
                  <a:srgbClr val="000000"/>
                </a:solidFill>
                <a:latin typeface="Arial"/>
                <a:ea typeface="Arial"/>
                <a:cs typeface="Arial"/>
                <a:sym typeface="Arial"/>
              </a:rPr>
              <a:t> </a:t>
            </a:r>
            <a:r>
              <a:rPr lang="en" i="1">
                <a:solidFill>
                  <a:srgbClr val="000000"/>
                </a:solidFill>
                <a:latin typeface="Arial"/>
                <a:ea typeface="Arial"/>
                <a:cs typeface="Arial"/>
                <a:sym typeface="Arial"/>
              </a:rPr>
              <a:t>= q</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457200" lvl="0" indent="-342900" algn="l" rtl="0">
              <a:lnSpc>
                <a:spcPct val="90000"/>
              </a:lnSpc>
              <a:spcBef>
                <a:spcPts val="0"/>
              </a:spcBef>
              <a:spcAft>
                <a:spcPts val="0"/>
              </a:spcAft>
              <a:buClr>
                <a:srgbClr val="000000"/>
              </a:buClr>
              <a:buSzPts val="1800"/>
              <a:buFont typeface="Arial"/>
              <a:buAutoNum type="arabicPeriod"/>
            </a:pPr>
            <a:r>
              <a:rPr lang="en" i="1">
                <a:solidFill>
                  <a:srgbClr val="000000"/>
                </a:solidFill>
                <a:latin typeface="Arial"/>
                <a:ea typeface="Arial"/>
                <a:cs typeface="Arial"/>
                <a:sym typeface="Arial"/>
              </a:rPr>
              <a:t>s(p, q) = s(q, p)</a:t>
            </a:r>
            <a:r>
              <a:rPr lang="en">
                <a:solidFill>
                  <a:srgbClr val="000000"/>
                </a:solidFill>
                <a:latin typeface="Arial"/>
                <a:ea typeface="Arial"/>
                <a:cs typeface="Arial"/>
                <a:sym typeface="Arial"/>
              </a:rPr>
              <a:t>   for all </a:t>
            </a:r>
            <a:r>
              <a:rPr lang="en" i="1">
                <a:solidFill>
                  <a:srgbClr val="000000"/>
                </a:solidFill>
                <a:latin typeface="Arial"/>
                <a:ea typeface="Arial"/>
                <a:cs typeface="Arial"/>
                <a:sym typeface="Arial"/>
              </a:rPr>
              <a:t>p</a:t>
            </a:r>
            <a:r>
              <a:rPr lang="en">
                <a:solidFill>
                  <a:srgbClr val="000000"/>
                </a:solidFill>
                <a:latin typeface="Arial"/>
                <a:ea typeface="Arial"/>
                <a:cs typeface="Arial"/>
                <a:sym typeface="Arial"/>
              </a:rPr>
              <a:t> and </a:t>
            </a:r>
            <a:r>
              <a:rPr lang="en" i="1">
                <a:solidFill>
                  <a:srgbClr val="000000"/>
                </a:solidFill>
                <a:latin typeface="Arial"/>
                <a:ea typeface="Arial"/>
                <a:cs typeface="Arial"/>
                <a:sym typeface="Arial"/>
              </a:rPr>
              <a:t>q</a:t>
            </a:r>
            <a:r>
              <a:rPr lang="en">
                <a:solidFill>
                  <a:srgbClr val="000000"/>
                </a:solidFill>
                <a:latin typeface="Arial"/>
                <a:ea typeface="Arial"/>
                <a:cs typeface="Arial"/>
                <a:sym typeface="Arial"/>
              </a:rPr>
              <a:t>. (Symmetry)</a:t>
            </a:r>
            <a:endParaRPr>
              <a:solidFill>
                <a:srgbClr val="000000"/>
              </a:solidFill>
              <a:latin typeface="Arial"/>
              <a:ea typeface="Arial"/>
              <a:cs typeface="Arial"/>
              <a:sym typeface="Arial"/>
            </a:endParaRPr>
          </a:p>
          <a:p>
            <a:pPr marL="0" lvl="0" indent="0" algn="l" rtl="0">
              <a:lnSpc>
                <a:spcPct val="90000"/>
              </a:lnSpc>
              <a:spcBef>
                <a:spcPts val="600"/>
              </a:spcBef>
              <a:spcAft>
                <a:spcPts val="0"/>
              </a:spcAft>
              <a:buNone/>
            </a:pPr>
            <a:r>
              <a:rPr lang="en">
                <a:solidFill>
                  <a:srgbClr val="000000"/>
                </a:solidFill>
                <a:latin typeface="Arial"/>
                <a:ea typeface="Arial"/>
                <a:cs typeface="Arial"/>
                <a:sym typeface="Arial"/>
              </a:rPr>
              <a:t>where </a:t>
            </a:r>
            <a:r>
              <a:rPr lang="en" i="1">
                <a:solidFill>
                  <a:srgbClr val="000000"/>
                </a:solidFill>
                <a:latin typeface="Arial"/>
                <a:ea typeface="Arial"/>
                <a:cs typeface="Arial"/>
                <a:sym typeface="Arial"/>
              </a:rPr>
              <a:t>s(p, q)</a:t>
            </a:r>
            <a:r>
              <a:rPr lang="en">
                <a:solidFill>
                  <a:srgbClr val="000000"/>
                </a:solidFill>
                <a:latin typeface="Arial"/>
                <a:ea typeface="Arial"/>
                <a:cs typeface="Arial"/>
                <a:sym typeface="Arial"/>
              </a:rPr>
              <a:t> is the similarity between points (data objects), </a:t>
            </a:r>
            <a:r>
              <a:rPr lang="en" i="1">
                <a:solidFill>
                  <a:srgbClr val="000000"/>
                </a:solidFill>
                <a:latin typeface="Arial"/>
                <a:ea typeface="Arial"/>
                <a:cs typeface="Arial"/>
                <a:sym typeface="Arial"/>
              </a:rPr>
              <a:t>p</a:t>
            </a:r>
            <a:r>
              <a:rPr lang="en">
                <a:solidFill>
                  <a:srgbClr val="000000"/>
                </a:solidFill>
                <a:latin typeface="Arial"/>
                <a:ea typeface="Arial"/>
                <a:cs typeface="Arial"/>
                <a:sym typeface="Arial"/>
              </a:rPr>
              <a:t> and </a:t>
            </a:r>
            <a:r>
              <a:rPr lang="en" i="1">
                <a:solidFill>
                  <a:srgbClr val="000000"/>
                </a:solidFill>
                <a:latin typeface="Arial"/>
                <a:ea typeface="Arial"/>
                <a:cs typeface="Arial"/>
                <a:sym typeface="Arial"/>
              </a:rPr>
              <a:t>q</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0" lvl="0" indent="0" algn="l" rtl="0">
              <a:lnSpc>
                <a:spcPct val="90000"/>
              </a:lnSpc>
              <a:spcBef>
                <a:spcPts val="600"/>
              </a:spcBef>
              <a:spcAft>
                <a:spcPts val="0"/>
              </a:spcAft>
              <a:buNone/>
            </a:pPr>
            <a:endParaRPr>
              <a:solidFill>
                <a:srgbClr val="000000"/>
              </a:solidFill>
              <a:latin typeface="Arial"/>
              <a:ea typeface="Arial"/>
              <a:cs typeface="Arial"/>
              <a:sym typeface="Arial"/>
            </a:endParaRPr>
          </a:p>
          <a:p>
            <a:pPr marL="0" lvl="0" indent="0" algn="l" rtl="0">
              <a:lnSpc>
                <a:spcPct val="90000"/>
              </a:lnSpc>
              <a:spcBef>
                <a:spcPts val="600"/>
              </a:spcBef>
              <a:spcAft>
                <a:spcPts val="0"/>
              </a:spcAft>
              <a:buNone/>
            </a:pPr>
            <a:r>
              <a:rPr lang="en">
                <a:solidFill>
                  <a:srgbClr val="000000"/>
                </a:solidFill>
                <a:latin typeface="Arial"/>
                <a:ea typeface="Arial"/>
                <a:cs typeface="Arial"/>
                <a:sym typeface="Arial"/>
              </a:rPr>
              <a:t>Proximity measures:</a:t>
            </a:r>
            <a:endParaRPr>
              <a:solidFill>
                <a:srgbClr val="000000"/>
              </a:solidFill>
              <a:latin typeface="Arial"/>
              <a:ea typeface="Arial"/>
              <a:cs typeface="Arial"/>
              <a:sym typeface="Arial"/>
            </a:endParaRPr>
          </a:p>
          <a:p>
            <a:pPr marL="457200" lvl="0" indent="-342900" algn="l" rtl="0">
              <a:spcBef>
                <a:spcPts val="400"/>
              </a:spcBef>
              <a:spcAft>
                <a:spcPts val="0"/>
              </a:spcAft>
              <a:buSzPts val="1800"/>
              <a:buFont typeface="Arial"/>
              <a:buChar char="●"/>
            </a:pPr>
            <a:r>
              <a:rPr lang="en">
                <a:latin typeface="Arial"/>
                <a:ea typeface="Arial"/>
                <a:cs typeface="Arial"/>
                <a:sym typeface="Arial"/>
              </a:rPr>
              <a:t>Proximity measures are defined to have values in the interval [0,1]. </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We can make them fall into the range [0,1] by using the formula: </a:t>
            </a:r>
            <a:endParaRPr>
              <a:latin typeface="Arial"/>
              <a:ea typeface="Arial"/>
              <a:cs typeface="Arial"/>
              <a:sym typeface="Arial"/>
            </a:endParaRPr>
          </a:p>
          <a:p>
            <a:pPr marL="2286000" lvl="0" indent="457200" algn="l" rtl="0">
              <a:spcBef>
                <a:spcPts val="1600"/>
              </a:spcBef>
              <a:spcAft>
                <a:spcPts val="1600"/>
              </a:spcAft>
              <a:buNone/>
            </a:pPr>
            <a:r>
              <a:rPr lang="en" sz="2200">
                <a:latin typeface="Arial"/>
                <a:ea typeface="Arial"/>
                <a:cs typeface="Arial"/>
                <a:sym typeface="Arial"/>
              </a:rPr>
              <a:t>s’=(s-1)/9</a:t>
            </a:r>
            <a:endParaRPr sz="22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378475"/>
            <a:ext cx="8520600" cy="61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t>Euclidean distance</a:t>
            </a:r>
            <a:endParaRPr/>
          </a:p>
        </p:txBody>
      </p:sp>
      <p:sp>
        <p:nvSpPr>
          <p:cNvPr id="146" name="Google Shape;146;p23"/>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The basis of many measures of similarity and dissimilarity is euclidean distance. </a:t>
            </a:r>
            <a:endParaRPr sz="1600">
              <a:solidFill>
                <a:srgbClr val="000000"/>
              </a:solidFill>
            </a:endParaRPr>
          </a:p>
          <a:p>
            <a:pPr marL="0" lvl="0" indent="0" algn="l" rtl="0">
              <a:lnSpc>
                <a:spcPct val="90000"/>
              </a:lnSpc>
              <a:spcBef>
                <a:spcPts val="1600"/>
              </a:spcBef>
              <a:spcAft>
                <a:spcPts val="0"/>
              </a:spcAft>
              <a:buNone/>
            </a:pPr>
            <a:endParaRPr sz="1600">
              <a:solidFill>
                <a:srgbClr val="000000"/>
              </a:solidFill>
            </a:endParaRPr>
          </a:p>
          <a:p>
            <a:pPr marL="0" lvl="0" indent="0" algn="l" rtl="0">
              <a:lnSpc>
                <a:spcPct val="90000"/>
              </a:lnSpc>
              <a:spcBef>
                <a:spcPts val="500"/>
              </a:spcBef>
              <a:spcAft>
                <a:spcPts val="0"/>
              </a:spcAft>
              <a:buNone/>
            </a:pPr>
            <a:endParaRPr sz="1600">
              <a:solidFill>
                <a:srgbClr val="000000"/>
              </a:solidFill>
            </a:endParaRPr>
          </a:p>
          <a:p>
            <a:pPr marL="914400" lvl="0" indent="0" algn="l" rtl="0">
              <a:lnSpc>
                <a:spcPct val="90000"/>
              </a:lnSpc>
              <a:spcBef>
                <a:spcPts val="500"/>
              </a:spcBef>
              <a:spcAft>
                <a:spcPts val="0"/>
              </a:spcAft>
              <a:buNone/>
            </a:pPr>
            <a:r>
              <a:rPr lang="en" sz="1400">
                <a:solidFill>
                  <a:srgbClr val="000000"/>
                </a:solidFill>
              </a:rPr>
              <a:t>Where </a:t>
            </a:r>
            <a:r>
              <a:rPr lang="en" sz="1400" b="1" i="1">
                <a:solidFill>
                  <a:srgbClr val="000000"/>
                </a:solidFill>
              </a:rPr>
              <a:t>n</a:t>
            </a:r>
            <a:r>
              <a:rPr lang="en" sz="1400">
                <a:solidFill>
                  <a:srgbClr val="000000"/>
                </a:solidFill>
              </a:rPr>
              <a:t> is the </a:t>
            </a:r>
            <a:r>
              <a:rPr lang="en" sz="1400" b="1">
                <a:solidFill>
                  <a:srgbClr val="000000"/>
                </a:solidFill>
              </a:rPr>
              <a:t>number of dimensions (attributes) </a:t>
            </a:r>
            <a:r>
              <a:rPr lang="en" sz="1400">
                <a:solidFill>
                  <a:srgbClr val="000000"/>
                </a:solidFill>
              </a:rPr>
              <a:t>and </a:t>
            </a:r>
            <a:r>
              <a:rPr lang="en" sz="1400" b="1" i="1">
                <a:solidFill>
                  <a:srgbClr val="000000"/>
                </a:solidFill>
              </a:rPr>
              <a:t>p</a:t>
            </a:r>
            <a:r>
              <a:rPr lang="en" sz="1400" b="1" i="1" baseline="-25000">
                <a:solidFill>
                  <a:srgbClr val="000000"/>
                </a:solidFill>
              </a:rPr>
              <a:t>k</a:t>
            </a:r>
            <a:r>
              <a:rPr lang="en" sz="1400">
                <a:solidFill>
                  <a:srgbClr val="000000"/>
                </a:solidFill>
              </a:rPr>
              <a:t> and </a:t>
            </a:r>
            <a:r>
              <a:rPr lang="en" sz="1400" b="1" i="1">
                <a:solidFill>
                  <a:srgbClr val="000000"/>
                </a:solidFill>
              </a:rPr>
              <a:t>q</a:t>
            </a:r>
            <a:r>
              <a:rPr lang="en" sz="1400" b="1" i="1" baseline="-25000">
                <a:solidFill>
                  <a:srgbClr val="000000"/>
                </a:solidFill>
              </a:rPr>
              <a:t>k</a:t>
            </a:r>
            <a:r>
              <a:rPr lang="en" sz="1400">
                <a:solidFill>
                  <a:srgbClr val="000000"/>
                </a:solidFill>
              </a:rPr>
              <a:t> are, respectively, </a:t>
            </a:r>
            <a:r>
              <a:rPr lang="en" sz="1400" b="1">
                <a:solidFill>
                  <a:srgbClr val="000000"/>
                </a:solidFill>
              </a:rPr>
              <a:t>the k</a:t>
            </a:r>
            <a:r>
              <a:rPr lang="en" sz="1400" b="1" baseline="30000">
                <a:solidFill>
                  <a:srgbClr val="000000"/>
                </a:solidFill>
              </a:rPr>
              <a:t>th</a:t>
            </a:r>
            <a:r>
              <a:rPr lang="en" sz="1400" b="1">
                <a:solidFill>
                  <a:srgbClr val="000000"/>
                </a:solidFill>
              </a:rPr>
              <a:t> attributes (components) </a:t>
            </a:r>
            <a:r>
              <a:rPr lang="en" sz="1400">
                <a:solidFill>
                  <a:srgbClr val="000000"/>
                </a:solidFill>
              </a:rPr>
              <a:t>or </a:t>
            </a:r>
            <a:r>
              <a:rPr lang="en" sz="1400" b="1">
                <a:solidFill>
                  <a:srgbClr val="000000"/>
                </a:solidFill>
              </a:rPr>
              <a:t>data objects </a:t>
            </a:r>
            <a:r>
              <a:rPr lang="en" sz="1400" b="1" i="1">
                <a:solidFill>
                  <a:srgbClr val="000000"/>
                </a:solidFill>
              </a:rPr>
              <a:t>p</a:t>
            </a:r>
            <a:r>
              <a:rPr lang="en" sz="1400" b="1">
                <a:solidFill>
                  <a:srgbClr val="000000"/>
                </a:solidFill>
              </a:rPr>
              <a:t> and </a:t>
            </a:r>
            <a:r>
              <a:rPr lang="en" sz="1400" b="1" i="1">
                <a:solidFill>
                  <a:srgbClr val="000000"/>
                </a:solidFill>
              </a:rPr>
              <a:t>q</a:t>
            </a:r>
            <a:r>
              <a:rPr lang="en" sz="1400" b="1">
                <a:solidFill>
                  <a:srgbClr val="000000"/>
                </a:solidFill>
              </a:rPr>
              <a:t>.</a:t>
            </a:r>
            <a:endParaRPr sz="1400" b="1">
              <a:solidFill>
                <a:srgbClr val="000000"/>
              </a:solidFill>
            </a:endParaRPr>
          </a:p>
          <a:p>
            <a:pPr marL="457200" lvl="0" indent="-330200" algn="l" rtl="0">
              <a:lnSpc>
                <a:spcPct val="90000"/>
              </a:lnSpc>
              <a:spcBef>
                <a:spcPts val="500"/>
              </a:spcBef>
              <a:spcAft>
                <a:spcPts val="0"/>
              </a:spcAft>
              <a:buClr>
                <a:srgbClr val="000000"/>
              </a:buClr>
              <a:buSzPts val="1600"/>
              <a:buChar char="●"/>
            </a:pPr>
            <a:r>
              <a:rPr lang="en" sz="1600">
                <a:solidFill>
                  <a:srgbClr val="000000"/>
                </a:solidFill>
              </a:rPr>
              <a:t>Minkowski Distance is a generalization of Euclidean Distance</a:t>
            </a:r>
            <a:endParaRPr sz="1600">
              <a:solidFill>
                <a:srgbClr val="000000"/>
              </a:solidFill>
            </a:endParaRPr>
          </a:p>
          <a:p>
            <a:pPr marL="457200" lvl="0" indent="0" algn="l" rtl="0">
              <a:lnSpc>
                <a:spcPct val="90000"/>
              </a:lnSpc>
              <a:spcBef>
                <a:spcPts val="600"/>
              </a:spcBef>
              <a:spcAft>
                <a:spcPts val="0"/>
              </a:spcAft>
              <a:buNone/>
            </a:pPr>
            <a:endParaRPr sz="1600">
              <a:solidFill>
                <a:srgbClr val="0C7B9C"/>
              </a:solidFill>
              <a:latin typeface="Arial"/>
              <a:ea typeface="Arial"/>
              <a:cs typeface="Arial"/>
              <a:sym typeface="Arial"/>
            </a:endParaRPr>
          </a:p>
          <a:p>
            <a:pPr marL="0" lvl="0" indent="0" algn="l" rtl="0">
              <a:lnSpc>
                <a:spcPct val="90000"/>
              </a:lnSpc>
              <a:spcBef>
                <a:spcPts val="500"/>
              </a:spcBef>
              <a:spcAft>
                <a:spcPts val="0"/>
              </a:spcAft>
              <a:buNone/>
            </a:pPr>
            <a:endParaRPr sz="1400">
              <a:solidFill>
                <a:srgbClr val="000000"/>
              </a:solidFill>
              <a:latin typeface="Arial"/>
              <a:ea typeface="Arial"/>
              <a:cs typeface="Arial"/>
              <a:sym typeface="Arial"/>
            </a:endParaRPr>
          </a:p>
          <a:p>
            <a:pPr marL="0" lvl="0" indent="0" algn="l" rtl="0">
              <a:lnSpc>
                <a:spcPct val="90000"/>
              </a:lnSpc>
              <a:spcBef>
                <a:spcPts val="500"/>
              </a:spcBef>
              <a:spcAft>
                <a:spcPts val="0"/>
              </a:spcAft>
              <a:buNone/>
            </a:pPr>
            <a:endParaRPr sz="1400">
              <a:solidFill>
                <a:srgbClr val="000000"/>
              </a:solidFill>
              <a:latin typeface="Arial"/>
              <a:ea typeface="Arial"/>
              <a:cs typeface="Arial"/>
              <a:sym typeface="Arial"/>
            </a:endParaRPr>
          </a:p>
          <a:p>
            <a:pPr marL="914400" lvl="0" indent="0" algn="l" rtl="0">
              <a:lnSpc>
                <a:spcPct val="90000"/>
              </a:lnSpc>
              <a:spcBef>
                <a:spcPts val="500"/>
              </a:spcBef>
              <a:spcAft>
                <a:spcPts val="0"/>
              </a:spcAft>
              <a:buNone/>
            </a:pPr>
            <a:r>
              <a:rPr lang="en" sz="1400">
                <a:solidFill>
                  <a:srgbClr val="000000"/>
                </a:solidFill>
              </a:rPr>
              <a:t>Where </a:t>
            </a:r>
            <a:r>
              <a:rPr lang="en" sz="1400" b="1" i="1">
                <a:solidFill>
                  <a:srgbClr val="000000"/>
                </a:solidFill>
              </a:rPr>
              <a:t>r</a:t>
            </a:r>
            <a:r>
              <a:rPr lang="en" sz="1400">
                <a:solidFill>
                  <a:srgbClr val="000000"/>
                </a:solidFill>
              </a:rPr>
              <a:t> is a </a:t>
            </a:r>
            <a:r>
              <a:rPr lang="en" sz="1400" b="1">
                <a:solidFill>
                  <a:srgbClr val="000000"/>
                </a:solidFill>
              </a:rPr>
              <a:t>parameter</a:t>
            </a:r>
            <a:r>
              <a:rPr lang="en" sz="1400">
                <a:solidFill>
                  <a:srgbClr val="000000"/>
                </a:solidFill>
              </a:rPr>
              <a:t>, </a:t>
            </a:r>
            <a:r>
              <a:rPr lang="en" sz="1400" b="1" i="1">
                <a:solidFill>
                  <a:srgbClr val="000000"/>
                </a:solidFill>
              </a:rPr>
              <a:t>n</a:t>
            </a:r>
            <a:r>
              <a:rPr lang="en" sz="1400" b="1">
                <a:solidFill>
                  <a:srgbClr val="000000"/>
                </a:solidFill>
              </a:rPr>
              <a:t> </a:t>
            </a:r>
            <a:r>
              <a:rPr lang="en" sz="1400">
                <a:solidFill>
                  <a:srgbClr val="000000"/>
                </a:solidFill>
              </a:rPr>
              <a:t>is the </a:t>
            </a:r>
            <a:r>
              <a:rPr lang="en" sz="1400" b="1">
                <a:solidFill>
                  <a:srgbClr val="000000"/>
                </a:solidFill>
              </a:rPr>
              <a:t>number of dimensions (attributes)</a:t>
            </a:r>
            <a:r>
              <a:rPr lang="en" sz="1400">
                <a:solidFill>
                  <a:srgbClr val="000000"/>
                </a:solidFill>
              </a:rPr>
              <a:t> and</a:t>
            </a:r>
            <a:r>
              <a:rPr lang="en" sz="1400" b="1">
                <a:solidFill>
                  <a:srgbClr val="000000"/>
                </a:solidFill>
              </a:rPr>
              <a:t> </a:t>
            </a:r>
            <a:r>
              <a:rPr lang="en" sz="1400" b="1" i="1">
                <a:solidFill>
                  <a:srgbClr val="000000"/>
                </a:solidFill>
              </a:rPr>
              <a:t>p</a:t>
            </a:r>
            <a:r>
              <a:rPr lang="en" sz="1400" b="1" i="1" baseline="-25000">
                <a:solidFill>
                  <a:srgbClr val="000000"/>
                </a:solidFill>
              </a:rPr>
              <a:t>k</a:t>
            </a:r>
            <a:r>
              <a:rPr lang="en" sz="1400">
                <a:solidFill>
                  <a:srgbClr val="000000"/>
                </a:solidFill>
              </a:rPr>
              <a:t> and </a:t>
            </a:r>
            <a:r>
              <a:rPr lang="en" sz="1400" b="1" i="1">
                <a:solidFill>
                  <a:srgbClr val="000000"/>
                </a:solidFill>
              </a:rPr>
              <a:t>q</a:t>
            </a:r>
            <a:r>
              <a:rPr lang="en" sz="1400" b="1" i="1" baseline="-25000">
                <a:solidFill>
                  <a:srgbClr val="000000"/>
                </a:solidFill>
              </a:rPr>
              <a:t>k</a:t>
            </a:r>
            <a:r>
              <a:rPr lang="en" sz="1400" b="1">
                <a:solidFill>
                  <a:srgbClr val="000000"/>
                </a:solidFill>
              </a:rPr>
              <a:t> </a:t>
            </a:r>
            <a:r>
              <a:rPr lang="en" sz="1400">
                <a:solidFill>
                  <a:srgbClr val="000000"/>
                </a:solidFill>
              </a:rPr>
              <a:t>are, respectively, the </a:t>
            </a:r>
            <a:r>
              <a:rPr lang="en" sz="1400" b="1">
                <a:solidFill>
                  <a:srgbClr val="000000"/>
                </a:solidFill>
              </a:rPr>
              <a:t>kth attributes (components) </a:t>
            </a:r>
            <a:r>
              <a:rPr lang="en" sz="1400">
                <a:solidFill>
                  <a:srgbClr val="000000"/>
                </a:solidFill>
              </a:rPr>
              <a:t>or</a:t>
            </a:r>
            <a:r>
              <a:rPr lang="en" sz="1400" b="1">
                <a:solidFill>
                  <a:srgbClr val="000000"/>
                </a:solidFill>
              </a:rPr>
              <a:t> data objects </a:t>
            </a:r>
            <a:r>
              <a:rPr lang="en" sz="1400" b="1" i="1">
                <a:solidFill>
                  <a:srgbClr val="000000"/>
                </a:solidFill>
              </a:rPr>
              <a:t>p</a:t>
            </a:r>
            <a:r>
              <a:rPr lang="en" sz="1400" b="1">
                <a:solidFill>
                  <a:srgbClr val="000000"/>
                </a:solidFill>
              </a:rPr>
              <a:t> and </a:t>
            </a:r>
            <a:r>
              <a:rPr lang="en" sz="1400" b="1" i="1">
                <a:solidFill>
                  <a:srgbClr val="000000"/>
                </a:solidFill>
              </a:rPr>
              <a:t>q</a:t>
            </a:r>
            <a:r>
              <a:rPr lang="en" sz="1400" b="1">
                <a:solidFill>
                  <a:srgbClr val="000000"/>
                </a:solidFill>
              </a:rPr>
              <a:t>.</a:t>
            </a:r>
            <a:endParaRPr sz="1400" b="1">
              <a:solidFill>
                <a:srgbClr val="000000"/>
              </a:solidFill>
            </a:endParaRPr>
          </a:p>
          <a:p>
            <a:pPr marL="914400" lvl="0" indent="0" algn="l" rtl="0">
              <a:lnSpc>
                <a:spcPct val="90000"/>
              </a:lnSpc>
              <a:spcBef>
                <a:spcPts val="500"/>
              </a:spcBef>
              <a:spcAft>
                <a:spcPts val="0"/>
              </a:spcAft>
              <a:buNone/>
            </a:pPr>
            <a:endParaRPr sz="1400">
              <a:solidFill>
                <a:srgbClr val="000000"/>
              </a:solidFill>
            </a:endParaRPr>
          </a:p>
          <a:p>
            <a:pPr marL="0" lvl="0" indent="0" algn="l" rtl="0">
              <a:spcBef>
                <a:spcPts val="400"/>
              </a:spcBef>
              <a:spcAft>
                <a:spcPts val="0"/>
              </a:spcAft>
              <a:buNone/>
            </a:pPr>
            <a:endParaRPr>
              <a:solidFill>
                <a:srgbClr val="000000"/>
              </a:solidFill>
            </a:endParaRPr>
          </a:p>
          <a:p>
            <a:pPr marL="457200" lvl="0" indent="0" algn="l" rtl="0">
              <a:spcBef>
                <a:spcPts val="1600"/>
              </a:spcBef>
              <a:spcAft>
                <a:spcPts val="1600"/>
              </a:spcAft>
              <a:buNone/>
            </a:pPr>
            <a:endParaRPr>
              <a:solidFill>
                <a:srgbClr val="000000"/>
              </a:solidFill>
            </a:endParaRPr>
          </a:p>
        </p:txBody>
      </p:sp>
      <p:pic>
        <p:nvPicPr>
          <p:cNvPr id="147" name="Google Shape;147;p23"/>
          <p:cNvPicPr preferRelativeResize="0"/>
          <p:nvPr/>
        </p:nvPicPr>
        <p:blipFill>
          <a:blip r:embed="rId3">
            <a:alphaModFix/>
          </a:blip>
          <a:stretch>
            <a:fillRect/>
          </a:stretch>
        </p:blipFill>
        <p:spPr>
          <a:xfrm>
            <a:off x="2676635" y="1402575"/>
            <a:ext cx="2263275" cy="746950"/>
          </a:xfrm>
          <a:prstGeom prst="rect">
            <a:avLst/>
          </a:prstGeom>
          <a:noFill/>
          <a:ln>
            <a:noFill/>
          </a:ln>
        </p:spPr>
      </p:pic>
      <p:pic>
        <p:nvPicPr>
          <p:cNvPr id="148" name="Google Shape;148;p23"/>
          <p:cNvPicPr preferRelativeResize="0"/>
          <p:nvPr/>
        </p:nvPicPr>
        <p:blipFill>
          <a:blip r:embed="rId4">
            <a:alphaModFix/>
          </a:blip>
          <a:stretch>
            <a:fillRect/>
          </a:stretch>
        </p:blipFill>
        <p:spPr>
          <a:xfrm>
            <a:off x="2561850" y="2969175"/>
            <a:ext cx="2492800" cy="86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Common Properties of Distance</a:t>
            </a:r>
            <a:endParaRPr/>
          </a:p>
          <a:p>
            <a:pPr marL="0" lvl="0" indent="0" algn="l" rtl="0">
              <a:spcBef>
                <a:spcPts val="1600"/>
              </a:spcBef>
              <a:spcAft>
                <a:spcPts val="0"/>
              </a:spcAft>
              <a:buNone/>
            </a:pPr>
            <a:endParaRPr b="1">
              <a:solidFill>
                <a:srgbClr val="000000"/>
              </a:solidFill>
            </a:endParaRPr>
          </a:p>
        </p:txBody>
      </p:sp>
      <p:sp>
        <p:nvSpPr>
          <p:cNvPr id="154" name="Google Shape;154;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Euclidean distance have some well known properties such as</a:t>
            </a:r>
            <a:endParaRPr sz="1600">
              <a:solidFill>
                <a:srgbClr val="000000"/>
              </a:solidFill>
            </a:endParaRPr>
          </a:p>
          <a:p>
            <a:pPr marL="914400" lvl="0" indent="0" algn="l" rtl="0">
              <a:lnSpc>
                <a:spcPct val="90000"/>
              </a:lnSpc>
              <a:spcBef>
                <a:spcPts val="1600"/>
              </a:spcBef>
              <a:spcAft>
                <a:spcPts val="0"/>
              </a:spcAft>
              <a:buNone/>
            </a:pPr>
            <a:r>
              <a:rPr lang="en" sz="1600">
                <a:solidFill>
                  <a:srgbClr val="000000"/>
                </a:solidFill>
              </a:rPr>
              <a:t>1.</a:t>
            </a:r>
            <a:r>
              <a:rPr lang="en" sz="1600">
                <a:solidFill>
                  <a:srgbClr val="0C7B9C"/>
                </a:solidFill>
              </a:rPr>
              <a:t>	</a:t>
            </a:r>
            <a:r>
              <a:rPr lang="en" sz="1600" i="1">
                <a:solidFill>
                  <a:srgbClr val="000000"/>
                </a:solidFill>
              </a:rPr>
              <a:t>d(p, q) ³ 0</a:t>
            </a:r>
            <a:r>
              <a:rPr lang="en" sz="1600">
                <a:solidFill>
                  <a:srgbClr val="000000"/>
                </a:solidFill>
              </a:rPr>
              <a:t>   for all </a:t>
            </a:r>
            <a:r>
              <a:rPr lang="en" sz="1600" i="1">
                <a:solidFill>
                  <a:srgbClr val="000000"/>
                </a:solidFill>
              </a:rPr>
              <a:t>p</a:t>
            </a:r>
            <a:r>
              <a:rPr lang="en" sz="1600">
                <a:solidFill>
                  <a:srgbClr val="000000"/>
                </a:solidFill>
              </a:rPr>
              <a:t> and </a:t>
            </a:r>
            <a:r>
              <a:rPr lang="en" sz="1600" i="1">
                <a:solidFill>
                  <a:srgbClr val="000000"/>
                </a:solidFill>
              </a:rPr>
              <a:t>q</a:t>
            </a:r>
            <a:r>
              <a:rPr lang="en" sz="1600">
                <a:solidFill>
                  <a:srgbClr val="000000"/>
                </a:solidFill>
              </a:rPr>
              <a:t> and </a:t>
            </a:r>
            <a:r>
              <a:rPr lang="en" sz="1600" i="1">
                <a:solidFill>
                  <a:srgbClr val="000000"/>
                </a:solidFill>
              </a:rPr>
              <a:t>d(p, q) = 0</a:t>
            </a:r>
            <a:r>
              <a:rPr lang="en" sz="1600">
                <a:solidFill>
                  <a:srgbClr val="000000"/>
                </a:solidFill>
              </a:rPr>
              <a:t> only if</a:t>
            </a:r>
            <a:endParaRPr sz="1600">
              <a:solidFill>
                <a:srgbClr val="000000"/>
              </a:solidFill>
            </a:endParaRPr>
          </a:p>
          <a:p>
            <a:pPr marL="914400" lvl="0" indent="457200" algn="l" rtl="0">
              <a:lnSpc>
                <a:spcPct val="90000"/>
              </a:lnSpc>
              <a:spcBef>
                <a:spcPts val="500"/>
              </a:spcBef>
              <a:spcAft>
                <a:spcPts val="0"/>
              </a:spcAft>
              <a:buNone/>
            </a:pPr>
            <a:r>
              <a:rPr lang="en" sz="1600" i="1">
                <a:solidFill>
                  <a:srgbClr val="000000"/>
                </a:solidFill>
              </a:rPr>
              <a:t>p</a:t>
            </a:r>
            <a:r>
              <a:rPr lang="en" sz="1600">
                <a:solidFill>
                  <a:srgbClr val="000000"/>
                </a:solidFill>
              </a:rPr>
              <a:t> </a:t>
            </a:r>
            <a:r>
              <a:rPr lang="en" sz="1600" i="1">
                <a:solidFill>
                  <a:srgbClr val="000000"/>
                </a:solidFill>
              </a:rPr>
              <a:t>= q</a:t>
            </a:r>
            <a:r>
              <a:rPr lang="en" sz="1600">
                <a:solidFill>
                  <a:srgbClr val="000000"/>
                </a:solidFill>
              </a:rPr>
              <a:t>. (Positive definiteness)</a:t>
            </a:r>
            <a:endParaRPr sz="1600">
              <a:solidFill>
                <a:srgbClr val="000000"/>
              </a:solidFill>
            </a:endParaRPr>
          </a:p>
          <a:p>
            <a:pPr marL="914400" lvl="0" indent="0" algn="l" rtl="0">
              <a:lnSpc>
                <a:spcPct val="90000"/>
              </a:lnSpc>
              <a:spcBef>
                <a:spcPts val="500"/>
              </a:spcBef>
              <a:spcAft>
                <a:spcPts val="0"/>
              </a:spcAft>
              <a:buNone/>
            </a:pPr>
            <a:r>
              <a:rPr lang="en" sz="1600">
                <a:solidFill>
                  <a:srgbClr val="000000"/>
                </a:solidFill>
              </a:rPr>
              <a:t>2.</a:t>
            </a:r>
            <a:r>
              <a:rPr lang="en" sz="1600">
                <a:solidFill>
                  <a:srgbClr val="0C7B9C"/>
                </a:solidFill>
              </a:rPr>
              <a:t>	</a:t>
            </a:r>
            <a:r>
              <a:rPr lang="en" sz="1600" i="1">
                <a:solidFill>
                  <a:srgbClr val="000000"/>
                </a:solidFill>
              </a:rPr>
              <a:t>d(p, q) = d(q, p)</a:t>
            </a:r>
            <a:r>
              <a:rPr lang="en" sz="1600">
                <a:solidFill>
                  <a:srgbClr val="000000"/>
                </a:solidFill>
              </a:rPr>
              <a:t>   for all </a:t>
            </a:r>
            <a:r>
              <a:rPr lang="en" sz="1600" i="1">
                <a:solidFill>
                  <a:srgbClr val="000000"/>
                </a:solidFill>
              </a:rPr>
              <a:t>p</a:t>
            </a:r>
            <a:r>
              <a:rPr lang="en" sz="1600">
                <a:solidFill>
                  <a:srgbClr val="000000"/>
                </a:solidFill>
              </a:rPr>
              <a:t> and </a:t>
            </a:r>
            <a:r>
              <a:rPr lang="en" sz="1600" i="1">
                <a:solidFill>
                  <a:srgbClr val="000000"/>
                </a:solidFill>
              </a:rPr>
              <a:t>q</a:t>
            </a:r>
            <a:r>
              <a:rPr lang="en" sz="1600">
                <a:solidFill>
                  <a:srgbClr val="000000"/>
                </a:solidFill>
              </a:rPr>
              <a:t>. (Symmetry)</a:t>
            </a:r>
            <a:endParaRPr sz="1600">
              <a:solidFill>
                <a:srgbClr val="000000"/>
              </a:solidFill>
            </a:endParaRPr>
          </a:p>
          <a:p>
            <a:pPr marL="914400" lvl="0" indent="0" algn="l" rtl="0">
              <a:lnSpc>
                <a:spcPct val="90000"/>
              </a:lnSpc>
              <a:spcBef>
                <a:spcPts val="500"/>
              </a:spcBef>
              <a:spcAft>
                <a:spcPts val="0"/>
              </a:spcAft>
              <a:buNone/>
            </a:pPr>
            <a:r>
              <a:rPr lang="en" sz="1600">
                <a:solidFill>
                  <a:srgbClr val="000000"/>
                </a:solidFill>
              </a:rPr>
              <a:t>3.</a:t>
            </a:r>
            <a:r>
              <a:rPr lang="en" sz="1600">
                <a:solidFill>
                  <a:srgbClr val="0C7B9C"/>
                </a:solidFill>
              </a:rPr>
              <a:t>	</a:t>
            </a:r>
            <a:r>
              <a:rPr lang="en" sz="1600">
                <a:solidFill>
                  <a:srgbClr val="000000"/>
                </a:solidFill>
              </a:rPr>
              <a:t>d</a:t>
            </a:r>
            <a:r>
              <a:rPr lang="en" sz="1600" i="1">
                <a:solidFill>
                  <a:srgbClr val="000000"/>
                </a:solidFill>
              </a:rPr>
              <a:t>(p, r) £ d(p, q) + d(q, r)</a:t>
            </a:r>
            <a:r>
              <a:rPr lang="en" sz="1600">
                <a:solidFill>
                  <a:srgbClr val="000000"/>
                </a:solidFill>
              </a:rPr>
              <a:t>   for all points </a:t>
            </a:r>
            <a:r>
              <a:rPr lang="en" sz="1600" i="1">
                <a:solidFill>
                  <a:srgbClr val="000000"/>
                </a:solidFill>
              </a:rPr>
              <a:t>p</a:t>
            </a:r>
            <a:r>
              <a:rPr lang="en" sz="1600">
                <a:solidFill>
                  <a:srgbClr val="000000"/>
                </a:solidFill>
              </a:rPr>
              <a:t>, </a:t>
            </a:r>
            <a:r>
              <a:rPr lang="en" sz="1600" i="1">
                <a:solidFill>
                  <a:srgbClr val="000000"/>
                </a:solidFill>
              </a:rPr>
              <a:t>q</a:t>
            </a:r>
            <a:r>
              <a:rPr lang="en" sz="1600">
                <a:solidFill>
                  <a:srgbClr val="000000"/>
                </a:solidFill>
              </a:rPr>
              <a:t>, and </a:t>
            </a:r>
            <a:r>
              <a:rPr lang="en" sz="1600" i="1">
                <a:solidFill>
                  <a:srgbClr val="000000"/>
                </a:solidFill>
              </a:rPr>
              <a:t>r</a:t>
            </a:r>
            <a:r>
              <a:rPr lang="en" sz="1600">
                <a:solidFill>
                  <a:srgbClr val="000000"/>
                </a:solidFill>
              </a:rPr>
              <a:t>. </a:t>
            </a:r>
            <a:endParaRPr sz="1600">
              <a:solidFill>
                <a:srgbClr val="000000"/>
              </a:solidFill>
            </a:endParaRPr>
          </a:p>
          <a:p>
            <a:pPr marL="914400" lvl="0" indent="457200" algn="l" rtl="0">
              <a:lnSpc>
                <a:spcPct val="90000"/>
              </a:lnSpc>
              <a:spcBef>
                <a:spcPts val="500"/>
              </a:spcBef>
              <a:spcAft>
                <a:spcPts val="0"/>
              </a:spcAft>
              <a:buNone/>
            </a:pPr>
            <a:r>
              <a:rPr lang="en" sz="1600">
                <a:solidFill>
                  <a:srgbClr val="000000"/>
                </a:solidFill>
              </a:rPr>
              <a:t>(Triangle Inequality)</a:t>
            </a:r>
            <a:endParaRPr sz="1600">
              <a:solidFill>
                <a:srgbClr val="000000"/>
              </a:solidFill>
            </a:endParaRPr>
          </a:p>
          <a:p>
            <a:pPr marL="914400" lvl="0" indent="0" algn="l" rtl="0">
              <a:lnSpc>
                <a:spcPct val="90000"/>
              </a:lnSpc>
              <a:spcBef>
                <a:spcPts val="600"/>
              </a:spcBef>
              <a:spcAft>
                <a:spcPts val="0"/>
              </a:spcAft>
              <a:buNone/>
            </a:pPr>
            <a:r>
              <a:rPr lang="en" sz="1400">
                <a:solidFill>
                  <a:srgbClr val="000000"/>
                </a:solidFill>
              </a:rPr>
              <a:t>where </a:t>
            </a:r>
            <a:r>
              <a:rPr lang="en" sz="1400" b="1" i="1">
                <a:solidFill>
                  <a:srgbClr val="000000"/>
                </a:solidFill>
              </a:rPr>
              <a:t>d(p, q)</a:t>
            </a:r>
            <a:r>
              <a:rPr lang="en" sz="1400">
                <a:solidFill>
                  <a:srgbClr val="000000"/>
                </a:solidFill>
              </a:rPr>
              <a:t> is the </a:t>
            </a:r>
            <a:r>
              <a:rPr lang="en" sz="1400" b="1">
                <a:solidFill>
                  <a:srgbClr val="000000"/>
                </a:solidFill>
              </a:rPr>
              <a:t>distance (dissimilarity) </a:t>
            </a:r>
            <a:r>
              <a:rPr lang="en" sz="1400">
                <a:solidFill>
                  <a:srgbClr val="000000"/>
                </a:solidFill>
              </a:rPr>
              <a:t>between points (data objects), </a:t>
            </a:r>
            <a:r>
              <a:rPr lang="en" sz="1400" i="1">
                <a:solidFill>
                  <a:srgbClr val="000000"/>
                </a:solidFill>
              </a:rPr>
              <a:t>p</a:t>
            </a:r>
            <a:r>
              <a:rPr lang="en" sz="1400">
                <a:solidFill>
                  <a:srgbClr val="000000"/>
                </a:solidFill>
              </a:rPr>
              <a:t> and </a:t>
            </a:r>
            <a:r>
              <a:rPr lang="en" sz="1400" i="1">
                <a:solidFill>
                  <a:srgbClr val="000000"/>
                </a:solidFill>
              </a:rPr>
              <a:t>q</a:t>
            </a:r>
            <a:r>
              <a:rPr lang="en" sz="1400">
                <a:solidFill>
                  <a:srgbClr val="000000"/>
                </a:solidFill>
              </a:rPr>
              <a:t>.</a:t>
            </a:r>
            <a:endParaRPr sz="1400">
              <a:solidFill>
                <a:srgbClr val="000000"/>
              </a:solidFill>
            </a:endParaRPr>
          </a:p>
          <a:p>
            <a:pPr marL="914400" lvl="0" indent="0" algn="l" rtl="0">
              <a:lnSpc>
                <a:spcPct val="90000"/>
              </a:lnSpc>
              <a:spcBef>
                <a:spcPts val="600"/>
              </a:spcBef>
              <a:spcAft>
                <a:spcPts val="0"/>
              </a:spcAft>
              <a:buNone/>
            </a:pPr>
            <a:endParaRPr sz="1400">
              <a:solidFill>
                <a:srgbClr val="000000"/>
              </a:solidFill>
            </a:endParaRPr>
          </a:p>
          <a:p>
            <a:pPr marL="457200" lvl="0" indent="-330200" algn="l" rtl="0">
              <a:lnSpc>
                <a:spcPct val="90000"/>
              </a:lnSpc>
              <a:spcBef>
                <a:spcPts val="700"/>
              </a:spcBef>
              <a:spcAft>
                <a:spcPts val="0"/>
              </a:spcAft>
              <a:buClr>
                <a:srgbClr val="000000"/>
              </a:buClr>
              <a:buSzPts val="1600"/>
              <a:buChar char="●"/>
            </a:pPr>
            <a:r>
              <a:rPr lang="en" sz="1600">
                <a:solidFill>
                  <a:srgbClr val="000000"/>
                </a:solidFill>
              </a:rPr>
              <a:t>A distance that satisfies these properties is a </a:t>
            </a:r>
            <a:r>
              <a:rPr lang="en" sz="1600" b="1">
                <a:solidFill>
                  <a:srgbClr val="FF0000"/>
                </a:solidFill>
              </a:rPr>
              <a:t>metric.</a:t>
            </a:r>
            <a:endParaRPr sz="1600" b="1">
              <a:solidFill>
                <a:srgbClr val="FF0000"/>
              </a:solidFill>
            </a:endParaRPr>
          </a:p>
          <a:p>
            <a:pPr marL="457200" lvl="0" indent="0" algn="l" rtl="0">
              <a:lnSpc>
                <a:spcPct val="90000"/>
              </a:lnSpc>
              <a:spcBef>
                <a:spcPts val="600"/>
              </a:spcBef>
              <a:spcAft>
                <a:spcPts val="0"/>
              </a:spcAft>
              <a:buNone/>
            </a:pPr>
            <a:endParaRPr sz="1400" b="1">
              <a:solidFill>
                <a:srgbClr val="000000"/>
              </a:solidFill>
            </a:endParaRPr>
          </a:p>
          <a:p>
            <a:pPr marL="914400" lvl="0" indent="457200" algn="l" rtl="0">
              <a:lnSpc>
                <a:spcPct val="90000"/>
              </a:lnSpc>
              <a:spcBef>
                <a:spcPts val="500"/>
              </a:spcBef>
              <a:spcAft>
                <a:spcPts val="0"/>
              </a:spcAft>
              <a:buNone/>
            </a:pPr>
            <a:endParaRPr sz="1400">
              <a:solidFill>
                <a:srgbClr val="000000"/>
              </a:solidFill>
            </a:endParaRPr>
          </a:p>
          <a:p>
            <a:pPr marL="457200" lvl="0" indent="0" algn="l" rtl="0">
              <a:spcBef>
                <a:spcPts val="400"/>
              </a:spcBef>
              <a:spcAft>
                <a:spcPts val="0"/>
              </a:spcAft>
              <a:buNone/>
            </a:pPr>
            <a:endParaRPr sz="1600">
              <a:solidFill>
                <a:srgbClr val="000000"/>
              </a:solidFill>
            </a:endParaRPr>
          </a:p>
          <a:p>
            <a:pPr marL="45720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Issues with Euclidean Distance</a:t>
            </a:r>
            <a:endParaRPr/>
          </a:p>
        </p:txBody>
      </p:sp>
      <p:sp>
        <p:nvSpPr>
          <p:cNvPr id="160" name="Google Shape;160;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ctr" rtl="0">
              <a:spcBef>
                <a:spcPts val="1600"/>
              </a:spcBef>
              <a:spcAft>
                <a:spcPts val="1600"/>
              </a:spcAft>
              <a:buNone/>
            </a:pPr>
            <a:r>
              <a:rPr lang="en"/>
              <a:t>Standardisation: (X - μ)/ σ</a:t>
            </a:r>
            <a:endParaRPr/>
          </a:p>
        </p:txBody>
      </p:sp>
      <p:pic>
        <p:nvPicPr>
          <p:cNvPr id="161" name="Google Shape;161;p25"/>
          <p:cNvPicPr preferRelativeResize="0"/>
          <p:nvPr/>
        </p:nvPicPr>
        <p:blipFill>
          <a:blip r:embed="rId3">
            <a:alphaModFix/>
          </a:blip>
          <a:stretch>
            <a:fillRect/>
          </a:stretch>
        </p:blipFill>
        <p:spPr>
          <a:xfrm>
            <a:off x="590550" y="1109675"/>
            <a:ext cx="7438824" cy="273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Mahalanobis Distance</a:t>
            </a:r>
            <a:endParaRPr/>
          </a:p>
        </p:txBody>
      </p:sp>
      <p:sp>
        <p:nvSpPr>
          <p:cNvPr id="167" name="Google Shape;167;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8" name="Google Shape;168;p26"/>
          <p:cNvPicPr preferRelativeResize="0"/>
          <p:nvPr/>
        </p:nvPicPr>
        <p:blipFill>
          <a:blip r:embed="rId3">
            <a:alphaModFix/>
          </a:blip>
          <a:stretch>
            <a:fillRect/>
          </a:stretch>
        </p:blipFill>
        <p:spPr>
          <a:xfrm>
            <a:off x="0" y="954350"/>
            <a:ext cx="9144001" cy="418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684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Matching Coefficient (SMC)</a:t>
            </a:r>
            <a:endParaRPr/>
          </a:p>
        </p:txBody>
      </p:sp>
      <p:sp>
        <p:nvSpPr>
          <p:cNvPr id="174" name="Google Shape;174;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5" name="Google Shape;175;p27"/>
          <p:cNvPicPr preferRelativeResize="0"/>
          <p:nvPr/>
        </p:nvPicPr>
        <p:blipFill rotWithShape="1">
          <a:blip r:embed="rId3">
            <a:alphaModFix/>
          </a:blip>
          <a:srcRect r="2334" b="26503"/>
          <a:stretch/>
        </p:blipFill>
        <p:spPr>
          <a:xfrm>
            <a:off x="0" y="746550"/>
            <a:ext cx="9144000" cy="4145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00" y="2291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Jaccard Coefficient</a:t>
            </a:r>
            <a:endParaRPr/>
          </a:p>
        </p:txBody>
      </p:sp>
      <p:sp>
        <p:nvSpPr>
          <p:cNvPr id="181" name="Google Shape;181;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2" name="Google Shape;182;p28"/>
          <p:cNvPicPr preferRelativeResize="0"/>
          <p:nvPr/>
        </p:nvPicPr>
        <p:blipFill rotWithShape="1">
          <a:blip r:embed="rId3">
            <a:alphaModFix/>
          </a:blip>
          <a:srcRect b="41352"/>
          <a:stretch/>
        </p:blipFill>
        <p:spPr>
          <a:xfrm>
            <a:off x="0" y="1027825"/>
            <a:ext cx="9144000" cy="3191450"/>
          </a:xfrm>
          <a:prstGeom prst="rect">
            <a:avLst/>
          </a:prstGeom>
          <a:noFill/>
          <a:ln>
            <a:noFill/>
          </a:ln>
        </p:spPr>
      </p:pic>
      <p:pic>
        <p:nvPicPr>
          <p:cNvPr id="183" name="Google Shape;183;p28"/>
          <p:cNvPicPr preferRelativeResize="0"/>
          <p:nvPr/>
        </p:nvPicPr>
        <p:blipFill rotWithShape="1">
          <a:blip r:embed="rId3">
            <a:alphaModFix/>
          </a:blip>
          <a:srcRect t="79999" r="685" b="3095"/>
          <a:stretch/>
        </p:blipFill>
        <p:spPr>
          <a:xfrm>
            <a:off x="0" y="4219275"/>
            <a:ext cx="9175249" cy="924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333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Difference between SMC &amp; Jaccard:</a:t>
            </a:r>
            <a:endParaRPr/>
          </a:p>
        </p:txBody>
      </p:sp>
      <p:sp>
        <p:nvSpPr>
          <p:cNvPr id="189" name="Google Shape;189;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SMC: Counts both mutual presence and mutual absence as matches.</a:t>
            </a:r>
            <a:endParaRPr/>
          </a:p>
          <a:p>
            <a:pPr marL="0" lvl="0" indent="0" algn="l" rtl="0">
              <a:spcBef>
                <a:spcPts val="1600"/>
              </a:spcBef>
              <a:spcAft>
                <a:spcPts val="1600"/>
              </a:spcAft>
              <a:buNone/>
            </a:pPr>
            <a:r>
              <a:rPr lang="en"/>
              <a:t>Jaccard: Counts only mutual presence as matches</a:t>
            </a:r>
            <a:endParaRPr/>
          </a:p>
        </p:txBody>
      </p:sp>
      <p:pic>
        <p:nvPicPr>
          <p:cNvPr id="190" name="Google Shape;190;p29"/>
          <p:cNvPicPr preferRelativeResize="0"/>
          <p:nvPr/>
        </p:nvPicPr>
        <p:blipFill rotWithShape="1">
          <a:blip r:embed="rId3">
            <a:alphaModFix/>
          </a:blip>
          <a:srcRect t="82286" r="59613" b="8512"/>
          <a:stretch/>
        </p:blipFill>
        <p:spPr>
          <a:xfrm>
            <a:off x="311700" y="1229875"/>
            <a:ext cx="4410150" cy="512351"/>
          </a:xfrm>
          <a:prstGeom prst="rect">
            <a:avLst/>
          </a:prstGeom>
          <a:noFill/>
          <a:ln>
            <a:noFill/>
          </a:ln>
        </p:spPr>
      </p:pic>
      <p:pic>
        <p:nvPicPr>
          <p:cNvPr id="191" name="Google Shape;191;p29"/>
          <p:cNvPicPr preferRelativeResize="0"/>
          <p:nvPr/>
        </p:nvPicPr>
        <p:blipFill rotWithShape="1">
          <a:blip r:embed="rId3">
            <a:alphaModFix/>
          </a:blip>
          <a:srcRect l="641" t="64413" r="38844" b="26503"/>
          <a:stretch/>
        </p:blipFill>
        <p:spPr>
          <a:xfrm>
            <a:off x="311695" y="1742225"/>
            <a:ext cx="5665876" cy="5123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Correlation</a:t>
            </a:r>
            <a:endParaRPr/>
          </a:p>
        </p:txBody>
      </p:sp>
      <p:sp>
        <p:nvSpPr>
          <p:cNvPr id="197" name="Google Shape;197;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Correlation</a:t>
            </a:r>
            <a:r>
              <a:rPr lang="en" sz="1400">
                <a:highlight>
                  <a:srgbClr val="FFFFFF"/>
                </a:highlight>
              </a:rPr>
              <a:t> is used as a preliminary technique to discover relationships between variables. </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More precisely we can say the </a:t>
            </a:r>
            <a:r>
              <a:rPr lang="en" sz="1400"/>
              <a:t>correlation</a:t>
            </a:r>
            <a:r>
              <a:rPr lang="en" sz="1400">
                <a:highlight>
                  <a:srgbClr val="FFFFFF"/>
                </a:highlight>
              </a:rPr>
              <a:t> is a measure of the linear relationship between two variables.</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Similarity is needed to find correlation.</a:t>
            </a:r>
            <a:endParaRPr sz="1400">
              <a:highlight>
                <a:srgbClr val="FFFFFF"/>
              </a:highlight>
            </a:endParaRPr>
          </a:p>
          <a:p>
            <a:pPr marL="457200" lvl="0" indent="-317500" algn="l" rtl="0">
              <a:spcBef>
                <a:spcPts val="0"/>
              </a:spcBef>
              <a:spcAft>
                <a:spcPts val="0"/>
              </a:spcAft>
              <a:buSzPts val="1400"/>
              <a:buChar char="●"/>
            </a:pPr>
            <a:r>
              <a:rPr lang="en" sz="1400"/>
              <a:t>To compute correlation, we will standardize the data objects, p and q, and then take their dot product. </a:t>
            </a:r>
            <a:endParaRPr sz="1400"/>
          </a:p>
          <a:p>
            <a:pPr marL="0" lvl="0" indent="0" algn="l" rtl="0">
              <a:spcBef>
                <a:spcPts val="400"/>
              </a:spcBef>
              <a:spcAft>
                <a:spcPts val="0"/>
              </a:spcAft>
              <a:buNone/>
            </a:pPr>
            <a:endParaRPr sz="1600">
              <a:solidFill>
                <a:srgbClr val="000000"/>
              </a:solidFill>
              <a:latin typeface="Times New Roman"/>
              <a:ea typeface="Times New Roman"/>
              <a:cs typeface="Times New Roman"/>
              <a:sym typeface="Times New Roman"/>
            </a:endParaRPr>
          </a:p>
          <a:p>
            <a:pPr marL="0" lvl="0" indent="0" algn="l" rtl="0">
              <a:spcBef>
                <a:spcPts val="400"/>
              </a:spcBef>
              <a:spcAft>
                <a:spcPts val="0"/>
              </a:spcAft>
              <a:buNone/>
            </a:pPr>
            <a:endParaRPr sz="1600">
              <a:solidFill>
                <a:srgbClr val="000000"/>
              </a:solidFill>
              <a:latin typeface="Times New Roman"/>
              <a:ea typeface="Times New Roman"/>
              <a:cs typeface="Times New Roman"/>
              <a:sym typeface="Times New Roman"/>
            </a:endParaRPr>
          </a:p>
          <a:p>
            <a:pPr marL="457200" lvl="0" indent="0" algn="l" rtl="0">
              <a:spcBef>
                <a:spcPts val="400"/>
              </a:spcBef>
              <a:spcAft>
                <a:spcPts val="0"/>
              </a:spcAft>
              <a:buNone/>
            </a:pPr>
            <a:endParaRPr sz="1600">
              <a:solidFill>
                <a:srgbClr val="000000"/>
              </a:solidFill>
              <a:latin typeface="Times New Roman"/>
              <a:ea typeface="Times New Roman"/>
              <a:cs typeface="Times New Roman"/>
              <a:sym typeface="Times New Roman"/>
            </a:endParaRPr>
          </a:p>
          <a:p>
            <a:pPr marL="457200" lvl="0" indent="0" algn="l" rtl="0">
              <a:spcBef>
                <a:spcPts val="400"/>
              </a:spcBef>
              <a:spcAft>
                <a:spcPts val="1600"/>
              </a:spcAft>
              <a:buNone/>
            </a:pPr>
            <a:endParaRPr sz="1600">
              <a:solidFill>
                <a:srgbClr val="222222"/>
              </a:solidFill>
              <a:highlight>
                <a:srgbClr val="FFFFFF"/>
              </a:highlight>
              <a:latin typeface="Times New Roman"/>
              <a:ea typeface="Times New Roman"/>
              <a:cs typeface="Times New Roman"/>
              <a:sym typeface="Times New Roman"/>
            </a:endParaRPr>
          </a:p>
        </p:txBody>
      </p:sp>
      <p:pic>
        <p:nvPicPr>
          <p:cNvPr id="198" name="Google Shape;198;p30"/>
          <p:cNvPicPr preferRelativeResize="0"/>
          <p:nvPr/>
        </p:nvPicPr>
        <p:blipFill>
          <a:blip r:embed="rId3">
            <a:alphaModFix/>
          </a:blip>
          <a:stretch>
            <a:fillRect/>
          </a:stretch>
        </p:blipFill>
        <p:spPr>
          <a:xfrm>
            <a:off x="1108600" y="2956250"/>
            <a:ext cx="6391925" cy="679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221800" y="2002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Visually evaluating Correlation</a:t>
            </a:r>
            <a:endParaRPr/>
          </a:p>
        </p:txBody>
      </p:sp>
      <p:sp>
        <p:nvSpPr>
          <p:cNvPr id="204" name="Google Shape;204;p31"/>
          <p:cNvSpPr txBox="1">
            <a:spLocks noGrp="1"/>
          </p:cNvSpPr>
          <p:nvPr>
            <p:ph type="body" idx="1"/>
          </p:nvPr>
        </p:nvSpPr>
        <p:spPr>
          <a:xfrm>
            <a:off x="311700" y="808075"/>
            <a:ext cx="8520600" cy="38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1600"/>
              </a:spcBef>
              <a:spcAft>
                <a:spcPts val="0"/>
              </a:spcAft>
              <a:buNone/>
            </a:pPr>
            <a:endParaRPr>
              <a:solidFill>
                <a:srgbClr val="000000"/>
              </a:solidFill>
            </a:endParaRPr>
          </a:p>
          <a:p>
            <a:pPr marL="0" lvl="0" indent="0" algn="l" rtl="0">
              <a:lnSpc>
                <a:spcPct val="100000"/>
              </a:lnSpc>
              <a:spcBef>
                <a:spcPts val="1600"/>
              </a:spcBef>
              <a:spcAft>
                <a:spcPts val="0"/>
              </a:spcAft>
              <a:buNone/>
            </a:pPr>
            <a:r>
              <a:rPr lang="en" b="1">
                <a:solidFill>
                  <a:srgbClr val="000000"/>
                </a:solidFill>
              </a:rPr>
              <a:t>Scatter Plots showing the similarity </a:t>
            </a:r>
            <a:endParaRPr b="1">
              <a:solidFill>
                <a:srgbClr val="000000"/>
              </a:solidFill>
            </a:endParaRPr>
          </a:p>
          <a:p>
            <a:pPr marL="0" lvl="0" indent="0" algn="l" rtl="0">
              <a:lnSpc>
                <a:spcPct val="100000"/>
              </a:lnSpc>
              <a:spcBef>
                <a:spcPts val="1600"/>
              </a:spcBef>
              <a:spcAft>
                <a:spcPts val="1600"/>
              </a:spcAft>
              <a:buNone/>
            </a:pPr>
            <a:r>
              <a:rPr lang="en" b="1">
                <a:solidFill>
                  <a:srgbClr val="000000"/>
                </a:solidFill>
              </a:rPr>
              <a:t>from -1 to 1</a:t>
            </a:r>
            <a:endParaRPr b="1">
              <a:solidFill>
                <a:srgbClr val="000000"/>
              </a:solidFill>
            </a:endParaRPr>
          </a:p>
        </p:txBody>
      </p:sp>
      <p:pic>
        <p:nvPicPr>
          <p:cNvPr id="205" name="Google Shape;205;p31"/>
          <p:cNvPicPr preferRelativeResize="0"/>
          <p:nvPr/>
        </p:nvPicPr>
        <p:blipFill>
          <a:blip r:embed="rId3">
            <a:alphaModFix/>
          </a:blip>
          <a:stretch>
            <a:fillRect/>
          </a:stretch>
        </p:blipFill>
        <p:spPr>
          <a:xfrm>
            <a:off x="4110350" y="749050"/>
            <a:ext cx="4828351" cy="399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Attribute values, Types of Attributes</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Data is a collection of data objects and their attributes</a:t>
            </a:r>
            <a:endParaRPr/>
          </a:p>
          <a:p>
            <a:pPr marL="914400" lvl="1" indent="-317500" algn="l" rtl="0">
              <a:spcBef>
                <a:spcPts val="0"/>
              </a:spcBef>
              <a:spcAft>
                <a:spcPts val="0"/>
              </a:spcAft>
              <a:buSzPts val="1400"/>
              <a:buChar char="○"/>
            </a:pPr>
            <a:r>
              <a:rPr lang="en"/>
              <a:t>An object is made up of a set of attributes that describe it</a:t>
            </a:r>
            <a:endParaRPr/>
          </a:p>
          <a:p>
            <a:pPr marL="914400" lvl="1" indent="-317500" algn="l" rtl="0">
              <a:spcBef>
                <a:spcPts val="0"/>
              </a:spcBef>
              <a:spcAft>
                <a:spcPts val="0"/>
              </a:spcAft>
              <a:buSzPts val="1400"/>
              <a:buChar char="○"/>
            </a:pPr>
            <a:r>
              <a:rPr lang="en"/>
              <a:t>An attribute, also known as a variable, field, or feature, is a property or characteristic of an object.</a:t>
            </a:r>
            <a:endParaRPr/>
          </a:p>
          <a:p>
            <a:pPr marL="457200" lvl="0" indent="-342900" algn="l" rtl="0">
              <a:spcBef>
                <a:spcPts val="0"/>
              </a:spcBef>
              <a:spcAft>
                <a:spcPts val="0"/>
              </a:spcAft>
              <a:buSzPts val="1800"/>
              <a:buChar char="●"/>
            </a:pPr>
            <a:r>
              <a:rPr lang="en"/>
              <a:t>Attribute values are numbers or symbols assigned to an attribute</a:t>
            </a:r>
            <a:endParaRPr/>
          </a:p>
          <a:p>
            <a:pPr marL="914400" lvl="1" indent="-317500" algn="l" rtl="0">
              <a:spcBef>
                <a:spcPts val="0"/>
              </a:spcBef>
              <a:spcAft>
                <a:spcPts val="0"/>
              </a:spcAft>
              <a:buSzPts val="1400"/>
              <a:buChar char="○"/>
            </a:pPr>
            <a:r>
              <a:rPr lang="en"/>
              <a:t>A measurement scale associates a numerical or symbolic value with an attribute</a:t>
            </a:r>
            <a:endParaRPr/>
          </a:p>
          <a:p>
            <a:pPr marL="914400" lvl="1" indent="-317500" algn="l" rtl="0">
              <a:spcBef>
                <a:spcPts val="0"/>
              </a:spcBef>
              <a:spcAft>
                <a:spcPts val="0"/>
              </a:spcAft>
              <a:buSzPts val="1400"/>
              <a:buChar char="○"/>
            </a:pPr>
            <a:r>
              <a:rPr lang="en"/>
              <a:t>The type of attribute tells us the properties that are reflected in the values used to measure it</a:t>
            </a:r>
            <a:endParaRPr/>
          </a:p>
          <a:p>
            <a:pPr marL="457200" lvl="0" indent="-342900" algn="l" rtl="0">
              <a:spcBef>
                <a:spcPts val="0"/>
              </a:spcBef>
              <a:spcAft>
                <a:spcPts val="0"/>
              </a:spcAft>
              <a:buSzPts val="1800"/>
              <a:buChar char="●"/>
            </a:pPr>
            <a:r>
              <a:rPr lang="en"/>
              <a:t>Attributes can be discrete or continuous based on the number of values</a:t>
            </a:r>
            <a:endParaRPr/>
          </a:p>
          <a:p>
            <a:pPr marL="914400" lvl="1" indent="-317500" algn="l" rtl="0">
              <a:spcBef>
                <a:spcPts val="0"/>
              </a:spcBef>
              <a:spcAft>
                <a:spcPts val="0"/>
              </a:spcAft>
              <a:buSzPts val="1400"/>
              <a:buChar char="○"/>
            </a:pPr>
            <a:r>
              <a:rPr lang="en"/>
              <a:t>Discrete attributes have a finite or countably infinite set of values</a:t>
            </a:r>
            <a:endParaRPr/>
          </a:p>
          <a:p>
            <a:pPr marL="914400" lvl="1" indent="-317500" algn="l" rtl="0">
              <a:spcBef>
                <a:spcPts val="0"/>
              </a:spcBef>
              <a:spcAft>
                <a:spcPts val="0"/>
              </a:spcAft>
              <a:buSzPts val="1400"/>
              <a:buChar char="○"/>
            </a:pPr>
            <a:r>
              <a:rPr lang="en"/>
              <a:t>Continuous attributes have values that are real numbers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Density</a:t>
            </a:r>
            <a:endParaRPr/>
          </a:p>
        </p:txBody>
      </p:sp>
      <p:sp>
        <p:nvSpPr>
          <p:cNvPr id="211" name="Google Shape;211;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Density-Based Clustering refers to  </a:t>
            </a:r>
            <a:r>
              <a:rPr lang="en" sz="1600">
                <a:solidFill>
                  <a:srgbClr val="000000"/>
                </a:solidFill>
                <a:uFill>
                  <a:noFill/>
                </a:uFill>
                <a:hlinkClick r:id="rId3"/>
              </a:rPr>
              <a:t>unsupervised learning</a:t>
            </a:r>
            <a:r>
              <a:rPr lang="en" sz="1600"/>
              <a:t> methods that identify distinctive groups/clusters in the data, based on the idea that a cluster in a data space is a contiguous region of high point density, separated from other such clusters by contiguous regions of low point density. The data points in the separating regions of low point density are typically considered noise/outliers.</a:t>
            </a:r>
            <a:endParaRPr sz="1600"/>
          </a:p>
          <a:p>
            <a:pPr marL="0" lvl="0" indent="0" algn="l" rtl="0">
              <a:spcBef>
                <a:spcPts val="1600"/>
              </a:spcBef>
              <a:spcAft>
                <a:spcPts val="0"/>
              </a:spcAft>
              <a:buNone/>
            </a:pPr>
            <a:r>
              <a:rPr lang="en" sz="1400">
                <a:solidFill>
                  <a:srgbClr val="000000"/>
                </a:solidFill>
              </a:rPr>
              <a:t>There are a few methods and the Euclidean distance method is the simplest way of determining clusters. </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It works more efficiently when there’s a low level of dimensionality; otherwise it faces the curse of dimensionality.</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It’s also sensitive to parameters, so the selection and tuning of the parameters can become difficult</a:t>
            </a:r>
            <a:endParaRPr sz="1400">
              <a:solidFill>
                <a:srgbClr val="000000"/>
              </a:solidFill>
            </a:endParaRPr>
          </a:p>
          <a:p>
            <a:pPr marL="0" lvl="0" indent="0" algn="l" rtl="0">
              <a:spcBef>
                <a:spcPts val="0"/>
              </a:spcBef>
              <a:spcAft>
                <a:spcPts val="1600"/>
              </a:spcAft>
              <a:buNone/>
            </a:pP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t>Euclidean Density</a:t>
            </a:r>
            <a:endParaRPr/>
          </a:p>
        </p:txBody>
      </p:sp>
      <p:sp>
        <p:nvSpPr>
          <p:cNvPr id="217" name="Google Shape;217;p33"/>
          <p:cNvSpPr txBox="1">
            <a:spLocks noGrp="1"/>
          </p:cNvSpPr>
          <p:nvPr>
            <p:ph type="body" idx="1"/>
          </p:nvPr>
        </p:nvSpPr>
        <p:spPr>
          <a:xfrm>
            <a:off x="311700" y="120765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 </a:t>
            </a:r>
            <a:r>
              <a:rPr lang="en" sz="1400" b="1"/>
              <a:t>Euclidean density = number of points per unit volume </a:t>
            </a:r>
            <a:endParaRPr sz="1400" b="1"/>
          </a:p>
          <a:p>
            <a:pPr marL="457200" lvl="0" indent="-317500" algn="l" rtl="0">
              <a:spcBef>
                <a:spcPts val="1600"/>
              </a:spcBef>
              <a:spcAft>
                <a:spcPts val="0"/>
              </a:spcAft>
              <a:buSzPts val="1400"/>
              <a:buChar char="●"/>
            </a:pPr>
            <a:r>
              <a:rPr lang="en" sz="1400"/>
              <a:t>Simplest approach is to divide region into a number of rectangular cells of equal volume and define density as number of points the cell contains.</a:t>
            </a:r>
            <a:endParaRPr sz="1400"/>
          </a:p>
          <a:p>
            <a:pPr marL="0" lvl="0" indent="0" algn="l" rtl="0">
              <a:spcBef>
                <a:spcPts val="1600"/>
              </a:spcBef>
              <a:spcAft>
                <a:spcPts val="0"/>
              </a:spcAft>
              <a:buNone/>
            </a:pPr>
            <a:r>
              <a:rPr lang="en" sz="1400"/>
              <a:t> Euclidean density is generally of two types:</a:t>
            </a:r>
            <a:endParaRPr sz="1400"/>
          </a:p>
          <a:p>
            <a:pPr marL="457200" lvl="0" indent="-317500" algn="l" rtl="0">
              <a:spcBef>
                <a:spcPts val="1600"/>
              </a:spcBef>
              <a:spcAft>
                <a:spcPts val="0"/>
              </a:spcAft>
              <a:buSzPts val="1400"/>
              <a:buAutoNum type="arabicPeriod"/>
            </a:pPr>
            <a:r>
              <a:rPr lang="en" sz="1400"/>
              <a:t>Cell based</a:t>
            </a:r>
            <a:endParaRPr sz="1400"/>
          </a:p>
          <a:p>
            <a:pPr marL="457200" lvl="0" indent="-317500" algn="l" rtl="0">
              <a:spcBef>
                <a:spcPts val="0"/>
              </a:spcBef>
              <a:spcAft>
                <a:spcPts val="0"/>
              </a:spcAft>
              <a:buSzPts val="1400"/>
              <a:buAutoNum type="arabicPeriod"/>
            </a:pPr>
            <a:r>
              <a:rPr lang="en" sz="1400"/>
              <a:t>Centre based</a:t>
            </a:r>
            <a:endParaRPr sz="1400"/>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t>Euclidean density-Cell-based</a:t>
            </a:r>
            <a:endParaRPr/>
          </a:p>
        </p:txBody>
      </p:sp>
      <p:sp>
        <p:nvSpPr>
          <p:cNvPr id="223" name="Google Shape;223;p34"/>
          <p:cNvSpPr txBox="1">
            <a:spLocks noGrp="1"/>
          </p:cNvSpPr>
          <p:nvPr>
            <p:ph type="body" idx="1"/>
          </p:nvPr>
        </p:nvSpPr>
        <p:spPr>
          <a:xfrm>
            <a:off x="199500" y="1068575"/>
            <a:ext cx="8745000" cy="361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Euclidean density is the number of points within a specified radius of the point</a:t>
            </a:r>
            <a:endParaRPr sz="14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sz="1400"/>
              <a:t>               Fig1: cell based density</a:t>
            </a:r>
            <a:r>
              <a:rPr lang="en"/>
              <a:t>                    </a:t>
            </a:r>
            <a:r>
              <a:rPr lang="en" sz="1400"/>
              <a:t>Fig 2: point counts for each grid cell</a:t>
            </a:r>
            <a:endParaRPr sz="1400"/>
          </a:p>
        </p:txBody>
      </p:sp>
      <p:pic>
        <p:nvPicPr>
          <p:cNvPr id="224" name="Google Shape;224;p34"/>
          <p:cNvPicPr preferRelativeResize="0"/>
          <p:nvPr/>
        </p:nvPicPr>
        <p:blipFill>
          <a:blip r:embed="rId3">
            <a:alphaModFix/>
          </a:blip>
          <a:stretch>
            <a:fillRect/>
          </a:stretch>
        </p:blipFill>
        <p:spPr>
          <a:xfrm>
            <a:off x="665075" y="1401025"/>
            <a:ext cx="6105451" cy="2594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Euclidean Density – Center-based </a:t>
            </a:r>
            <a:endParaRPr/>
          </a:p>
        </p:txBody>
      </p:sp>
      <p:sp>
        <p:nvSpPr>
          <p:cNvPr id="230" name="Google Shape;230;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Euclidean density is the number of points within a specified radius of the point</a:t>
            </a:r>
            <a:endParaRPr/>
          </a:p>
          <a:p>
            <a:pPr marL="0" lvl="0" indent="0" algn="l" rtl="0">
              <a:spcBef>
                <a:spcPts val="1600"/>
              </a:spcBef>
              <a:spcAft>
                <a:spcPts val="1600"/>
              </a:spcAft>
              <a:buNone/>
            </a:pPr>
            <a:endParaRPr/>
          </a:p>
        </p:txBody>
      </p:sp>
      <p:pic>
        <p:nvPicPr>
          <p:cNvPr id="231" name="Google Shape;231;p35"/>
          <p:cNvPicPr preferRelativeResize="0"/>
          <p:nvPr/>
        </p:nvPicPr>
        <p:blipFill>
          <a:blip r:embed="rId3">
            <a:alphaModFix/>
          </a:blip>
          <a:stretch>
            <a:fillRect/>
          </a:stretch>
        </p:blipFill>
        <p:spPr>
          <a:xfrm>
            <a:off x="2332825" y="2045749"/>
            <a:ext cx="4240725" cy="246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Attribute values, Types of Attributes </a:t>
            </a:r>
            <a:endParaRPr/>
          </a:p>
          <a:p>
            <a:pPr marL="0" lvl="0" indent="0" algn="l" rtl="0">
              <a:spcBef>
                <a:spcPts val="0"/>
              </a:spcBef>
              <a:spcAft>
                <a:spcPts val="0"/>
              </a:spcAft>
              <a:buNone/>
            </a:pPr>
            <a:endParaRPr/>
          </a:p>
        </p:txBody>
      </p:sp>
      <p:sp>
        <p:nvSpPr>
          <p:cNvPr id="98" name="Google Shape;98;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way to specify the type of an attribute is to look at the properties it possess</a:t>
            </a:r>
            <a:endParaRPr/>
          </a:p>
          <a:p>
            <a:pPr marL="914400" lvl="1" indent="-317500" algn="l" rtl="0">
              <a:spcBef>
                <a:spcPts val="0"/>
              </a:spcBef>
              <a:spcAft>
                <a:spcPts val="0"/>
              </a:spcAft>
              <a:buSzPts val="1400"/>
              <a:buChar char="○"/>
            </a:pPr>
            <a:r>
              <a:rPr lang="en"/>
              <a:t>Distinctness: = !=</a:t>
            </a:r>
            <a:endParaRPr/>
          </a:p>
          <a:p>
            <a:pPr marL="914400" lvl="1" indent="-317500" algn="l" rtl="0">
              <a:spcBef>
                <a:spcPts val="0"/>
              </a:spcBef>
              <a:spcAft>
                <a:spcPts val="0"/>
              </a:spcAft>
              <a:buSzPts val="1400"/>
              <a:buChar char="○"/>
            </a:pPr>
            <a:r>
              <a:rPr lang="en"/>
              <a:t>Order: &lt; &gt;</a:t>
            </a:r>
            <a:endParaRPr/>
          </a:p>
          <a:p>
            <a:pPr marL="914400" lvl="1" indent="-317500" algn="l" rtl="0">
              <a:spcBef>
                <a:spcPts val="0"/>
              </a:spcBef>
              <a:spcAft>
                <a:spcPts val="0"/>
              </a:spcAft>
              <a:buSzPts val="1400"/>
              <a:buChar char="○"/>
            </a:pPr>
            <a:r>
              <a:rPr lang="en"/>
              <a:t>Addition: + -</a:t>
            </a:r>
            <a:endParaRPr/>
          </a:p>
          <a:p>
            <a:pPr marL="914400" lvl="1" indent="-317500" algn="l" rtl="0">
              <a:spcBef>
                <a:spcPts val="0"/>
              </a:spcBef>
              <a:spcAft>
                <a:spcPts val="0"/>
              </a:spcAft>
              <a:buSzPts val="1400"/>
              <a:buChar char="○"/>
            </a:pPr>
            <a:r>
              <a:rPr lang="en"/>
              <a:t>Multiplication: * /</a:t>
            </a:r>
            <a:endParaRPr/>
          </a:p>
          <a:p>
            <a:pPr marL="457200" lvl="0" indent="-342900" algn="l" rtl="0">
              <a:spcBef>
                <a:spcPts val="0"/>
              </a:spcBef>
              <a:spcAft>
                <a:spcPts val="0"/>
              </a:spcAft>
              <a:buSzPts val="1800"/>
              <a:buChar char="●"/>
            </a:pPr>
            <a:r>
              <a:rPr lang="en"/>
              <a:t>Based on these properties, there are 4 attribute types that fall into 2 groups</a:t>
            </a:r>
            <a:endParaRPr/>
          </a:p>
          <a:p>
            <a:pPr marL="914400" lvl="1" indent="-317500" algn="l" rtl="0">
              <a:spcBef>
                <a:spcPts val="0"/>
              </a:spcBef>
              <a:spcAft>
                <a:spcPts val="0"/>
              </a:spcAft>
              <a:buSzPts val="1400"/>
              <a:buChar char="○"/>
            </a:pPr>
            <a:r>
              <a:rPr lang="en"/>
              <a:t>Categorical (Qualitative)</a:t>
            </a:r>
            <a:endParaRPr/>
          </a:p>
          <a:p>
            <a:pPr marL="1371600" lvl="2" indent="-317500" algn="l" rtl="0">
              <a:spcBef>
                <a:spcPts val="0"/>
              </a:spcBef>
              <a:spcAft>
                <a:spcPts val="0"/>
              </a:spcAft>
              <a:buSzPts val="1400"/>
              <a:buChar char="■"/>
            </a:pPr>
            <a:r>
              <a:rPr lang="en"/>
              <a:t>Nominal: Values are just different names (=, !=)</a:t>
            </a:r>
            <a:endParaRPr/>
          </a:p>
          <a:p>
            <a:pPr marL="1371600" lvl="2" indent="-317500" algn="l" rtl="0">
              <a:spcBef>
                <a:spcPts val="0"/>
              </a:spcBef>
              <a:spcAft>
                <a:spcPts val="0"/>
              </a:spcAft>
              <a:buSzPts val="1400"/>
              <a:buChar char="■"/>
            </a:pPr>
            <a:r>
              <a:rPr lang="en"/>
              <a:t>Ordinal: Values provide enough information to order objects (&lt;, &gt;)</a:t>
            </a:r>
            <a:endParaRPr/>
          </a:p>
          <a:p>
            <a:pPr marL="914400" lvl="1" indent="-317500" algn="l" rtl="0">
              <a:spcBef>
                <a:spcPts val="0"/>
              </a:spcBef>
              <a:spcAft>
                <a:spcPts val="0"/>
              </a:spcAft>
              <a:buSzPts val="1400"/>
              <a:buChar char="○"/>
            </a:pPr>
            <a:r>
              <a:rPr lang="en"/>
              <a:t>Numeric (Quantitative)</a:t>
            </a:r>
            <a:endParaRPr/>
          </a:p>
          <a:p>
            <a:pPr marL="1371600" lvl="2" indent="-317500" algn="l" rtl="0">
              <a:spcBef>
                <a:spcPts val="0"/>
              </a:spcBef>
              <a:spcAft>
                <a:spcPts val="0"/>
              </a:spcAft>
              <a:buSzPts val="1400"/>
              <a:buChar char="■"/>
            </a:pPr>
            <a:r>
              <a:rPr lang="en"/>
              <a:t>Interval: Differences are meaningful and a unit of measurement exists (+, -)</a:t>
            </a:r>
            <a:endParaRPr/>
          </a:p>
          <a:p>
            <a:pPr marL="1371600" lvl="2" indent="-317500" algn="l" rtl="0">
              <a:spcBef>
                <a:spcPts val="0"/>
              </a:spcBef>
              <a:spcAft>
                <a:spcPts val="0"/>
              </a:spcAft>
              <a:buSzPts val="1400"/>
              <a:buChar char="■"/>
            </a:pPr>
            <a:r>
              <a:rPr lang="en"/>
              <a:t>Ratio: Differences and ratios of values are both meaningful (*,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Types Of Data Sets: Record Data</a:t>
            </a:r>
            <a:endParaRPr sz="2400"/>
          </a:p>
        </p:txBody>
      </p:sp>
      <p:sp>
        <p:nvSpPr>
          <p:cNvPr id="104" name="Google Shape;104;p16"/>
          <p:cNvSpPr txBox="1">
            <a:spLocks noGrp="1"/>
          </p:cNvSpPr>
          <p:nvPr>
            <p:ph type="body" idx="1"/>
          </p:nvPr>
        </p:nvSpPr>
        <p:spPr>
          <a:xfrm>
            <a:off x="311700" y="931250"/>
            <a:ext cx="8520600" cy="363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Data that consists of a collection of records, each of which consists of a fixed set of attributes.</a:t>
            </a:r>
            <a:endParaRPr sz="1600"/>
          </a:p>
          <a:p>
            <a:pPr marL="457200" lvl="0" indent="-330200" algn="l" rtl="0">
              <a:spcBef>
                <a:spcPts val="1600"/>
              </a:spcBef>
              <a:spcAft>
                <a:spcPts val="0"/>
              </a:spcAft>
              <a:buSzPts val="1600"/>
              <a:buChar char="●"/>
            </a:pPr>
            <a:r>
              <a:rPr lang="en" sz="1600" b="1"/>
              <a:t>Data Matrix: </a:t>
            </a:r>
            <a:r>
              <a:rPr lang="en" sz="1600"/>
              <a:t>If data objects have the same fixed set of numeric attributes, then the data objects can be thought of as points in a multi-dimensional space, where each dimension represents a distinct attribute.</a:t>
            </a:r>
            <a:endParaRPr sz="1600"/>
          </a:p>
          <a:p>
            <a:pPr marL="457200" lvl="0" indent="-330200" algn="l" rtl="0">
              <a:spcBef>
                <a:spcPts val="0"/>
              </a:spcBef>
              <a:spcAft>
                <a:spcPts val="0"/>
              </a:spcAft>
              <a:buSzPts val="1600"/>
              <a:buChar char="●"/>
            </a:pPr>
            <a:r>
              <a:rPr lang="en" sz="1600" b="1"/>
              <a:t>Document Data: </a:t>
            </a:r>
            <a:r>
              <a:rPr lang="en" sz="1600"/>
              <a:t>Each document becomes a `term' vector; each term is a attribute of the vector. And the value of each attribute is the number of times the corresponding term occurs in the document. </a:t>
            </a:r>
            <a:endParaRPr sz="1600"/>
          </a:p>
          <a:p>
            <a:pPr marL="457200" lvl="0" indent="-330200" algn="l" rtl="0">
              <a:spcBef>
                <a:spcPts val="0"/>
              </a:spcBef>
              <a:spcAft>
                <a:spcPts val="0"/>
              </a:spcAft>
              <a:buSzPts val="1600"/>
              <a:buChar char="●"/>
            </a:pPr>
            <a:r>
              <a:rPr lang="en" sz="1600" b="1"/>
              <a:t>Transaction Data: </a:t>
            </a:r>
            <a:r>
              <a:rPr lang="en" sz="1600">
                <a:highlight>
                  <a:srgbClr val="FFFFFF"/>
                </a:highlight>
              </a:rPr>
              <a:t>Transactional databases is a collection of data organized by time stamps, date, etc to represent transaction in databases.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215075"/>
            <a:ext cx="8520600" cy="5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Types Of Data Sets: Graph Data</a:t>
            </a:r>
            <a:endParaRPr sz="2400"/>
          </a:p>
        </p:txBody>
      </p:sp>
      <p:sp>
        <p:nvSpPr>
          <p:cNvPr id="110" name="Google Shape;110;p17"/>
          <p:cNvSpPr txBox="1">
            <a:spLocks noGrp="1"/>
          </p:cNvSpPr>
          <p:nvPr>
            <p:ph type="body" idx="1"/>
          </p:nvPr>
        </p:nvSpPr>
        <p:spPr>
          <a:xfrm>
            <a:off x="311700" y="747150"/>
            <a:ext cx="8520600" cy="3821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World Wide Web</a:t>
            </a:r>
            <a:r>
              <a:rPr lang="en" sz="1600"/>
              <a:t>: </a:t>
            </a:r>
            <a:r>
              <a:rPr lang="en" sz="1600">
                <a:highlight>
                  <a:srgbClr val="FFFFFF"/>
                </a:highlight>
              </a:rPr>
              <a:t>It is a collection of documents and resources like audio, video, text, etc which are identified by Uniform Resource Locators (URLs) through web browsers, linked by HTML pages.</a:t>
            </a:r>
            <a:endParaRPr sz="1600"/>
          </a:p>
          <a:p>
            <a:pPr marL="457200" lvl="0" indent="-330200" algn="l" rtl="0">
              <a:spcBef>
                <a:spcPts val="0"/>
              </a:spcBef>
              <a:spcAft>
                <a:spcPts val="0"/>
              </a:spcAft>
              <a:buSzPts val="1600"/>
              <a:buChar char="●"/>
            </a:pPr>
            <a:r>
              <a:rPr lang="en" sz="1600" b="1"/>
              <a:t>Molecular Structures:  </a:t>
            </a:r>
            <a:r>
              <a:rPr lang="en" sz="1600"/>
              <a:t> Graph Datasets used to store molecular structures like protein.</a:t>
            </a:r>
            <a:endParaRPr sz="1600"/>
          </a:p>
        </p:txBody>
      </p:sp>
      <p:pic>
        <p:nvPicPr>
          <p:cNvPr id="111" name="Google Shape;111;p17"/>
          <p:cNvPicPr preferRelativeResize="0"/>
          <p:nvPr/>
        </p:nvPicPr>
        <p:blipFill>
          <a:blip r:embed="rId3">
            <a:alphaModFix/>
          </a:blip>
          <a:stretch>
            <a:fillRect/>
          </a:stretch>
        </p:blipFill>
        <p:spPr>
          <a:xfrm>
            <a:off x="4285325" y="2064650"/>
            <a:ext cx="2141246" cy="1997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311700" y="410000"/>
            <a:ext cx="8520600" cy="4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Types Of Data Sets: Ordered Data</a:t>
            </a:r>
            <a:endParaRPr sz="2400"/>
          </a:p>
        </p:txBody>
      </p:sp>
      <p:sp>
        <p:nvSpPr>
          <p:cNvPr id="117" name="Google Shape;117;p18"/>
          <p:cNvSpPr txBox="1">
            <a:spLocks noGrp="1"/>
          </p:cNvSpPr>
          <p:nvPr>
            <p:ph type="body" idx="1"/>
          </p:nvPr>
        </p:nvSpPr>
        <p:spPr>
          <a:xfrm>
            <a:off x="311700" y="952900"/>
            <a:ext cx="8520600" cy="3615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Spatial Data</a:t>
            </a:r>
            <a:r>
              <a:rPr lang="en" sz="1600"/>
              <a:t>: To </a:t>
            </a:r>
            <a:r>
              <a:rPr lang="en" sz="1600">
                <a:highlight>
                  <a:srgbClr val="FFFFFF"/>
                </a:highlight>
              </a:rPr>
              <a:t>store geographical information.</a:t>
            </a:r>
            <a:endParaRPr sz="1600">
              <a:highlight>
                <a:srgbClr val="FFFFFF"/>
              </a:highlight>
            </a:endParaRPr>
          </a:p>
          <a:p>
            <a:pPr marL="457200" lvl="0" indent="-330200" algn="l" rtl="0">
              <a:spcBef>
                <a:spcPts val="0"/>
              </a:spcBef>
              <a:spcAft>
                <a:spcPts val="0"/>
              </a:spcAft>
              <a:buSzPts val="1600"/>
              <a:buChar char="●"/>
            </a:pPr>
            <a:r>
              <a:rPr lang="en" sz="1600" b="1">
                <a:highlight>
                  <a:srgbClr val="FFFFFF"/>
                </a:highlight>
              </a:rPr>
              <a:t>Temporal Data</a:t>
            </a:r>
            <a:r>
              <a:rPr lang="en" sz="1600">
                <a:highlight>
                  <a:srgbClr val="FFFFFF"/>
                </a:highlight>
              </a:rPr>
              <a:t>: </a:t>
            </a:r>
            <a:r>
              <a:rPr lang="en" sz="1600">
                <a:highlight>
                  <a:srgbClr val="FCFCFC"/>
                </a:highlight>
              </a:rPr>
              <a:t>Temporal data mining refers to the extraction of implicit, non-trivial, and potentially useful abstract information from large collections of temporal data</a:t>
            </a:r>
            <a:endParaRPr sz="1600">
              <a:highlight>
                <a:srgbClr val="FFFFFF"/>
              </a:highlight>
            </a:endParaRPr>
          </a:p>
          <a:p>
            <a:pPr marL="457200" lvl="0" indent="-330200" algn="l" rtl="0">
              <a:spcBef>
                <a:spcPts val="0"/>
              </a:spcBef>
              <a:spcAft>
                <a:spcPts val="0"/>
              </a:spcAft>
              <a:buSzPts val="1600"/>
              <a:buChar char="●"/>
            </a:pPr>
            <a:r>
              <a:rPr lang="en" sz="1600" b="1"/>
              <a:t>Sequential Data</a:t>
            </a:r>
            <a:r>
              <a:rPr lang="en" sz="1600"/>
              <a:t>: It contains stock exchange data and user logged activities. Handles array of numbers indexed by time, date, etc.</a:t>
            </a:r>
            <a:endParaRPr sz="1600"/>
          </a:p>
          <a:p>
            <a:pPr marL="457200" lvl="0" indent="-330200" algn="l" rtl="0">
              <a:spcBef>
                <a:spcPts val="0"/>
              </a:spcBef>
              <a:spcAft>
                <a:spcPts val="0"/>
              </a:spcAft>
              <a:buSzPts val="1600"/>
              <a:buChar char="●"/>
            </a:pPr>
            <a:r>
              <a:rPr lang="en" sz="1600" b="1"/>
              <a:t>Genetic Sequence Data</a:t>
            </a:r>
            <a:r>
              <a:rPr lang="en" sz="1600"/>
              <a:t>:  A subtype of </a:t>
            </a:r>
            <a:r>
              <a:rPr lang="en" sz="1600">
                <a:highlight>
                  <a:srgbClr val="FFFFFF"/>
                </a:highlight>
              </a:rPr>
              <a:t>sequence data which stores DNA data.</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184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Preprocessing</a:t>
            </a:r>
            <a:endParaRPr/>
          </a:p>
        </p:txBody>
      </p:sp>
      <p:sp>
        <p:nvSpPr>
          <p:cNvPr id="123" name="Google Shape;123;p19"/>
          <p:cNvSpPr txBox="1">
            <a:spLocks noGrp="1"/>
          </p:cNvSpPr>
          <p:nvPr>
            <p:ph type="body" idx="1"/>
          </p:nvPr>
        </p:nvSpPr>
        <p:spPr>
          <a:xfrm>
            <a:off x="311700" y="722500"/>
            <a:ext cx="8520600" cy="3339000"/>
          </a:xfrm>
          <a:prstGeom prst="rect">
            <a:avLst/>
          </a:prstGeom>
        </p:spPr>
        <p:txBody>
          <a:bodyPr spcFirstLastPara="1" wrap="square" lIns="91425" tIns="91425" rIns="91425" bIns="91425" anchor="t" anchorCtr="0">
            <a:noAutofit/>
          </a:bodyPr>
          <a:lstStyle/>
          <a:p>
            <a:pPr marL="457200" lvl="0" indent="-317500" algn="l" rtl="0">
              <a:spcBef>
                <a:spcPts val="300"/>
              </a:spcBef>
              <a:spcAft>
                <a:spcPts val="0"/>
              </a:spcAft>
              <a:buSzPts val="1400"/>
              <a:buChar char="●"/>
            </a:pPr>
            <a:r>
              <a:rPr lang="en" sz="1400" b="1"/>
              <a:t>Aggregation:</a:t>
            </a:r>
            <a:endParaRPr sz="1400" b="1"/>
          </a:p>
          <a:p>
            <a:pPr marL="457200" lvl="0" indent="0" algn="l" rtl="0">
              <a:spcBef>
                <a:spcPts val="400"/>
              </a:spcBef>
              <a:spcAft>
                <a:spcPts val="0"/>
              </a:spcAft>
              <a:buNone/>
            </a:pPr>
            <a:r>
              <a:rPr lang="en" sz="1400"/>
              <a:t>Combining two or more attributes (or objects) into a single attribute (or object)</a:t>
            </a:r>
            <a:endParaRPr sz="1400" b="1"/>
          </a:p>
          <a:p>
            <a:pPr marL="457200" lvl="0" indent="-317500" algn="l" rtl="0">
              <a:spcBef>
                <a:spcPts val="400"/>
              </a:spcBef>
              <a:spcAft>
                <a:spcPts val="0"/>
              </a:spcAft>
              <a:buSzPts val="1400"/>
              <a:buChar char="●"/>
            </a:pPr>
            <a:r>
              <a:rPr lang="en" sz="1400" b="1"/>
              <a:t>Sampling:</a:t>
            </a:r>
            <a:endParaRPr sz="1400" b="1"/>
          </a:p>
          <a:p>
            <a:pPr marL="457200" lvl="0" indent="0" algn="l" rtl="0">
              <a:spcBef>
                <a:spcPts val="400"/>
              </a:spcBef>
              <a:spcAft>
                <a:spcPts val="0"/>
              </a:spcAft>
              <a:buNone/>
            </a:pPr>
            <a:r>
              <a:rPr lang="en" sz="1400"/>
              <a:t>Sampling is the main technique employed for data selection. This is used in data mining because processing the entire set of data of interest is too expensive or time consuming.</a:t>
            </a:r>
            <a:endParaRPr sz="1400" b="1"/>
          </a:p>
          <a:p>
            <a:pPr marL="457200" lvl="0" indent="-317500" algn="l" rtl="0">
              <a:spcBef>
                <a:spcPts val="400"/>
              </a:spcBef>
              <a:spcAft>
                <a:spcPts val="0"/>
              </a:spcAft>
              <a:buSzPts val="1400"/>
              <a:buChar char="●"/>
            </a:pPr>
            <a:r>
              <a:rPr lang="en" sz="1400" b="1"/>
              <a:t>Dimensionality Reduction:</a:t>
            </a:r>
            <a:endParaRPr sz="1400" b="1"/>
          </a:p>
          <a:p>
            <a:pPr marL="457200" lvl="0" indent="0" algn="l" rtl="0">
              <a:spcBef>
                <a:spcPts val="400"/>
              </a:spcBef>
              <a:spcAft>
                <a:spcPts val="0"/>
              </a:spcAft>
              <a:buNone/>
            </a:pPr>
            <a:r>
              <a:rPr lang="en" sz="1400"/>
              <a:t>It reduces amount of time and memory required data mining algorithms, by this data can be more visualized. It helps to eliminate irrelevant features or reduced noise.</a:t>
            </a:r>
            <a:endParaRPr sz="1400" b="1"/>
          </a:p>
          <a:p>
            <a:pPr marL="457200" lvl="0" indent="-317500" algn="l" rtl="0">
              <a:spcBef>
                <a:spcPts val="400"/>
              </a:spcBef>
              <a:spcAft>
                <a:spcPts val="0"/>
              </a:spcAft>
              <a:buSzPts val="1400"/>
              <a:buChar char="●"/>
            </a:pPr>
            <a:r>
              <a:rPr lang="en" sz="1400" b="1"/>
              <a:t>Feature subset selection:</a:t>
            </a:r>
            <a:endParaRPr sz="1400" b="1"/>
          </a:p>
          <a:p>
            <a:pPr marL="457200" lvl="0" indent="0" algn="l" rtl="0">
              <a:spcBef>
                <a:spcPts val="400"/>
              </a:spcBef>
              <a:spcAft>
                <a:spcPts val="0"/>
              </a:spcAft>
              <a:buNone/>
            </a:pPr>
            <a:r>
              <a:rPr lang="en" sz="1400"/>
              <a:t>This is the other way to reduce dimensionality reduction of data. Techniques are as follows:</a:t>
            </a:r>
            <a:endParaRPr sz="1400"/>
          </a:p>
          <a:p>
            <a:pPr marL="914400" lvl="0" indent="-317500" algn="l" rtl="0">
              <a:spcBef>
                <a:spcPts val="400"/>
              </a:spcBef>
              <a:spcAft>
                <a:spcPts val="0"/>
              </a:spcAft>
              <a:buSzPts val="1400"/>
              <a:buChar char="●"/>
            </a:pPr>
            <a:r>
              <a:rPr lang="en" sz="1400"/>
              <a:t>Brute-force approach: Try all possible feature subsets as input to data mining algorithm</a:t>
            </a:r>
            <a:endParaRPr sz="1400"/>
          </a:p>
          <a:p>
            <a:pPr marL="0" lvl="0" indent="0" algn="l" rtl="0">
              <a:spcBef>
                <a:spcPts val="400"/>
              </a:spcBef>
              <a:spcAft>
                <a:spcPts val="0"/>
              </a:spcAft>
              <a:buNone/>
            </a:pPr>
            <a:endParaRPr sz="1400">
              <a:solidFill>
                <a:srgbClr val="000000"/>
              </a:solidFill>
            </a:endParaRPr>
          </a:p>
          <a:p>
            <a:pPr marL="1828800" lvl="0" indent="0" algn="l" rtl="0">
              <a:spcBef>
                <a:spcPts val="400"/>
              </a:spcBef>
              <a:spcAft>
                <a:spcPts val="0"/>
              </a:spcAft>
              <a:buNone/>
            </a:pPr>
            <a:endParaRPr sz="1400">
              <a:solidFill>
                <a:srgbClr val="000000"/>
              </a:solidFill>
            </a:endParaRPr>
          </a:p>
          <a:p>
            <a:pPr marL="457200" lvl="0" indent="0" algn="l" rtl="0">
              <a:spcBef>
                <a:spcPts val="400"/>
              </a:spcBef>
              <a:spcAft>
                <a:spcPts val="0"/>
              </a:spcAft>
              <a:buNone/>
            </a:pPr>
            <a:endParaRPr sz="1400" b="1">
              <a:solidFill>
                <a:srgbClr val="000000"/>
              </a:solidFill>
            </a:endParaRPr>
          </a:p>
          <a:p>
            <a:pPr marL="0" lvl="0" indent="0" algn="l" rtl="0">
              <a:spcBef>
                <a:spcPts val="400"/>
              </a:spcBef>
              <a:spcAft>
                <a:spcPts val="1600"/>
              </a:spcAft>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body" idx="1"/>
          </p:nvPr>
        </p:nvSpPr>
        <p:spPr>
          <a:xfrm>
            <a:off x="311700" y="249675"/>
            <a:ext cx="8520600" cy="4179300"/>
          </a:xfrm>
          <a:prstGeom prst="rect">
            <a:avLst/>
          </a:prstGeom>
        </p:spPr>
        <p:txBody>
          <a:bodyPr spcFirstLastPara="1" wrap="square" lIns="91425" tIns="91425" rIns="91425" bIns="91425" anchor="t" anchorCtr="0">
            <a:noAutofit/>
          </a:bodyPr>
          <a:lstStyle/>
          <a:p>
            <a:pPr marL="914400" lvl="0" indent="-317500" algn="l" rtl="0">
              <a:spcBef>
                <a:spcPts val="300"/>
              </a:spcBef>
              <a:spcAft>
                <a:spcPts val="0"/>
              </a:spcAft>
              <a:buSzPts val="1400"/>
              <a:buChar char="●"/>
            </a:pPr>
            <a:r>
              <a:rPr lang="en" sz="1400"/>
              <a:t>Embedded approaches: Feature selection occurs naturally as part of data mining algorithm</a:t>
            </a:r>
            <a:endParaRPr sz="1400"/>
          </a:p>
          <a:p>
            <a:pPr marL="914400" lvl="0" indent="-317500" algn="l" rtl="0">
              <a:spcBef>
                <a:spcPts val="0"/>
              </a:spcBef>
              <a:spcAft>
                <a:spcPts val="0"/>
              </a:spcAft>
              <a:buSzPts val="1400"/>
              <a:buChar char="●"/>
            </a:pPr>
            <a:r>
              <a:rPr lang="en" sz="1400"/>
              <a:t>Filter approaches: Features are selected before data mining algorithm is run</a:t>
            </a:r>
            <a:endParaRPr sz="1400"/>
          </a:p>
          <a:p>
            <a:pPr marL="914400" lvl="0" indent="-317500" algn="l" rtl="0">
              <a:spcBef>
                <a:spcPts val="0"/>
              </a:spcBef>
              <a:spcAft>
                <a:spcPts val="0"/>
              </a:spcAft>
              <a:buSzPts val="1400"/>
              <a:buChar char="●"/>
            </a:pPr>
            <a:r>
              <a:rPr lang="en" sz="1400"/>
              <a:t>Wrapper approaches: Use the data mining algorithm as a black box to find best subset of attributes</a:t>
            </a:r>
            <a:endParaRPr sz="1400"/>
          </a:p>
          <a:p>
            <a:pPr marL="457200" lvl="0" indent="-317500" algn="l" rtl="0">
              <a:spcBef>
                <a:spcPts val="0"/>
              </a:spcBef>
              <a:spcAft>
                <a:spcPts val="0"/>
              </a:spcAft>
              <a:buSzPts val="1400"/>
              <a:buChar char="●"/>
            </a:pPr>
            <a:r>
              <a:rPr lang="en" sz="1400" b="1"/>
              <a:t>Feature creation:</a:t>
            </a:r>
            <a:endParaRPr sz="1400" b="1"/>
          </a:p>
          <a:p>
            <a:pPr marL="457200" lvl="0" indent="0" algn="l" rtl="0">
              <a:spcBef>
                <a:spcPts val="400"/>
              </a:spcBef>
              <a:spcAft>
                <a:spcPts val="0"/>
              </a:spcAft>
              <a:buNone/>
            </a:pPr>
            <a:r>
              <a:rPr lang="en" sz="1400"/>
              <a:t>Creates new attributes that can capture the important information in a data set much more efficiently than the original attributes.</a:t>
            </a:r>
            <a:endParaRPr sz="1400" b="1"/>
          </a:p>
          <a:p>
            <a:pPr marL="457200" lvl="0" indent="-317500" algn="l" rtl="0">
              <a:spcBef>
                <a:spcPts val="400"/>
              </a:spcBef>
              <a:spcAft>
                <a:spcPts val="0"/>
              </a:spcAft>
              <a:buSzPts val="1400"/>
              <a:buChar char="●"/>
            </a:pPr>
            <a:r>
              <a:rPr lang="en" sz="1400" b="1"/>
              <a:t>Discretization and Binarization:</a:t>
            </a:r>
            <a:endParaRPr sz="1400" b="1"/>
          </a:p>
          <a:p>
            <a:pPr marL="914400" lvl="0" indent="-317500" algn="l" rtl="0">
              <a:spcBef>
                <a:spcPts val="0"/>
              </a:spcBef>
              <a:spcAft>
                <a:spcPts val="0"/>
              </a:spcAft>
              <a:buSzPts val="1400"/>
              <a:buChar char="●"/>
            </a:pPr>
            <a:r>
              <a:rPr lang="en" sz="1400"/>
              <a:t>Discretization is used to transform a continuous attribute to categorical attribute.</a:t>
            </a:r>
            <a:endParaRPr sz="1400"/>
          </a:p>
          <a:p>
            <a:pPr marL="914400" lvl="0" indent="-317500" algn="l" rtl="0">
              <a:spcBef>
                <a:spcPts val="0"/>
              </a:spcBef>
              <a:spcAft>
                <a:spcPts val="0"/>
              </a:spcAft>
              <a:buSzPts val="1400"/>
              <a:buChar char="●"/>
            </a:pPr>
            <a:r>
              <a:rPr lang="en" sz="1400">
                <a:highlight>
                  <a:srgbClr val="FFFFFF"/>
                </a:highlight>
              </a:rPr>
              <a:t>Binarization is used to transform both the discrete attributes and the continuous attributes into binary attributes in data mining.</a:t>
            </a:r>
            <a:endParaRPr sz="1400"/>
          </a:p>
          <a:p>
            <a:pPr marL="457200" lvl="0" indent="-317500" algn="l" rtl="0">
              <a:spcBef>
                <a:spcPts val="0"/>
              </a:spcBef>
              <a:spcAft>
                <a:spcPts val="0"/>
              </a:spcAft>
              <a:buSzPts val="1400"/>
              <a:buChar char="●"/>
            </a:pPr>
            <a:r>
              <a:rPr lang="en" sz="1400" b="1"/>
              <a:t>Attribute Transformation:</a:t>
            </a:r>
            <a:endParaRPr sz="1400" b="1"/>
          </a:p>
          <a:p>
            <a:pPr marL="457200" lvl="0" indent="0" algn="l" rtl="0">
              <a:spcBef>
                <a:spcPts val="400"/>
              </a:spcBef>
              <a:spcAft>
                <a:spcPts val="0"/>
              </a:spcAft>
              <a:buNone/>
            </a:pPr>
            <a:r>
              <a:rPr lang="en" sz="1400"/>
              <a:t>A function that maps the entire set of values of a given attribute to a new set of replacement values such that each old value can be identified with one of the new values</a:t>
            </a:r>
            <a:endParaRPr sz="1400"/>
          </a:p>
          <a:p>
            <a:pPr marL="0" lvl="0" indent="0" algn="l" rtl="0">
              <a:spcBef>
                <a:spcPts val="400"/>
              </a:spcBef>
              <a:spcAft>
                <a:spcPts val="400"/>
              </a:spcAft>
              <a:buNone/>
            </a:pPr>
            <a:endParaRPr sz="1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Similarity and Dissimilarity</a:t>
            </a:r>
            <a:endParaRPr/>
          </a:p>
        </p:txBody>
      </p:sp>
      <p:sp>
        <p:nvSpPr>
          <p:cNvPr id="134" name="Google Shape;134;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600" b="1">
                <a:solidFill>
                  <a:srgbClr val="000000"/>
                </a:solidFill>
                <a:latin typeface="Arial"/>
                <a:ea typeface="Arial"/>
                <a:cs typeface="Arial"/>
                <a:sym typeface="Arial"/>
              </a:rPr>
              <a:t>Similarity</a:t>
            </a:r>
            <a:endParaRPr sz="1600" b="1">
              <a:solidFill>
                <a:srgbClr val="000000"/>
              </a:solidFill>
              <a:latin typeface="Arial"/>
              <a:ea typeface="Arial"/>
              <a:cs typeface="Arial"/>
              <a:sym typeface="Arial"/>
            </a:endParaRPr>
          </a:p>
          <a:p>
            <a:pPr marL="0" lvl="0" indent="0" algn="l" rtl="0">
              <a:spcBef>
                <a:spcPts val="400"/>
              </a:spcBef>
              <a:spcAft>
                <a:spcPts val="0"/>
              </a:spcAft>
              <a:buNone/>
            </a:pPr>
            <a:r>
              <a:rPr lang="en" sz="1400">
                <a:solidFill>
                  <a:srgbClr val="0C7B9C"/>
                </a:solidFill>
                <a:latin typeface="Arial"/>
                <a:ea typeface="Arial"/>
                <a:cs typeface="Arial"/>
                <a:sym typeface="Arial"/>
              </a:rPr>
              <a:t>– </a:t>
            </a:r>
            <a:r>
              <a:rPr lang="en" sz="1400">
                <a:solidFill>
                  <a:srgbClr val="000000"/>
                </a:solidFill>
                <a:latin typeface="Arial"/>
                <a:ea typeface="Arial"/>
                <a:cs typeface="Arial"/>
                <a:sym typeface="Arial"/>
              </a:rPr>
              <a:t>It is a numerical measure of the degree to which the two objects are alike.</a:t>
            </a:r>
            <a:endParaRPr sz="1400">
              <a:solidFill>
                <a:srgbClr val="000000"/>
              </a:solidFill>
              <a:latin typeface="Arial"/>
              <a:ea typeface="Arial"/>
              <a:cs typeface="Arial"/>
              <a:sym typeface="Arial"/>
            </a:endParaRPr>
          </a:p>
          <a:p>
            <a:pPr marL="0" lvl="0" indent="0" algn="l" rtl="0">
              <a:spcBef>
                <a:spcPts val="400"/>
              </a:spcBef>
              <a:spcAft>
                <a:spcPts val="0"/>
              </a:spcAft>
              <a:buNone/>
            </a:pPr>
            <a:r>
              <a:rPr lang="en" sz="1400">
                <a:solidFill>
                  <a:srgbClr val="0C7B9C"/>
                </a:solidFill>
                <a:latin typeface="Arial"/>
                <a:ea typeface="Arial"/>
                <a:cs typeface="Arial"/>
                <a:sym typeface="Arial"/>
              </a:rPr>
              <a:t>– </a:t>
            </a:r>
            <a:r>
              <a:rPr lang="en" sz="1400">
                <a:solidFill>
                  <a:srgbClr val="000000"/>
                </a:solidFill>
                <a:latin typeface="Arial"/>
                <a:ea typeface="Arial"/>
                <a:cs typeface="Arial"/>
                <a:sym typeface="Arial"/>
              </a:rPr>
              <a:t>Similarities are higher for pairs of objects that are more alike.</a:t>
            </a:r>
            <a:endParaRPr sz="1400">
              <a:solidFill>
                <a:srgbClr val="000000"/>
              </a:solidFill>
              <a:latin typeface="Arial"/>
              <a:ea typeface="Arial"/>
              <a:cs typeface="Arial"/>
              <a:sym typeface="Arial"/>
            </a:endParaRPr>
          </a:p>
          <a:p>
            <a:pPr marL="0" lvl="0" indent="0" algn="l" rtl="0">
              <a:spcBef>
                <a:spcPts val="400"/>
              </a:spcBef>
              <a:spcAft>
                <a:spcPts val="0"/>
              </a:spcAft>
              <a:buNone/>
            </a:pPr>
            <a:r>
              <a:rPr lang="en" sz="1400">
                <a:solidFill>
                  <a:srgbClr val="0C7B9C"/>
                </a:solidFill>
                <a:latin typeface="Arial"/>
                <a:ea typeface="Arial"/>
                <a:cs typeface="Arial"/>
                <a:sym typeface="Arial"/>
              </a:rPr>
              <a:t>– </a:t>
            </a:r>
            <a:r>
              <a:rPr lang="en" sz="1400">
                <a:solidFill>
                  <a:srgbClr val="000000"/>
                </a:solidFill>
                <a:latin typeface="Arial"/>
                <a:ea typeface="Arial"/>
                <a:cs typeface="Arial"/>
                <a:sym typeface="Arial"/>
              </a:rPr>
              <a:t>Similarities are usually non-negative and often falls in the range [0,1]</a:t>
            </a:r>
            <a:endParaRPr sz="1400">
              <a:solidFill>
                <a:srgbClr val="000000"/>
              </a:solidFill>
              <a:latin typeface="Arial"/>
              <a:ea typeface="Arial"/>
              <a:cs typeface="Arial"/>
              <a:sym typeface="Arial"/>
            </a:endParaRPr>
          </a:p>
          <a:p>
            <a:pPr marL="0" lvl="0" indent="0" algn="l" rtl="0">
              <a:spcBef>
                <a:spcPts val="400"/>
              </a:spcBef>
              <a:spcAft>
                <a:spcPts val="0"/>
              </a:spcAft>
              <a:buNone/>
            </a:pPr>
            <a:endParaRPr sz="1400">
              <a:solidFill>
                <a:srgbClr val="000000"/>
              </a:solidFill>
              <a:latin typeface="Arial"/>
              <a:ea typeface="Arial"/>
              <a:cs typeface="Arial"/>
              <a:sym typeface="Arial"/>
            </a:endParaRPr>
          </a:p>
          <a:p>
            <a:pPr marL="0" lvl="0" indent="0" algn="l" rtl="0">
              <a:spcBef>
                <a:spcPts val="400"/>
              </a:spcBef>
              <a:spcAft>
                <a:spcPts val="0"/>
              </a:spcAft>
              <a:buNone/>
            </a:pPr>
            <a:r>
              <a:rPr lang="en" sz="1600" b="1">
                <a:solidFill>
                  <a:srgbClr val="000000"/>
                </a:solidFill>
                <a:latin typeface="Arial"/>
                <a:ea typeface="Arial"/>
                <a:cs typeface="Arial"/>
                <a:sym typeface="Arial"/>
              </a:rPr>
              <a:t>Dissimilarity</a:t>
            </a:r>
            <a:endParaRPr sz="1600" b="1">
              <a:solidFill>
                <a:srgbClr val="000000"/>
              </a:solidFill>
              <a:latin typeface="Arial"/>
              <a:ea typeface="Arial"/>
              <a:cs typeface="Arial"/>
              <a:sym typeface="Arial"/>
            </a:endParaRPr>
          </a:p>
          <a:p>
            <a:pPr marL="0" lvl="0" indent="0" algn="l" rtl="0">
              <a:spcBef>
                <a:spcPts val="400"/>
              </a:spcBef>
              <a:spcAft>
                <a:spcPts val="0"/>
              </a:spcAft>
              <a:buNone/>
            </a:pPr>
            <a:r>
              <a:rPr lang="en" sz="1400">
                <a:solidFill>
                  <a:srgbClr val="0C7B9C"/>
                </a:solidFill>
                <a:latin typeface="Arial"/>
                <a:ea typeface="Arial"/>
                <a:cs typeface="Arial"/>
                <a:sym typeface="Arial"/>
              </a:rPr>
              <a:t>– </a:t>
            </a:r>
            <a:r>
              <a:rPr lang="en" sz="1400">
                <a:solidFill>
                  <a:srgbClr val="000000"/>
                </a:solidFill>
                <a:latin typeface="Arial"/>
                <a:ea typeface="Arial"/>
                <a:cs typeface="Arial"/>
                <a:sym typeface="Arial"/>
              </a:rPr>
              <a:t>Numerical measure of how different are two data objects</a:t>
            </a:r>
            <a:endParaRPr sz="1400">
              <a:solidFill>
                <a:srgbClr val="000000"/>
              </a:solidFill>
              <a:latin typeface="Arial"/>
              <a:ea typeface="Arial"/>
              <a:cs typeface="Arial"/>
              <a:sym typeface="Arial"/>
            </a:endParaRPr>
          </a:p>
          <a:p>
            <a:pPr marL="0" lvl="0" indent="0" algn="l" rtl="0">
              <a:spcBef>
                <a:spcPts val="400"/>
              </a:spcBef>
              <a:spcAft>
                <a:spcPts val="0"/>
              </a:spcAft>
              <a:buNone/>
            </a:pPr>
            <a:r>
              <a:rPr lang="en" sz="1400">
                <a:solidFill>
                  <a:srgbClr val="0C7B9C"/>
                </a:solidFill>
                <a:latin typeface="Arial"/>
                <a:ea typeface="Arial"/>
                <a:cs typeface="Arial"/>
                <a:sym typeface="Arial"/>
              </a:rPr>
              <a:t>– </a:t>
            </a:r>
            <a:r>
              <a:rPr lang="en" sz="1400">
                <a:solidFill>
                  <a:srgbClr val="000000"/>
                </a:solidFill>
                <a:latin typeface="Arial"/>
                <a:ea typeface="Arial"/>
                <a:cs typeface="Arial"/>
                <a:sym typeface="Arial"/>
              </a:rPr>
              <a:t>Dissimilarity is lower for more similar pairs of objects.</a:t>
            </a:r>
            <a:endParaRPr sz="1400">
              <a:solidFill>
                <a:srgbClr val="000000"/>
              </a:solidFill>
              <a:latin typeface="Arial"/>
              <a:ea typeface="Arial"/>
              <a:cs typeface="Arial"/>
              <a:sym typeface="Arial"/>
            </a:endParaRPr>
          </a:p>
          <a:p>
            <a:pPr marL="0" lvl="0" indent="0" algn="l" rtl="0">
              <a:spcBef>
                <a:spcPts val="400"/>
              </a:spcBef>
              <a:spcAft>
                <a:spcPts val="0"/>
              </a:spcAft>
              <a:buNone/>
            </a:pPr>
            <a:r>
              <a:rPr lang="en" sz="1400">
                <a:solidFill>
                  <a:srgbClr val="0C7B9C"/>
                </a:solidFill>
                <a:latin typeface="Arial"/>
                <a:ea typeface="Arial"/>
                <a:cs typeface="Arial"/>
                <a:sym typeface="Arial"/>
              </a:rPr>
              <a:t>– </a:t>
            </a:r>
            <a:r>
              <a:rPr lang="en" sz="1400">
                <a:solidFill>
                  <a:srgbClr val="000000"/>
                </a:solidFill>
                <a:latin typeface="Arial"/>
                <a:ea typeface="Arial"/>
                <a:cs typeface="Arial"/>
                <a:sym typeface="Arial"/>
              </a:rPr>
              <a:t>Minimum dissimilarity is often 0</a:t>
            </a:r>
            <a:endParaRPr sz="1400">
              <a:solidFill>
                <a:srgbClr val="000000"/>
              </a:solidFill>
              <a:latin typeface="Arial"/>
              <a:ea typeface="Arial"/>
              <a:cs typeface="Arial"/>
              <a:sym typeface="Arial"/>
            </a:endParaRPr>
          </a:p>
          <a:p>
            <a:pPr marL="0" lvl="0" indent="0" algn="l" rtl="0">
              <a:spcBef>
                <a:spcPts val="400"/>
              </a:spcBef>
              <a:spcAft>
                <a:spcPts val="400"/>
              </a:spcAft>
              <a:buNone/>
            </a:pPr>
            <a:r>
              <a:rPr lang="en" sz="1400">
                <a:solidFill>
                  <a:srgbClr val="0C7B9C"/>
                </a:solidFill>
                <a:latin typeface="Arial"/>
                <a:ea typeface="Arial"/>
                <a:cs typeface="Arial"/>
                <a:sym typeface="Arial"/>
              </a:rPr>
              <a:t>– </a:t>
            </a:r>
            <a:r>
              <a:rPr lang="en" sz="1400">
                <a:solidFill>
                  <a:srgbClr val="000000"/>
                </a:solidFill>
                <a:latin typeface="Arial"/>
                <a:ea typeface="Arial"/>
                <a:cs typeface="Arial"/>
                <a:sym typeface="Arial"/>
              </a:rPr>
              <a:t>The lower limit is 0 and the upper limit varies from 1 to infinity.</a:t>
            </a:r>
            <a:endParaRPr sz="14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On-screen Show (16:9)</PresentationFormat>
  <Paragraphs>163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Times New Roman</vt:lpstr>
      <vt:lpstr>Roboto</vt:lpstr>
      <vt:lpstr>Geometric</vt:lpstr>
      <vt:lpstr>Data Mining: Data</vt:lpstr>
      <vt:lpstr>Data, Attribute values, Types of Attributes</vt:lpstr>
      <vt:lpstr>Data, Attribute values, Types of Attributes  </vt:lpstr>
      <vt:lpstr>Types Of Data Sets: Record Data</vt:lpstr>
      <vt:lpstr>Types Of Data Sets: Graph Data</vt:lpstr>
      <vt:lpstr>Types Of Data Sets: Ordered Data</vt:lpstr>
      <vt:lpstr>Data Preprocessing</vt:lpstr>
      <vt:lpstr>PowerPoint Presentation</vt:lpstr>
      <vt:lpstr>Similarity and Dissimilarity</vt:lpstr>
      <vt:lpstr>Common properties of Similarity</vt:lpstr>
      <vt:lpstr>Euclidean distance</vt:lpstr>
      <vt:lpstr>Common Properties of Distance </vt:lpstr>
      <vt:lpstr>Issues with Euclidean Distance</vt:lpstr>
      <vt:lpstr>Mahalanobis Distance</vt:lpstr>
      <vt:lpstr>Simple Matching Coefficient (SMC)</vt:lpstr>
      <vt:lpstr>Jaccard Coefficient</vt:lpstr>
      <vt:lpstr>Difference between SMC &amp; Jaccard:</vt:lpstr>
      <vt:lpstr>Correlation</vt:lpstr>
      <vt:lpstr>Visually evaluating Correlation</vt:lpstr>
      <vt:lpstr>Density</vt:lpstr>
      <vt:lpstr>Euclidean Density</vt:lpstr>
      <vt:lpstr>Euclidean density-Cell-based</vt:lpstr>
      <vt:lpstr>Euclidean Density – Center-based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Data</dc:title>
  <cp:lastModifiedBy>Tanmay Mhaske</cp:lastModifiedBy>
  <cp:revision>1</cp:revision>
  <dcterms:modified xsi:type="dcterms:W3CDTF">2019-10-29T15:14:09Z</dcterms:modified>
</cp:coreProperties>
</file>