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vml" ContentType="application/vnd.openxmlformats-officedocument.vmlDrawing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26"/>
  </p:notesMasterIdLst>
  <p:sldIdLst>
    <p:sldId id="256" r:id="rId2"/>
    <p:sldId id="257" r:id="rId3"/>
    <p:sldId id="272" r:id="rId4"/>
    <p:sldId id="258" r:id="rId5"/>
    <p:sldId id="273" r:id="rId6"/>
    <p:sldId id="259" r:id="rId7"/>
    <p:sldId id="274" r:id="rId8"/>
    <p:sldId id="282" r:id="rId9"/>
    <p:sldId id="283" r:id="rId10"/>
    <p:sldId id="260" r:id="rId11"/>
    <p:sldId id="284" r:id="rId12"/>
    <p:sldId id="261" r:id="rId13"/>
    <p:sldId id="276" r:id="rId14"/>
    <p:sldId id="262" r:id="rId15"/>
    <p:sldId id="277" r:id="rId16"/>
    <p:sldId id="264" r:id="rId17"/>
    <p:sldId id="278" r:id="rId18"/>
    <p:sldId id="263" r:id="rId19"/>
    <p:sldId id="279" r:id="rId20"/>
    <p:sldId id="265" r:id="rId21"/>
    <p:sldId id="280" r:id="rId22"/>
    <p:sldId id="271" r:id="rId23"/>
    <p:sldId id="266" r:id="rId24"/>
    <p:sldId id="281" r:id="rId2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003"/>
    <p:restoredTop sz="86547"/>
  </p:normalViewPr>
  <p:slideViewPr>
    <p:cSldViewPr snapToGrid="0" snapToObjects="1">
      <p:cViewPr varScale="1">
        <p:scale>
          <a:sx n="57" d="100"/>
          <a:sy n="57" d="100"/>
        </p:scale>
        <p:origin x="1644" y="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8897DD2-D9EC-2D4D-B451-296EF321DB3A}" type="datetimeFigureOut">
              <a:rPr lang="en-US" smtClean="0"/>
              <a:t>2/26/2019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765669D-1D3A-FD40-B345-5F83866FC9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24859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What else</a:t>
            </a:r>
            <a:r>
              <a:rPr lang="en-US" baseline="0" dirty="0"/>
              <a:t> can we refer to an object? Record, case, observation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65669D-1D3A-FD40-B345-5F83866FC980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434320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What</a:t>
            </a:r>
            <a:r>
              <a:rPr lang="en-US" baseline="0" dirty="0"/>
              <a:t> can be an example of nominal? Eye color, zip code or ID numbers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65669D-1D3A-FD40-B345-5F83866FC980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184706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Example</a:t>
            </a:r>
            <a:r>
              <a:rPr lang="en-US" baseline="0" dirty="0"/>
              <a:t> can be: diet coke vs. weight or co2 in atmosphere vs. earth’s temperature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65669D-1D3A-FD40-B345-5F83866FC980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872036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Example</a:t>
            </a:r>
            <a:r>
              <a:rPr lang="en-US" baseline="0" dirty="0"/>
              <a:t> can be: diet coke vs. weight or co2 in atmosphere vs. earth’s temperature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65669D-1D3A-FD40-B345-5F83866FC980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872036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What can be the purpose</a:t>
            </a:r>
            <a:r>
              <a:rPr lang="en-US" baseline="0" dirty="0"/>
              <a:t> of aggregation: Data reduction, change of scale, and more stable data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65669D-1D3A-FD40-B345-5F83866FC980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669735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What is important about</a:t>
            </a:r>
            <a:r>
              <a:rPr lang="en-US" baseline="0" dirty="0"/>
              <a:t> feature subset selection: It removes duplicate information and removes information that is not necessary for data mining.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65669D-1D3A-FD40-B345-5F83866FC980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063110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What should be minimum</a:t>
            </a:r>
            <a:r>
              <a:rPr lang="en-US" baseline="0" dirty="0"/>
              <a:t> dissimilarity is like? 0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65669D-1D3A-FD40-B345-5F83866FC980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144247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Simply put, density-based clustering groups together points that are closely packed together, aka high-density regions, and identifies outliers that are in low-density regions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There are a few methods and the Euclidean distance method is the simplest way of determining clusters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dirty="0"/>
              <a:t>Works more efficiently when there’s a low level of dimensionality; otherwise it faces the curse of dimensionality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dirty="0"/>
              <a:t>It’s also sensitive to parameters, so the selection and tuning of the parameters can become difficult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65669D-1D3A-FD40-B345-5F83866FC980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725265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Example 1 – Density Based Clustering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Example 2 – Graph Based Clustering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dirty="0"/>
              <a:t>Based on distances &amp; can use tree-based algorithms to construct the graph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Example 3 – Probabilistic Model Based Clustering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765669D-1D3A-FD40-B345-5F83866FC980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07129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66442" y="1447801"/>
            <a:ext cx="662096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6442" y="4777380"/>
            <a:ext cx="662096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D0E0C5-F6C9-6D42-8EAE-2AB6ED273B89}" type="datetimeFigureOut">
              <a:rPr lang="en-US" smtClean="0"/>
              <a:t>2/26/2019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13C4C4-60F4-9241-87E5-D7A9C38826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10206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3" y="4800587"/>
            <a:ext cx="66209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66442" y="685800"/>
            <a:ext cx="662096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3" y="5367325"/>
            <a:ext cx="662096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D0E0C5-F6C9-6D42-8EAE-2AB6ED273B89}" type="datetimeFigureOut">
              <a:rPr lang="en-US" smtClean="0"/>
              <a:t>2/26/2019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13C4C4-60F4-9241-87E5-D7A9C38826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91973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2" y="1447800"/>
            <a:ext cx="6620968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2" y="3657600"/>
            <a:ext cx="6620968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D0E0C5-F6C9-6D42-8EAE-2AB6ED273B89}" type="datetimeFigureOut">
              <a:rPr lang="en-US" smtClean="0"/>
              <a:t>2/26/2019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13C4C4-60F4-9241-87E5-D7A9C38826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363029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81409" y="1447800"/>
            <a:ext cx="6001049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448177" y="3771174"/>
            <a:ext cx="546115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en-US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2" y="4350657"/>
            <a:ext cx="6620968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D0E0C5-F6C9-6D42-8EAE-2AB6ED273B89}" type="datetimeFigureOut">
              <a:rPr lang="en-US" smtClean="0"/>
              <a:t>2/26/2019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13C4C4-60F4-9241-87E5-D7A9C38826BE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673897" y="971253"/>
            <a:ext cx="601591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sz="12200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999690" y="2613787"/>
            <a:ext cx="601591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sz="12200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70851555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1" y="3124201"/>
            <a:ext cx="6620969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2" y="4777381"/>
            <a:ext cx="6620968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D0E0C5-F6C9-6D42-8EAE-2AB6ED273B89}" type="datetimeFigureOut">
              <a:rPr lang="en-US" smtClean="0"/>
              <a:t>2/26/2019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13C4C4-60F4-9241-87E5-D7A9C38826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469252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4834" y="1981200"/>
            <a:ext cx="22107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489475" y="2667000"/>
            <a:ext cx="219608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13504" y="1981200"/>
            <a:ext cx="220275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2905586" y="2667000"/>
            <a:ext cx="2210671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344917" y="1981200"/>
            <a:ext cx="219965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5344917" y="2667000"/>
            <a:ext cx="2199658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2795334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5223030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D0E0C5-F6C9-6D42-8EAE-2AB6ED273B89}" type="datetimeFigureOut">
              <a:rPr lang="en-US" smtClean="0"/>
              <a:t>2/26/2019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13C4C4-60F4-9241-87E5-D7A9C38826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52009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9475" y="4250949"/>
            <a:ext cx="220561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489475" y="2209800"/>
            <a:ext cx="2205612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489475" y="4827212"/>
            <a:ext cx="2205612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17792" y="4250949"/>
            <a:ext cx="21984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2917791" y="2209800"/>
            <a:ext cx="2198466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2916776" y="4827211"/>
            <a:ext cx="2201378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344917" y="4250949"/>
            <a:ext cx="219965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344916" y="2209800"/>
            <a:ext cx="2199658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5344824" y="4827209"/>
            <a:ext cx="2202571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2795334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5223030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D0E0C5-F6C9-6D42-8EAE-2AB6ED273B89}" type="datetimeFigureOut">
              <a:rPr lang="en-US" smtClean="0"/>
              <a:t>2/26/2019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13C4C4-60F4-9241-87E5-D7A9C38826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485529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D0E0C5-F6C9-6D42-8EAE-2AB6ED273B89}" type="datetimeFigureOut">
              <a:rPr lang="en-US" smtClean="0"/>
              <a:t>2/26/2019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13C4C4-60F4-9241-87E5-D7A9C38826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667956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229782" y="430214"/>
            <a:ext cx="1314793" cy="5826125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89475" y="773205"/>
            <a:ext cx="5568812" cy="5483134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D0E0C5-F6C9-6D42-8EAE-2AB6ED273B89}" type="datetimeFigureOut">
              <a:rPr lang="en-US" smtClean="0"/>
              <a:t>2/26/2019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13C4C4-60F4-9241-87E5-D7A9C38826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03929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D0E0C5-F6C9-6D42-8EAE-2AB6ED273B89}" type="datetimeFigureOut">
              <a:rPr lang="en-US" smtClean="0"/>
              <a:t>2/26/2019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13C4C4-60F4-9241-87E5-D7A9C38826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92714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3" y="2861734"/>
            <a:ext cx="662096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2" y="4777381"/>
            <a:ext cx="662096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D0E0C5-F6C9-6D42-8EAE-2AB6ED273B89}" type="datetimeFigureOut">
              <a:rPr lang="en-US" smtClean="0"/>
              <a:t>2/26/2019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13C4C4-60F4-9241-87E5-D7A9C38826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98042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7700" y="2060576"/>
            <a:ext cx="3298113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41975" y="2056093"/>
            <a:ext cx="3298115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D0E0C5-F6C9-6D42-8EAE-2AB6ED273B89}" type="datetimeFigureOut">
              <a:rPr lang="en-US" smtClean="0"/>
              <a:t>2/26/2019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13C4C4-60F4-9241-87E5-D7A9C38826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46466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7700" y="1905000"/>
            <a:ext cx="329811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7700" y="2514600"/>
            <a:ext cx="3298113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41976" y="1905000"/>
            <a:ext cx="3298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241976" y="2514600"/>
            <a:ext cx="3298113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D0E0C5-F6C9-6D42-8EAE-2AB6ED273B89}" type="datetimeFigureOut">
              <a:rPr lang="en-US" smtClean="0"/>
              <a:t>2/26/2019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13C4C4-60F4-9241-87E5-D7A9C38826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04484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D0E0C5-F6C9-6D42-8EAE-2AB6ED273B89}" type="datetimeFigureOut">
              <a:rPr lang="en-US" smtClean="0"/>
              <a:t>2/26/2019</a:t>
            </a:fld>
            <a:endParaRPr lang="en-US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13C4C4-60F4-9241-87E5-D7A9C38826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16408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D0E0C5-F6C9-6D42-8EAE-2AB6ED273B89}" type="datetimeFigureOut">
              <a:rPr lang="en-US" smtClean="0"/>
              <a:t>2/26/2019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13C4C4-60F4-9241-87E5-D7A9C38826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47455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1" y="1447800"/>
            <a:ext cx="2551462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89397" y="1447800"/>
            <a:ext cx="3898013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1" y="3129281"/>
            <a:ext cx="2551462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D0E0C5-F6C9-6D42-8EAE-2AB6ED273B89}" type="datetimeFigureOut">
              <a:rPr lang="en-US" smtClean="0"/>
              <a:t>2/26/2019</a:t>
            </a:fld>
            <a:endParaRPr lang="en-US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13C4C4-60F4-9241-87E5-D7A9C38826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12460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5656" y="1854192"/>
            <a:ext cx="3820674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213517" y="1143000"/>
            <a:ext cx="2400925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1" y="3657600"/>
            <a:ext cx="3814728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D0E0C5-F6C9-6D42-8EAE-2AB6ED273B89}" type="datetimeFigureOut">
              <a:rPr lang="en-US" smtClean="0"/>
              <a:t>2/26/2019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13C4C4-60F4-9241-87E5-D7A9C38826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8610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Oval 21"/>
          <p:cNvSpPr/>
          <p:nvPr/>
        </p:nvSpPr>
        <p:spPr>
          <a:xfrm>
            <a:off x="629943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3" name="Oval 22"/>
          <p:cNvSpPr/>
          <p:nvPr/>
        </p:nvSpPr>
        <p:spPr>
          <a:xfrm>
            <a:off x="5689832" y="-457200"/>
            <a:ext cx="1600200" cy="16002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14000"/>
                </a:schemeClr>
              </a:gs>
              <a:gs pos="73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7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4" name="Oval 23"/>
          <p:cNvSpPr/>
          <p:nvPr/>
        </p:nvSpPr>
        <p:spPr>
          <a:xfrm>
            <a:off x="6299432" y="6096000"/>
            <a:ext cx="990600" cy="9906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9000"/>
                </a:schemeClr>
              </a:gs>
              <a:gs pos="66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5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0" name="Oval 19"/>
          <p:cNvSpPr/>
          <p:nvPr/>
        </p:nvSpPr>
        <p:spPr>
          <a:xfrm>
            <a:off x="-153988" y="2667000"/>
            <a:ext cx="4191000" cy="41910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11000"/>
                </a:schemeClr>
              </a:gs>
              <a:gs pos="75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1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1" name="Oval 20"/>
          <p:cNvSpPr/>
          <p:nvPr/>
        </p:nvSpPr>
        <p:spPr>
          <a:xfrm>
            <a:off x="-839788" y="2895600"/>
            <a:ext cx="2362200" cy="23622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8000"/>
                </a:schemeClr>
              </a:gs>
              <a:gs pos="72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8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9" name="Rectangle 18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84710" y="452718"/>
            <a:ext cx="7055380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7700" y="2052925"/>
            <a:ext cx="6711654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7494989" y="1828771"/>
            <a:ext cx="990599" cy="22865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CAD0E0C5-F6C9-6D42-8EAE-2AB6ED273B89}" type="datetimeFigureOut">
              <a:rPr lang="en-US" smtClean="0"/>
              <a:t>2/26/2019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6233335" y="3263371"/>
            <a:ext cx="3859795" cy="2286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7766431" y="295736"/>
            <a:ext cx="628813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1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13C4C4-60F4-9241-87E5-D7A9C38826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652531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457207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6" indent="-342906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62" indent="-285755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20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27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34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42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49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57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64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7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15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22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31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38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46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53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61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2.wmf"/><Relationship Id="rId4" Type="http://schemas.openxmlformats.org/officeDocument/2006/relationships/oleObject" Target="../embeddings/oleObject1.bin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3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6.tif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Group 9 – Data Mining: Data</a:t>
            </a:r>
          </a:p>
        </p:txBody>
      </p:sp>
    </p:spTree>
    <p:extLst>
      <p:ext uri="{BB962C8B-B14F-4D97-AF65-F5344CB8AC3E}">
        <p14:creationId xmlns:p14="http://schemas.microsoft.com/office/powerpoint/2010/main" val="216979837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Data Preprocessing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827700" y="1531838"/>
            <a:ext cx="7215190" cy="4724500"/>
          </a:xfrm>
        </p:spPr>
        <p:txBody>
          <a:bodyPr>
            <a:normAutofit lnSpcReduction="10000"/>
          </a:bodyPr>
          <a:lstStyle/>
          <a:p>
            <a:r>
              <a:rPr lang="en-US" sz="1900" dirty="0"/>
              <a:t>Aggregation</a:t>
            </a:r>
          </a:p>
          <a:p>
            <a:pPr lvl="1"/>
            <a:r>
              <a:rPr lang="en-US" sz="1900" dirty="0"/>
              <a:t>Combining two or more attributes into a single attribute</a:t>
            </a:r>
          </a:p>
          <a:p>
            <a:r>
              <a:rPr lang="en-US" sz="1900" dirty="0"/>
              <a:t>Sampling</a:t>
            </a:r>
          </a:p>
          <a:p>
            <a:pPr lvl="1"/>
            <a:r>
              <a:rPr lang="en-US" sz="1900" dirty="0"/>
              <a:t>Main technique employed for data selection, used in data mining because processing the entire set of data of interest is too expensive and time consuming. </a:t>
            </a:r>
          </a:p>
          <a:p>
            <a:r>
              <a:rPr lang="en-US" sz="1900" dirty="0"/>
              <a:t>Dimensionality Reduction</a:t>
            </a:r>
          </a:p>
          <a:p>
            <a:pPr lvl="1"/>
            <a:r>
              <a:rPr lang="en-US" sz="1900" dirty="0"/>
              <a:t>It reduces amount of time and memory required by data mining algorithms and allow the data to be more visualized. </a:t>
            </a:r>
          </a:p>
          <a:p>
            <a:r>
              <a:rPr lang="en-US" sz="1900" dirty="0"/>
              <a:t>Feature Subset Selection</a:t>
            </a:r>
          </a:p>
          <a:p>
            <a:pPr lvl="1"/>
            <a:r>
              <a:rPr lang="en-US" sz="1900" dirty="0"/>
              <a:t>It is another way of reducing dimensionality of data</a:t>
            </a:r>
          </a:p>
          <a:p>
            <a:pPr marL="457200" lvl="1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457200" lvl="1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333600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Question 5: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600" dirty="0"/>
              <a:t>What can be the purpose of aggregation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299723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2EAD1A40-288C-450F-996B-AADCC6EC61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Data Preprocessing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7396480" cy="5095240"/>
          </a:xfrm>
        </p:spPr>
        <p:txBody>
          <a:bodyPr>
            <a:normAutofit fontScale="77500" lnSpcReduction="20000"/>
          </a:bodyPr>
          <a:lstStyle/>
          <a:p>
            <a:r>
              <a:rPr lang="en-US" sz="2900" dirty="0"/>
              <a:t>Feature creation</a:t>
            </a:r>
          </a:p>
          <a:p>
            <a:pPr lvl="1"/>
            <a:r>
              <a:rPr lang="en-US" sz="2900" dirty="0"/>
              <a:t>Creates new attributes that can capture important information in data set</a:t>
            </a:r>
          </a:p>
          <a:p>
            <a:r>
              <a:rPr lang="en-US" sz="2900" dirty="0"/>
              <a:t>Discretization </a:t>
            </a:r>
          </a:p>
          <a:p>
            <a:pPr lvl="1"/>
            <a:r>
              <a:rPr lang="en-US" sz="2900" dirty="0"/>
              <a:t>Transform a continuous attribute into categorical attribute </a:t>
            </a:r>
          </a:p>
          <a:p>
            <a:r>
              <a:rPr lang="en-US" sz="2900" dirty="0"/>
              <a:t>Binarization </a:t>
            </a:r>
          </a:p>
          <a:p>
            <a:pPr lvl="1"/>
            <a:r>
              <a:rPr lang="en-US" sz="2900" dirty="0"/>
              <a:t>Both continuous and discrete attribute may need to transform one or more binary attributes</a:t>
            </a:r>
          </a:p>
          <a:p>
            <a:r>
              <a:rPr lang="en-US" sz="2900" dirty="0"/>
              <a:t>Attribute Transformation</a:t>
            </a:r>
          </a:p>
          <a:p>
            <a:pPr lvl="1"/>
            <a:r>
              <a:rPr lang="en-US" sz="2900" dirty="0"/>
              <a:t>A function that maps entire set of values of given attributes to a new set of replacement values.</a:t>
            </a:r>
          </a:p>
          <a:p>
            <a:pPr lvl="1"/>
            <a:endParaRPr lang="en-US" dirty="0"/>
          </a:p>
          <a:p>
            <a:pPr marL="457200" lvl="1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581607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Question 6: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4710" y="1853248"/>
            <a:ext cx="7055379" cy="4403090"/>
          </a:xfrm>
        </p:spPr>
        <p:txBody>
          <a:bodyPr>
            <a:normAutofit/>
          </a:bodyPr>
          <a:lstStyle/>
          <a:p>
            <a:r>
              <a:rPr lang="en-US" sz="3600" dirty="0"/>
              <a:t>What is important about feature subset selection</a:t>
            </a:r>
            <a:endParaRPr lang="en-US" sz="3500" dirty="0"/>
          </a:p>
        </p:txBody>
      </p:sp>
    </p:spTree>
    <p:extLst>
      <p:ext uri="{BB962C8B-B14F-4D97-AF65-F5344CB8AC3E}">
        <p14:creationId xmlns:p14="http://schemas.microsoft.com/office/powerpoint/2010/main" val="211924869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Similarity and Dissimilarity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32875"/>
          </a:xfrm>
        </p:spPr>
        <p:txBody>
          <a:bodyPr>
            <a:normAutofit/>
          </a:bodyPr>
          <a:lstStyle/>
          <a:p>
            <a:r>
              <a:rPr lang="en-US" dirty="0"/>
              <a:t>Similarity</a:t>
            </a:r>
          </a:p>
          <a:p>
            <a:pPr lvl="1"/>
            <a:r>
              <a:rPr lang="en-US" dirty="0"/>
              <a:t>Numerical measure of how data are alike </a:t>
            </a:r>
          </a:p>
          <a:p>
            <a:pPr lvl="1"/>
            <a:r>
              <a:rPr lang="en-US" dirty="0"/>
              <a:t>Value is higher when objects are more alike </a:t>
            </a:r>
          </a:p>
          <a:p>
            <a:r>
              <a:rPr lang="en-US" dirty="0"/>
              <a:t>Dissimilarity</a:t>
            </a:r>
          </a:p>
          <a:p>
            <a:pPr lvl="1"/>
            <a:r>
              <a:rPr lang="en-US" dirty="0"/>
              <a:t>Numerical measure of how 2 data objects can be different</a:t>
            </a:r>
          </a:p>
          <a:p>
            <a:pPr lvl="1"/>
            <a:r>
              <a:rPr lang="en-US" dirty="0"/>
              <a:t>Lower when data objects are more alike </a:t>
            </a:r>
          </a:p>
          <a:p>
            <a:r>
              <a:rPr lang="en-US" dirty="0"/>
              <a:t>Minkowski Distance</a:t>
            </a:r>
          </a:p>
          <a:p>
            <a:pPr lvl="1"/>
            <a:r>
              <a:rPr lang="en-US" dirty="0"/>
              <a:t>Is a generalization of Euclidean Distance 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marL="457200" lvl="1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536852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Question 7: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4710" y="1853248"/>
            <a:ext cx="7055379" cy="4403090"/>
          </a:xfrm>
        </p:spPr>
        <p:txBody>
          <a:bodyPr>
            <a:normAutofit/>
          </a:bodyPr>
          <a:lstStyle/>
          <a:p>
            <a:r>
              <a:rPr lang="en-US" sz="3600" dirty="0"/>
              <a:t>What should be minimum dissimilarity be like? </a:t>
            </a:r>
            <a:endParaRPr lang="en-US" sz="3500" dirty="0"/>
          </a:p>
        </p:txBody>
      </p:sp>
    </p:spTree>
    <p:extLst>
      <p:ext uri="{BB962C8B-B14F-4D97-AF65-F5344CB8AC3E}">
        <p14:creationId xmlns:p14="http://schemas.microsoft.com/office/powerpoint/2010/main" val="155763468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Common Properties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56573" y="1504286"/>
            <a:ext cx="6711654" cy="4723794"/>
          </a:xfrm>
        </p:spPr>
        <p:txBody>
          <a:bodyPr>
            <a:normAutofit/>
          </a:bodyPr>
          <a:lstStyle/>
          <a:p>
            <a:r>
              <a:rPr lang="en-US" dirty="0"/>
              <a:t>Euclidean Distance have some well known properties such as:</a:t>
            </a:r>
          </a:p>
          <a:p>
            <a:pPr marL="990600" lvl="1" indent="-533400">
              <a:lnSpc>
                <a:spcPct val="90000"/>
              </a:lnSpc>
              <a:buFont typeface="Arial" panose="020B0604020202020204" pitchFamily="34" charset="0"/>
              <a:buAutoNum type="arabicPeriod"/>
            </a:pPr>
            <a:r>
              <a:rPr lang="en-US" altLang="en-US" sz="2000" i="1" dirty="0"/>
              <a:t>d(p, q) </a:t>
            </a:r>
            <a:r>
              <a:rPr lang="en-US" altLang="en-US" sz="2000" i="1" dirty="0">
                <a:sym typeface="Symbol" panose="05050102010706020507" pitchFamily="18" charset="2"/>
              </a:rPr>
              <a:t></a:t>
            </a:r>
            <a:r>
              <a:rPr lang="en-US" altLang="en-US" sz="2000" i="1" dirty="0"/>
              <a:t> 0</a:t>
            </a:r>
            <a:r>
              <a:rPr lang="en-US" altLang="en-US" sz="2000" dirty="0"/>
              <a:t>   for all </a:t>
            </a:r>
            <a:r>
              <a:rPr lang="en-US" altLang="en-US" sz="2000" i="1" dirty="0"/>
              <a:t>p</a:t>
            </a:r>
            <a:r>
              <a:rPr lang="en-US" altLang="en-US" sz="2000" dirty="0"/>
              <a:t> and </a:t>
            </a:r>
            <a:r>
              <a:rPr lang="en-US" altLang="en-US" sz="2000" i="1" dirty="0"/>
              <a:t>q</a:t>
            </a:r>
            <a:r>
              <a:rPr lang="en-US" altLang="en-US" sz="2000" dirty="0"/>
              <a:t> and </a:t>
            </a:r>
            <a:r>
              <a:rPr lang="en-US" altLang="en-US" sz="2000" i="1" dirty="0"/>
              <a:t>d(p, q) = 0</a:t>
            </a:r>
            <a:r>
              <a:rPr lang="en-US" altLang="en-US" sz="2000" dirty="0"/>
              <a:t> only if </a:t>
            </a:r>
            <a:br>
              <a:rPr lang="en-US" altLang="en-US" sz="2000" dirty="0"/>
            </a:br>
            <a:r>
              <a:rPr lang="en-US" altLang="en-US" sz="2000" i="1" dirty="0"/>
              <a:t>p</a:t>
            </a:r>
            <a:r>
              <a:rPr lang="en-US" altLang="en-US" sz="2000" dirty="0"/>
              <a:t> </a:t>
            </a:r>
            <a:r>
              <a:rPr lang="en-US" altLang="en-US" sz="2000" i="1" dirty="0"/>
              <a:t>= q</a:t>
            </a:r>
            <a:r>
              <a:rPr lang="en-US" altLang="en-US" sz="2000" dirty="0"/>
              <a:t>. (Positive definiteness)</a:t>
            </a:r>
          </a:p>
          <a:p>
            <a:pPr marL="990600" lvl="1" indent="-533400">
              <a:lnSpc>
                <a:spcPct val="90000"/>
              </a:lnSpc>
              <a:buFont typeface="Arial" panose="020B0604020202020204" pitchFamily="34" charset="0"/>
              <a:buAutoNum type="arabicPeriod"/>
            </a:pPr>
            <a:r>
              <a:rPr lang="en-US" altLang="en-US" sz="2000" i="1" dirty="0"/>
              <a:t>d(p, q) = d(q, p)</a:t>
            </a:r>
            <a:r>
              <a:rPr lang="en-US" altLang="en-US" sz="2000" dirty="0"/>
              <a:t>   for all </a:t>
            </a:r>
            <a:r>
              <a:rPr lang="en-US" altLang="en-US" sz="2000" i="1" dirty="0"/>
              <a:t>p</a:t>
            </a:r>
            <a:r>
              <a:rPr lang="en-US" altLang="en-US" sz="2000" dirty="0"/>
              <a:t> and </a:t>
            </a:r>
            <a:r>
              <a:rPr lang="en-US" altLang="en-US" sz="2000" i="1" dirty="0"/>
              <a:t>q</a:t>
            </a:r>
            <a:r>
              <a:rPr lang="en-US" altLang="en-US" sz="2000" dirty="0"/>
              <a:t>. (Symmetry)</a:t>
            </a:r>
          </a:p>
          <a:p>
            <a:pPr marL="990600" lvl="1" indent="-533400">
              <a:lnSpc>
                <a:spcPct val="90000"/>
              </a:lnSpc>
              <a:buFont typeface="Arial" panose="020B0604020202020204" pitchFamily="34" charset="0"/>
              <a:buAutoNum type="arabicPeriod"/>
            </a:pPr>
            <a:r>
              <a:rPr lang="en-US" altLang="en-US" sz="2000" dirty="0"/>
              <a:t>d</a:t>
            </a:r>
            <a:r>
              <a:rPr lang="en-US" altLang="en-US" sz="2000" i="1" dirty="0"/>
              <a:t>(p, r) </a:t>
            </a:r>
            <a:r>
              <a:rPr lang="en-US" altLang="en-US" sz="2000" i="1" dirty="0">
                <a:sym typeface="Symbol" panose="05050102010706020507" pitchFamily="18" charset="2"/>
              </a:rPr>
              <a:t></a:t>
            </a:r>
            <a:r>
              <a:rPr lang="en-US" altLang="en-US" sz="2000" i="1" dirty="0"/>
              <a:t> d(p, q) + d(q, r)</a:t>
            </a:r>
            <a:r>
              <a:rPr lang="en-US" altLang="en-US" sz="2000" dirty="0"/>
              <a:t>   for all points </a:t>
            </a:r>
            <a:r>
              <a:rPr lang="en-US" altLang="en-US" sz="2000" i="1" dirty="0"/>
              <a:t>p</a:t>
            </a:r>
            <a:r>
              <a:rPr lang="en-US" altLang="en-US" sz="2000" dirty="0"/>
              <a:t>, </a:t>
            </a:r>
            <a:r>
              <a:rPr lang="en-US" altLang="en-US" sz="2000" i="1" dirty="0"/>
              <a:t>q</a:t>
            </a:r>
            <a:r>
              <a:rPr lang="en-US" altLang="en-US" sz="2000" dirty="0"/>
              <a:t>, and </a:t>
            </a:r>
            <a:r>
              <a:rPr lang="en-US" altLang="en-US" sz="2000" i="1" dirty="0"/>
              <a:t>r</a:t>
            </a:r>
            <a:r>
              <a:rPr lang="en-US" altLang="en-US" sz="2000" dirty="0"/>
              <a:t>.  </a:t>
            </a:r>
            <a:br>
              <a:rPr lang="en-US" altLang="en-US" sz="2000" dirty="0"/>
            </a:br>
            <a:r>
              <a:rPr lang="en-US" altLang="en-US" sz="2000" dirty="0"/>
              <a:t>(Triangle Inequality)</a:t>
            </a:r>
          </a:p>
          <a:p>
            <a:pPr marL="457200" lvl="1" indent="0">
              <a:lnSpc>
                <a:spcPct val="90000"/>
              </a:lnSpc>
              <a:buNone/>
            </a:pPr>
            <a:r>
              <a:rPr lang="en-US" altLang="en-US" sz="2000" dirty="0"/>
              <a:t>where </a:t>
            </a:r>
            <a:r>
              <a:rPr lang="en-US" altLang="en-US" sz="2000" i="1" dirty="0"/>
              <a:t>d(p, q)</a:t>
            </a:r>
            <a:r>
              <a:rPr lang="en-US" altLang="en-US" sz="2000" dirty="0"/>
              <a:t> is the distance (dissimilarity) between points (data objects), </a:t>
            </a:r>
            <a:r>
              <a:rPr lang="en-US" altLang="en-US" sz="2000" i="1" dirty="0"/>
              <a:t>p</a:t>
            </a:r>
            <a:r>
              <a:rPr lang="en-US" altLang="en-US" sz="2000" dirty="0"/>
              <a:t> and </a:t>
            </a:r>
            <a:r>
              <a:rPr lang="en-US" altLang="en-US" sz="2000" i="1" dirty="0"/>
              <a:t>q</a:t>
            </a:r>
            <a:r>
              <a:rPr lang="en-US" altLang="en-US" sz="2000" dirty="0"/>
              <a:t>.</a:t>
            </a:r>
          </a:p>
          <a:p>
            <a:pPr marL="457200" lvl="1" indent="0">
              <a:lnSpc>
                <a:spcPct val="90000"/>
              </a:lnSpc>
              <a:buNone/>
            </a:pPr>
            <a:r>
              <a:rPr lang="en-US" altLang="en-US" sz="2000" dirty="0"/>
              <a:t>A distance that satisfies these properties is a </a:t>
            </a:r>
            <a:r>
              <a:rPr lang="en-US" altLang="en-US" sz="2000" dirty="0">
                <a:solidFill>
                  <a:srgbClr val="FF0000"/>
                </a:solidFill>
              </a:rPr>
              <a:t>metric</a:t>
            </a:r>
          </a:p>
          <a:p>
            <a:pPr marL="457200" lvl="1" indent="0">
              <a:lnSpc>
                <a:spcPct val="90000"/>
              </a:lnSpc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137902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Question 8: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4710" y="1853248"/>
            <a:ext cx="7055379" cy="4403090"/>
          </a:xfrm>
        </p:spPr>
        <p:txBody>
          <a:bodyPr>
            <a:normAutofit/>
          </a:bodyPr>
          <a:lstStyle/>
          <a:p>
            <a:r>
              <a:rPr lang="en-US" sz="3600" dirty="0"/>
              <a:t>What is Euclidean distance ? </a:t>
            </a:r>
            <a:endParaRPr lang="en-US" sz="3500" dirty="0"/>
          </a:p>
        </p:txBody>
      </p:sp>
    </p:spTree>
    <p:extLst>
      <p:ext uri="{BB962C8B-B14F-4D97-AF65-F5344CB8AC3E}">
        <p14:creationId xmlns:p14="http://schemas.microsoft.com/office/powerpoint/2010/main" val="292683282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Similarity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533400" indent="-533400">
              <a:lnSpc>
                <a:spcPct val="90000"/>
              </a:lnSpc>
            </a:pPr>
            <a:r>
              <a:rPr lang="en-US" altLang="en-US" sz="3000" dirty="0"/>
              <a:t>Similarities, also have some well known properties.</a:t>
            </a:r>
          </a:p>
          <a:p>
            <a:pPr marL="533400" indent="-533400">
              <a:lnSpc>
                <a:spcPct val="90000"/>
              </a:lnSpc>
            </a:pPr>
            <a:endParaRPr lang="en-US" altLang="en-US" sz="3000" dirty="0"/>
          </a:p>
          <a:p>
            <a:pPr marL="990600" lvl="1" indent="-533400">
              <a:lnSpc>
                <a:spcPct val="90000"/>
              </a:lnSpc>
              <a:buFont typeface="Arial" panose="020B0604020202020204" pitchFamily="34" charset="0"/>
              <a:buAutoNum type="arabicPeriod"/>
            </a:pPr>
            <a:r>
              <a:rPr lang="en-US" altLang="en-US" sz="3000" i="1" dirty="0"/>
              <a:t>s(p, q) = 1 </a:t>
            </a:r>
            <a:r>
              <a:rPr lang="en-US" altLang="en-US" sz="3000" dirty="0"/>
              <a:t>(or maximum similarity) only if </a:t>
            </a:r>
            <a:r>
              <a:rPr lang="en-US" altLang="en-US" sz="3000" i="1" dirty="0"/>
              <a:t>p</a:t>
            </a:r>
            <a:r>
              <a:rPr lang="en-US" altLang="en-US" sz="3000" dirty="0"/>
              <a:t> </a:t>
            </a:r>
            <a:r>
              <a:rPr lang="en-US" altLang="en-US" sz="3000" i="1" dirty="0"/>
              <a:t>= q</a:t>
            </a:r>
            <a:r>
              <a:rPr lang="en-US" altLang="en-US" sz="3000" dirty="0"/>
              <a:t>. </a:t>
            </a:r>
            <a:br>
              <a:rPr lang="en-US" altLang="en-US" sz="3000" dirty="0"/>
            </a:br>
            <a:endParaRPr lang="en-US" altLang="en-US" sz="3000" dirty="0"/>
          </a:p>
          <a:p>
            <a:pPr marL="990600" lvl="1" indent="-533400">
              <a:lnSpc>
                <a:spcPct val="90000"/>
              </a:lnSpc>
              <a:buFont typeface="Arial" panose="020B0604020202020204" pitchFamily="34" charset="0"/>
              <a:buAutoNum type="arabicPeriod"/>
            </a:pPr>
            <a:r>
              <a:rPr lang="en-US" altLang="en-US" sz="3000" i="1" dirty="0"/>
              <a:t>s(p, q) = s(q, p)</a:t>
            </a:r>
            <a:r>
              <a:rPr lang="en-US" altLang="en-US" sz="3000" dirty="0"/>
              <a:t>   for all </a:t>
            </a:r>
            <a:r>
              <a:rPr lang="en-US" altLang="en-US" sz="3000" i="1" dirty="0"/>
              <a:t>p</a:t>
            </a:r>
            <a:r>
              <a:rPr lang="en-US" altLang="en-US" sz="3000" dirty="0"/>
              <a:t> and </a:t>
            </a:r>
            <a:r>
              <a:rPr lang="en-US" altLang="en-US" sz="3000" i="1" dirty="0"/>
              <a:t>q</a:t>
            </a:r>
            <a:r>
              <a:rPr lang="en-US" altLang="en-US" sz="3000" dirty="0"/>
              <a:t>. (Symmetry)</a:t>
            </a:r>
            <a:br>
              <a:rPr lang="en-US" altLang="en-US" sz="3000" dirty="0"/>
            </a:br>
            <a:endParaRPr lang="en-US" altLang="en-US" sz="3000" dirty="0"/>
          </a:p>
        </p:txBody>
      </p:sp>
    </p:spTree>
    <p:extLst>
      <p:ext uri="{BB962C8B-B14F-4D97-AF65-F5344CB8AC3E}">
        <p14:creationId xmlns:p14="http://schemas.microsoft.com/office/powerpoint/2010/main" val="323757484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Question 9: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4710" y="1853248"/>
            <a:ext cx="7055379" cy="4403090"/>
          </a:xfrm>
        </p:spPr>
        <p:txBody>
          <a:bodyPr>
            <a:normAutofit/>
          </a:bodyPr>
          <a:lstStyle/>
          <a:p>
            <a:r>
              <a:rPr lang="en-US" sz="3600" dirty="0"/>
              <a:t>What does s(p,q) equal to? </a:t>
            </a:r>
            <a:endParaRPr lang="en-US" sz="3500" dirty="0"/>
          </a:p>
        </p:txBody>
      </p:sp>
    </p:spTree>
    <p:extLst>
      <p:ext uri="{BB962C8B-B14F-4D97-AF65-F5344CB8AC3E}">
        <p14:creationId xmlns:p14="http://schemas.microsoft.com/office/powerpoint/2010/main" val="16758076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Data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3846896" cy="5015234"/>
          </a:xfrm>
        </p:spPr>
        <p:txBody>
          <a:bodyPr>
            <a:normAutofit/>
          </a:bodyPr>
          <a:lstStyle/>
          <a:p>
            <a:r>
              <a:rPr lang="en-US" sz="2400" dirty="0"/>
              <a:t>It is collection of data objects and attributes as shown below:</a:t>
            </a:r>
          </a:p>
          <a:p>
            <a:pPr lvl="1"/>
            <a:r>
              <a:rPr lang="en-US" sz="2400" dirty="0"/>
              <a:t>Attribute is a characteristic of an object</a:t>
            </a:r>
          </a:p>
          <a:p>
            <a:pPr lvl="1"/>
            <a:r>
              <a:rPr lang="en-US" sz="2400" dirty="0"/>
              <a:t>Collection of attributes describe an object.</a:t>
            </a:r>
          </a:p>
          <a:p>
            <a:pPr marL="457200" lvl="1" indent="0">
              <a:buNone/>
            </a:pPr>
            <a:endParaRPr lang="en-US" dirty="0"/>
          </a:p>
          <a:p>
            <a:pPr marL="457200" lvl="1" indent="0">
              <a:buNone/>
            </a:pPr>
            <a:endParaRPr lang="en-US" dirty="0"/>
          </a:p>
        </p:txBody>
      </p:sp>
      <p:graphicFrame>
        <p:nvGraphicFramePr>
          <p:cNvPr id="5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63678912"/>
              </p:ext>
            </p:extLst>
          </p:nvPr>
        </p:nvGraphicFramePr>
        <p:xfrm>
          <a:off x="5485957" y="2187649"/>
          <a:ext cx="3513138" cy="3756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2" name="Document" r:id="rId4" imgW="5405040" imgH="5778360" progId="Word.Document.8">
                  <p:embed/>
                </p:oleObj>
              </mc:Choice>
              <mc:Fallback>
                <p:oleObj name="Document" r:id="rId4" imgW="5405040" imgH="5778360" progId="Word.Documen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85957" y="2187649"/>
                        <a:ext cx="3513138" cy="37560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AutoShape 12"/>
          <p:cNvSpPr>
            <a:spLocks/>
          </p:cNvSpPr>
          <p:nvPr/>
        </p:nvSpPr>
        <p:spPr bwMode="auto">
          <a:xfrm rot="5400000">
            <a:off x="6960576" y="461426"/>
            <a:ext cx="381001" cy="3071446"/>
          </a:xfrm>
          <a:prstGeom prst="leftBrace">
            <a:avLst>
              <a:gd name="adj1" fmla="val 68333"/>
              <a:gd name="adj2" fmla="val 50000"/>
            </a:avLst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" name="AutoShape 15"/>
          <p:cNvSpPr>
            <a:spLocks/>
          </p:cNvSpPr>
          <p:nvPr/>
        </p:nvSpPr>
        <p:spPr bwMode="auto">
          <a:xfrm>
            <a:off x="5234353" y="2187650"/>
            <a:ext cx="381000" cy="3616292"/>
          </a:xfrm>
          <a:prstGeom prst="leftBrace">
            <a:avLst>
              <a:gd name="adj1" fmla="val 68333"/>
              <a:gd name="adj2" fmla="val 50000"/>
            </a:avLst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6480013" y="1232972"/>
            <a:ext cx="143591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dirty="0">
                <a:solidFill>
                  <a:srgbClr val="FF0000"/>
                </a:solidFill>
              </a:rPr>
              <a:t>Attributes</a:t>
            </a:r>
          </a:p>
        </p:txBody>
      </p:sp>
      <p:sp>
        <p:nvSpPr>
          <p:cNvPr id="10" name="Rectangle 9"/>
          <p:cNvSpPr/>
          <p:nvPr/>
        </p:nvSpPr>
        <p:spPr>
          <a:xfrm>
            <a:off x="4304096" y="3324628"/>
            <a:ext cx="113053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dirty="0">
                <a:solidFill>
                  <a:srgbClr val="FF0000"/>
                </a:solidFill>
              </a:rPr>
              <a:t>Objects</a:t>
            </a:r>
          </a:p>
        </p:txBody>
      </p:sp>
    </p:spTree>
    <p:extLst>
      <p:ext uri="{BB962C8B-B14F-4D97-AF65-F5344CB8AC3E}">
        <p14:creationId xmlns:p14="http://schemas.microsoft.com/office/powerpoint/2010/main" val="215605023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Correlation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56573" y="1331259"/>
            <a:ext cx="6711654" cy="4195481"/>
          </a:xfrm>
        </p:spPr>
        <p:txBody>
          <a:bodyPr>
            <a:normAutofit/>
          </a:bodyPr>
          <a:lstStyle/>
          <a:p>
            <a:r>
              <a:rPr lang="en-US" sz="3000" dirty="0"/>
              <a:t>Correlation measures the linear relationship between objects</a:t>
            </a:r>
          </a:p>
          <a:p>
            <a:r>
              <a:rPr lang="en-US" sz="3000" dirty="0"/>
              <a:t>Compute correlation, we standardize data objects by taking their dot product.</a:t>
            </a:r>
          </a:p>
          <a:p>
            <a:r>
              <a:rPr lang="en-US" sz="3000" dirty="0"/>
              <a:t> Attributes are different, but similarity is needed. </a:t>
            </a:r>
          </a:p>
        </p:txBody>
      </p:sp>
    </p:spTree>
    <p:extLst>
      <p:ext uri="{BB962C8B-B14F-4D97-AF65-F5344CB8AC3E}">
        <p14:creationId xmlns:p14="http://schemas.microsoft.com/office/powerpoint/2010/main" val="245718288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Question 10: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4710" y="1853248"/>
            <a:ext cx="7055379" cy="4403090"/>
          </a:xfrm>
        </p:spPr>
        <p:txBody>
          <a:bodyPr>
            <a:normAutofit/>
          </a:bodyPr>
          <a:lstStyle/>
          <a:p>
            <a:r>
              <a:rPr lang="en-US" sz="3600" dirty="0"/>
              <a:t>To compute correlation, what rule do we use ?</a:t>
            </a:r>
            <a:endParaRPr lang="en-US" sz="3500" dirty="0"/>
          </a:p>
        </p:txBody>
      </p:sp>
    </p:spTree>
    <p:extLst>
      <p:ext uri="{BB962C8B-B14F-4D97-AF65-F5344CB8AC3E}">
        <p14:creationId xmlns:p14="http://schemas.microsoft.com/office/powerpoint/2010/main" val="65164560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">
            <a:extLst>
              <a:ext uri="{FF2B5EF4-FFF2-40B4-BE49-F238E27FC236}">
                <a16:creationId xmlns:a16="http://schemas.microsoft.com/office/drawing/2014/main" id="{A6519DCC-282C-4BAF-89DF-2C9B4FDFF85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81000" y="152400"/>
            <a:ext cx="5943600" cy="552450"/>
          </a:xfrm>
        </p:spPr>
        <p:txBody>
          <a:bodyPr/>
          <a:lstStyle/>
          <a:p>
            <a:r>
              <a:rPr lang="en-US" altLang="en-US" sz="2800"/>
              <a:t>Visually Evaluating Correlation</a:t>
            </a:r>
          </a:p>
        </p:txBody>
      </p:sp>
      <p:graphicFrame>
        <p:nvGraphicFramePr>
          <p:cNvPr id="8" name="Object 3">
            <a:extLst>
              <a:ext uri="{FF2B5EF4-FFF2-40B4-BE49-F238E27FC236}">
                <a16:creationId xmlns:a16="http://schemas.microsoft.com/office/drawing/2014/main" id="{031E790A-0003-4611-A2B2-D309A73233B9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28600" y="990600"/>
          <a:ext cx="6096000" cy="5381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73" name="Bitmap Image" r:id="rId3" imgW="6035563" imgH="5784081" progId="Paint.Picture">
                  <p:embed/>
                </p:oleObj>
              </mc:Choice>
              <mc:Fallback>
                <p:oleObj name="Bitmap Image" r:id="rId3" imgW="6035563" imgH="5784081" progId="Paint.Picture">
                  <p:embed/>
                  <p:pic>
                    <p:nvPicPr>
                      <p:cNvPr id="894979" name="Object 3">
                        <a:extLst>
                          <a:ext uri="{FF2B5EF4-FFF2-40B4-BE49-F238E27FC236}">
                            <a16:creationId xmlns:a16="http://schemas.microsoft.com/office/drawing/2014/main" id="{F320F332-7C82-4662-8711-3F34773F2A58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b="7918"/>
                      <a:stretch>
                        <a:fillRect/>
                      </a:stretch>
                    </p:blipFill>
                    <p:spPr bwMode="auto">
                      <a:xfrm>
                        <a:off x="228600" y="990600"/>
                        <a:ext cx="6096000" cy="53816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Text Box 4">
            <a:extLst>
              <a:ext uri="{FF2B5EF4-FFF2-40B4-BE49-F238E27FC236}">
                <a16:creationId xmlns:a16="http://schemas.microsoft.com/office/drawing/2014/main" id="{C7192002-2534-4771-92F2-9AB1729D11B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44640" y="1798320"/>
            <a:ext cx="2143760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1800" dirty="0"/>
              <a:t>Scatter plots showing the similarity from –1 to 1.</a:t>
            </a:r>
          </a:p>
        </p:txBody>
      </p:sp>
    </p:spTree>
    <p:extLst>
      <p:ext uri="{BB962C8B-B14F-4D97-AF65-F5344CB8AC3E}">
        <p14:creationId xmlns:p14="http://schemas.microsoft.com/office/powerpoint/2010/main" val="77854697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4710" y="452718"/>
            <a:ext cx="7055380" cy="807122"/>
          </a:xfrm>
        </p:spPr>
        <p:txBody>
          <a:bodyPr/>
          <a:lstStyle/>
          <a:p>
            <a:r>
              <a:rPr lang="en-US" dirty="0"/>
              <a:t>Density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56573" y="1331259"/>
            <a:ext cx="6711654" cy="2387301"/>
          </a:xfrm>
        </p:spPr>
        <p:txBody>
          <a:bodyPr>
            <a:normAutofit lnSpcReduction="10000"/>
          </a:bodyPr>
          <a:lstStyle/>
          <a:p>
            <a:r>
              <a:rPr lang="en-US" dirty="0"/>
              <a:t>Density-based clustering require a notion of density</a:t>
            </a:r>
          </a:p>
          <a:p>
            <a:r>
              <a:rPr lang="en-US" dirty="0"/>
              <a:t>Euclidean Density is a simplest approach to divide region into number of rectangular cells of equal volume and define density.</a:t>
            </a:r>
          </a:p>
          <a:p>
            <a:r>
              <a:rPr lang="en-US" dirty="0"/>
              <a:t>Is the number of points within specified radius of point.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E92A76C9-DE1F-4F34-9116-8A2BF42884E6}"/>
              </a:ext>
            </a:extLst>
          </p:cNvPr>
          <p:cNvSpPr txBox="1">
            <a:spLocks/>
          </p:cNvSpPr>
          <p:nvPr/>
        </p:nvSpPr>
        <p:spPr>
          <a:xfrm>
            <a:off x="484710" y="3673887"/>
            <a:ext cx="7055380" cy="633953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7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3200" dirty="0"/>
              <a:t>Euclidean Density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15D6410-7EB0-4078-A710-95065A1232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139396" y="4307840"/>
            <a:ext cx="3209084" cy="2260301"/>
          </a:xfrm>
          <a:prstGeom prst="rect">
            <a:avLst/>
          </a:prstGeom>
          <a:noFill/>
          <a:ln/>
          <a:extLst>
            <a:ext uri="{91240B29-F687-4f45-9708-019B960494DF}">
              <a14:hiddenLine xmlns="" xmlns:a14="http://schemas.microsoft.com/office/drawing/2010/main" w="12700" cap="flat" cmpd="sng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8689688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4710" y="452718"/>
            <a:ext cx="7055380" cy="718056"/>
          </a:xfrm>
        </p:spPr>
        <p:txBody>
          <a:bodyPr/>
          <a:lstStyle/>
          <a:p>
            <a:r>
              <a:rPr lang="en-US" dirty="0"/>
              <a:t>Examples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158BB33-CC5E-4046-A0D5-B93ACE77198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4710" y="1578073"/>
            <a:ext cx="4572000" cy="257352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2BC18879-5CDF-784B-8647-D634A3D6E78C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986" t="16719" r="67733" b="23067"/>
          <a:stretch/>
        </p:blipFill>
        <p:spPr>
          <a:xfrm>
            <a:off x="484710" y="4275284"/>
            <a:ext cx="2677499" cy="1923068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28D23098-7CFC-A543-B871-774BDC92702C}"/>
              </a:ext>
            </a:extLst>
          </p:cNvPr>
          <p:cNvSpPr txBox="1"/>
          <p:nvPr/>
        </p:nvSpPr>
        <p:spPr>
          <a:xfrm>
            <a:off x="5437240" y="2680171"/>
            <a:ext cx="12987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Euclidean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4C81C08-C0FD-144F-8A10-15AB3A6641A7}"/>
              </a:ext>
            </a:extLst>
          </p:cNvPr>
          <p:cNvSpPr txBox="1"/>
          <p:nvPr/>
        </p:nvSpPr>
        <p:spPr>
          <a:xfrm>
            <a:off x="5437239" y="4867486"/>
            <a:ext cx="9108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Graph</a:t>
            </a:r>
          </a:p>
        </p:txBody>
      </p:sp>
    </p:spTree>
    <p:extLst>
      <p:ext uri="{BB962C8B-B14F-4D97-AF65-F5344CB8AC3E}">
        <p14:creationId xmlns:p14="http://schemas.microsoft.com/office/powerpoint/2010/main" val="14312451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Question 1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Example of attribute ? </a:t>
            </a:r>
            <a:endParaRPr lang="en-US" sz="3500" dirty="0"/>
          </a:p>
        </p:txBody>
      </p:sp>
    </p:spTree>
    <p:extLst>
      <p:ext uri="{BB962C8B-B14F-4D97-AF65-F5344CB8AC3E}">
        <p14:creationId xmlns:p14="http://schemas.microsoft.com/office/powerpoint/2010/main" val="198839250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Types of Attributes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65416"/>
            <a:ext cx="8229600" cy="5257800"/>
          </a:xfrm>
        </p:spPr>
        <p:txBody>
          <a:bodyPr>
            <a:normAutofit/>
          </a:bodyPr>
          <a:lstStyle/>
          <a:p>
            <a:r>
              <a:rPr lang="en-US" dirty="0"/>
              <a:t>Nominal</a:t>
            </a:r>
          </a:p>
          <a:p>
            <a:pPr lvl="1"/>
            <a:r>
              <a:rPr lang="en-US" dirty="0"/>
              <a:t>It only provides information to differentiate between objects</a:t>
            </a:r>
          </a:p>
          <a:p>
            <a:pPr lvl="1"/>
            <a:r>
              <a:rPr lang="en-US" dirty="0"/>
              <a:t>Categories with no order</a:t>
            </a:r>
          </a:p>
          <a:p>
            <a:r>
              <a:rPr lang="en-US" dirty="0"/>
              <a:t>Ordinal</a:t>
            </a:r>
          </a:p>
          <a:p>
            <a:pPr lvl="1"/>
            <a:r>
              <a:rPr lang="en-US" dirty="0"/>
              <a:t>It provides enough information to order objects</a:t>
            </a:r>
          </a:p>
          <a:p>
            <a:pPr lvl="1"/>
            <a:r>
              <a:rPr lang="en-US" dirty="0"/>
              <a:t>Categories with a meaningful order</a:t>
            </a:r>
          </a:p>
          <a:p>
            <a:r>
              <a:rPr lang="en-US" dirty="0"/>
              <a:t>Interval</a:t>
            </a:r>
          </a:p>
          <a:p>
            <a:pPr lvl="1"/>
            <a:r>
              <a:rPr lang="en-US" dirty="0"/>
              <a:t>The difference between values are meaningful (unit of measurements)</a:t>
            </a:r>
          </a:p>
          <a:p>
            <a:r>
              <a:rPr lang="en-US" dirty="0"/>
              <a:t>Ratio</a:t>
            </a:r>
          </a:p>
          <a:p>
            <a:pPr lvl="1"/>
            <a:r>
              <a:rPr lang="en-US" dirty="0"/>
              <a:t>Both differences and ratios are meaningful</a:t>
            </a:r>
          </a:p>
          <a:p>
            <a:pPr lvl="1"/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948567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Question 2: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500" dirty="0"/>
              <a:t>What can be an example of nominal attribute? </a:t>
            </a:r>
          </a:p>
        </p:txBody>
      </p:sp>
    </p:spTree>
    <p:extLst>
      <p:ext uri="{BB962C8B-B14F-4D97-AF65-F5344CB8AC3E}">
        <p14:creationId xmlns:p14="http://schemas.microsoft.com/office/powerpoint/2010/main" val="55109171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Experimental vs. Observational Data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7700" y="2052926"/>
            <a:ext cx="6711654" cy="2951828"/>
          </a:xfrm>
        </p:spPr>
        <p:txBody>
          <a:bodyPr/>
          <a:lstStyle/>
          <a:p>
            <a:r>
              <a:rPr lang="en-US" dirty="0"/>
              <a:t>Experimental</a:t>
            </a:r>
          </a:p>
          <a:p>
            <a:pPr lvl="1"/>
            <a:r>
              <a:rPr lang="en-US" dirty="0"/>
              <a:t>Data which is collected and which is exercised with a control over all attributes</a:t>
            </a:r>
          </a:p>
          <a:p>
            <a:pPr marL="457200" lvl="1" indent="0">
              <a:buNone/>
            </a:pPr>
            <a:endParaRPr lang="en-US" dirty="0"/>
          </a:p>
          <a:p>
            <a:r>
              <a:rPr lang="en-US" dirty="0"/>
              <a:t>Observational</a:t>
            </a:r>
          </a:p>
          <a:p>
            <a:pPr lvl="1"/>
            <a:r>
              <a:rPr lang="en-US" dirty="0"/>
              <a:t>Data which is collected with no such control and most of all data in data mining is observational data.</a:t>
            </a:r>
          </a:p>
        </p:txBody>
      </p:sp>
    </p:spTree>
    <p:extLst>
      <p:ext uri="{BB962C8B-B14F-4D97-AF65-F5344CB8AC3E}">
        <p14:creationId xmlns:p14="http://schemas.microsoft.com/office/powerpoint/2010/main" val="105725237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Question 3: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600" dirty="0"/>
              <a:t>What type of study this can be: </a:t>
            </a:r>
          </a:p>
          <a:p>
            <a:pPr lvl="1"/>
            <a:r>
              <a:rPr lang="en-US" sz="3400" dirty="0"/>
              <a:t>Students drinking tea before bedtime.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840380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dirty="0"/>
              <a:t>Types of data sets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7699" y="1488563"/>
            <a:ext cx="7033771" cy="4900815"/>
          </a:xfrm>
        </p:spPr>
        <p:txBody>
          <a:bodyPr>
            <a:normAutofit/>
          </a:bodyPr>
          <a:lstStyle/>
          <a:p>
            <a:pPr marL="285750" indent="-285750">
              <a:lnSpc>
                <a:spcPct val="95000"/>
              </a:lnSpc>
              <a:spcBef>
                <a:spcPct val="20000"/>
              </a:spcBef>
            </a:pPr>
            <a:r>
              <a:rPr lang="en-US" b="1" dirty="0">
                <a:cs typeface="Times New Roman" charset="0"/>
              </a:rPr>
              <a:t>Record</a:t>
            </a:r>
          </a:p>
          <a:p>
            <a:pPr lvl="1">
              <a:lnSpc>
                <a:spcPct val="95000"/>
              </a:lnSpc>
              <a:spcBef>
                <a:spcPct val="20000"/>
              </a:spcBef>
            </a:pPr>
            <a:r>
              <a:rPr lang="en-US" sz="2000" b="1" dirty="0">
                <a:cs typeface="Times New Roman" charset="0"/>
              </a:rPr>
              <a:t>Data Matrix</a:t>
            </a:r>
          </a:p>
          <a:p>
            <a:pPr lvl="1">
              <a:lnSpc>
                <a:spcPct val="95000"/>
              </a:lnSpc>
              <a:spcBef>
                <a:spcPct val="20000"/>
              </a:spcBef>
            </a:pPr>
            <a:r>
              <a:rPr lang="en-US" sz="2000" b="1" dirty="0">
                <a:cs typeface="Times New Roman" charset="0"/>
              </a:rPr>
              <a:t>Document Data</a:t>
            </a:r>
          </a:p>
          <a:p>
            <a:pPr lvl="1">
              <a:lnSpc>
                <a:spcPct val="95000"/>
              </a:lnSpc>
              <a:spcBef>
                <a:spcPct val="20000"/>
              </a:spcBef>
            </a:pPr>
            <a:r>
              <a:rPr lang="en-US" sz="2000" b="1" dirty="0">
                <a:cs typeface="Times New Roman" charset="0"/>
              </a:rPr>
              <a:t>Transaction Data</a:t>
            </a:r>
            <a:endParaRPr lang="en-US" sz="2000" b="1" dirty="0"/>
          </a:p>
          <a:p>
            <a:pPr marL="285750" indent="-285750">
              <a:lnSpc>
                <a:spcPct val="95000"/>
              </a:lnSpc>
              <a:spcBef>
                <a:spcPct val="20000"/>
              </a:spcBef>
            </a:pPr>
            <a:r>
              <a:rPr lang="en-US" b="1" dirty="0">
                <a:cs typeface="Times New Roman" charset="0"/>
              </a:rPr>
              <a:t>Graph</a:t>
            </a:r>
          </a:p>
          <a:p>
            <a:pPr lvl="1">
              <a:lnSpc>
                <a:spcPct val="95000"/>
              </a:lnSpc>
              <a:spcBef>
                <a:spcPct val="20000"/>
              </a:spcBef>
            </a:pPr>
            <a:r>
              <a:rPr lang="en-US" sz="2000" b="1" dirty="0">
                <a:cs typeface="Times New Roman" charset="0"/>
              </a:rPr>
              <a:t>World Wide Web</a:t>
            </a:r>
          </a:p>
          <a:p>
            <a:pPr lvl="1">
              <a:lnSpc>
                <a:spcPct val="95000"/>
              </a:lnSpc>
              <a:spcBef>
                <a:spcPct val="20000"/>
              </a:spcBef>
            </a:pPr>
            <a:r>
              <a:rPr lang="en-US" sz="2000" b="1" dirty="0">
                <a:cs typeface="Times New Roman" charset="0"/>
              </a:rPr>
              <a:t>Molecular Structures</a:t>
            </a:r>
          </a:p>
          <a:p>
            <a:pPr marL="285750" indent="-285750">
              <a:lnSpc>
                <a:spcPct val="95000"/>
              </a:lnSpc>
              <a:spcBef>
                <a:spcPct val="20000"/>
              </a:spcBef>
            </a:pPr>
            <a:r>
              <a:rPr lang="en-US" b="1" dirty="0">
                <a:cs typeface="Times New Roman" charset="0"/>
              </a:rPr>
              <a:t>Ordered</a:t>
            </a:r>
          </a:p>
          <a:p>
            <a:pPr lvl="1">
              <a:lnSpc>
                <a:spcPct val="95000"/>
              </a:lnSpc>
              <a:spcBef>
                <a:spcPct val="20000"/>
              </a:spcBef>
            </a:pPr>
            <a:r>
              <a:rPr lang="en-US" sz="2000" b="1" dirty="0">
                <a:cs typeface="Times New Roman" charset="0"/>
              </a:rPr>
              <a:t>Spatial Data</a:t>
            </a:r>
          </a:p>
          <a:p>
            <a:pPr lvl="1">
              <a:lnSpc>
                <a:spcPct val="95000"/>
              </a:lnSpc>
              <a:spcBef>
                <a:spcPct val="20000"/>
              </a:spcBef>
            </a:pPr>
            <a:r>
              <a:rPr lang="en-US" sz="2000" b="1" dirty="0">
                <a:cs typeface="Times New Roman" charset="0"/>
              </a:rPr>
              <a:t>Temporal Data</a:t>
            </a:r>
          </a:p>
          <a:p>
            <a:pPr lvl="1">
              <a:lnSpc>
                <a:spcPct val="95000"/>
              </a:lnSpc>
              <a:spcBef>
                <a:spcPct val="20000"/>
              </a:spcBef>
            </a:pPr>
            <a:r>
              <a:rPr lang="en-US" sz="2000" b="1" dirty="0">
                <a:cs typeface="Times New Roman" charset="0"/>
              </a:rPr>
              <a:t>Sequential Data</a:t>
            </a:r>
          </a:p>
          <a:p>
            <a:pPr lvl="1">
              <a:lnSpc>
                <a:spcPct val="95000"/>
              </a:lnSpc>
              <a:spcBef>
                <a:spcPct val="20000"/>
              </a:spcBef>
            </a:pPr>
            <a:r>
              <a:rPr lang="en-US" sz="2000" b="1" dirty="0">
                <a:cs typeface="Times New Roman" charset="0"/>
              </a:rPr>
              <a:t>Genetic Sequence Data</a:t>
            </a:r>
          </a:p>
        </p:txBody>
      </p:sp>
    </p:spTree>
    <p:extLst>
      <p:ext uri="{BB962C8B-B14F-4D97-AF65-F5344CB8AC3E}">
        <p14:creationId xmlns:p14="http://schemas.microsoft.com/office/powerpoint/2010/main" val="216552334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Question 4: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500" dirty="0"/>
              <a:t>What is Record Data?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690413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F9C9D"/>
      </a:accent5>
      <a:accent6>
        <a:srgbClr val="9E5E9B"/>
      </a:accent6>
      <a:hlink>
        <a:srgbClr val="58C1BA"/>
      </a:hlink>
      <a:folHlink>
        <a:srgbClr val="9DD0CB"/>
      </a:folHlink>
    </a:clrScheme>
    <a:fontScheme name="Ion">
      <a:maj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0</TotalTime>
  <Words>828</Words>
  <Application>Microsoft Office PowerPoint</Application>
  <PresentationFormat>On-screen Show (4:3)</PresentationFormat>
  <Paragraphs>137</Paragraphs>
  <Slides>24</Slides>
  <Notes>9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24</vt:i4>
      </vt:variant>
    </vt:vector>
  </HeadingPairs>
  <TitlesOfParts>
    <vt:vector size="31" baseType="lpstr">
      <vt:lpstr>Arial</vt:lpstr>
      <vt:lpstr>Calibri</vt:lpstr>
      <vt:lpstr>Century Gothic</vt:lpstr>
      <vt:lpstr>Wingdings 3</vt:lpstr>
      <vt:lpstr>Ion</vt:lpstr>
      <vt:lpstr>Document</vt:lpstr>
      <vt:lpstr>Bitmap Image</vt:lpstr>
      <vt:lpstr>Group 9 – Data Mining: Data</vt:lpstr>
      <vt:lpstr>Data</vt:lpstr>
      <vt:lpstr>Question 1</vt:lpstr>
      <vt:lpstr>Types of Attributes</vt:lpstr>
      <vt:lpstr>Question 2:</vt:lpstr>
      <vt:lpstr>Experimental vs. Observational Data</vt:lpstr>
      <vt:lpstr>Question 3: </vt:lpstr>
      <vt:lpstr>Types of data sets </vt:lpstr>
      <vt:lpstr>Question 4: </vt:lpstr>
      <vt:lpstr>Data Preprocessing</vt:lpstr>
      <vt:lpstr>Question 5: </vt:lpstr>
      <vt:lpstr>Data Preprocessing</vt:lpstr>
      <vt:lpstr>Question 6:</vt:lpstr>
      <vt:lpstr>Similarity and Dissimilarity</vt:lpstr>
      <vt:lpstr>Question 7:</vt:lpstr>
      <vt:lpstr>Common Properties</vt:lpstr>
      <vt:lpstr>Question 8:</vt:lpstr>
      <vt:lpstr>Similarity </vt:lpstr>
      <vt:lpstr>Question 9:</vt:lpstr>
      <vt:lpstr>Correlation</vt:lpstr>
      <vt:lpstr>Question 10:</vt:lpstr>
      <vt:lpstr>Visually Evaluating Correlation</vt:lpstr>
      <vt:lpstr>Density</vt:lpstr>
      <vt:lpstr>Examples</vt:lpstr>
    </vt:vector>
  </TitlesOfParts>
  <Company>cp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Group 9 - Data</dc:title>
  <dc:creator>nirali patel</dc:creator>
  <cp:lastModifiedBy>Neha Ughade</cp:lastModifiedBy>
  <cp:revision>49</cp:revision>
  <dcterms:created xsi:type="dcterms:W3CDTF">2019-02-22T00:57:01Z</dcterms:created>
  <dcterms:modified xsi:type="dcterms:W3CDTF">2019-02-26T22:34:47Z</dcterms:modified>
</cp:coreProperties>
</file>