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73" r:id="rId2"/>
    <p:sldId id="261" r:id="rId3"/>
    <p:sldId id="262" r:id="rId4"/>
    <p:sldId id="263" r:id="rId5"/>
    <p:sldId id="264" r:id="rId6"/>
    <p:sldId id="267" r:id="rId7"/>
    <p:sldId id="268" r:id="rId8"/>
    <p:sldId id="257" r:id="rId9"/>
    <p:sldId id="258" r:id="rId10"/>
    <p:sldId id="271" r:id="rId11"/>
    <p:sldId id="272" r:id="rId12"/>
    <p:sldId id="266" r:id="rId13"/>
    <p:sldId id="265" r:id="rId14"/>
    <p:sldId id="260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5648-AF07-4C04-8FAE-00DA41E12CF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824E8-09A1-4774-BC79-E42CFE9FB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7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-shinglin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https://en.wikipedia.org/wiki/W-shingling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824E8-09A1-4774-BC79-E42CFE9FBC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B6F7-AF81-4CB6-A0B3-20BD7AEA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Retrieval Term Vocabulary and Posting Lists Web Search Basics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189BE-87B7-4E20-9788-9E84A918B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06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C8A8-E983-4FF3-883C-B02337EB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Posting Lists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C722-6CD3-4C2A-B8B0-08BE900ED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702560"/>
            <a:ext cx="11470640" cy="37082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item in the list which record that a term appeared in a document is called as posting.</a:t>
            </a:r>
          </a:p>
          <a:p>
            <a:r>
              <a:rPr lang="en-US" dirty="0"/>
              <a:t>the list in then is called posting list and all posting lists taken together are referred as posting lists.</a:t>
            </a:r>
          </a:p>
          <a:p>
            <a:endParaRPr lang="en-US" dirty="0"/>
          </a:p>
          <a:p>
            <a:r>
              <a:rPr lang="en-US" dirty="0"/>
              <a:t>Faster Posting List interaction via skip pointers - </a:t>
            </a:r>
          </a:p>
          <a:p>
            <a:r>
              <a:rPr lang="en-US" dirty="0"/>
              <a:t>Walk through two posting simultaneously in time linear in total number of posting entries is bit time consuming. </a:t>
            </a:r>
          </a:p>
          <a:p>
            <a:r>
              <a:rPr lang="en-US" dirty="0"/>
              <a:t>Hence to improve the </a:t>
            </a:r>
            <a:r>
              <a:rPr lang="en-US" dirty="0" err="1"/>
              <a:t>the</a:t>
            </a:r>
            <a:r>
              <a:rPr lang="en-US" dirty="0"/>
              <a:t> efficiency we use fast posting via skip pointers</a:t>
            </a:r>
          </a:p>
          <a:p>
            <a:endParaRPr lang="en-US" dirty="0"/>
          </a:p>
          <a:p>
            <a:r>
              <a:rPr lang="en-US" dirty="0"/>
              <a:t>How it works  - </a:t>
            </a:r>
          </a:p>
          <a:p>
            <a:r>
              <a:rPr lang="en-US" dirty="0"/>
              <a:t>Take the list and augment it with skip pointers at indexing time.</a:t>
            </a:r>
          </a:p>
          <a:p>
            <a:endParaRPr lang="en-US" dirty="0"/>
          </a:p>
          <a:p>
            <a:r>
              <a:rPr lang="en-US" dirty="0"/>
              <a:t>Skip pointers points to a random node in the list far ahead by skipping some node in between.</a:t>
            </a:r>
          </a:p>
          <a:p>
            <a:pPr marL="45720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2 4 8 41 48 64 128</a:t>
            </a:r>
          </a:p>
          <a:p>
            <a:pPr marL="45720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1 2 3 8 11 17 21 31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F1055-52F0-4852-9585-13DC0EE8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Positional Posting and Phrase queries - </a:t>
            </a:r>
          </a:p>
          <a:p>
            <a:r>
              <a:rPr lang="en-US" dirty="0"/>
              <a:t>Complex and technical terms with multi word compounds or phrases.</a:t>
            </a:r>
          </a:p>
          <a:p>
            <a:r>
              <a:rPr lang="en-US" dirty="0" err="1"/>
              <a:t>e.g</a:t>
            </a:r>
            <a:r>
              <a:rPr lang="en-US" dirty="0"/>
              <a:t> "Stanford university”</a:t>
            </a:r>
          </a:p>
          <a:p>
            <a:r>
              <a:rPr lang="en-US" dirty="0"/>
              <a:t>To be able to support such queries, it is no longer sufficient for postings lists to be simply lists</a:t>
            </a:r>
          </a:p>
          <a:p>
            <a:r>
              <a:rPr lang="en-US" dirty="0"/>
              <a:t>of documents that contain individual terms.</a:t>
            </a:r>
          </a:p>
          <a:p>
            <a:r>
              <a:rPr lang="en-US" dirty="0"/>
              <a:t>A search engine should not only support phrase queries, but implement them efficiently.</a:t>
            </a:r>
          </a:p>
          <a:p>
            <a:r>
              <a:rPr lang="en-US" dirty="0" err="1"/>
              <a:t>Biword</a:t>
            </a:r>
            <a:r>
              <a:rPr lang="en-US" dirty="0"/>
              <a:t> Indexes -</a:t>
            </a:r>
          </a:p>
          <a:p>
            <a:r>
              <a:rPr lang="en-US" dirty="0"/>
              <a:t>Index every consecutive pair of terms in the text as phrase</a:t>
            </a:r>
          </a:p>
          <a:p>
            <a:r>
              <a:rPr lang="en-US" dirty="0"/>
              <a:t>Positional Indexes - </a:t>
            </a:r>
          </a:p>
          <a:p>
            <a:r>
              <a:rPr lang="en-US" dirty="0"/>
              <a:t>In the posting, store for each term the position which token of it appear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7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26149-F834-495D-A010-7388B6D3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search basics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FA1523-5263-4F05-8D86-ABA189BCB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531288" cy="5377393"/>
          </a:xfrm>
        </p:spPr>
        <p:txBody>
          <a:bodyPr>
            <a:normAutofit/>
          </a:bodyPr>
          <a:lstStyle/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Anchor text is the clickable text in a hyperlink. Anchor text is relevant to the page the user is linking to, rather than generic text.</a:t>
            </a:r>
          </a:p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The keywords in anchor text are one of the many signals search engines use to determine the topic of a web page.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Anchor text is the clickable text in a hyperlink. Anchor text is relevant to the page the user is linking to, rather than generic text.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The keywords in anchor text are one of the many signals search engines use to determine the topic of a web page.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0C8921-01A4-354B-B3D7-C6BDCC970E3A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2222287"/>
            <a:ext cx="2489200" cy="64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oogle Shape;190;p35">
            <a:extLst>
              <a:ext uri="{FF2B5EF4-FFF2-40B4-BE49-F238E27FC236}">
                <a16:creationId xmlns:a16="http://schemas.microsoft.com/office/drawing/2014/main" id="{0AB79982-C309-462F-AD95-FFABA87378DF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7750" y="2409126"/>
            <a:ext cx="4481512" cy="3733611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60106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C870-2DCD-4840-8A5F-C136EB5B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search user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3AD73-A316-489A-B93E-2964997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2194560"/>
            <a:ext cx="10580710" cy="4216251"/>
          </a:xfrm>
        </p:spPr>
        <p:txBody>
          <a:bodyPr>
            <a:normAutofit fontScale="62500" lnSpcReduction="20000"/>
          </a:bodyPr>
          <a:lstStyle/>
          <a:p>
            <a:pPr marL="186262" algn="just">
              <a:lnSpc>
                <a:spcPct val="90000"/>
              </a:lnSpc>
              <a:buSzPts val="1400"/>
            </a:pPr>
            <a:r>
              <a:rPr lang="en-US" sz="2000" dirty="0"/>
              <a:t>Google identified 2 principles :</a:t>
            </a:r>
          </a:p>
          <a:p>
            <a:pPr marL="472012" indent="-285750" algn="just">
              <a:lnSpc>
                <a:spcPct val="90000"/>
              </a:lnSpc>
              <a:buSzPts val="1400"/>
              <a:buFont typeface="Arial" panose="020B0604020202020204" pitchFamily="34" charset="0"/>
              <a:buChar char="•"/>
            </a:pPr>
            <a:r>
              <a:rPr lang="en-US" sz="2000" dirty="0"/>
              <a:t>A focus on relevance, specifically precision rather than recall in the first few results.</a:t>
            </a:r>
          </a:p>
          <a:p>
            <a:pPr marL="186262" algn="just">
              <a:lnSpc>
                <a:spcPct val="90000"/>
              </a:lnSpc>
              <a:buSzPts val="1400"/>
            </a:pPr>
            <a:r>
              <a:rPr lang="en-US" sz="2000" dirty="0"/>
              <a:t> </a:t>
            </a:r>
          </a:p>
          <a:p>
            <a:pPr marL="472012" indent="-285750" algn="just">
              <a:lnSpc>
                <a:spcPct val="90000"/>
              </a:lnSpc>
              <a:buSzPts val="1400"/>
              <a:buFont typeface="Arial" panose="020B0604020202020204" pitchFamily="34" charset="0"/>
              <a:buChar char="•"/>
            </a:pPr>
            <a:r>
              <a:rPr lang="en-US" sz="2000" dirty="0"/>
              <a:t>A user experience that is lightweight, meaning that both the search query page and the search results page are uncluttered and almost entirely textual, with very few graphical elements.</a:t>
            </a:r>
          </a:p>
          <a:p>
            <a:pPr marL="186262" algn="just">
              <a:lnSpc>
                <a:spcPct val="90000"/>
              </a:lnSpc>
              <a:buSzPts val="1400"/>
            </a:pPr>
            <a:endParaRPr lang="en-US" sz="2000" dirty="0"/>
          </a:p>
          <a:p>
            <a:pPr marL="186262" algn="just">
              <a:lnSpc>
                <a:spcPct val="90000"/>
              </a:lnSpc>
              <a:buSzPts val="1400"/>
            </a:pPr>
            <a:r>
              <a:rPr lang="en-US" sz="2000" dirty="0"/>
              <a:t>Three broad categories into which common web search queries can be grouped:</a:t>
            </a:r>
          </a:p>
          <a:p>
            <a:pPr marL="929212" lvl="1" algn="just">
              <a:lnSpc>
                <a:spcPct val="90000"/>
              </a:lnSpc>
              <a:buSzPts val="1400"/>
              <a:buFont typeface="Arial" panose="020B0604020202020204" pitchFamily="34" charset="0"/>
              <a:buChar char="•"/>
            </a:pPr>
            <a:r>
              <a:rPr lang="en-US" sz="2000" dirty="0"/>
              <a:t>Informational </a:t>
            </a:r>
          </a:p>
          <a:p>
            <a:pPr marL="1386412" lvl="2" indent="-285750" algn="just">
              <a:lnSpc>
                <a:spcPct val="90000"/>
              </a:lnSpc>
              <a:buSzPts val="1400"/>
              <a:buFont typeface="Wingdings" pitchFamily="2" charset="2"/>
              <a:buChar char="Ø"/>
            </a:pPr>
            <a:r>
              <a:rPr lang="en-US" sz="2000" dirty="0"/>
              <a:t>To obtain general information on a broad list of topics that returns multiple web pages.</a:t>
            </a:r>
          </a:p>
          <a:p>
            <a:pPr marL="643462" lvl="1" algn="just">
              <a:lnSpc>
                <a:spcPct val="90000"/>
              </a:lnSpc>
              <a:buSzPts val="1400"/>
            </a:pPr>
            <a:r>
              <a:rPr lang="en-US" sz="2000" dirty="0"/>
              <a:t>		example: laptop</a:t>
            </a:r>
          </a:p>
          <a:p>
            <a:pPr marL="929212" lvl="1" algn="just">
              <a:lnSpc>
                <a:spcPct val="90000"/>
              </a:lnSpc>
              <a:buSzPts val="1400"/>
              <a:buFont typeface="Arial" panose="020B0604020202020204" pitchFamily="34" charset="0"/>
              <a:buChar char="•"/>
            </a:pPr>
            <a:r>
              <a:rPr lang="en-US" sz="2000" dirty="0"/>
              <a:t>Navigational : </a:t>
            </a:r>
          </a:p>
          <a:p>
            <a:pPr marL="1386412" lvl="2" indent="-285750" algn="just">
              <a:lnSpc>
                <a:spcPct val="90000"/>
              </a:lnSpc>
              <a:buSzPts val="1400"/>
              <a:buFont typeface="Wingdings" pitchFamily="2" charset="2"/>
              <a:buChar char="Ø"/>
            </a:pPr>
            <a:r>
              <a:rPr lang="en-US" sz="2000" dirty="0"/>
              <a:t>to obtain the website or the home page of a single entity</a:t>
            </a:r>
          </a:p>
          <a:p>
            <a:pPr marL="643462" lvl="1" algn="just">
              <a:lnSpc>
                <a:spcPct val="90000"/>
              </a:lnSpc>
              <a:buSzPts val="1400"/>
            </a:pPr>
            <a:r>
              <a:rPr lang="en-US" sz="2000" dirty="0"/>
              <a:t> 		example: </a:t>
            </a:r>
            <a:r>
              <a:rPr lang="en-US" sz="2000" dirty="0" err="1"/>
              <a:t>unc</a:t>
            </a:r>
            <a:r>
              <a:rPr lang="en-US" sz="2000" dirty="0"/>
              <a:t> charlotte</a:t>
            </a:r>
          </a:p>
          <a:p>
            <a:pPr marL="929212" lvl="1" algn="just">
              <a:lnSpc>
                <a:spcPct val="90000"/>
              </a:lnSpc>
              <a:buSzPts val="1400"/>
              <a:buFont typeface="Arial" panose="020B0604020202020204" pitchFamily="34" charset="0"/>
              <a:buChar char="•"/>
            </a:pPr>
            <a:r>
              <a:rPr lang="en-US" sz="2000" dirty="0"/>
              <a:t>Transactional </a:t>
            </a:r>
          </a:p>
          <a:p>
            <a:pPr marL="1386412" lvl="2" indent="-285750" algn="just">
              <a:lnSpc>
                <a:spcPct val="90000"/>
              </a:lnSpc>
              <a:buSzPts val="1400"/>
              <a:buFont typeface="Wingdings" pitchFamily="2" charset="2"/>
              <a:buChar char="Ø"/>
            </a:pPr>
            <a:r>
              <a:rPr lang="en-US" sz="2000" dirty="0"/>
              <a:t>To obtain a list of services that provide the interface for various transactions </a:t>
            </a:r>
          </a:p>
          <a:p>
            <a:pPr marL="1557862" lvl="3" algn="just">
              <a:lnSpc>
                <a:spcPct val="90000"/>
              </a:lnSpc>
              <a:buSzPts val="1400"/>
            </a:pPr>
            <a:r>
              <a:rPr lang="en-US" sz="2000" dirty="0"/>
              <a:t>	example: purchasing a  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9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C4DB-F593-48FA-B41E-9B55E15B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Rank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8A51-603D-4AEC-A02B-6F46EB4A2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PageRank (PR) is an algorithm used by Google Search to rank web pages in their search engine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PageRank works by counting the number and quality of links to a page to determine a rough estimate of how important the website is. The underlying assumption is that more important websites are likely to receive more links from other websites.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websites whose links are posted in other pages seem to rank higher and this lead to a lot of spamming low quality links to eradicate this Google came up with a fix in their algorithm and released an update called panda which removed all low quality links and emphasized getting high quality links over low quality links.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04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D31-46BE-4044-9D39-BB0BCEB44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7657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BA9D-775E-4C52-A51C-D030C4F3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Information</a:t>
            </a:r>
            <a:r>
              <a:rPr lang="en-US" dirty="0"/>
              <a:t> Retrieval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524BB-78C7-407A-B1F2-E62F1EBE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Oswald"/>
              </a:rPr>
              <a:t>Information Retrieval is </a:t>
            </a:r>
            <a:r>
              <a:rPr lang="en" dirty="0">
                <a:sym typeface="Oswald"/>
              </a:rPr>
              <a:t>is finding material of an unstructured nature that satisfies an information need from within large collections.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used retrieve data from large collection of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Information Retrieval can also be used to retrieve data from the semi-structured data which contains java in the title and threading in the body.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Information Retrieval can distinguished on the scale on which they operate like the Web Search, Personal Information Retrieval, Domain-specific 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8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0EE0-04E2-4F8A-9E79-D736F74F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Boolean Retrieval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22680-2A18-4BF6-879F-3B523A83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 Retrieval Model is the simplest model to base an Information Retrieval Model.</a:t>
            </a:r>
          </a:p>
          <a:p>
            <a:r>
              <a:rPr lang="en-US" dirty="0"/>
              <a:t>This model consists of terms like AND, OR, NOT.</a:t>
            </a:r>
          </a:p>
          <a:p>
            <a:r>
              <a:rPr lang="en-US" dirty="0"/>
              <a:t>In this the result will be the documents which satisfy the Boolean expression.</a:t>
            </a:r>
          </a:p>
          <a:p>
            <a:r>
              <a:rPr lang="en-US" dirty="0"/>
              <a:t>This is one of the precise retrieval tool.</a:t>
            </a:r>
          </a:p>
          <a:p>
            <a:r>
              <a:rPr lang="en-US" dirty="0" err="1"/>
              <a:t>Eg</a:t>
            </a:r>
            <a:r>
              <a:rPr lang="en-US" dirty="0"/>
              <a:t>: Brutus AND Calpurnia.</a:t>
            </a:r>
          </a:p>
          <a:p>
            <a:r>
              <a:rPr lang="en-US" dirty="0"/>
              <a:t>In the above example Brutus is searched in the Dictionary and then Calpurnia and from the result we search the intersection which contains both Brutus and Calpurnia.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0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66E4-A799-40DA-A40A-F97052F5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Incidence Matrix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1C3E3-E0F3-4753-BDB7-D916F18F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accent1"/>
              </a:buClr>
              <a:buSzPts val="2000"/>
              <a:buNone/>
            </a:pPr>
            <a:r>
              <a:rPr lang="en-US" b="1" dirty="0">
                <a:ea typeface="Calibri"/>
                <a:cs typeface="Calibri"/>
                <a:sym typeface="Calibri"/>
              </a:rPr>
              <a:t>Grep:</a:t>
            </a:r>
            <a:r>
              <a:rPr lang="en-US" dirty="0">
                <a:ea typeface="Calibri"/>
                <a:cs typeface="Calibri"/>
                <a:sym typeface="Calibri"/>
              </a:rPr>
              <a:t> Linear Scan from beginning through all text by grep. </a:t>
            </a:r>
            <a:r>
              <a:rPr lang="en-US" dirty="0">
                <a:cs typeface="Calibri"/>
                <a:sym typeface="Calibri"/>
              </a:rPr>
              <a:t>But its s</a:t>
            </a:r>
            <a:r>
              <a:rPr lang="en-US" dirty="0">
                <a:cs typeface="Calibri"/>
              </a:rPr>
              <a:t>low, line-oriented, less flexible.</a:t>
            </a:r>
            <a:endParaRPr lang="en-US" dirty="0">
              <a:cs typeface="Calibri"/>
              <a:sym typeface="Calibri"/>
            </a:endParaRPr>
          </a:p>
          <a:p>
            <a:pPr marL="0" lvl="0" indent="0">
              <a:spcBef>
                <a:spcPts val="1400"/>
              </a:spcBef>
              <a:buClr>
                <a:schemeClr val="accent1"/>
              </a:buClr>
              <a:buSzPts val="2000"/>
              <a:buNone/>
            </a:pPr>
            <a:r>
              <a:rPr lang="en-US" b="1" dirty="0">
                <a:ea typeface="Calibri"/>
                <a:cs typeface="Calibri"/>
                <a:sym typeface="Calibri"/>
              </a:rPr>
              <a:t>Incidence Matrix</a:t>
            </a:r>
            <a:r>
              <a:rPr lang="en-US" dirty="0">
                <a:ea typeface="Calibri"/>
                <a:cs typeface="Calibri"/>
                <a:sym typeface="Calibri"/>
              </a:rPr>
              <a:t>: R</a:t>
            </a:r>
            <a:r>
              <a:rPr lang="en-US" dirty="0">
                <a:cs typeface="Calibri"/>
                <a:sym typeface="Calibri"/>
              </a:rPr>
              <a:t>epresent the documents </a:t>
            </a:r>
            <a:r>
              <a:rPr lang="en" dirty="0">
                <a:cs typeface="Calibri"/>
                <a:sym typeface="Oswald"/>
              </a:rPr>
              <a:t>via a boolean stating on if a word </a:t>
            </a:r>
            <a:r>
              <a:rPr lang="en-US" dirty="0">
                <a:cs typeface="Calibri"/>
                <a:sym typeface="Oswald"/>
              </a:rPr>
              <a:t>is present or not.</a:t>
            </a:r>
            <a:endParaRPr lang="en" dirty="0">
              <a:cs typeface="Calibri"/>
              <a:sym typeface="Oswald"/>
            </a:endParaRPr>
          </a:p>
          <a:p>
            <a:pPr marL="0" lvl="0" indent="0">
              <a:spcBef>
                <a:spcPts val="1400"/>
              </a:spcBef>
              <a:buClr>
                <a:schemeClr val="accent1"/>
              </a:buClr>
              <a:buSzPts val="2000"/>
              <a:buNone/>
            </a:pPr>
            <a:r>
              <a:rPr lang="en-US" dirty="0">
                <a:ea typeface="Calibri"/>
                <a:cs typeface="Calibri"/>
                <a:sym typeface="Calibri"/>
              </a:rPr>
              <a:t>The statement “Brutus AND Caesar AND NOT Calpurnia” becomes </a:t>
            </a:r>
          </a:p>
          <a:p>
            <a:pPr marL="0" lvl="0" indent="0">
              <a:spcBef>
                <a:spcPts val="1400"/>
              </a:spcBef>
              <a:buClr>
                <a:schemeClr val="accent1"/>
              </a:buClr>
              <a:buSzPts val="2000"/>
              <a:buNone/>
            </a:pPr>
            <a:r>
              <a:rPr lang="en-US" dirty="0">
                <a:ea typeface="Calibri"/>
                <a:cs typeface="Calibri"/>
                <a:sym typeface="Calibri"/>
              </a:rPr>
              <a:t>110100 AND 110111 AND 101111 = 100100</a:t>
            </a:r>
          </a:p>
          <a:p>
            <a:pPr marL="0" lvl="0" indent="0">
              <a:spcBef>
                <a:spcPts val="1400"/>
              </a:spcBef>
              <a:buClr>
                <a:schemeClr val="accent1"/>
              </a:buClr>
              <a:buSzPts val="2000"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FD1F8B-D3DB-4AAF-BE6F-AD3E168E3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39" y="4382209"/>
            <a:ext cx="4481962" cy="228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6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65AB-AEAE-4EB2-9045-611799BB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Inverted Index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402B-78E6-420E-80CD-9236D89D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120687"/>
            <a:ext cx="10554574" cy="363651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 dirty="0">
                <a:cs typeface="Calibri"/>
              </a:rPr>
              <a:t>Ideal for large collections. </a:t>
            </a:r>
            <a:endParaRPr lang="en-US" sz="2000" dirty="0"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ea typeface="Calibri"/>
                <a:cs typeface="Calibri"/>
                <a:sym typeface="Calibri"/>
              </a:rPr>
              <a:t>Collect Documents</a:t>
            </a: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ea typeface="Calibri"/>
                <a:cs typeface="Calibri"/>
                <a:sym typeface="Calibri"/>
              </a:rPr>
              <a:t>Tokenize &amp; Preprocess</a:t>
            </a: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ea typeface="Calibri"/>
                <a:cs typeface="Calibri"/>
                <a:sym typeface="Wingdings" panose="05000000000000000000" pitchFamily="2" charset="2"/>
              </a:rPr>
              <a:t>Generate &amp; Sort Postings</a:t>
            </a: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ea typeface="Calibri"/>
                <a:cs typeface="Calibri"/>
                <a:sym typeface="Wingdings" panose="05000000000000000000" pitchFamily="2" charset="2"/>
              </a:rPr>
              <a:t>Create Posting Lists</a:t>
            </a: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ea typeface="Calibri"/>
                <a:cs typeface="Calibri"/>
                <a:sym typeface="Wingdings" panose="05000000000000000000" pitchFamily="2" charset="2"/>
              </a:rPr>
              <a:t>Determine Document frequency</a:t>
            </a:r>
            <a:endParaRPr lang="en-US" sz="2000" dirty="0"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SzPts val="2000"/>
            </a:pPr>
            <a:r>
              <a:rPr lang="en-US" sz="2000" dirty="0">
                <a:cs typeface="Calibri"/>
                <a:sym typeface="Wingdings" panose="05000000000000000000" pitchFamily="2" charset="2"/>
              </a:rPr>
              <a:t>Inverted Index</a:t>
            </a:r>
            <a:r>
              <a:rPr lang="en-US" sz="2000" dirty="0">
                <a:cs typeface="Calibri"/>
                <a:sym typeface="Calibri"/>
              </a:rPr>
              <a:t> (</a:t>
            </a:r>
            <a:r>
              <a:rPr lang="en-US" sz="2000" dirty="0">
                <a:cs typeface="Calibri"/>
              </a:rPr>
              <a:t>Dictionary + Postings File)</a:t>
            </a:r>
            <a:endParaRPr lang="en" sz="2000" dirty="0">
              <a:cs typeface="Calibri"/>
              <a:sym typeface="Oswald"/>
            </a:endParaRPr>
          </a:p>
          <a:p>
            <a:endParaRPr lang="en-US" dirty="0"/>
          </a:p>
        </p:txBody>
      </p:sp>
      <p:pic>
        <p:nvPicPr>
          <p:cNvPr id="4" name="Shape 82">
            <a:extLst>
              <a:ext uri="{FF2B5EF4-FFF2-40B4-BE49-F238E27FC236}">
                <a16:creationId xmlns:a16="http://schemas.microsoft.com/office/drawing/2014/main" id="{68D1D5A6-3A5B-4B68-BBAF-5D18D94CEC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59553" y="2406687"/>
            <a:ext cx="3148127" cy="1647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81">
            <a:extLst>
              <a:ext uri="{FF2B5EF4-FFF2-40B4-BE49-F238E27FC236}">
                <a16:creationId xmlns:a16="http://schemas.microsoft.com/office/drawing/2014/main" id="{45F7710E-64D5-4404-91A7-05FAD49E2A8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7348" y="2120687"/>
            <a:ext cx="2914650" cy="4027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96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03F2-5225-4791-8992-359B4E17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Determining the Vocabulary of Terms </a:t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E29D-47C8-4959-B25C-9EE33A8B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character sequence and a defined document unit, tokenization is the task of chopping it up into pieces, called tokens.</a:t>
            </a:r>
          </a:p>
          <a:p>
            <a:r>
              <a:rPr lang="en-US" dirty="0"/>
              <a:t>Token normalization is the process of canonicalizing tokens so that matches occur despite superficial differences in the character sequences of the tokens.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Google Shape;123;p24">
            <a:extLst>
              <a:ext uri="{FF2B5EF4-FFF2-40B4-BE49-F238E27FC236}">
                <a16:creationId xmlns:a16="http://schemas.microsoft.com/office/drawing/2014/main" id="{22867BE4-1D8A-4ACC-9773-33BAA7EF864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14349" y="4636338"/>
            <a:ext cx="6288015" cy="1058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31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FCF49-C29E-4358-9F9B-31E30891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Words, Stemming And Lemmatization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A97F-4DB1-40AA-AB6E-E0C9CCE5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extremely common words which would appear to be of little value in helping select documents matching a user need are excluded from the vocabulary entirely. These words are called stop words.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goal of both stemming and lemmatization is to reduce inflectional forms and sometimes derivationally related forms of a word to a common base form.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Google Shape;130;p25">
            <a:extLst>
              <a:ext uri="{FF2B5EF4-FFF2-40B4-BE49-F238E27FC236}">
                <a16:creationId xmlns:a16="http://schemas.microsoft.com/office/drawing/2014/main" id="{6E5CB17D-AB42-433C-95FC-83056A32485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10152" y="4671112"/>
            <a:ext cx="6279848" cy="886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40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E3BF-B2C7-4B9B-AD7E-92DE13A4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Size and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DB50E-BCA2-457B-BBDA-7703122E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00287"/>
            <a:ext cx="10554574" cy="4410075"/>
          </a:xfrm>
        </p:spPr>
        <p:txBody>
          <a:bodyPr>
            <a:normAutofit/>
          </a:bodyPr>
          <a:lstStyle/>
          <a:p>
            <a:r>
              <a:rPr lang="en-US" dirty="0"/>
              <a:t>The size of the index of a web search engine can be used to determine the quality of the web search engines. </a:t>
            </a:r>
          </a:p>
          <a:p>
            <a:r>
              <a:rPr lang="en-US" dirty="0"/>
              <a:t>Given two search engines, what are the relative sizes of their indexes? Even this question turns out to be imprecise, because: </a:t>
            </a:r>
          </a:p>
          <a:p>
            <a:pPr lvl="1"/>
            <a:r>
              <a:rPr lang="en-US" sz="1800" dirty="0"/>
              <a:t>In response to queries a search engine can return web pages whose contents it has not (fully or even partially) indexed.</a:t>
            </a:r>
          </a:p>
          <a:p>
            <a:pPr lvl="1"/>
            <a:r>
              <a:rPr lang="en-US" sz="1800" dirty="0"/>
              <a:t>Search engines generally organize their indexes in various tiers and partitions, not all of which are examined on every search.</a:t>
            </a:r>
          </a:p>
          <a:p>
            <a:r>
              <a:rPr lang="en-US" dirty="0"/>
              <a:t>Assumption: there is a finite size for the Web from which each search engine chooses a subset, and second, that each engine chooses an independent, uniformly chosen subset.</a:t>
            </a:r>
          </a:p>
          <a:p>
            <a:r>
              <a:rPr lang="en-US" dirty="0"/>
              <a:t>Based on these assumptions, we can invoke a classical estimation technique known as the capture-recapture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F4ED-B93D-4C30-BF07-EB63785B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Near-duplicates and Shingling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C5F4C-4D52-4E66-BEE1-B6DFA7AC3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1607"/>
          </a:xfrm>
        </p:spPr>
        <p:txBody>
          <a:bodyPr/>
          <a:lstStyle/>
          <a:p>
            <a:r>
              <a:rPr lang="en-US" dirty="0"/>
              <a:t>The web contains multiple copies of the same content. It is estimated that 40% of pages on the web are duplicates of other pages. </a:t>
            </a:r>
          </a:p>
          <a:p>
            <a:r>
              <a:rPr lang="en-US" dirty="0"/>
              <a:t>Search engines try to avoid indexing multiple copies of the same content, to keep down storage and processing overheads.</a:t>
            </a:r>
          </a:p>
          <a:p>
            <a:r>
              <a:rPr lang="en-US" dirty="0"/>
              <a:t>A solution to resolve this problem is a technique known as Shingling.</a:t>
            </a:r>
          </a:p>
          <a:p>
            <a:endParaRPr lang="en-US" dirty="0"/>
          </a:p>
          <a:p>
            <a:r>
              <a:rPr lang="en-US" b="1" i="1" dirty="0"/>
              <a:t>What is Shingling?</a:t>
            </a:r>
          </a:p>
          <a:p>
            <a:pPr lvl="1"/>
            <a:r>
              <a:rPr lang="en-US" sz="1800" dirty="0"/>
              <a:t>In natural language processing a w-shingling is a set of </a:t>
            </a:r>
            <a:r>
              <a:rPr lang="en-US" sz="1800" i="1" dirty="0"/>
              <a:t>unique</a:t>
            </a:r>
            <a:r>
              <a:rPr lang="en-US" sz="1800" dirty="0"/>
              <a:t> </a:t>
            </a:r>
            <a:r>
              <a:rPr lang="en-US" sz="1800" i="1" dirty="0"/>
              <a:t>shingles</a:t>
            </a:r>
            <a:r>
              <a:rPr lang="en-US" sz="1800" dirty="0"/>
              <a:t> (therefore </a:t>
            </a:r>
            <a:r>
              <a:rPr lang="en-US" sz="1800" i="1" dirty="0"/>
              <a:t>n-grams</a:t>
            </a:r>
            <a:r>
              <a:rPr lang="en-US" sz="1800" dirty="0"/>
              <a:t>) each of which is composed of contiguous subsequences of tokens within a document, which can then be used to ascertain the similarity between documents. </a:t>
            </a:r>
            <a:endParaRPr lang="en-US" sz="1800" b="1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73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126</TotalTime>
  <Words>1166</Words>
  <Application>Microsoft Office PowerPoint</Application>
  <PresentationFormat>Widescreen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2</vt:lpstr>
      <vt:lpstr>Quotable</vt:lpstr>
      <vt:lpstr>Boolean Retrieval Term Vocabulary and Posting Lists Web Search Basics</vt:lpstr>
      <vt:lpstr>Information Retrieval</vt:lpstr>
      <vt:lpstr>Boolean Retrieval</vt:lpstr>
      <vt:lpstr>Incidence Matrix</vt:lpstr>
      <vt:lpstr>Inverted Index</vt:lpstr>
      <vt:lpstr>Determining the Vocabulary of Terms  </vt:lpstr>
      <vt:lpstr>Stop Words, Stemming And Lemmatization </vt:lpstr>
      <vt:lpstr>Index Size and Estimation</vt:lpstr>
      <vt:lpstr>Near-duplicates and Shingling</vt:lpstr>
      <vt:lpstr>Posting Lists</vt:lpstr>
      <vt:lpstr>PowerPoint Presentation</vt:lpstr>
      <vt:lpstr>Web search basics </vt:lpstr>
      <vt:lpstr>The search user experience</vt:lpstr>
      <vt:lpstr>Page Rank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Size and Estimation</dc:title>
  <dc:creator>Rahel Fargose</dc:creator>
  <cp:lastModifiedBy>Tanmay Mhaske</cp:lastModifiedBy>
  <cp:revision>19</cp:revision>
  <dcterms:created xsi:type="dcterms:W3CDTF">2019-09-19T23:39:37Z</dcterms:created>
  <dcterms:modified xsi:type="dcterms:W3CDTF">2019-10-01T20:43:39Z</dcterms:modified>
</cp:coreProperties>
</file>