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5143500" type="screen16x9"/>
  <p:notesSz cx="6858000" cy="9144000"/>
  <p:embeddedFontLst>
    <p:embeddedFont>
      <p:font typeface="Oswald" panose="02000503000000000000" pitchFamily="2" charset="0"/>
      <p:regular r:id="rId20"/>
      <p:bold r:id="rId21"/>
    </p:embeddedFont>
    <p:embeddedFont>
      <p:font typeface="Average" panose="020B0604020202020204" charset="0"/>
      <p:regular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39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https://youtu.be/qRF_tZkV2TY</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A sample small web graph.In this example we have six pages labeled A-F. Page B has in-degree 3 and out-degree 1. This example graph is not strongly connected: there is no path from any of pages B-F to page A.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9" name="Shape 13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6" name="Shape 14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3" name="Shape 15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5" name="Shape 16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grpSp>
        <p:nvGrpSpPr>
          <p:cNvPr id="10" name="Shape 10"/>
          <p:cNvGrpSpPr/>
          <p:nvPr/>
        </p:nvGrpSpPr>
        <p:grpSpPr>
          <a:xfrm>
            <a:off x="4350278" y="2855377"/>
            <a:ext cx="443588" cy="105632"/>
            <a:chOff x="4137525" y="2915950"/>
            <a:chExt cx="869100" cy="207000"/>
          </a:xfrm>
        </p:grpSpPr>
        <p:sp>
          <p:nvSpPr>
            <p:cNvPr id="11" name="Shape 11"/>
            <p:cNvSpPr/>
            <p:nvPr/>
          </p:nvSpPr>
          <p:spPr>
            <a:xfrm>
              <a:off x="4468575" y="2915950"/>
              <a:ext cx="207000" cy="207000"/>
            </a:xfrm>
            <a:prstGeom prst="ellipse">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2" name="Shape 12"/>
            <p:cNvSpPr/>
            <p:nvPr/>
          </p:nvSpPr>
          <p:spPr>
            <a:xfrm>
              <a:off x="4799625" y="2915950"/>
              <a:ext cx="207000" cy="207000"/>
            </a:xfrm>
            <a:prstGeom prst="ellipse">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3" name="Shape 13"/>
            <p:cNvSpPr/>
            <p:nvPr/>
          </p:nvSpPr>
          <p:spPr>
            <a:xfrm>
              <a:off x="4137525" y="2915950"/>
              <a:ext cx="207000" cy="207000"/>
            </a:xfrm>
            <a:prstGeom prst="ellipse">
              <a:avLst/>
            </a:prstGeom>
            <a:solidFill>
              <a:schemeClr val="dk1"/>
            </a:solidFill>
            <a:ln>
              <a:noFill/>
            </a:ln>
          </p:spPr>
          <p:txBody>
            <a:bodyPr lIns="91425" tIns="91425" rIns="91425" bIns="91425" anchor="ctr" anchorCtr="0">
              <a:noAutofit/>
            </a:bodyPr>
            <a:lstStyle/>
            <a:p>
              <a:pPr lvl="0">
                <a:spcBef>
                  <a:spcPts val="0"/>
                </a:spcBef>
                <a:buNone/>
              </a:pPr>
              <a:endParaRPr/>
            </a:p>
          </p:txBody>
        </p:sp>
      </p:grpSp>
      <p:sp>
        <p:nvSpPr>
          <p:cNvPr id="14" name="Shape 14"/>
          <p:cNvSpPr txBox="1">
            <a:spLocks noGrp="1"/>
          </p:cNvSpPr>
          <p:nvPr>
            <p:ph type="ctrTitle"/>
          </p:nvPr>
        </p:nvSpPr>
        <p:spPr>
          <a:xfrm>
            <a:off x="671257" y="990800"/>
            <a:ext cx="7801500" cy="1730100"/>
          </a:xfrm>
          <a:prstGeom prst="rect">
            <a:avLst/>
          </a:prstGeom>
        </p:spPr>
        <p:txBody>
          <a:bodyPr lIns="91425" tIns="91425" rIns="91425" bIns="91425" anchor="b" anchorCtr="0"/>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
        <p:nvSpPr>
          <p:cNvPr id="15" name="Shape 15"/>
          <p:cNvSpPr txBox="1">
            <a:spLocks noGrp="1"/>
          </p:cNvSpPr>
          <p:nvPr>
            <p:ph type="subTitle" idx="1"/>
          </p:nvPr>
        </p:nvSpPr>
        <p:spPr>
          <a:xfrm>
            <a:off x="671250" y="3174875"/>
            <a:ext cx="78015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16" name="Shape 16"/>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311700" y="1255275"/>
            <a:ext cx="8520600" cy="18906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51" name="Shape 51"/>
          <p:cNvSpPr txBox="1">
            <a:spLocks noGrp="1"/>
          </p:cNvSpPr>
          <p:nvPr>
            <p:ph type="body" idx="1"/>
          </p:nvPr>
        </p:nvSpPr>
        <p:spPr>
          <a:xfrm>
            <a:off x="311700" y="32284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2" name="Shape 52"/>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671250" y="2141250"/>
            <a:ext cx="7852200" cy="8610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9" name="Shape 19"/>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6" name="Shape 26"/>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7" name="Shape 27"/>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8" name="Shape 28"/>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1" name="Shape 31"/>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4" name="Shape 34"/>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5" name="Shape 35"/>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90250" y="526350"/>
            <a:ext cx="6227100" cy="4090800"/>
          </a:xfrm>
          <a:prstGeom prst="rect">
            <a:avLst/>
          </a:prstGeom>
        </p:spPr>
        <p:txBody>
          <a:bodyPr lIns="91425" tIns="91425" rIns="91425" bIns="91425" anchor="ctr"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38" name="Shape 38"/>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9"/>
        <p:cNvGrpSpPr/>
        <p:nvPr/>
      </p:nvGrpSpPr>
      <p:grpSpPr>
        <a:xfrm>
          <a:off x="0" y="0"/>
          <a:ext cx="0" cy="0"/>
          <a:chOff x="0" y="0"/>
          <a:chExt cx="0" cy="0"/>
        </a:xfrm>
      </p:grpSpPr>
      <p:sp>
        <p:nvSpPr>
          <p:cNvPr id="40" name="Shape 40"/>
          <p:cNvSpPr/>
          <p:nvPr/>
        </p:nvSpPr>
        <p:spPr>
          <a:xfrm>
            <a:off x="4572000" y="0"/>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41" name="Shape 41"/>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2" name="Shape 42"/>
          <p:cNvSpPr txBox="1">
            <a:spLocks noGrp="1"/>
          </p:cNvSpPr>
          <p:nvPr>
            <p:ph type="title"/>
          </p:nvPr>
        </p:nvSpPr>
        <p:spPr>
          <a:xfrm>
            <a:off x="265500" y="1081400"/>
            <a:ext cx="4045200" cy="1710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3" name="Shape 43"/>
          <p:cNvSpPr txBox="1">
            <a:spLocks noGrp="1"/>
          </p:cNvSpPr>
          <p:nvPr>
            <p:ph type="subTitle" idx="1"/>
          </p:nvPr>
        </p:nvSpPr>
        <p:spPr>
          <a:xfrm>
            <a:off x="265500" y="2845200"/>
            <a:ext cx="4045200" cy="1345500"/>
          </a:xfrm>
          <a:prstGeom prst="rect">
            <a:avLst/>
          </a:prstGeom>
        </p:spPr>
        <p:txBody>
          <a:bodyPr lIns="91425" tIns="91425" rIns="91425" bIns="91425" anchor="t" anchorCtr="0"/>
          <a:lstStyle>
            <a:lvl1pPr lvl="0" algn="ctr">
              <a:lnSpc>
                <a:spcPct val="100000"/>
              </a:lnSpc>
              <a:spcBef>
                <a:spcPts val="0"/>
              </a:spcBef>
              <a:spcAft>
                <a:spcPts val="0"/>
              </a:spcAft>
              <a:buClr>
                <a:schemeClr val="dk1"/>
              </a:buClr>
              <a:buSzPct val="100000"/>
              <a:buNone/>
              <a:defRPr sz="2100">
                <a:solidFill>
                  <a:schemeClr val="dk1"/>
                </a:solidFill>
              </a:defRPr>
            </a:lvl1pPr>
            <a:lvl2pPr lvl="1" algn="ctr">
              <a:lnSpc>
                <a:spcPct val="100000"/>
              </a:lnSpc>
              <a:spcBef>
                <a:spcPts val="0"/>
              </a:spcBef>
              <a:spcAft>
                <a:spcPts val="0"/>
              </a:spcAft>
              <a:buClr>
                <a:schemeClr val="dk1"/>
              </a:buClr>
              <a:buSzPct val="100000"/>
              <a:buNone/>
              <a:defRPr sz="2100">
                <a:solidFill>
                  <a:schemeClr val="dk1"/>
                </a:solidFill>
              </a:defRPr>
            </a:lvl2pPr>
            <a:lvl3pPr lvl="2" algn="ctr">
              <a:lnSpc>
                <a:spcPct val="100000"/>
              </a:lnSpc>
              <a:spcBef>
                <a:spcPts val="0"/>
              </a:spcBef>
              <a:spcAft>
                <a:spcPts val="0"/>
              </a:spcAft>
              <a:buClr>
                <a:schemeClr val="dk1"/>
              </a:buClr>
              <a:buSzPct val="100000"/>
              <a:buNone/>
              <a:defRPr sz="2100">
                <a:solidFill>
                  <a:schemeClr val="dk1"/>
                </a:solidFill>
              </a:defRPr>
            </a:lvl3pPr>
            <a:lvl4pPr lvl="3" algn="ctr">
              <a:lnSpc>
                <a:spcPct val="100000"/>
              </a:lnSpc>
              <a:spcBef>
                <a:spcPts val="0"/>
              </a:spcBef>
              <a:spcAft>
                <a:spcPts val="0"/>
              </a:spcAft>
              <a:buClr>
                <a:schemeClr val="dk1"/>
              </a:buClr>
              <a:buSzPct val="100000"/>
              <a:buNone/>
              <a:defRPr sz="2100">
                <a:solidFill>
                  <a:schemeClr val="dk1"/>
                </a:solidFill>
              </a:defRPr>
            </a:lvl4pPr>
            <a:lvl5pPr lvl="4" algn="ctr">
              <a:lnSpc>
                <a:spcPct val="100000"/>
              </a:lnSpc>
              <a:spcBef>
                <a:spcPts val="0"/>
              </a:spcBef>
              <a:spcAft>
                <a:spcPts val="0"/>
              </a:spcAft>
              <a:buClr>
                <a:schemeClr val="dk1"/>
              </a:buClr>
              <a:buSzPct val="100000"/>
              <a:buNone/>
              <a:defRPr sz="2100">
                <a:solidFill>
                  <a:schemeClr val="dk1"/>
                </a:solidFill>
              </a:defRPr>
            </a:lvl5pPr>
            <a:lvl6pPr lvl="5" algn="ctr">
              <a:lnSpc>
                <a:spcPct val="100000"/>
              </a:lnSpc>
              <a:spcBef>
                <a:spcPts val="0"/>
              </a:spcBef>
              <a:spcAft>
                <a:spcPts val="0"/>
              </a:spcAft>
              <a:buClr>
                <a:schemeClr val="dk1"/>
              </a:buClr>
              <a:buSzPct val="100000"/>
              <a:buNone/>
              <a:defRPr sz="2100">
                <a:solidFill>
                  <a:schemeClr val="dk1"/>
                </a:solidFill>
              </a:defRPr>
            </a:lvl6pPr>
            <a:lvl7pPr lvl="6" algn="ctr">
              <a:lnSpc>
                <a:spcPct val="100000"/>
              </a:lnSpc>
              <a:spcBef>
                <a:spcPts val="0"/>
              </a:spcBef>
              <a:spcAft>
                <a:spcPts val="0"/>
              </a:spcAft>
              <a:buClr>
                <a:schemeClr val="dk1"/>
              </a:buClr>
              <a:buSzPct val="100000"/>
              <a:buNone/>
              <a:defRPr sz="2100">
                <a:solidFill>
                  <a:schemeClr val="dk1"/>
                </a:solidFill>
              </a:defRPr>
            </a:lvl7pPr>
            <a:lvl8pPr lvl="7" algn="ctr">
              <a:lnSpc>
                <a:spcPct val="100000"/>
              </a:lnSpc>
              <a:spcBef>
                <a:spcPts val="0"/>
              </a:spcBef>
              <a:spcAft>
                <a:spcPts val="0"/>
              </a:spcAft>
              <a:buClr>
                <a:schemeClr val="dk1"/>
              </a:buClr>
              <a:buSzPct val="100000"/>
              <a:buNone/>
              <a:defRPr sz="2100">
                <a:solidFill>
                  <a:schemeClr val="dk1"/>
                </a:solidFill>
              </a:defRPr>
            </a:lvl8pPr>
            <a:lvl9pPr lvl="8" algn="ctr">
              <a:lnSpc>
                <a:spcPct val="100000"/>
              </a:lnSpc>
              <a:spcBef>
                <a:spcPts val="0"/>
              </a:spcBef>
              <a:spcAft>
                <a:spcPts val="0"/>
              </a:spcAft>
              <a:buClr>
                <a:schemeClr val="dk1"/>
              </a:buClr>
              <a:buSzPct val="100000"/>
              <a:buNone/>
              <a:defRPr sz="2100">
                <a:solidFill>
                  <a:schemeClr val="dk1"/>
                </a:solidFill>
              </a:defRPr>
            </a:lvl9pPr>
          </a:lstStyle>
          <a:p>
            <a:endParaRPr/>
          </a:p>
        </p:txBody>
      </p:sp>
      <p:sp>
        <p:nvSpPr>
          <p:cNvPr id="44" name="Shape 44"/>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45" name="Shape 45"/>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6"/>
        <p:cNvGrpSpPr/>
        <p:nvPr/>
      </p:nvGrpSpPr>
      <p:grpSpPr>
        <a:xfrm>
          <a:off x="0" y="0"/>
          <a:ext cx="0" cy="0"/>
          <a:chOff x="0" y="0"/>
          <a:chExt cx="0" cy="0"/>
        </a:xfrm>
      </p:grpSpPr>
      <p:sp>
        <p:nvSpPr>
          <p:cNvPr id="47" name="Shape 47"/>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Clr>
                <a:schemeClr val="dk1"/>
              </a:buClr>
              <a:buSzPct val="100000"/>
              <a:buFont typeface="Oswald"/>
              <a:buNone/>
              <a:defRPr sz="2100">
                <a:solidFill>
                  <a:schemeClr val="dk1"/>
                </a:solidFill>
                <a:latin typeface="Oswald"/>
                <a:ea typeface="Oswald"/>
                <a:cs typeface="Oswald"/>
                <a:sym typeface="Oswald"/>
              </a:defRPr>
            </a:lvl1pPr>
          </a:lstStyle>
          <a:p>
            <a:endParaRPr/>
          </a:p>
        </p:txBody>
      </p:sp>
      <p:sp>
        <p:nvSpPr>
          <p:cNvPr id="48" name="Shape 48"/>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34F5C"/>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Font typeface="Oswald"/>
              <a:buNone/>
              <a:defRPr sz="3000">
                <a:solidFill>
                  <a:schemeClr val="dk1"/>
                </a:solidFill>
                <a:latin typeface="Oswald"/>
                <a:ea typeface="Oswald"/>
                <a:cs typeface="Oswald"/>
                <a:sym typeface="Oswald"/>
              </a:defRPr>
            </a:lvl1pPr>
            <a:lvl2pPr lvl="1">
              <a:spcBef>
                <a:spcPts val="0"/>
              </a:spcBef>
              <a:buClr>
                <a:schemeClr val="dk1"/>
              </a:buClr>
              <a:buSzPct val="100000"/>
              <a:buFont typeface="Oswald"/>
              <a:buNone/>
              <a:defRPr sz="3000">
                <a:solidFill>
                  <a:schemeClr val="dk1"/>
                </a:solidFill>
                <a:latin typeface="Oswald"/>
                <a:ea typeface="Oswald"/>
                <a:cs typeface="Oswald"/>
                <a:sym typeface="Oswald"/>
              </a:defRPr>
            </a:lvl2pPr>
            <a:lvl3pPr lvl="2">
              <a:spcBef>
                <a:spcPts val="0"/>
              </a:spcBef>
              <a:buClr>
                <a:schemeClr val="dk1"/>
              </a:buClr>
              <a:buSzPct val="100000"/>
              <a:buFont typeface="Oswald"/>
              <a:buNone/>
              <a:defRPr sz="3000">
                <a:solidFill>
                  <a:schemeClr val="dk1"/>
                </a:solidFill>
                <a:latin typeface="Oswald"/>
                <a:ea typeface="Oswald"/>
                <a:cs typeface="Oswald"/>
                <a:sym typeface="Oswald"/>
              </a:defRPr>
            </a:lvl3pPr>
            <a:lvl4pPr lvl="3">
              <a:spcBef>
                <a:spcPts val="0"/>
              </a:spcBef>
              <a:buClr>
                <a:schemeClr val="dk1"/>
              </a:buClr>
              <a:buSzPct val="100000"/>
              <a:buFont typeface="Oswald"/>
              <a:buNone/>
              <a:defRPr sz="3000">
                <a:solidFill>
                  <a:schemeClr val="dk1"/>
                </a:solidFill>
                <a:latin typeface="Oswald"/>
                <a:ea typeface="Oswald"/>
                <a:cs typeface="Oswald"/>
                <a:sym typeface="Oswald"/>
              </a:defRPr>
            </a:lvl4pPr>
            <a:lvl5pPr lvl="4">
              <a:spcBef>
                <a:spcPts val="0"/>
              </a:spcBef>
              <a:buClr>
                <a:schemeClr val="dk1"/>
              </a:buClr>
              <a:buSzPct val="100000"/>
              <a:buFont typeface="Oswald"/>
              <a:buNone/>
              <a:defRPr sz="3000">
                <a:solidFill>
                  <a:schemeClr val="dk1"/>
                </a:solidFill>
                <a:latin typeface="Oswald"/>
                <a:ea typeface="Oswald"/>
                <a:cs typeface="Oswald"/>
                <a:sym typeface="Oswald"/>
              </a:defRPr>
            </a:lvl5pPr>
            <a:lvl6pPr lvl="5">
              <a:spcBef>
                <a:spcPts val="0"/>
              </a:spcBef>
              <a:buClr>
                <a:schemeClr val="dk1"/>
              </a:buClr>
              <a:buSzPct val="100000"/>
              <a:buFont typeface="Oswald"/>
              <a:buNone/>
              <a:defRPr sz="3000">
                <a:solidFill>
                  <a:schemeClr val="dk1"/>
                </a:solidFill>
                <a:latin typeface="Oswald"/>
                <a:ea typeface="Oswald"/>
                <a:cs typeface="Oswald"/>
                <a:sym typeface="Oswald"/>
              </a:defRPr>
            </a:lvl6pPr>
            <a:lvl7pPr lvl="6">
              <a:spcBef>
                <a:spcPts val="0"/>
              </a:spcBef>
              <a:buClr>
                <a:schemeClr val="dk1"/>
              </a:buClr>
              <a:buSzPct val="100000"/>
              <a:buFont typeface="Oswald"/>
              <a:buNone/>
              <a:defRPr sz="3000">
                <a:solidFill>
                  <a:schemeClr val="dk1"/>
                </a:solidFill>
                <a:latin typeface="Oswald"/>
                <a:ea typeface="Oswald"/>
                <a:cs typeface="Oswald"/>
                <a:sym typeface="Oswald"/>
              </a:defRPr>
            </a:lvl7pPr>
            <a:lvl8pPr lvl="7">
              <a:spcBef>
                <a:spcPts val="0"/>
              </a:spcBef>
              <a:buClr>
                <a:schemeClr val="dk1"/>
              </a:buClr>
              <a:buSzPct val="100000"/>
              <a:buFont typeface="Oswald"/>
              <a:buNone/>
              <a:defRPr sz="3000">
                <a:solidFill>
                  <a:schemeClr val="dk1"/>
                </a:solidFill>
                <a:latin typeface="Oswald"/>
                <a:ea typeface="Oswald"/>
                <a:cs typeface="Oswald"/>
                <a:sym typeface="Oswald"/>
              </a:defRPr>
            </a:lvl8pPr>
            <a:lvl9pPr lvl="8">
              <a:spcBef>
                <a:spcPts val="0"/>
              </a:spcBef>
              <a:buClr>
                <a:schemeClr val="dk1"/>
              </a:buClr>
              <a:buSzPct val="100000"/>
              <a:buFont typeface="Oswald"/>
              <a:buNone/>
              <a:defRPr sz="3000">
                <a:solidFill>
                  <a:schemeClr val="dk1"/>
                </a:solidFill>
                <a:latin typeface="Oswald"/>
                <a:ea typeface="Oswald"/>
                <a:cs typeface="Oswald"/>
                <a:sym typeface="Oswald"/>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accent3"/>
              </a:buClr>
              <a:buSzPct val="100000"/>
              <a:buFont typeface="Average"/>
              <a:defRPr sz="1800">
                <a:solidFill>
                  <a:schemeClr val="accent3"/>
                </a:solidFill>
                <a:latin typeface="Average"/>
                <a:ea typeface="Average"/>
                <a:cs typeface="Average"/>
                <a:sym typeface="Average"/>
              </a:defRPr>
            </a:lvl1pPr>
            <a:lvl2pPr lvl="1">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2pPr>
            <a:lvl3pPr lvl="2">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3pPr>
            <a:lvl4pPr lvl="3">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4pPr>
            <a:lvl5pPr lvl="4">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5pPr>
            <a:lvl6pPr lvl="5">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6pPr>
            <a:lvl7pPr lvl="6">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7pPr>
            <a:lvl8pPr lvl="7">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8pPr>
            <a:lvl9pPr lvl="8">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9pPr>
          </a:lstStyle>
          <a:p>
            <a:endParaRPr/>
          </a:p>
        </p:txBody>
      </p:sp>
      <p:sp>
        <p:nvSpPr>
          <p:cNvPr id="8" name="Shape 8"/>
          <p:cNvSpPr txBox="1">
            <a:spLocks noGrp="1"/>
          </p:cNvSpPr>
          <p:nvPr>
            <p:ph type="sldNum" idx="12"/>
          </p:nvPr>
        </p:nvSpPr>
        <p:spPr>
          <a:xfrm>
            <a:off x="8490250" y="4681009"/>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accent3"/>
                </a:solidFill>
                <a:latin typeface="Average"/>
                <a:ea typeface="Average"/>
                <a:cs typeface="Average"/>
                <a:sym typeface="Average"/>
              </a:rPr>
              <a:t>‹#›</a:t>
            </a:fld>
            <a:endParaRPr lang="en" sz="1000">
              <a:solidFill>
                <a:schemeClr val="accent3"/>
              </a:solidFill>
              <a:latin typeface="Average"/>
              <a:ea typeface="Average"/>
              <a:cs typeface="Average"/>
              <a:sym typeface="Average"/>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qRF_tZkV2TY"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www.yahoo.com/"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671257" y="1219400"/>
            <a:ext cx="7801500" cy="1730100"/>
          </a:xfrm>
          <a:prstGeom prst="rect">
            <a:avLst/>
          </a:prstGeom>
        </p:spPr>
        <p:txBody>
          <a:bodyPr lIns="91425" tIns="91425" rIns="91425" bIns="91425" anchor="b" anchorCtr="0">
            <a:noAutofit/>
          </a:bodyPr>
          <a:lstStyle/>
          <a:p>
            <a:pPr lvl="0">
              <a:spcBef>
                <a:spcPts val="0"/>
              </a:spcBef>
              <a:buNone/>
            </a:pPr>
            <a:r>
              <a:rPr lang="en" sz="3600"/>
              <a:t>Boolean Retrieval </a:t>
            </a:r>
          </a:p>
          <a:p>
            <a:pPr lvl="0">
              <a:spcBef>
                <a:spcPts val="0"/>
              </a:spcBef>
              <a:buNone/>
            </a:pPr>
            <a:r>
              <a:rPr lang="en" sz="3600"/>
              <a:t>Term Vocabulary and Posting Lists</a:t>
            </a:r>
          </a:p>
          <a:p>
            <a:pPr lvl="0" rtl="0">
              <a:spcBef>
                <a:spcPts val="0"/>
              </a:spcBef>
              <a:buNone/>
            </a:pPr>
            <a:r>
              <a:rPr lang="en" sz="3600"/>
              <a:t>Web Search Basics</a:t>
            </a:r>
          </a:p>
        </p:txBody>
      </p:sp>
      <p:sp>
        <p:nvSpPr>
          <p:cNvPr id="60" name="Shape 60"/>
          <p:cNvSpPr txBox="1">
            <a:spLocks noGrp="1"/>
          </p:cNvSpPr>
          <p:nvPr>
            <p:ph type="subTitle" idx="1"/>
          </p:nvPr>
        </p:nvSpPr>
        <p:spPr>
          <a:xfrm>
            <a:off x="671250" y="3174875"/>
            <a:ext cx="7801500" cy="7926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Positional Postings and Phrase Queries</a:t>
            </a:r>
          </a:p>
        </p:txBody>
      </p:sp>
      <p:sp>
        <p:nvSpPr>
          <p:cNvPr id="119" name="Shape 119"/>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rtl="0">
              <a:spcBef>
                <a:spcPts val="0"/>
              </a:spcBef>
              <a:spcAft>
                <a:spcPts val="0"/>
              </a:spcAft>
              <a:buNone/>
            </a:pPr>
            <a:r>
              <a:rPr lang="en">
                <a:solidFill>
                  <a:srgbClr val="F3F3F3"/>
                </a:solidFill>
              </a:rPr>
              <a:t>Phrase Queries</a:t>
            </a:r>
          </a:p>
          <a:p>
            <a:pPr lvl="0" rtl="0">
              <a:spcBef>
                <a:spcPts val="0"/>
              </a:spcBef>
              <a:spcAft>
                <a:spcPts val="0"/>
              </a:spcAft>
              <a:buNone/>
            </a:pPr>
            <a:r>
              <a:rPr lang="en" sz="1400">
                <a:solidFill>
                  <a:srgbClr val="F3F3F3"/>
                </a:solidFill>
              </a:rPr>
              <a:t>Want to be able to answer queries such as “University of North Carolina at Charlotte”. Then the sentence “I went to university at Charlotte” is not match. </a:t>
            </a:r>
          </a:p>
          <a:p>
            <a:pPr lvl="0" rtl="0">
              <a:spcBef>
                <a:spcPts val="0"/>
              </a:spcBef>
              <a:spcAft>
                <a:spcPts val="0"/>
              </a:spcAft>
              <a:buNone/>
            </a:pPr>
            <a:r>
              <a:rPr lang="en">
                <a:solidFill>
                  <a:srgbClr val="F3F3F3"/>
                </a:solidFill>
              </a:rPr>
              <a:t>Biword indexes</a:t>
            </a:r>
          </a:p>
          <a:p>
            <a:pPr lvl="0" rtl="0">
              <a:spcBef>
                <a:spcPts val="0"/>
              </a:spcBef>
              <a:spcAft>
                <a:spcPts val="0"/>
              </a:spcAft>
              <a:buNone/>
            </a:pPr>
            <a:r>
              <a:rPr lang="en" sz="1400">
                <a:solidFill>
                  <a:srgbClr val="F3F3F3"/>
                </a:solidFill>
              </a:rPr>
              <a:t>One approach to handing phrases is to consider every pair of consecutive terms in a document as a phrae. For example, the text”A B C” would generate the biword: “AB” and “BC”. When we have longer queries then we get more biword which were treated as vocabulary term. </a:t>
            </a:r>
          </a:p>
          <a:p>
            <a:pPr lvl="0" rtl="0">
              <a:spcBef>
                <a:spcPts val="0"/>
              </a:spcBef>
              <a:spcAft>
                <a:spcPts val="0"/>
              </a:spcAft>
              <a:buNone/>
            </a:pPr>
            <a:r>
              <a:rPr lang="en">
                <a:solidFill>
                  <a:srgbClr val="F3F3F3"/>
                </a:solidFill>
              </a:rPr>
              <a:t>Positional Postings</a:t>
            </a:r>
          </a:p>
          <a:p>
            <a:pPr lvl="0" rtl="0">
              <a:spcBef>
                <a:spcPts val="0"/>
              </a:spcBef>
              <a:spcAft>
                <a:spcPts val="0"/>
              </a:spcAft>
              <a:buNone/>
            </a:pPr>
            <a:r>
              <a:rPr lang="en" sz="1400">
                <a:solidFill>
                  <a:srgbClr val="F3F3F3"/>
                </a:solidFill>
              </a:rPr>
              <a:t>Since the Biword indexes is still not a standard solution. Positional Postings put each distinct term into posting list then record their frequency and the position in the document. For example we have “A B” and then we are going to seek the position of A, and then going to find the term B which has 1 position higher than A. Thus we can find “A B”.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Web Search Basics</a:t>
            </a:r>
          </a:p>
        </p:txBody>
      </p:sp>
      <p:sp>
        <p:nvSpPr>
          <p:cNvPr id="125" name="Shape 125"/>
          <p:cNvSpPr txBox="1">
            <a:spLocks noGrp="1"/>
          </p:cNvSpPr>
          <p:nvPr>
            <p:ph type="body" idx="1"/>
          </p:nvPr>
        </p:nvSpPr>
        <p:spPr>
          <a:xfrm>
            <a:off x="311700" y="1090800"/>
            <a:ext cx="8520600" cy="3818400"/>
          </a:xfrm>
          <a:prstGeom prst="rect">
            <a:avLst/>
          </a:prstGeom>
        </p:spPr>
        <p:txBody>
          <a:bodyPr lIns="91425" tIns="91425" rIns="91425" bIns="91425" anchor="t" anchorCtr="0">
            <a:noAutofit/>
          </a:bodyPr>
          <a:lstStyle/>
          <a:p>
            <a:pPr lvl="0" rtl="0">
              <a:lnSpc>
                <a:spcPct val="115000"/>
              </a:lnSpc>
              <a:spcBef>
                <a:spcPts val="0"/>
              </a:spcBef>
              <a:spcAft>
                <a:spcPts val="0"/>
              </a:spcAft>
              <a:buNone/>
            </a:pPr>
            <a:r>
              <a:rPr lang="en"/>
              <a:t>The client (browser) sends an http request to a web server - specifying the URL </a:t>
            </a:r>
          </a:p>
          <a:p>
            <a:pPr marL="914400" lvl="0" indent="-317500" rtl="0">
              <a:lnSpc>
                <a:spcPct val="115000"/>
              </a:lnSpc>
              <a:spcBef>
                <a:spcPts val="0"/>
              </a:spcBef>
              <a:spcAft>
                <a:spcPts val="0"/>
              </a:spcAft>
              <a:buSzPct val="100000"/>
            </a:pPr>
            <a:r>
              <a:rPr lang="en" sz="1400"/>
              <a:t>Domain - https://</a:t>
            </a:r>
            <a:r>
              <a:rPr lang="en" sz="1400">
                <a:solidFill>
                  <a:srgbClr val="FFF2CC"/>
                </a:solidFill>
              </a:rPr>
              <a:t>mail.google.com</a:t>
            </a:r>
            <a:r>
              <a:rPr lang="en" sz="1400"/>
              <a:t>/mail/u/0/#inbox - that specifies the the root of a hierarchy of web pages</a:t>
            </a:r>
          </a:p>
          <a:p>
            <a:pPr marL="914400" lvl="0" indent="-317500" rtl="0">
              <a:lnSpc>
                <a:spcPct val="115000"/>
              </a:lnSpc>
              <a:spcBef>
                <a:spcPts val="0"/>
              </a:spcBef>
              <a:spcAft>
                <a:spcPts val="0"/>
              </a:spcAft>
              <a:buSzPct val="100000"/>
            </a:pPr>
            <a:r>
              <a:rPr lang="en" sz="1400"/>
              <a:t>Path  in the hierarchy - https://mail.google.com/</a:t>
            </a:r>
            <a:r>
              <a:rPr lang="en" sz="1400">
                <a:solidFill>
                  <a:srgbClr val="FFF2CC"/>
                </a:solidFill>
              </a:rPr>
              <a:t>mail/u/0/#inbox </a:t>
            </a:r>
            <a:r>
              <a:rPr lang="en" sz="1400">
                <a:solidFill>
                  <a:srgbClr val="D9D9D9"/>
                </a:solidFill>
              </a:rPr>
              <a:t>- that contains the information to be returned by the server</a:t>
            </a:r>
          </a:p>
          <a:p>
            <a:pPr lvl="0" rtl="0">
              <a:lnSpc>
                <a:spcPct val="115000"/>
              </a:lnSpc>
              <a:spcBef>
                <a:spcPts val="0"/>
              </a:spcBef>
              <a:spcAft>
                <a:spcPts val="0"/>
              </a:spcAft>
              <a:buNone/>
            </a:pPr>
            <a:endParaRPr sz="1400">
              <a:solidFill>
                <a:srgbClr val="D9D9D9"/>
              </a:solidFill>
            </a:endParaRPr>
          </a:p>
          <a:p>
            <a:pPr lvl="0" rtl="0">
              <a:lnSpc>
                <a:spcPct val="115000"/>
              </a:lnSpc>
              <a:spcBef>
                <a:spcPts val="0"/>
              </a:spcBef>
              <a:spcAft>
                <a:spcPts val="0"/>
              </a:spcAft>
              <a:buNone/>
            </a:pPr>
            <a:r>
              <a:rPr lang="en">
                <a:solidFill>
                  <a:srgbClr val="D9D9D9"/>
                </a:solidFill>
              </a:rPr>
              <a:t>Making web information “discoverable”</a:t>
            </a:r>
          </a:p>
          <a:p>
            <a:pPr marL="914400" lvl="0" indent="-317500" rtl="0">
              <a:lnSpc>
                <a:spcPct val="115000"/>
              </a:lnSpc>
              <a:spcBef>
                <a:spcPts val="0"/>
              </a:spcBef>
              <a:spcAft>
                <a:spcPts val="0"/>
              </a:spcAft>
              <a:buClr>
                <a:srgbClr val="D9D9D9"/>
              </a:buClr>
              <a:buSzPct val="100000"/>
            </a:pPr>
            <a:r>
              <a:rPr lang="en" sz="1400">
                <a:solidFill>
                  <a:srgbClr val="D9D9D9"/>
                </a:solidFill>
              </a:rPr>
              <a:t>Full text index search engines - presented the user with a keyword search interface supported by inverted indexes and ranking mechanisms (Altavista, Excite and Infoseek)</a:t>
            </a:r>
          </a:p>
          <a:p>
            <a:pPr marL="914400" lvl="0" indent="-317500" rtl="0">
              <a:lnSpc>
                <a:spcPct val="115000"/>
              </a:lnSpc>
              <a:spcBef>
                <a:spcPts val="0"/>
              </a:spcBef>
              <a:spcAft>
                <a:spcPts val="0"/>
              </a:spcAft>
              <a:buClr>
                <a:srgbClr val="D9D9D9"/>
              </a:buClr>
              <a:buSzPct val="100000"/>
            </a:pPr>
            <a:r>
              <a:rPr lang="en" sz="1400" u="sng">
                <a:solidFill>
                  <a:schemeClr val="hlink"/>
                </a:solidFill>
                <a:hlinkClick r:id="rId3"/>
              </a:rPr>
              <a:t>Taxonomies</a:t>
            </a:r>
            <a:r>
              <a:rPr lang="en" sz="1400">
                <a:solidFill>
                  <a:srgbClr val="D9D9D9"/>
                </a:solidFill>
              </a:rPr>
              <a:t> - trees whose nodes are labelled with entities that are expected to occur in a web search query</a:t>
            </a:r>
          </a:p>
          <a:p>
            <a:pPr marL="1371600" lvl="1" indent="-317500" rtl="0">
              <a:lnSpc>
                <a:spcPct val="115000"/>
              </a:lnSpc>
              <a:spcBef>
                <a:spcPts val="0"/>
              </a:spcBef>
              <a:spcAft>
                <a:spcPts val="0"/>
              </a:spcAft>
              <a:buClr>
                <a:srgbClr val="D9D9D9"/>
              </a:buClr>
              <a:buSzPct val="100000"/>
            </a:pPr>
            <a:r>
              <a:rPr lang="en" sz="1400">
                <a:solidFill>
                  <a:srgbClr val="D9D9D9"/>
                </a:solidFill>
              </a:rPr>
              <a:t>populated with web pages in categories organized by topic or type (Yahoo, Bing, Google)</a:t>
            </a:r>
          </a:p>
          <a:p>
            <a:pPr marL="457200" lvl="0" indent="0" rtl="0">
              <a:lnSpc>
                <a:spcPct val="115000"/>
              </a:lnSpc>
              <a:spcBef>
                <a:spcPts val="0"/>
              </a:spcBef>
              <a:spcAft>
                <a:spcPts val="0"/>
              </a:spcAft>
              <a:buNone/>
            </a:pPr>
            <a:endParaRPr>
              <a:solidFill>
                <a:srgbClr val="D9D9D9"/>
              </a:solidFill>
            </a:endParaRPr>
          </a:p>
          <a:p>
            <a:pPr lvl="0" rtl="0">
              <a:lnSpc>
                <a:spcPct val="115000"/>
              </a:lnSpc>
              <a:spcBef>
                <a:spcPts val="0"/>
              </a:spcBef>
              <a:spcAft>
                <a:spcPts val="0"/>
              </a:spcAft>
              <a:buNone/>
            </a:pPr>
            <a:endParaRPr/>
          </a:p>
          <a:p>
            <a:pPr lvl="0" rtl="0">
              <a:lnSpc>
                <a:spcPct val="115000"/>
              </a:lnSpc>
              <a:spcBef>
                <a:spcPts val="0"/>
              </a:spcBef>
              <a:spcAft>
                <a:spcPts val="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Web Characteristics</a:t>
            </a:r>
          </a:p>
        </p:txBody>
      </p:sp>
      <p:pic>
        <p:nvPicPr>
          <p:cNvPr id="131" name="Shape 131"/>
          <p:cNvPicPr preferRelativeResize="0"/>
          <p:nvPr/>
        </p:nvPicPr>
        <p:blipFill>
          <a:blip r:embed="rId3">
            <a:alphaModFix/>
          </a:blip>
          <a:stretch>
            <a:fillRect/>
          </a:stretch>
        </p:blipFill>
        <p:spPr>
          <a:xfrm>
            <a:off x="397550" y="1113737"/>
            <a:ext cx="3333750" cy="1104900"/>
          </a:xfrm>
          <a:prstGeom prst="rect">
            <a:avLst/>
          </a:prstGeom>
          <a:noFill/>
          <a:ln>
            <a:noFill/>
          </a:ln>
        </p:spPr>
      </p:pic>
      <p:pic>
        <p:nvPicPr>
          <p:cNvPr id="132" name="Shape 132"/>
          <p:cNvPicPr preferRelativeResize="0"/>
          <p:nvPr/>
        </p:nvPicPr>
        <p:blipFill>
          <a:blip r:embed="rId4">
            <a:alphaModFix/>
          </a:blip>
          <a:stretch>
            <a:fillRect/>
          </a:stretch>
        </p:blipFill>
        <p:spPr>
          <a:xfrm>
            <a:off x="488535" y="2624785"/>
            <a:ext cx="2818025" cy="2119549"/>
          </a:xfrm>
          <a:prstGeom prst="rect">
            <a:avLst/>
          </a:prstGeom>
          <a:noFill/>
          <a:ln>
            <a:noFill/>
          </a:ln>
        </p:spPr>
      </p:pic>
      <p:pic>
        <p:nvPicPr>
          <p:cNvPr id="133" name="Shape 133"/>
          <p:cNvPicPr preferRelativeResize="0"/>
          <p:nvPr/>
        </p:nvPicPr>
        <p:blipFill>
          <a:blip r:embed="rId5">
            <a:alphaModFix/>
          </a:blip>
          <a:stretch>
            <a:fillRect/>
          </a:stretch>
        </p:blipFill>
        <p:spPr>
          <a:xfrm>
            <a:off x="4518362" y="1258150"/>
            <a:ext cx="3867575" cy="2451850"/>
          </a:xfrm>
          <a:prstGeom prst="rect">
            <a:avLst/>
          </a:prstGeom>
          <a:noFill/>
          <a:ln>
            <a:noFill/>
          </a:ln>
        </p:spPr>
      </p:pic>
      <p:sp>
        <p:nvSpPr>
          <p:cNvPr id="134" name="Shape 134"/>
          <p:cNvSpPr txBox="1"/>
          <p:nvPr/>
        </p:nvSpPr>
        <p:spPr>
          <a:xfrm>
            <a:off x="397625" y="2150400"/>
            <a:ext cx="3333600" cy="258900"/>
          </a:xfrm>
          <a:prstGeom prst="rect">
            <a:avLst/>
          </a:prstGeom>
          <a:noFill/>
          <a:ln>
            <a:noFill/>
          </a:ln>
        </p:spPr>
        <p:txBody>
          <a:bodyPr lIns="91425" tIns="91425" rIns="91425" bIns="91425" anchor="t" anchorCtr="0">
            <a:noAutofit/>
          </a:bodyPr>
          <a:lstStyle/>
          <a:p>
            <a:pPr lvl="0" algn="ctr">
              <a:spcBef>
                <a:spcPts val="0"/>
              </a:spcBef>
              <a:buNone/>
            </a:pPr>
            <a:r>
              <a:rPr lang="en">
                <a:solidFill>
                  <a:srgbClr val="D9D9D9"/>
                </a:solidFill>
                <a:latin typeface="Average"/>
                <a:ea typeface="Average"/>
                <a:cs typeface="Average"/>
                <a:sym typeface="Average"/>
              </a:rPr>
              <a:t>Dynamic Web App</a:t>
            </a:r>
          </a:p>
        </p:txBody>
      </p:sp>
      <p:sp>
        <p:nvSpPr>
          <p:cNvPr id="135" name="Shape 135"/>
          <p:cNvSpPr txBox="1"/>
          <p:nvPr/>
        </p:nvSpPr>
        <p:spPr>
          <a:xfrm>
            <a:off x="488575" y="4674750"/>
            <a:ext cx="2817900" cy="419400"/>
          </a:xfrm>
          <a:prstGeom prst="rect">
            <a:avLst/>
          </a:prstGeom>
          <a:noFill/>
          <a:ln>
            <a:noFill/>
          </a:ln>
        </p:spPr>
        <p:txBody>
          <a:bodyPr lIns="91425" tIns="91425" rIns="91425" bIns="91425" anchor="ctr" anchorCtr="0">
            <a:noAutofit/>
          </a:bodyPr>
          <a:lstStyle/>
          <a:p>
            <a:pPr lvl="0" algn="ctr" rtl="0">
              <a:spcBef>
                <a:spcPts val="0"/>
              </a:spcBef>
              <a:buNone/>
            </a:pPr>
            <a:r>
              <a:rPr lang="en">
                <a:solidFill>
                  <a:srgbClr val="D9D9D9"/>
                </a:solidFill>
                <a:latin typeface="Average"/>
                <a:ea typeface="Average"/>
                <a:cs typeface="Average"/>
                <a:sym typeface="Average"/>
              </a:rPr>
              <a:t>Static Web App Graph</a:t>
            </a:r>
          </a:p>
        </p:txBody>
      </p:sp>
      <p:sp>
        <p:nvSpPr>
          <p:cNvPr id="136" name="Shape 136"/>
          <p:cNvSpPr txBox="1"/>
          <p:nvPr/>
        </p:nvSpPr>
        <p:spPr>
          <a:xfrm>
            <a:off x="4656650" y="3710000"/>
            <a:ext cx="3591000" cy="419400"/>
          </a:xfrm>
          <a:prstGeom prst="rect">
            <a:avLst/>
          </a:prstGeom>
          <a:noFill/>
          <a:ln>
            <a:noFill/>
          </a:ln>
        </p:spPr>
        <p:txBody>
          <a:bodyPr lIns="91425" tIns="91425" rIns="91425" bIns="91425" anchor="ctr" anchorCtr="0">
            <a:noAutofit/>
          </a:bodyPr>
          <a:lstStyle/>
          <a:p>
            <a:pPr lvl="0" algn="ctr" rtl="0">
              <a:spcBef>
                <a:spcPts val="0"/>
              </a:spcBef>
              <a:buNone/>
            </a:pPr>
            <a:r>
              <a:rPr lang="en">
                <a:solidFill>
                  <a:srgbClr val="D9D9D9"/>
                </a:solidFill>
                <a:latin typeface="Average"/>
                <a:ea typeface="Average"/>
                <a:cs typeface="Average"/>
                <a:sym typeface="Average"/>
              </a:rPr>
              <a:t>“Bowtie Graph”</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Advertising as the Economic Model</a:t>
            </a:r>
          </a:p>
        </p:txBody>
      </p:sp>
      <p:sp>
        <p:nvSpPr>
          <p:cNvPr id="142" name="Shape 142"/>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lnSpc>
                <a:spcPct val="100000"/>
              </a:lnSpc>
              <a:spcBef>
                <a:spcPts val="0"/>
              </a:spcBef>
              <a:spcAft>
                <a:spcPts val="0"/>
              </a:spcAft>
              <a:buNone/>
            </a:pPr>
            <a:r>
              <a:rPr lang="en"/>
              <a:t>Advertising pricing models:</a:t>
            </a:r>
          </a:p>
          <a:p>
            <a:pPr marL="457200" lvl="0" indent="-228600" rtl="0">
              <a:lnSpc>
                <a:spcPct val="100000"/>
              </a:lnSpc>
              <a:spcBef>
                <a:spcPts val="0"/>
              </a:spcBef>
              <a:spcAft>
                <a:spcPts val="0"/>
              </a:spcAft>
              <a:buChar char="-"/>
            </a:pPr>
            <a:r>
              <a:rPr lang="en"/>
              <a:t>Cost Per Mil (CPM): The cost to the company to display banner 1000 times</a:t>
            </a:r>
          </a:p>
          <a:p>
            <a:pPr marL="457200" lvl="0" indent="-228600" rtl="0">
              <a:lnSpc>
                <a:spcPct val="100000"/>
              </a:lnSpc>
              <a:spcBef>
                <a:spcPts val="0"/>
              </a:spcBef>
              <a:spcAft>
                <a:spcPts val="0"/>
              </a:spcAft>
              <a:buChar char="-"/>
            </a:pPr>
            <a:r>
              <a:rPr lang="en"/>
              <a:t>Cost per Click (CPC): Cost based on number of clicks ad receives. </a:t>
            </a:r>
          </a:p>
          <a:p>
            <a:pPr lvl="0" rtl="0">
              <a:lnSpc>
                <a:spcPct val="100000"/>
              </a:lnSpc>
              <a:spcBef>
                <a:spcPts val="0"/>
              </a:spcBef>
              <a:spcAft>
                <a:spcPts val="0"/>
              </a:spcAft>
              <a:buNone/>
            </a:pPr>
            <a:endParaRPr/>
          </a:p>
          <a:p>
            <a:pPr lvl="0" rtl="0">
              <a:lnSpc>
                <a:spcPct val="100000"/>
              </a:lnSpc>
              <a:spcBef>
                <a:spcPts val="0"/>
              </a:spcBef>
              <a:spcAft>
                <a:spcPts val="0"/>
              </a:spcAft>
              <a:buNone/>
            </a:pPr>
            <a:r>
              <a:rPr lang="en"/>
              <a:t>Search Engine Marketing: How search engines implement algorithm ranking and how to allocate marketing campaign budgets to different keywords. </a:t>
            </a:r>
          </a:p>
          <a:p>
            <a:pPr marL="457200" lvl="0" indent="-228600" rtl="0">
              <a:lnSpc>
                <a:spcPct val="100000"/>
              </a:lnSpc>
              <a:spcBef>
                <a:spcPts val="0"/>
              </a:spcBef>
              <a:spcAft>
                <a:spcPts val="0"/>
              </a:spcAft>
              <a:buChar char="-"/>
            </a:pPr>
            <a:r>
              <a:rPr lang="en"/>
              <a:t>Understand common search engine queries</a:t>
            </a:r>
          </a:p>
          <a:p>
            <a:pPr marL="457200" lvl="0" indent="-228600" rtl="0">
              <a:lnSpc>
                <a:spcPct val="100000"/>
              </a:lnSpc>
              <a:spcBef>
                <a:spcPts val="0"/>
              </a:spcBef>
              <a:spcAft>
                <a:spcPts val="0"/>
              </a:spcAft>
              <a:buChar char="-"/>
            </a:pPr>
            <a:r>
              <a:rPr lang="en"/>
              <a:t>Recognize “Click Spam”</a:t>
            </a:r>
          </a:p>
          <a:p>
            <a:pPr marL="457200" lvl="0" indent="-228600" rtl="0">
              <a:lnSpc>
                <a:spcPct val="100000"/>
              </a:lnSpc>
              <a:spcBef>
                <a:spcPts val="0"/>
              </a:spcBef>
              <a:spcAft>
                <a:spcPts val="0"/>
              </a:spcAft>
              <a:buChar char="-"/>
            </a:pPr>
            <a:r>
              <a:rPr lang="en"/>
              <a:t>Pure vs impure search engines</a:t>
            </a:r>
          </a:p>
          <a:p>
            <a:pPr lvl="0">
              <a:lnSpc>
                <a:spcPct val="100000"/>
              </a:lnSpc>
              <a:spcBef>
                <a:spcPts val="0"/>
              </a:spcBef>
              <a:spcAft>
                <a:spcPts val="0"/>
              </a:spcAft>
              <a:buNone/>
            </a:pPr>
            <a:endParaRPr/>
          </a:p>
        </p:txBody>
      </p:sp>
      <p:pic>
        <p:nvPicPr>
          <p:cNvPr id="143" name="Shape 143" descr="branding.jpg"/>
          <p:cNvPicPr preferRelativeResize="0"/>
          <p:nvPr/>
        </p:nvPicPr>
        <p:blipFill>
          <a:blip r:embed="rId3">
            <a:alphaModFix/>
          </a:blip>
          <a:stretch>
            <a:fillRect/>
          </a:stretch>
        </p:blipFill>
        <p:spPr>
          <a:xfrm>
            <a:off x="5589324" y="2928875"/>
            <a:ext cx="2899333" cy="2174499"/>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311700" y="84075"/>
            <a:ext cx="8520600" cy="1068300"/>
          </a:xfrm>
          <a:prstGeom prst="rect">
            <a:avLst/>
          </a:prstGeom>
        </p:spPr>
        <p:txBody>
          <a:bodyPr lIns="91425" tIns="91425" rIns="91425" bIns="91425" anchor="t" anchorCtr="0">
            <a:noAutofit/>
          </a:bodyPr>
          <a:lstStyle/>
          <a:p>
            <a:pPr lvl="0">
              <a:spcBef>
                <a:spcPts val="0"/>
              </a:spcBef>
              <a:buNone/>
            </a:pPr>
            <a:r>
              <a:rPr lang="en"/>
              <a:t>The Search User Experience:</a:t>
            </a:r>
          </a:p>
          <a:p>
            <a:pPr lvl="0">
              <a:spcBef>
                <a:spcPts val="0"/>
              </a:spcBef>
              <a:buNone/>
            </a:pPr>
            <a:r>
              <a:rPr lang="en"/>
              <a:t>What are you really looking for?</a:t>
            </a:r>
          </a:p>
        </p:txBody>
      </p:sp>
      <p:sp>
        <p:nvSpPr>
          <p:cNvPr id="149" name="Shape 149"/>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lnSpc>
                <a:spcPct val="100000"/>
              </a:lnSpc>
              <a:spcBef>
                <a:spcPts val="0"/>
              </a:spcBef>
              <a:spcAft>
                <a:spcPts val="0"/>
              </a:spcAft>
              <a:buNone/>
            </a:pPr>
            <a:r>
              <a:rPr lang="en"/>
              <a:t>User web queries are grouped into three categories</a:t>
            </a:r>
          </a:p>
          <a:p>
            <a:pPr marL="457200" lvl="0" indent="-228600" rtl="0">
              <a:lnSpc>
                <a:spcPct val="100000"/>
              </a:lnSpc>
              <a:spcBef>
                <a:spcPts val="0"/>
              </a:spcBef>
              <a:spcAft>
                <a:spcPts val="0"/>
              </a:spcAft>
              <a:buAutoNum type="arabicPeriod"/>
            </a:pPr>
            <a:r>
              <a:rPr lang="en"/>
              <a:t>Informational - seeking information on a broad topic </a:t>
            </a:r>
          </a:p>
          <a:p>
            <a:pPr marL="457200" lvl="0" indent="-228600" rtl="0">
              <a:lnSpc>
                <a:spcPct val="100000"/>
              </a:lnSpc>
              <a:spcBef>
                <a:spcPts val="0"/>
              </a:spcBef>
              <a:spcAft>
                <a:spcPts val="0"/>
              </a:spcAft>
              <a:buChar char="-"/>
            </a:pPr>
            <a:r>
              <a:rPr lang="en"/>
              <a:t>Ex: Infuenza, World War 2</a:t>
            </a:r>
          </a:p>
          <a:p>
            <a:pPr marL="457200" marR="0" lvl="0" indent="-228600" algn="l" rtl="0">
              <a:lnSpc>
                <a:spcPct val="100000"/>
              </a:lnSpc>
              <a:spcBef>
                <a:spcPts val="0"/>
              </a:spcBef>
              <a:spcAft>
                <a:spcPts val="0"/>
              </a:spcAft>
              <a:buAutoNum type="arabicPeriod"/>
            </a:pPr>
            <a:r>
              <a:rPr lang="en"/>
              <a:t>Navigational - seeing a website or entity that the user has in mind</a:t>
            </a:r>
          </a:p>
          <a:p>
            <a:pPr marL="457200" marR="0" lvl="0" indent="-228600" algn="l" rtl="0">
              <a:lnSpc>
                <a:spcPct val="100000"/>
              </a:lnSpc>
              <a:spcBef>
                <a:spcPts val="0"/>
              </a:spcBef>
              <a:spcAft>
                <a:spcPts val="0"/>
              </a:spcAft>
              <a:buChar char="-"/>
            </a:pPr>
            <a:r>
              <a:rPr lang="en"/>
              <a:t>Ex: Lufthansa airlines</a:t>
            </a:r>
          </a:p>
          <a:p>
            <a:pPr marL="457200" marR="0" lvl="0" indent="-228600" algn="l" rtl="0">
              <a:lnSpc>
                <a:spcPct val="100000"/>
              </a:lnSpc>
              <a:spcBef>
                <a:spcPts val="0"/>
              </a:spcBef>
              <a:spcAft>
                <a:spcPts val="0"/>
              </a:spcAft>
              <a:buAutoNum type="arabicPeriod"/>
            </a:pPr>
            <a:r>
              <a:rPr lang="en"/>
              <a:t>Transactional - a prelude to the user performing a transaction on the Web</a:t>
            </a:r>
          </a:p>
          <a:p>
            <a:pPr marL="457200" marR="0" lvl="0" indent="-228600" algn="l" rtl="0">
              <a:lnSpc>
                <a:spcPct val="100000"/>
              </a:lnSpc>
              <a:spcBef>
                <a:spcPts val="0"/>
              </a:spcBef>
              <a:spcAft>
                <a:spcPts val="0"/>
              </a:spcAft>
              <a:buChar char="-"/>
            </a:pPr>
            <a:r>
              <a:rPr lang="en"/>
              <a:t>Ex: purchasing a product, making a reservation, downloading a file</a:t>
            </a:r>
          </a:p>
          <a:p>
            <a:pPr marR="0" lvl="0" algn="l" rtl="0">
              <a:lnSpc>
                <a:spcPct val="100000"/>
              </a:lnSpc>
              <a:spcBef>
                <a:spcPts val="0"/>
              </a:spcBef>
              <a:spcAft>
                <a:spcPts val="0"/>
              </a:spcAft>
              <a:buNone/>
            </a:pPr>
            <a:endParaRPr/>
          </a:p>
          <a:p>
            <a:pPr marR="0" lvl="0" algn="l" rtl="0">
              <a:lnSpc>
                <a:spcPct val="100000"/>
              </a:lnSpc>
              <a:spcBef>
                <a:spcPts val="0"/>
              </a:spcBef>
              <a:spcAft>
                <a:spcPts val="0"/>
              </a:spcAft>
              <a:buNone/>
            </a:pPr>
            <a:r>
              <a:rPr lang="en"/>
              <a:t>Fun Fact: Web search engines have a histories of bragging right battles over who can index more web pages. Why should we care? Because if we notice the comprehensiveness of our search, this forces search engines to pay more attention to their index sizes vs. their competitors.  </a:t>
            </a:r>
          </a:p>
        </p:txBody>
      </p:sp>
      <p:pic>
        <p:nvPicPr>
          <p:cNvPr id="150" name="Shape 150" descr="search engine.png"/>
          <p:cNvPicPr preferRelativeResize="0"/>
          <p:nvPr/>
        </p:nvPicPr>
        <p:blipFill>
          <a:blip r:embed="rId3">
            <a:alphaModFix/>
          </a:blip>
          <a:stretch>
            <a:fillRect/>
          </a:stretch>
        </p:blipFill>
        <p:spPr>
          <a:xfrm>
            <a:off x="6196325" y="0"/>
            <a:ext cx="2947675" cy="1565974"/>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latin typeface="Average"/>
                <a:ea typeface="Average"/>
                <a:cs typeface="Average"/>
                <a:sym typeface="Average"/>
              </a:rPr>
              <a:t>Index Size and Estimation:</a:t>
            </a:r>
          </a:p>
        </p:txBody>
      </p:sp>
      <p:sp>
        <p:nvSpPr>
          <p:cNvPr id="156" name="Shape 156"/>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rtl="0">
              <a:spcBef>
                <a:spcPts val="1000"/>
              </a:spcBef>
              <a:spcAft>
                <a:spcPts val="0"/>
              </a:spcAft>
              <a:buNone/>
            </a:pPr>
            <a:r>
              <a:rPr lang="en" sz="1200">
                <a:solidFill>
                  <a:schemeClr val="dk1"/>
                </a:solidFill>
              </a:rPr>
              <a:t>What is the size of the web ? </a:t>
            </a:r>
          </a:p>
          <a:p>
            <a:pPr lvl="0" rtl="0">
              <a:spcBef>
                <a:spcPts val="1000"/>
              </a:spcBef>
              <a:spcAft>
                <a:spcPts val="0"/>
              </a:spcAft>
              <a:buNone/>
            </a:pPr>
            <a:r>
              <a:rPr lang="en" sz="1200">
                <a:solidFill>
                  <a:schemeClr val="dk1"/>
                </a:solidFill>
              </a:rPr>
              <a:t> The web is really infinite  Dynamic content</a:t>
            </a:r>
          </a:p>
          <a:p>
            <a:pPr lvl="0" rtl="0">
              <a:spcBef>
                <a:spcPts val="1000"/>
              </a:spcBef>
              <a:spcAft>
                <a:spcPts val="0"/>
              </a:spcAft>
              <a:buNone/>
            </a:pPr>
            <a:r>
              <a:rPr lang="en" sz="1200">
                <a:solidFill>
                  <a:schemeClr val="dk1"/>
                </a:solidFill>
              </a:rPr>
              <a:t>Soft 404: </a:t>
            </a:r>
            <a:r>
              <a:rPr lang="en" sz="1200" u="sng">
                <a:solidFill>
                  <a:schemeClr val="hlink"/>
                </a:solidFill>
                <a:hlinkClick r:id="rId3"/>
              </a:rPr>
              <a:t>www.yahoo.com/</a:t>
            </a:r>
            <a:r>
              <a:rPr lang="en" sz="1200">
                <a:solidFill>
                  <a:schemeClr val="dk1"/>
                </a:solidFill>
              </a:rPr>
              <a:t>&lt;anything&gt;  is a valid page</a:t>
            </a:r>
          </a:p>
          <a:p>
            <a:pPr lvl="0" rtl="0">
              <a:spcBef>
                <a:spcPts val="1000"/>
              </a:spcBef>
              <a:spcAft>
                <a:spcPts val="0"/>
              </a:spcAft>
              <a:buNone/>
            </a:pPr>
            <a:r>
              <a:rPr lang="en" sz="1200">
                <a:solidFill>
                  <a:schemeClr val="dk1"/>
                </a:solidFill>
              </a:rPr>
              <a:t>Search engine indexes include multiple classes of indexed pages, so that there is no single measure of index size. These issues notwithstanding,</a:t>
            </a:r>
          </a:p>
          <a:p>
            <a:pPr lvl="0" rtl="0">
              <a:lnSpc>
                <a:spcPct val="100000"/>
              </a:lnSpc>
              <a:spcBef>
                <a:spcPts val="1000"/>
              </a:spcBef>
              <a:spcAft>
                <a:spcPts val="0"/>
              </a:spcAft>
              <a:buNone/>
            </a:pPr>
            <a:r>
              <a:rPr lang="en" sz="1200">
                <a:solidFill>
                  <a:srgbClr val="FFFFFF"/>
                </a:solidFill>
              </a:rPr>
              <a:t>What can we attempt to measure? </a:t>
            </a:r>
          </a:p>
          <a:p>
            <a:pPr lvl="0" rtl="0">
              <a:lnSpc>
                <a:spcPct val="100000"/>
              </a:lnSpc>
              <a:spcBef>
                <a:spcPts val="1000"/>
              </a:spcBef>
              <a:spcAft>
                <a:spcPts val="0"/>
              </a:spcAft>
              <a:buNone/>
            </a:pPr>
            <a:r>
              <a:rPr lang="en" sz="1200">
                <a:solidFill>
                  <a:srgbClr val="FFFFFF"/>
                </a:solidFill>
              </a:rPr>
              <a:t>The relative sizes of search engines , The notion of a page being indexed is still reasonably well defined</a:t>
            </a:r>
          </a:p>
          <a:p>
            <a:pPr lvl="0" rtl="0">
              <a:spcBef>
                <a:spcPts val="1000"/>
              </a:spcBef>
              <a:spcAft>
                <a:spcPts val="0"/>
              </a:spcAft>
              <a:buNone/>
            </a:pPr>
            <a:r>
              <a:rPr lang="en" sz="1200">
                <a:solidFill>
                  <a:srgbClr val="FFFFFF"/>
                </a:solidFill>
              </a:rPr>
              <a:t>Search engines generally organize their indexes in various tiers and partitions, not all of which are examined on every search. For instance, a web page deep inside a website may be indexed but not retrieved on general web searches; it is however retrieved as a result on a search that a user has explicitly restricted to that website</a:t>
            </a:r>
          </a:p>
          <a:p>
            <a:pPr lvl="0" rtl="0">
              <a:spcBef>
                <a:spcPts val="1000"/>
              </a:spcBef>
              <a:spcAft>
                <a:spcPts val="0"/>
              </a:spcAft>
              <a:buNone/>
            </a:pPr>
            <a:endParaRPr sz="1200">
              <a:solidFill>
                <a:srgbClr val="FFFFFF"/>
              </a:solidFill>
              <a:latin typeface="Arial"/>
              <a:ea typeface="Arial"/>
              <a:cs typeface="Arial"/>
              <a:sym typeface="Arial"/>
            </a:endParaRPr>
          </a:p>
          <a:p>
            <a:pPr lvl="0" rtl="0">
              <a:spcBef>
                <a:spcPts val="1000"/>
              </a:spcBef>
              <a:spcAft>
                <a:spcPts val="0"/>
              </a:spcAft>
              <a:buNone/>
            </a:pPr>
            <a:r>
              <a:rPr lang="en" sz="1200">
                <a:solidFill>
                  <a:srgbClr val="FFFFFF"/>
                </a:solidFill>
                <a:latin typeface="Arial"/>
                <a:ea typeface="Arial"/>
                <a:cs typeface="Arial"/>
                <a:sym typeface="Arial"/>
              </a:rPr>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311700" y="435575"/>
            <a:ext cx="8520600" cy="572700"/>
          </a:xfrm>
          <a:prstGeom prst="rect">
            <a:avLst/>
          </a:prstGeom>
        </p:spPr>
        <p:txBody>
          <a:bodyPr lIns="91425" tIns="91425" rIns="91425" bIns="91425" anchor="t" anchorCtr="0">
            <a:noAutofit/>
          </a:bodyPr>
          <a:lstStyle/>
          <a:p>
            <a:pPr lvl="0">
              <a:spcBef>
                <a:spcPts val="0"/>
              </a:spcBef>
              <a:buNone/>
            </a:pPr>
            <a:r>
              <a:rPr lang="en">
                <a:latin typeface="Average"/>
                <a:ea typeface="Average"/>
                <a:cs typeface="Average"/>
                <a:sym typeface="Average"/>
              </a:rPr>
              <a:t>Index size and Estimation:</a:t>
            </a:r>
          </a:p>
        </p:txBody>
      </p:sp>
      <p:sp>
        <p:nvSpPr>
          <p:cNvPr id="162" name="Shape 162"/>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rtl="0">
              <a:lnSpc>
                <a:spcPct val="100000"/>
              </a:lnSpc>
              <a:spcBef>
                <a:spcPts val="1000"/>
              </a:spcBef>
              <a:spcAft>
                <a:spcPts val="0"/>
              </a:spcAft>
              <a:buNone/>
            </a:pPr>
            <a:r>
              <a:rPr lang="en" sz="1200">
                <a:solidFill>
                  <a:schemeClr val="dk1"/>
                </a:solidFill>
              </a:rPr>
              <a:t>Estimates of the ratio of the index sizes of two search engines is  E1 and E2.</a:t>
            </a:r>
          </a:p>
          <a:p>
            <a:pPr lvl="0" rtl="0">
              <a:lnSpc>
                <a:spcPct val="100000"/>
              </a:lnSpc>
              <a:spcBef>
                <a:spcPts val="1000"/>
              </a:spcBef>
              <a:spcAft>
                <a:spcPts val="0"/>
              </a:spcAft>
              <a:buNone/>
            </a:pPr>
            <a:r>
              <a:rPr lang="en" sz="1200">
                <a:solidFill>
                  <a:srgbClr val="FFFFFF"/>
                </a:solidFill>
              </a:rPr>
              <a:t>Suppose that we could pick a random page from the index of E1  and test whether it is in E2 ’s index and symmetrically, test whether a random page from E2  is in E1 . These experiments give us fractions x  and y  such that our estimate is that a fraction x  of the pages in E1  are in E2 , while a fraction y  of the pages in E2  are in E1 . Then, letting |Ei|  denote the size of the index of search engine Ei , we have x|E1| ≈ y|E2| , from which we have the form we will use |E1| / |E2| ≈ y /  x</a:t>
            </a:r>
          </a:p>
          <a:p>
            <a:pPr lvl="0" rtl="0">
              <a:lnSpc>
                <a:spcPct val="100000"/>
              </a:lnSpc>
              <a:spcBef>
                <a:spcPts val="1000"/>
              </a:spcBef>
              <a:spcAft>
                <a:spcPts val="0"/>
              </a:spcAft>
              <a:buNone/>
            </a:pPr>
            <a:r>
              <a:rPr lang="en" sz="1200">
                <a:solidFill>
                  <a:srgbClr val="FFFFFF"/>
                </a:solidFill>
              </a:rPr>
              <a:t>There is two approaches to Generate a random URL and check for containment in each index.  </a:t>
            </a:r>
          </a:p>
          <a:p>
            <a:pPr lvl="0" rtl="0">
              <a:lnSpc>
                <a:spcPct val="100000"/>
              </a:lnSpc>
              <a:spcBef>
                <a:spcPts val="1000"/>
              </a:spcBef>
              <a:spcAft>
                <a:spcPts val="0"/>
              </a:spcAft>
              <a:buNone/>
            </a:pPr>
            <a:r>
              <a:rPr lang="en" sz="1200">
                <a:solidFill>
                  <a:srgbClr val="FFFFFF"/>
                </a:solidFill>
              </a:rPr>
              <a:t>But Problem is that  Random URLs are hard to find! Enough to generate a random URL contained in a given Engine. </a:t>
            </a:r>
          </a:p>
          <a:p>
            <a:pPr lvl="0" rtl="0">
              <a:lnSpc>
                <a:spcPct val="100000"/>
              </a:lnSpc>
              <a:spcBef>
                <a:spcPts val="1000"/>
              </a:spcBef>
              <a:spcAft>
                <a:spcPts val="0"/>
              </a:spcAft>
              <a:buNone/>
            </a:pPr>
            <a:r>
              <a:rPr lang="en" sz="1200">
                <a:solidFill>
                  <a:srgbClr val="FFFFFF"/>
                </a:solidFill>
              </a:rPr>
              <a:t>Approach 1: Generate a random URL contained in a given engine  </a:t>
            </a:r>
          </a:p>
          <a:p>
            <a:pPr lvl="0" rtl="0">
              <a:lnSpc>
                <a:spcPct val="100000"/>
              </a:lnSpc>
              <a:spcBef>
                <a:spcPts val="1000"/>
              </a:spcBef>
              <a:spcAft>
                <a:spcPts val="0"/>
              </a:spcAft>
              <a:buNone/>
            </a:pPr>
            <a:r>
              <a:rPr lang="en" sz="1200">
                <a:solidFill>
                  <a:srgbClr val="FFFFFF"/>
                </a:solidFill>
              </a:rPr>
              <a:t>Suffices for the estimation of relative size</a:t>
            </a:r>
          </a:p>
          <a:p>
            <a:pPr lvl="0" rtl="0">
              <a:lnSpc>
                <a:spcPct val="100000"/>
              </a:lnSpc>
              <a:spcBef>
                <a:spcPts val="1000"/>
              </a:spcBef>
              <a:spcAft>
                <a:spcPts val="0"/>
              </a:spcAft>
              <a:buNone/>
            </a:pPr>
            <a:r>
              <a:rPr lang="en" sz="1200">
                <a:solidFill>
                  <a:srgbClr val="FFFFFF"/>
                </a:solidFill>
              </a:rPr>
              <a:t>Approach 2: Random walks / IP addresses  </a:t>
            </a:r>
          </a:p>
          <a:p>
            <a:pPr lvl="0" rtl="0">
              <a:lnSpc>
                <a:spcPct val="100000"/>
              </a:lnSpc>
              <a:spcBef>
                <a:spcPts val="1000"/>
              </a:spcBef>
              <a:spcAft>
                <a:spcPts val="0"/>
              </a:spcAft>
              <a:buNone/>
            </a:pPr>
            <a:r>
              <a:rPr lang="en" sz="1200">
                <a:solidFill>
                  <a:srgbClr val="FFFFFF"/>
                </a:solidFill>
              </a:rPr>
              <a:t>In theory: might give us a true estimate of the size of the web (as opposed to just relative sizes of indexes)</a:t>
            </a:r>
          </a:p>
          <a:p>
            <a:pPr lvl="0" rtl="0">
              <a:spcBef>
                <a:spcPts val="1000"/>
              </a:spcBef>
              <a:spcAft>
                <a:spcPts val="0"/>
              </a:spcAft>
              <a:buNone/>
            </a:pPr>
            <a:endParaRPr sz="1200">
              <a:solidFill>
                <a:srgbClr val="FFFFFF"/>
              </a:solidFill>
              <a:latin typeface="Arial"/>
              <a:ea typeface="Arial"/>
              <a:cs typeface="Arial"/>
              <a:sym typeface="Arial"/>
            </a:endParaRPr>
          </a:p>
          <a:p>
            <a:pPr lvl="0" rtl="0">
              <a:spcBef>
                <a:spcPts val="1000"/>
              </a:spcBef>
              <a:spcAft>
                <a:spcPts val="0"/>
              </a:spcAft>
              <a:buNone/>
            </a:pPr>
            <a:endParaRPr sz="1400">
              <a:solidFill>
                <a:srgbClr val="FFFFFF"/>
              </a:solidFill>
              <a:latin typeface="Arial"/>
              <a:ea typeface="Arial"/>
              <a:cs typeface="Arial"/>
              <a:sym typeface="Arial"/>
            </a:endParaRPr>
          </a:p>
          <a:p>
            <a:pPr lvl="0">
              <a:spcBef>
                <a:spcPts val="0"/>
              </a:spcBef>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latin typeface="Average"/>
                <a:ea typeface="Average"/>
                <a:cs typeface="Average"/>
                <a:sym typeface="Average"/>
              </a:rPr>
              <a:t>Near-Duplicates and Shingling:</a:t>
            </a:r>
          </a:p>
        </p:txBody>
      </p:sp>
      <p:sp>
        <p:nvSpPr>
          <p:cNvPr id="168" name="Shape 168"/>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rtl="0">
              <a:spcBef>
                <a:spcPts val="300"/>
              </a:spcBef>
              <a:spcAft>
                <a:spcPts val="0"/>
              </a:spcAft>
              <a:buNone/>
            </a:pPr>
            <a:r>
              <a:rPr lang="en" sz="1400">
                <a:solidFill>
                  <a:srgbClr val="FFFFFF"/>
                </a:solidFill>
              </a:rPr>
              <a:t>Duplication : the Web contains multiple copies of the same content. By some estimates, as many as 40% of the pages on the Web are duplicates of other pages. Many of these are legitimate copies; for instance, certain information repositories are mirrored simply to provide redundancy and access reliability. Search engines try to avoid indexing multiple copies of the same content, to keep down storage and processing overheads.</a:t>
            </a:r>
          </a:p>
          <a:p>
            <a:pPr lvl="0" rtl="0">
              <a:spcBef>
                <a:spcPts val="300"/>
              </a:spcBef>
              <a:spcAft>
                <a:spcPts val="0"/>
              </a:spcAft>
              <a:buNone/>
            </a:pPr>
            <a:r>
              <a:rPr lang="en" sz="1400">
                <a:solidFill>
                  <a:srgbClr val="FFFFFF"/>
                </a:solidFill>
              </a:rPr>
              <a:t> We now describe a solution to the problem of detecting near-duplicate web pages. The answer lies in a technique known as shingling. </a:t>
            </a:r>
          </a:p>
          <a:p>
            <a:pPr lvl="0" rtl="0">
              <a:spcBef>
                <a:spcPts val="300"/>
              </a:spcBef>
              <a:spcAft>
                <a:spcPts val="0"/>
              </a:spcAft>
              <a:buNone/>
            </a:pPr>
            <a:r>
              <a:rPr lang="en" sz="1400">
                <a:solidFill>
                  <a:srgbClr val="FFFFFF"/>
                </a:solidFill>
              </a:rPr>
              <a:t>Given a positive integer k  and a sequence of terms in a document d , define the k -shingles of d  to be the set of all consecutive sequences of k  terms in d . As an example, consider the following text: a rose is a rose is a rose . The 4-shingles for this text (k =  4 is a typical value used in the detection of near-duplicate web pages) are a rose is a , rose is a rose  and is a rose is . The first two of these shingles each occur twice in the text. Intuitively, two documents are near duplicates if the sets of shingles generated from them are nearly the same.</a:t>
            </a:r>
          </a:p>
          <a:p>
            <a:pPr lvl="0" rtl="0">
              <a:spcBef>
                <a:spcPts val="300"/>
              </a:spcBef>
              <a:spcAft>
                <a:spcPts val="0"/>
              </a:spcAft>
              <a:buNone/>
            </a:pPr>
            <a:endParaRPr sz="1400">
              <a:solidFill>
                <a:srgbClr val="FFFFFF"/>
              </a:solidFill>
              <a:latin typeface="Arial"/>
              <a:ea typeface="Arial"/>
              <a:cs typeface="Arial"/>
              <a:sym typeface="Arial"/>
            </a:endParaRPr>
          </a:p>
          <a:p>
            <a:pPr lvl="0" rtl="0">
              <a:spcBef>
                <a:spcPts val="300"/>
              </a:spcBef>
              <a:spcAft>
                <a:spcPts val="0"/>
              </a:spcAft>
              <a:buNone/>
            </a:pPr>
            <a:endParaRPr sz="1400">
              <a:solidFill>
                <a:srgbClr val="FFFFFF"/>
              </a:solidFill>
              <a:latin typeface="Arial"/>
              <a:ea typeface="Arial"/>
              <a:cs typeface="Arial"/>
              <a:sym typeface="Arial"/>
            </a:endParaRPr>
          </a:p>
          <a:p>
            <a:pPr lvl="0" rtl="0">
              <a:spcBef>
                <a:spcPts val="0"/>
              </a:spcBef>
              <a:spcAft>
                <a:spcPts val="0"/>
              </a:spcAft>
              <a:buNone/>
            </a:pPr>
            <a:endParaRPr sz="1400">
              <a:solidFill>
                <a:srgbClr val="FF00FF"/>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What is Information Retrieval? </a:t>
            </a:r>
          </a:p>
        </p:txBody>
      </p:sp>
      <p:sp>
        <p:nvSpPr>
          <p:cNvPr id="66" name="Shape 66"/>
          <p:cNvSpPr txBox="1">
            <a:spLocks noGrp="1"/>
          </p:cNvSpPr>
          <p:nvPr>
            <p:ph type="body" idx="1"/>
          </p:nvPr>
        </p:nvSpPr>
        <p:spPr>
          <a:xfrm>
            <a:off x="311700" y="1152475"/>
            <a:ext cx="8520600" cy="3416400"/>
          </a:xfrm>
          <a:prstGeom prst="rect">
            <a:avLst/>
          </a:prstGeom>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a:spcBef>
                <a:spcPts val="0"/>
              </a:spcBef>
              <a:buNone/>
            </a:pPr>
            <a:r>
              <a:rPr lang="en"/>
              <a:t>“Information Retrieval is finding material </a:t>
            </a:r>
            <a:r>
              <a:rPr lang="en">
                <a:solidFill>
                  <a:srgbClr val="FFE599"/>
                </a:solidFill>
              </a:rPr>
              <a:t>(documents)</a:t>
            </a:r>
            <a:r>
              <a:rPr lang="en"/>
              <a:t> of an unstructured nature </a:t>
            </a:r>
            <a:r>
              <a:rPr lang="en">
                <a:solidFill>
                  <a:srgbClr val="FFE599"/>
                </a:solidFill>
              </a:rPr>
              <a:t>(text)</a:t>
            </a:r>
            <a:r>
              <a:rPr lang="en"/>
              <a:t> that satisfies an information need from within large collections </a:t>
            </a:r>
            <a:r>
              <a:rPr lang="en">
                <a:solidFill>
                  <a:srgbClr val="FFE599"/>
                </a:solidFill>
              </a:rPr>
              <a:t>(in computers)</a:t>
            </a:r>
            <a:r>
              <a:rPr lang="en"/>
              <a:t>”</a:t>
            </a:r>
          </a:p>
          <a:p>
            <a:pPr marL="457200" lvl="0" indent="-228600" rtl="0">
              <a:spcBef>
                <a:spcPts val="0"/>
              </a:spcBef>
            </a:pPr>
            <a:r>
              <a:rPr lang="en"/>
              <a:t>What was previously held to few professions is now widespread</a:t>
            </a:r>
          </a:p>
          <a:p>
            <a:pPr marL="914400" lvl="1" indent="-228600" rtl="0">
              <a:spcBef>
                <a:spcPts val="0"/>
              </a:spcBef>
            </a:pPr>
            <a:r>
              <a:rPr lang="en"/>
              <a:t>Librarians, paralegals, etc → Everyday digital web surfers</a:t>
            </a:r>
          </a:p>
          <a:p>
            <a:pPr marL="457200" lvl="0" indent="-228600" rtl="0">
              <a:spcBef>
                <a:spcPts val="0"/>
              </a:spcBef>
            </a:pPr>
            <a:r>
              <a:rPr lang="en"/>
              <a:t>Information Retrieval Systems have three distinguishable scales:</a:t>
            </a:r>
          </a:p>
          <a:p>
            <a:pPr marL="914400" lvl="1" indent="-228600" rtl="0">
              <a:spcBef>
                <a:spcPts val="0"/>
              </a:spcBef>
              <a:buClr>
                <a:srgbClr val="FFE599"/>
              </a:buClr>
            </a:pPr>
            <a:r>
              <a:rPr lang="en" b="1">
                <a:solidFill>
                  <a:srgbClr val="FFE599"/>
                </a:solidFill>
              </a:rPr>
              <a:t>Web Search</a:t>
            </a:r>
          </a:p>
          <a:p>
            <a:pPr marL="1371600" lvl="2" indent="-228600" rtl="0">
              <a:spcBef>
                <a:spcPts val="0"/>
              </a:spcBef>
            </a:pPr>
            <a:r>
              <a:rPr lang="en"/>
              <a:t>Billions of documents stored in millions of computers</a:t>
            </a:r>
          </a:p>
          <a:p>
            <a:pPr marL="914400" lvl="1" indent="-228600" rtl="0">
              <a:spcBef>
                <a:spcPts val="0"/>
              </a:spcBef>
              <a:buClr>
                <a:srgbClr val="FFE599"/>
              </a:buClr>
            </a:pPr>
            <a:r>
              <a:rPr lang="en" b="1">
                <a:solidFill>
                  <a:srgbClr val="FFE599"/>
                </a:solidFill>
              </a:rPr>
              <a:t>Personal Information Retrieval</a:t>
            </a:r>
          </a:p>
          <a:p>
            <a:pPr marL="1371600" lvl="2" indent="-228600" rtl="0">
              <a:spcBef>
                <a:spcPts val="0"/>
              </a:spcBef>
            </a:pPr>
            <a:r>
              <a:rPr lang="en"/>
              <a:t>Most OS have integrated IR. Same with Email programs.</a:t>
            </a:r>
          </a:p>
          <a:p>
            <a:pPr marL="914400" lvl="1" indent="-228600" rtl="0">
              <a:spcBef>
                <a:spcPts val="0"/>
              </a:spcBef>
              <a:buClr>
                <a:srgbClr val="FFE599"/>
              </a:buClr>
            </a:pPr>
            <a:r>
              <a:rPr lang="en" b="1">
                <a:solidFill>
                  <a:srgbClr val="FFE599"/>
                </a:solidFill>
              </a:rPr>
              <a:t>Enterprise, Institutional, and Domain-Specific Search</a:t>
            </a:r>
          </a:p>
          <a:p>
            <a:pPr marL="1371600" lvl="2" indent="-228600" rtl="0">
              <a:spcBef>
                <a:spcPts val="0"/>
              </a:spcBef>
            </a:pPr>
            <a:r>
              <a:rPr lang="en"/>
              <a:t>Internal documents, database of patents, research articles, etc...</a:t>
            </a:r>
          </a:p>
        </p:txBody>
      </p:sp>
      <p:pic>
        <p:nvPicPr>
          <p:cNvPr id="67" name="Shape 67" descr="Browser, Internet, Web, Search ..."/>
          <p:cNvPicPr preferRelativeResize="0"/>
          <p:nvPr/>
        </p:nvPicPr>
        <p:blipFill>
          <a:blip r:embed="rId3">
            <a:alphaModFix/>
          </a:blip>
          <a:stretch>
            <a:fillRect/>
          </a:stretch>
        </p:blipFill>
        <p:spPr>
          <a:xfrm>
            <a:off x="6685875" y="3108450"/>
            <a:ext cx="1673625" cy="955374"/>
          </a:xfrm>
          <a:prstGeom prst="rect">
            <a:avLst/>
          </a:prstGeom>
          <a:noFill/>
          <a:ln w="9525" cap="flat" cmpd="sng">
            <a:solidFill>
              <a:srgbClr val="000000"/>
            </a:solidFill>
            <a:prstDash val="solid"/>
            <a:round/>
            <a:headEnd type="none" w="med" len="med"/>
            <a:tailEnd type="none" w="med" len="me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An Example of Information Retrieval Problem</a:t>
            </a:r>
          </a:p>
        </p:txBody>
      </p:sp>
      <p:sp>
        <p:nvSpPr>
          <p:cNvPr id="73" name="Shape 73"/>
          <p:cNvSpPr txBox="1">
            <a:spLocks noGrp="1"/>
          </p:cNvSpPr>
          <p:nvPr>
            <p:ph type="body" idx="1"/>
          </p:nvPr>
        </p:nvSpPr>
        <p:spPr>
          <a:xfrm>
            <a:off x="311700" y="1207075"/>
            <a:ext cx="8520600" cy="3627900"/>
          </a:xfrm>
          <a:prstGeom prst="rect">
            <a:avLst/>
          </a:prstGeom>
        </p:spPr>
        <p:txBody>
          <a:bodyPr lIns="91425" tIns="91425" rIns="91425" bIns="91425" anchor="t" anchorCtr="0">
            <a:noAutofit/>
          </a:bodyPr>
          <a:lstStyle/>
          <a:p>
            <a:pPr lvl="0" rtl="0">
              <a:spcBef>
                <a:spcPts val="0"/>
              </a:spcBef>
              <a:spcAft>
                <a:spcPts val="0"/>
              </a:spcAft>
              <a:buNone/>
            </a:pPr>
            <a:r>
              <a:rPr lang="en" sz="1400"/>
              <a:t>Simplest form of document retrieval is a linear scan: grepping. However, for many purposes we will need more.</a:t>
            </a:r>
          </a:p>
          <a:p>
            <a:pPr marL="457200" lvl="0" indent="-317500" rtl="0">
              <a:spcBef>
                <a:spcPts val="0"/>
              </a:spcBef>
              <a:spcAft>
                <a:spcPts val="0"/>
              </a:spcAft>
              <a:buSzPct val="100000"/>
            </a:pPr>
            <a:r>
              <a:rPr lang="en" sz="1400"/>
              <a:t>Amount of data has grown as quickly as computer speeds.</a:t>
            </a:r>
          </a:p>
          <a:p>
            <a:pPr marL="457200" lvl="0" indent="-317500" rtl="0">
              <a:spcBef>
                <a:spcPts val="0"/>
              </a:spcBef>
              <a:spcAft>
                <a:spcPts val="0"/>
              </a:spcAft>
              <a:buSzPct val="100000"/>
            </a:pPr>
            <a:r>
              <a:rPr lang="en" sz="1400"/>
              <a:t>More flexible matching operations: (NEAR...5 words...same sentence?)</a:t>
            </a:r>
          </a:p>
          <a:p>
            <a:pPr marL="457200" lvl="0" indent="-317500" rtl="0">
              <a:spcBef>
                <a:spcPts val="0"/>
              </a:spcBef>
              <a:spcAft>
                <a:spcPts val="0"/>
              </a:spcAft>
              <a:buSzPct val="100000"/>
            </a:pPr>
            <a:r>
              <a:rPr lang="en" sz="1400"/>
              <a:t>Allow ranked retrieval: Best answer among many</a:t>
            </a:r>
          </a:p>
          <a:p>
            <a:pPr lvl="0" rtl="0">
              <a:spcBef>
                <a:spcPts val="0"/>
              </a:spcBef>
              <a:spcAft>
                <a:spcPts val="0"/>
              </a:spcAft>
              <a:buNone/>
            </a:pPr>
            <a:r>
              <a:rPr lang="en" sz="1400">
                <a:solidFill>
                  <a:srgbClr val="FFE599"/>
                </a:solidFill>
              </a:rPr>
              <a:t>To avoid Linear scans, we need to index the documents in advance.</a:t>
            </a:r>
          </a:p>
          <a:p>
            <a:pPr lvl="0" rtl="0">
              <a:spcBef>
                <a:spcPts val="0"/>
              </a:spcBef>
              <a:spcAft>
                <a:spcPts val="0"/>
              </a:spcAft>
              <a:buNone/>
            </a:pPr>
            <a:r>
              <a:rPr lang="en" sz="1400"/>
              <a:t>Intro to Boolean Retrieval: Shakespeare’s Collected Works</a:t>
            </a:r>
          </a:p>
          <a:p>
            <a:pPr marL="457200" lvl="0" indent="-317500" rtl="0">
              <a:spcBef>
                <a:spcPts val="0"/>
              </a:spcBef>
              <a:spcAft>
                <a:spcPts val="0"/>
              </a:spcAft>
              <a:buSzPct val="100000"/>
              <a:buAutoNum type="arabicPeriod"/>
            </a:pPr>
            <a:r>
              <a:rPr lang="en" sz="1400"/>
              <a:t>Create an incidence Matrix (Words and Works).</a:t>
            </a:r>
          </a:p>
          <a:p>
            <a:pPr marL="457200" lvl="0" indent="-317500" rtl="0">
              <a:spcBef>
                <a:spcPts val="0"/>
              </a:spcBef>
              <a:spcAft>
                <a:spcPts val="0"/>
              </a:spcAft>
              <a:buSzPct val="100000"/>
              <a:buAutoNum type="arabicPeriod"/>
            </a:pPr>
            <a:r>
              <a:rPr lang="en" sz="1400"/>
              <a:t>We now have a vector for each term. This shows whether it appeared in a work.</a:t>
            </a:r>
          </a:p>
          <a:p>
            <a:pPr lvl="0" rtl="0">
              <a:spcBef>
                <a:spcPts val="0"/>
              </a:spcBef>
              <a:spcAft>
                <a:spcPts val="0"/>
              </a:spcAft>
              <a:buNone/>
            </a:pPr>
            <a:r>
              <a:rPr lang="en" sz="1400">
                <a:solidFill>
                  <a:srgbClr val="FFE599"/>
                </a:solidFill>
              </a:rPr>
              <a:t>Ad-hoc Retrieval:</a:t>
            </a:r>
            <a:r>
              <a:rPr lang="en" sz="1400"/>
              <a:t> Standard IR task. From collection, retrieves relevant documents based on arbitrary IN.</a:t>
            </a:r>
          </a:p>
          <a:p>
            <a:pPr lvl="0" rtl="0">
              <a:spcBef>
                <a:spcPts val="0"/>
              </a:spcBef>
              <a:spcAft>
                <a:spcPts val="0"/>
              </a:spcAft>
              <a:buNone/>
            </a:pPr>
            <a:r>
              <a:rPr lang="en" sz="1400">
                <a:solidFill>
                  <a:srgbClr val="FFE599"/>
                </a:solidFill>
              </a:rPr>
              <a:t>Information Need:</a:t>
            </a:r>
            <a:r>
              <a:rPr lang="en" sz="1400"/>
              <a:t> Topic user wishes to know more about → communicated to machine // not a query.</a:t>
            </a:r>
          </a:p>
          <a:p>
            <a:pPr lvl="0" rtl="0">
              <a:spcBef>
                <a:spcPts val="0"/>
              </a:spcBef>
              <a:spcAft>
                <a:spcPts val="0"/>
              </a:spcAft>
              <a:buNone/>
            </a:pPr>
            <a:r>
              <a:rPr lang="en" sz="1400"/>
              <a:t>So what happens when we try to create an incidence matrix in a much larger fashion? Too large to store.</a:t>
            </a:r>
          </a:p>
          <a:p>
            <a:pPr lvl="0" rtl="0">
              <a:spcBef>
                <a:spcPts val="0"/>
              </a:spcBef>
              <a:spcAft>
                <a:spcPts val="0"/>
              </a:spcAft>
              <a:buNone/>
            </a:pPr>
            <a:r>
              <a:rPr lang="en" sz="1400">
                <a:solidFill>
                  <a:srgbClr val="FFE599"/>
                </a:solidFill>
              </a:rPr>
              <a:t>Inverted Matrix:</a:t>
            </a:r>
            <a:r>
              <a:rPr lang="en" sz="1400"/>
              <a:t> A dictionary of terms. Each term is a list of documents it occurs in.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A First Take at Building an Inverted Index</a:t>
            </a:r>
          </a:p>
        </p:txBody>
      </p:sp>
      <p:sp>
        <p:nvSpPr>
          <p:cNvPr id="79" name="Shape 79"/>
          <p:cNvSpPr txBox="1">
            <a:spLocks noGrp="1"/>
          </p:cNvSpPr>
          <p:nvPr>
            <p:ph type="body" idx="1"/>
          </p:nvPr>
        </p:nvSpPr>
        <p:spPr>
          <a:xfrm>
            <a:off x="311700" y="1152475"/>
            <a:ext cx="3999900" cy="3416400"/>
          </a:xfrm>
          <a:prstGeom prst="rect">
            <a:avLst/>
          </a:prstGeom>
        </p:spPr>
        <p:txBody>
          <a:bodyPr lIns="91425" tIns="91425" rIns="91425" bIns="91425" anchor="t" anchorCtr="0">
            <a:noAutofit/>
          </a:bodyPr>
          <a:lstStyle/>
          <a:p>
            <a:pPr marL="457200" lvl="0" indent="-336550" rtl="0">
              <a:spcBef>
                <a:spcPts val="0"/>
              </a:spcBef>
              <a:spcAft>
                <a:spcPts val="0"/>
              </a:spcAft>
              <a:buSzPct val="100000"/>
              <a:buAutoNum type="arabicPeriod"/>
            </a:pPr>
            <a:r>
              <a:rPr lang="en" sz="1700"/>
              <a:t>Collect the documents to be indexed</a:t>
            </a:r>
          </a:p>
          <a:p>
            <a:pPr marL="457200" lvl="0" indent="-336550" rtl="0">
              <a:spcBef>
                <a:spcPts val="0"/>
              </a:spcBef>
              <a:spcAft>
                <a:spcPts val="0"/>
              </a:spcAft>
              <a:buClr>
                <a:srgbClr val="FFE599"/>
              </a:buClr>
              <a:buSzPct val="100000"/>
              <a:buAutoNum type="arabicPeriod"/>
            </a:pPr>
            <a:r>
              <a:rPr lang="en" sz="1700">
                <a:solidFill>
                  <a:srgbClr val="FFE599"/>
                </a:solidFill>
              </a:rPr>
              <a:t>Tokenize the text, turning each document into a list of tokens</a:t>
            </a:r>
          </a:p>
          <a:p>
            <a:pPr marL="457200" lvl="0" indent="-336550" rtl="0">
              <a:spcBef>
                <a:spcPts val="0"/>
              </a:spcBef>
              <a:spcAft>
                <a:spcPts val="0"/>
              </a:spcAft>
              <a:buSzPct val="100000"/>
              <a:buAutoNum type="arabicPeriod"/>
            </a:pPr>
            <a:r>
              <a:rPr lang="en" sz="1700"/>
              <a:t>Do linguistic preprocessing, producing a list of normalized tokens (indexing terms)</a:t>
            </a:r>
          </a:p>
          <a:p>
            <a:pPr marL="457200" lvl="0" indent="-336550" rtl="0">
              <a:spcBef>
                <a:spcPts val="0"/>
              </a:spcBef>
              <a:spcAft>
                <a:spcPts val="0"/>
              </a:spcAft>
              <a:buClr>
                <a:srgbClr val="FFE599"/>
              </a:buClr>
              <a:buSzPct val="100000"/>
              <a:buAutoNum type="arabicPeriod"/>
            </a:pPr>
            <a:r>
              <a:rPr lang="en" sz="1700">
                <a:solidFill>
                  <a:srgbClr val="FFE599"/>
                </a:solidFill>
              </a:rPr>
              <a:t>Index the documents that each term occurs in by creating an inverted index consisting of a dictionary and postings.</a:t>
            </a:r>
          </a:p>
          <a:p>
            <a:pPr lvl="0" rtl="0">
              <a:spcBef>
                <a:spcPts val="0"/>
              </a:spcBef>
              <a:spcAft>
                <a:spcPts val="0"/>
              </a:spcAft>
              <a:buNone/>
            </a:pPr>
            <a:endParaRPr/>
          </a:p>
        </p:txBody>
      </p:sp>
      <p:sp>
        <p:nvSpPr>
          <p:cNvPr id="80" name="Shape 80"/>
          <p:cNvSpPr txBox="1">
            <a:spLocks noGrp="1"/>
          </p:cNvSpPr>
          <p:nvPr>
            <p:ph type="body" idx="2"/>
          </p:nvPr>
        </p:nvSpPr>
        <p:spPr>
          <a:xfrm>
            <a:off x="4832400" y="1152475"/>
            <a:ext cx="3999900" cy="3416400"/>
          </a:xfrm>
          <a:prstGeom prst="rect">
            <a:avLst/>
          </a:prstGeom>
        </p:spPr>
        <p:txBody>
          <a:bodyPr lIns="91425" tIns="91425" rIns="91425" bIns="91425" anchor="t" anchorCtr="0">
            <a:noAutofit/>
          </a:bodyPr>
          <a:lstStyle/>
          <a:p>
            <a:pPr lvl="0">
              <a:spcBef>
                <a:spcPts val="0"/>
              </a:spcBef>
              <a:buNone/>
            </a:pPr>
            <a:endParaRPr/>
          </a:p>
        </p:txBody>
      </p:sp>
      <p:pic>
        <p:nvPicPr>
          <p:cNvPr id="81" name="Shape 81" descr="Capturepagetoken.PNG"/>
          <p:cNvPicPr preferRelativeResize="0"/>
          <p:nvPr/>
        </p:nvPicPr>
        <p:blipFill>
          <a:blip r:embed="rId3">
            <a:alphaModFix/>
          </a:blip>
          <a:stretch>
            <a:fillRect/>
          </a:stretch>
        </p:blipFill>
        <p:spPr>
          <a:xfrm>
            <a:off x="4674894" y="1111625"/>
            <a:ext cx="4157405" cy="38876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Processing Boolean Queries</a:t>
            </a:r>
          </a:p>
        </p:txBody>
      </p:sp>
      <p:sp>
        <p:nvSpPr>
          <p:cNvPr id="87" name="Shape 87"/>
          <p:cNvSpPr txBox="1">
            <a:spLocks noGrp="1"/>
          </p:cNvSpPr>
          <p:nvPr>
            <p:ph type="body" idx="1"/>
          </p:nvPr>
        </p:nvSpPr>
        <p:spPr>
          <a:xfrm>
            <a:off x="311700" y="1100525"/>
            <a:ext cx="8520600" cy="3416400"/>
          </a:xfrm>
          <a:prstGeom prst="rect">
            <a:avLst/>
          </a:prstGeom>
        </p:spPr>
        <p:txBody>
          <a:bodyPr lIns="91425" tIns="91425" rIns="91425" bIns="91425" anchor="t" anchorCtr="0">
            <a:noAutofit/>
          </a:bodyPr>
          <a:lstStyle/>
          <a:p>
            <a:pPr lvl="0" rtl="0">
              <a:spcBef>
                <a:spcPts val="0"/>
              </a:spcBef>
              <a:spcAft>
                <a:spcPts val="0"/>
              </a:spcAft>
              <a:buNone/>
            </a:pPr>
            <a:r>
              <a:rPr lang="en" sz="1700"/>
              <a:t>Boolean queries are queries that use AND, OR and NOT.</a:t>
            </a:r>
          </a:p>
          <a:p>
            <a:pPr lvl="0" rtl="0">
              <a:spcBef>
                <a:spcPts val="0"/>
              </a:spcBef>
              <a:spcAft>
                <a:spcPts val="0"/>
              </a:spcAft>
              <a:buNone/>
            </a:pPr>
            <a:r>
              <a:rPr lang="en" sz="1700"/>
              <a:t>Primary commercial retrieval tool for 3 decades.</a:t>
            </a:r>
          </a:p>
          <a:p>
            <a:pPr lvl="0" rtl="0">
              <a:spcBef>
                <a:spcPts val="0"/>
              </a:spcBef>
              <a:spcAft>
                <a:spcPts val="0"/>
              </a:spcAft>
              <a:buNone/>
            </a:pPr>
            <a:r>
              <a:rPr lang="en" sz="1700"/>
              <a:t>Precise and you will get the results you want.</a:t>
            </a:r>
          </a:p>
          <a:p>
            <a:pPr lvl="0" rtl="0">
              <a:spcBef>
                <a:spcPts val="0"/>
              </a:spcBef>
              <a:spcAft>
                <a:spcPts val="0"/>
              </a:spcAft>
              <a:buNone/>
            </a:pPr>
            <a:endParaRPr sz="1700"/>
          </a:p>
          <a:p>
            <a:pPr lvl="0" rtl="0">
              <a:spcBef>
                <a:spcPts val="0"/>
              </a:spcBef>
              <a:spcAft>
                <a:spcPts val="0"/>
              </a:spcAft>
              <a:buNone/>
            </a:pPr>
            <a:r>
              <a:rPr lang="en" sz="1700"/>
              <a:t>Consider the query: BRUTUS AND CALPURNIA</a:t>
            </a:r>
          </a:p>
          <a:p>
            <a:pPr lvl="0" rtl="0">
              <a:spcBef>
                <a:spcPts val="0"/>
              </a:spcBef>
              <a:spcAft>
                <a:spcPts val="0"/>
              </a:spcAft>
              <a:buNone/>
            </a:pPr>
            <a:r>
              <a:rPr lang="en" sz="1700"/>
              <a:t>The steps will be:</a:t>
            </a:r>
          </a:p>
          <a:p>
            <a:pPr marL="457200" lvl="0" indent="-336550" rtl="0">
              <a:spcBef>
                <a:spcPts val="0"/>
              </a:spcBef>
              <a:spcAft>
                <a:spcPts val="0"/>
              </a:spcAft>
              <a:buSzPct val="100000"/>
              <a:buAutoNum type="arabicPeriod"/>
            </a:pPr>
            <a:r>
              <a:rPr lang="en" sz="1700"/>
              <a:t>Locate BRUTUS in the dictionary</a:t>
            </a:r>
          </a:p>
          <a:p>
            <a:pPr marL="457200" lvl="0" indent="-336550" rtl="0">
              <a:spcBef>
                <a:spcPts val="0"/>
              </a:spcBef>
              <a:spcAft>
                <a:spcPts val="0"/>
              </a:spcAft>
              <a:buSzPct val="100000"/>
              <a:buAutoNum type="arabicPeriod"/>
            </a:pPr>
            <a:r>
              <a:rPr lang="en" sz="1700"/>
              <a:t>Retrieve its posting list from the postings file</a:t>
            </a:r>
          </a:p>
          <a:p>
            <a:pPr marL="457200" lvl="0" indent="-336550" rtl="0">
              <a:spcBef>
                <a:spcPts val="0"/>
              </a:spcBef>
              <a:spcAft>
                <a:spcPts val="0"/>
              </a:spcAft>
              <a:buSzPct val="100000"/>
              <a:buAutoNum type="arabicPeriod"/>
            </a:pPr>
            <a:r>
              <a:rPr lang="en" sz="1700"/>
              <a:t>Locate CALPURNIA in the dictionary</a:t>
            </a:r>
          </a:p>
          <a:p>
            <a:pPr marL="457200" lvl="0" indent="-336550" rtl="0">
              <a:spcBef>
                <a:spcPts val="0"/>
              </a:spcBef>
              <a:spcAft>
                <a:spcPts val="0"/>
              </a:spcAft>
              <a:buSzPct val="100000"/>
              <a:buAutoNum type="arabicPeriod"/>
            </a:pPr>
            <a:r>
              <a:rPr lang="en" sz="1700"/>
              <a:t>Retrieve its posting list from the Postings file</a:t>
            </a:r>
          </a:p>
          <a:p>
            <a:pPr marL="457200" lvl="0" indent="-336550" rtl="0">
              <a:spcBef>
                <a:spcPts val="0"/>
              </a:spcBef>
              <a:spcAft>
                <a:spcPts val="0"/>
              </a:spcAft>
              <a:buSzPct val="100000"/>
              <a:buAutoNum type="arabicPeriod"/>
            </a:pPr>
            <a:r>
              <a:rPr lang="en" sz="1700"/>
              <a:t>Intersect the two posting lists.</a:t>
            </a:r>
          </a:p>
          <a:p>
            <a:pPr lvl="0" rtl="0">
              <a:spcBef>
                <a:spcPts val="0"/>
              </a:spcBef>
              <a:spcAft>
                <a:spcPts val="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The Extended Boolean Model vs Ranked Retrieval</a:t>
            </a:r>
          </a:p>
        </p:txBody>
      </p:sp>
      <p:sp>
        <p:nvSpPr>
          <p:cNvPr id="93" name="Shape 93"/>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rtl="0">
              <a:spcBef>
                <a:spcPts val="0"/>
              </a:spcBef>
              <a:spcAft>
                <a:spcPts val="0"/>
              </a:spcAft>
              <a:buNone/>
            </a:pPr>
            <a:r>
              <a:rPr lang="en" sz="2000"/>
              <a:t>Boolean Retrieval Model will:</a:t>
            </a:r>
          </a:p>
          <a:p>
            <a:pPr marL="457200" lvl="0" indent="-228600" rtl="0">
              <a:spcBef>
                <a:spcPts val="0"/>
              </a:spcBef>
              <a:spcAft>
                <a:spcPts val="0"/>
              </a:spcAft>
            </a:pPr>
            <a:r>
              <a:rPr lang="en"/>
              <a:t>Represent each document </a:t>
            </a:r>
            <a:r>
              <a:rPr lang="en" u="sng"/>
              <a:t>unweighted</a:t>
            </a:r>
          </a:p>
          <a:p>
            <a:pPr marL="457200" lvl="0" indent="-228600" rtl="0">
              <a:spcBef>
                <a:spcPts val="0"/>
              </a:spcBef>
              <a:spcAft>
                <a:spcPts val="0"/>
              </a:spcAft>
            </a:pPr>
            <a:r>
              <a:rPr lang="en"/>
              <a:t>Represent the query </a:t>
            </a:r>
            <a:r>
              <a:rPr lang="en" u="sng"/>
              <a:t>unweighted</a:t>
            </a:r>
          </a:p>
          <a:p>
            <a:pPr marL="457200" lvl="0" indent="-228600" rtl="0">
              <a:spcBef>
                <a:spcPts val="0"/>
              </a:spcBef>
              <a:spcAft>
                <a:spcPts val="0"/>
              </a:spcAft>
            </a:pPr>
            <a:r>
              <a:rPr lang="en"/>
              <a:t>Retrieve an unordered set of documents containing the query words.</a:t>
            </a:r>
          </a:p>
          <a:p>
            <a:pPr lvl="0" rtl="0">
              <a:spcBef>
                <a:spcPts val="0"/>
              </a:spcBef>
              <a:spcAft>
                <a:spcPts val="0"/>
              </a:spcAft>
              <a:buNone/>
            </a:pPr>
            <a:endParaRPr/>
          </a:p>
          <a:p>
            <a:pPr lvl="0" rtl="0">
              <a:spcBef>
                <a:spcPts val="0"/>
              </a:spcBef>
              <a:spcAft>
                <a:spcPts val="0"/>
              </a:spcAft>
              <a:buNone/>
            </a:pPr>
            <a:r>
              <a:rPr lang="en" sz="2000"/>
              <a:t>Ranked Retrieval Model will:</a:t>
            </a:r>
          </a:p>
          <a:p>
            <a:pPr marL="457200" lvl="0" indent="-228600" rtl="0">
              <a:spcBef>
                <a:spcPts val="0"/>
              </a:spcBef>
              <a:spcAft>
                <a:spcPts val="0"/>
              </a:spcAft>
            </a:pPr>
            <a:r>
              <a:rPr lang="en"/>
              <a:t>Represent each document </a:t>
            </a:r>
            <a:r>
              <a:rPr lang="en" u="sng"/>
              <a:t>weighted</a:t>
            </a:r>
            <a:r>
              <a:rPr lang="en"/>
              <a:t> based on document frequency</a:t>
            </a:r>
          </a:p>
          <a:p>
            <a:pPr marL="457200" lvl="0" indent="-228600" rtl="0">
              <a:spcBef>
                <a:spcPts val="0"/>
              </a:spcBef>
              <a:spcAft>
                <a:spcPts val="0"/>
              </a:spcAft>
            </a:pPr>
            <a:r>
              <a:rPr lang="en"/>
              <a:t>Represent the query </a:t>
            </a:r>
            <a:r>
              <a:rPr lang="en" u="sng"/>
              <a:t>unweighted</a:t>
            </a:r>
          </a:p>
          <a:p>
            <a:pPr marL="457200" lvl="0" indent="-228600" rtl="0">
              <a:spcBef>
                <a:spcPts val="0"/>
              </a:spcBef>
              <a:spcAft>
                <a:spcPts val="0"/>
              </a:spcAft>
            </a:pPr>
            <a:r>
              <a:rPr lang="en"/>
              <a:t>Retrieve a ranking documents containing the query words.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sz="2800"/>
              <a:t>Document Delineation and Character Sequence Decoding</a:t>
            </a:r>
          </a:p>
        </p:txBody>
      </p:sp>
      <p:sp>
        <p:nvSpPr>
          <p:cNvPr id="99" name="Shape 99"/>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rtl="0">
              <a:spcBef>
                <a:spcPts val="0"/>
              </a:spcBef>
              <a:spcAft>
                <a:spcPts val="0"/>
              </a:spcAft>
              <a:buNone/>
            </a:pPr>
            <a:r>
              <a:rPr lang="en" sz="1500">
                <a:solidFill>
                  <a:srgbClr val="D9D9D9"/>
                </a:solidFill>
              </a:rPr>
              <a:t>Digital documents are typically bytes in a file or on a web server</a:t>
            </a:r>
          </a:p>
          <a:p>
            <a:pPr lvl="0" indent="457200" rtl="0">
              <a:spcBef>
                <a:spcPts val="0"/>
              </a:spcBef>
              <a:spcAft>
                <a:spcPts val="0"/>
              </a:spcAft>
              <a:buNone/>
            </a:pPr>
            <a:r>
              <a:rPr lang="en" sz="1500">
                <a:solidFill>
                  <a:srgbClr val="D9D9D9"/>
                </a:solidFill>
              </a:rPr>
              <a:t>Step 1 - Determine the correct encoding (Unicode, ASCII, MME, etc)</a:t>
            </a:r>
          </a:p>
          <a:p>
            <a:pPr lvl="0" indent="457200" rtl="0">
              <a:spcBef>
                <a:spcPts val="0"/>
              </a:spcBef>
              <a:spcAft>
                <a:spcPts val="0"/>
              </a:spcAft>
              <a:buNone/>
            </a:pPr>
            <a:r>
              <a:rPr lang="en" sz="1500">
                <a:solidFill>
                  <a:srgbClr val="D9D9D9"/>
                </a:solidFill>
              </a:rPr>
              <a:t>Step 2 - Decode the byte sequence to a linear character sequence</a:t>
            </a:r>
          </a:p>
          <a:p>
            <a:pPr marL="914400" lvl="1" indent="-323850" rtl="0">
              <a:spcBef>
                <a:spcPts val="0"/>
              </a:spcBef>
              <a:spcAft>
                <a:spcPts val="0"/>
              </a:spcAft>
              <a:buClr>
                <a:srgbClr val="D9D9D9"/>
              </a:buClr>
              <a:buSzPct val="100000"/>
            </a:pPr>
            <a:r>
              <a:rPr lang="en" sz="1500">
                <a:solidFill>
                  <a:srgbClr val="D9D9D9"/>
                </a:solidFill>
              </a:rPr>
              <a:t>Characters may have to be decoded out of some binary representation like Microsoft Word DOC files or zip files and additional decoding may need to be done on character entities</a:t>
            </a:r>
          </a:p>
          <a:p>
            <a:pPr marL="914400" lvl="1" indent="-323850" rtl="0">
              <a:spcBef>
                <a:spcPts val="0"/>
              </a:spcBef>
              <a:spcAft>
                <a:spcPts val="0"/>
              </a:spcAft>
              <a:buClr>
                <a:srgbClr val="D9D9D9"/>
              </a:buClr>
              <a:buSzPct val="100000"/>
            </a:pPr>
            <a:r>
              <a:rPr lang="en" sz="1500">
                <a:solidFill>
                  <a:srgbClr val="D9D9D9"/>
                </a:solidFill>
              </a:rPr>
              <a:t>Textual part of the document may need to be extracted out of other material that will not be processed</a:t>
            </a:r>
          </a:p>
          <a:p>
            <a:pPr lvl="0" indent="457200" rtl="0">
              <a:spcBef>
                <a:spcPts val="0"/>
              </a:spcBef>
              <a:spcAft>
                <a:spcPts val="0"/>
              </a:spcAft>
              <a:buNone/>
            </a:pPr>
            <a:r>
              <a:rPr lang="en" sz="1500">
                <a:solidFill>
                  <a:srgbClr val="D9D9D9"/>
                </a:solidFill>
              </a:rPr>
              <a:t>Step 3 - Determine the document unit for indexing</a:t>
            </a:r>
          </a:p>
          <a:p>
            <a:pPr marL="914400" lvl="1" indent="-323850" rtl="0">
              <a:spcBef>
                <a:spcPts val="0"/>
              </a:spcBef>
              <a:spcAft>
                <a:spcPts val="0"/>
              </a:spcAft>
              <a:buClr>
                <a:srgbClr val="D9D9D9"/>
              </a:buClr>
              <a:buSzPct val="100000"/>
            </a:pPr>
            <a:r>
              <a:rPr lang="en" sz="1500">
                <a:solidFill>
                  <a:srgbClr val="D9D9D9"/>
                </a:solidFill>
              </a:rPr>
              <a:t>Decoding documents with attachments - regard each as a separate document or as one single document</a:t>
            </a:r>
          </a:p>
          <a:p>
            <a:pPr marL="914400" lvl="1" indent="-323850" rtl="0">
              <a:spcBef>
                <a:spcPts val="0"/>
              </a:spcBef>
              <a:spcAft>
                <a:spcPts val="0"/>
              </a:spcAft>
              <a:buClr>
                <a:srgbClr val="D9D9D9"/>
              </a:buClr>
              <a:buSzPct val="100000"/>
            </a:pPr>
            <a:r>
              <a:rPr lang="en" sz="1500">
                <a:solidFill>
                  <a:srgbClr val="D9D9D9"/>
                </a:solidFill>
              </a:rPr>
              <a:t>Decoding a single document, such as a PowerPoint, and split it into separate files</a:t>
            </a:r>
          </a:p>
          <a:p>
            <a:pPr marL="914400" lvl="1" indent="-323850" rtl="0">
              <a:spcBef>
                <a:spcPts val="0"/>
              </a:spcBef>
              <a:spcAft>
                <a:spcPts val="0"/>
              </a:spcAft>
              <a:buClr>
                <a:srgbClr val="D9D9D9"/>
              </a:buClr>
              <a:buSzPct val="100000"/>
            </a:pPr>
            <a:r>
              <a:rPr lang="en" sz="1500">
                <a:solidFill>
                  <a:srgbClr val="D9D9D9"/>
                </a:solidFill>
              </a:rPr>
              <a:t>Granularity - determine whether to index each chapter, paragraph or sentence as separate files to improve relevance of search queries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Determining the Vocabulary of Terms</a:t>
            </a:r>
          </a:p>
        </p:txBody>
      </p:sp>
      <p:sp>
        <p:nvSpPr>
          <p:cNvPr id="105" name="Shape 105"/>
          <p:cNvSpPr txBox="1">
            <a:spLocks noGrp="1"/>
          </p:cNvSpPr>
          <p:nvPr>
            <p:ph type="body" idx="1"/>
          </p:nvPr>
        </p:nvSpPr>
        <p:spPr>
          <a:xfrm>
            <a:off x="311700" y="1152475"/>
            <a:ext cx="8742000" cy="3416400"/>
          </a:xfrm>
          <a:prstGeom prst="rect">
            <a:avLst/>
          </a:prstGeom>
        </p:spPr>
        <p:txBody>
          <a:bodyPr lIns="91425" tIns="91425" rIns="91425" bIns="91425" anchor="t" anchorCtr="0">
            <a:noAutofit/>
          </a:bodyPr>
          <a:lstStyle/>
          <a:p>
            <a:pPr lvl="0">
              <a:lnSpc>
                <a:spcPct val="100000"/>
              </a:lnSpc>
              <a:spcBef>
                <a:spcPts val="0"/>
              </a:spcBef>
              <a:spcAft>
                <a:spcPts val="0"/>
              </a:spcAft>
              <a:buNone/>
            </a:pPr>
            <a:r>
              <a:rPr lang="en"/>
              <a:t>Tokenization - task of chopping a character sequence into little pieces (tokens)</a:t>
            </a:r>
          </a:p>
          <a:p>
            <a:pPr marL="457200" lvl="0" indent="-228600" rtl="0">
              <a:lnSpc>
                <a:spcPct val="100000"/>
              </a:lnSpc>
              <a:spcBef>
                <a:spcPts val="0"/>
              </a:spcBef>
              <a:spcAft>
                <a:spcPts val="0"/>
              </a:spcAft>
              <a:buChar char="-"/>
            </a:pPr>
            <a:r>
              <a:rPr lang="en"/>
              <a:t>Input: Friends, Romans, Countrymen, </a:t>
            </a:r>
          </a:p>
          <a:p>
            <a:pPr marL="457200" lvl="0" indent="-228600" rtl="0">
              <a:lnSpc>
                <a:spcPct val="100000"/>
              </a:lnSpc>
              <a:spcBef>
                <a:spcPts val="0"/>
              </a:spcBef>
              <a:spcAft>
                <a:spcPts val="0"/>
              </a:spcAft>
              <a:buChar char="-"/>
            </a:pPr>
            <a:r>
              <a:rPr lang="en"/>
              <a:t>Output: Friends | Romans | Countrymen </a:t>
            </a:r>
          </a:p>
          <a:p>
            <a:pPr lvl="0" rtl="0">
              <a:lnSpc>
                <a:spcPct val="100000"/>
              </a:lnSpc>
              <a:spcBef>
                <a:spcPts val="0"/>
              </a:spcBef>
              <a:spcAft>
                <a:spcPts val="0"/>
              </a:spcAft>
              <a:buNone/>
            </a:pPr>
            <a:r>
              <a:rPr lang="en"/>
              <a:t>Type - class of all tokens containing same character sequence</a:t>
            </a:r>
          </a:p>
          <a:p>
            <a:pPr lvl="0" rtl="0">
              <a:lnSpc>
                <a:spcPct val="100000"/>
              </a:lnSpc>
              <a:spcBef>
                <a:spcPts val="0"/>
              </a:spcBef>
              <a:spcAft>
                <a:spcPts val="0"/>
              </a:spcAft>
              <a:buNone/>
            </a:pPr>
            <a:r>
              <a:rPr lang="en"/>
              <a:t>Term - Type included in the system’s dictionary</a:t>
            </a:r>
          </a:p>
          <a:p>
            <a:pPr lvl="0" rtl="0">
              <a:lnSpc>
                <a:spcPct val="100000"/>
              </a:lnSpc>
              <a:spcBef>
                <a:spcPts val="0"/>
              </a:spcBef>
              <a:spcAft>
                <a:spcPts val="0"/>
              </a:spcAft>
              <a:buNone/>
            </a:pPr>
            <a:endParaRPr/>
          </a:p>
          <a:p>
            <a:pPr lvl="0" rtl="0">
              <a:lnSpc>
                <a:spcPct val="100000"/>
              </a:lnSpc>
              <a:spcBef>
                <a:spcPts val="0"/>
              </a:spcBef>
              <a:spcAft>
                <a:spcPts val="0"/>
              </a:spcAft>
              <a:buNone/>
            </a:pPr>
            <a:r>
              <a:rPr lang="en"/>
              <a:t>Computer technology has introduced new tokenizers that should tokenize into a single token such as email addresses and web URLs. Other new updates include</a:t>
            </a:r>
          </a:p>
          <a:p>
            <a:pPr marL="457200" lvl="0" indent="-228600" rtl="0">
              <a:lnSpc>
                <a:spcPct val="100000"/>
              </a:lnSpc>
              <a:spcBef>
                <a:spcPts val="0"/>
              </a:spcBef>
              <a:spcAft>
                <a:spcPts val="0"/>
              </a:spcAft>
              <a:buChar char="-"/>
            </a:pPr>
            <a:r>
              <a:rPr lang="en"/>
              <a:t>Hyphenation (i.e. co-education, Hewlett-Packard)</a:t>
            </a:r>
          </a:p>
          <a:p>
            <a:pPr marL="457200" lvl="0" indent="-228600">
              <a:lnSpc>
                <a:spcPct val="100000"/>
              </a:lnSpc>
              <a:spcBef>
                <a:spcPts val="0"/>
              </a:spcBef>
              <a:spcAft>
                <a:spcPts val="0"/>
              </a:spcAft>
              <a:buChar char="-"/>
            </a:pPr>
            <a:r>
              <a:rPr lang="en"/>
              <a:t>Compound words in foreign languages (i.e. Lebensversicherungsgesellschaftsangestellter) </a:t>
            </a:r>
          </a:p>
        </p:txBody>
      </p:sp>
      <p:pic>
        <p:nvPicPr>
          <p:cNvPr id="106" name="Shape 106" descr="tokenization.png"/>
          <p:cNvPicPr preferRelativeResize="0"/>
          <p:nvPr/>
        </p:nvPicPr>
        <p:blipFill>
          <a:blip r:embed="rId3">
            <a:alphaModFix/>
          </a:blip>
          <a:stretch>
            <a:fillRect/>
          </a:stretch>
        </p:blipFill>
        <p:spPr>
          <a:xfrm>
            <a:off x="5964949" y="274175"/>
            <a:ext cx="3088750" cy="854524"/>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Faster Postings List Intersection via Skip Pointers</a:t>
            </a:r>
          </a:p>
        </p:txBody>
      </p:sp>
      <p:sp>
        <p:nvSpPr>
          <p:cNvPr id="112" name="Shape 112"/>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rtl="0">
              <a:lnSpc>
                <a:spcPct val="100000"/>
              </a:lnSpc>
              <a:spcBef>
                <a:spcPts val="0"/>
              </a:spcBef>
              <a:buNone/>
            </a:pPr>
            <a:r>
              <a:rPr lang="en" sz="1400"/>
              <a:t>If we have a size X posting lists and size Y postings lists and the intersection takes X+Y operations. By using the skip pointers can make the intersection in less than X+Y operations. For example, First we start normal intersection and matched 12 and in car list, next is 48, in repairs list the next one is 13 and we have a skip pointer on 13 then we move to next skip pointer which is 29 and it’s still smaller than 48. Thus we skip 14, 15, 17 those 3 items which means we shorter the intersection operations. </a:t>
            </a:r>
          </a:p>
          <a:p>
            <a:pPr lvl="0">
              <a:lnSpc>
                <a:spcPct val="100000"/>
              </a:lnSpc>
              <a:spcBef>
                <a:spcPts val="0"/>
              </a:spcBef>
              <a:buNone/>
            </a:pPr>
            <a:r>
              <a:rPr lang="en" sz="1400"/>
              <a:t>But if the next skip pointer is 49 instead of 29 then we have to back to 13 and do the normal intersection operation. For now the operations may larger than X+Y since we have one step to check the skip pointer. </a:t>
            </a:r>
          </a:p>
        </p:txBody>
      </p:sp>
      <p:pic>
        <p:nvPicPr>
          <p:cNvPr id="113" name="Shape 113" descr="微信截图_20170220133132.png"/>
          <p:cNvPicPr preferRelativeResize="0"/>
          <p:nvPr/>
        </p:nvPicPr>
        <p:blipFill>
          <a:blip r:embed="rId3">
            <a:alphaModFix/>
          </a:blip>
          <a:stretch>
            <a:fillRect/>
          </a:stretch>
        </p:blipFill>
        <p:spPr>
          <a:xfrm>
            <a:off x="1859050" y="3076075"/>
            <a:ext cx="5622350" cy="1202575"/>
          </a:xfrm>
          <a:prstGeom prst="rect">
            <a:avLst/>
          </a:prstGeom>
          <a:noFill/>
          <a:ln>
            <a:noFill/>
          </a:ln>
        </p:spPr>
      </p:pic>
    </p:spTree>
  </p:cSld>
  <p:clrMapOvr>
    <a:masterClrMapping/>
  </p:clrMapOvr>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2140</Words>
  <Application>Microsoft Office PowerPoint</Application>
  <PresentationFormat>On-screen Show (16:9)</PresentationFormat>
  <Paragraphs>145</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Oswald</vt:lpstr>
      <vt:lpstr>Average</vt:lpstr>
      <vt:lpstr>Arial</vt:lpstr>
      <vt:lpstr>slate</vt:lpstr>
      <vt:lpstr>Boolean Retrieval  Term Vocabulary and Posting Lists Web Search Basics</vt:lpstr>
      <vt:lpstr>What is Information Retrieval? </vt:lpstr>
      <vt:lpstr>An Example of Information Retrieval Problem</vt:lpstr>
      <vt:lpstr>A First Take at Building an Inverted Index</vt:lpstr>
      <vt:lpstr>Processing Boolean Queries</vt:lpstr>
      <vt:lpstr>The Extended Boolean Model vs Ranked Retrieval</vt:lpstr>
      <vt:lpstr>Document Delineation and Character Sequence Decoding</vt:lpstr>
      <vt:lpstr>Determining the Vocabulary of Terms</vt:lpstr>
      <vt:lpstr>Faster Postings List Intersection via Skip Pointers</vt:lpstr>
      <vt:lpstr>Positional Postings and Phrase Queries</vt:lpstr>
      <vt:lpstr>Web Search Basics</vt:lpstr>
      <vt:lpstr>Web Characteristics</vt:lpstr>
      <vt:lpstr>Advertising as the Economic Model</vt:lpstr>
      <vt:lpstr>The Search User Experience: What are you really looking for?</vt:lpstr>
      <vt:lpstr>Index Size and Estimation:</vt:lpstr>
      <vt:lpstr>Index size and Estimation:</vt:lpstr>
      <vt:lpstr>Near-Duplicates and Shingling: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Boolean Retrieval  Term Vocabulary and Posting Lists Web Search Basics</dc:title>
  <cp:lastModifiedBy>Arun kumar</cp:lastModifiedBy>
  <cp:revision>1</cp:revision>
  <dcterms:modified xsi:type="dcterms:W3CDTF">2017-03-14T22:53:09Z</dcterms:modified>
</cp:coreProperties>
</file>