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Calibri" panose="020F0502020204030204" pitchFamily="34" charset="0"/>
      <p:regular r:id="rId28"/>
      <p:bold r:id="rId29"/>
      <p:italic r:id="rId30"/>
      <p:boldItalic r:id="rId31"/>
    </p:embeddedFont>
    <p:embeddedFont>
      <p:font typeface="Lato" panose="020B0604020202020204" charset="0"/>
      <p:regular r:id="rId32"/>
      <p:bold r:id="rId33"/>
      <p:italic r:id="rId34"/>
      <p:boldItalic r:id="rId35"/>
    </p:embeddedFont>
    <p:embeddedFont>
      <p:font typeface="Montserrat" panose="020B060402020202020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8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4f779045b3_3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4f779045b3_3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4f768c7056_3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4f768c7056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4f768c7056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4f768c7056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4f768c7056_3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4f768c7056_3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4ede1b81ab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4ede1b81a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4ede1b81ab_1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4ede1b81ab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4f779045b3_5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4f779045b3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4edead369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4edead369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4edead3698_1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4edead3698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4ef2a0356f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4ef2a0356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4eda335457_4_1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g4eda335457_4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4f6e2645c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4f6e2645c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4f6e2645c0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4f6e2645c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4f779045b3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4f779045b3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4ede62b22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4ede62b22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4ede62b227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4ede62b227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4f768c7056_3_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4f768c7056_3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3cdc634d9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3cdc634d9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4ed5d17da2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4ed5d17da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4f779045b3_3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4f779045b3_3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4f57335419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4f5733541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4eda335457_4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g4eda335457_4_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Dataset in the newest version. Broadcast variable can be stored in the cache of each system. Accumulators can help with aggregation function such as addition. </a:t>
            </a:r>
            <a:endParaRPr/>
          </a:p>
        </p:txBody>
      </p:sp>
      <p:sp>
        <p:nvSpPr>
          <p:cNvPr id="177" name="Google Shape;177;g4eda335457_4_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4eda335457_4_3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g4eda335457_4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4eda335457_4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4eda335457_4_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 create Spark context with Spark configuration</a:t>
            </a:r>
            <a:endParaRPr/>
          </a:p>
          <a:p>
            <a:pPr marL="0" lvl="0" indent="0" algn="l" rtl="0">
              <a:spcBef>
                <a:spcPts val="0"/>
              </a:spcBef>
              <a:spcAft>
                <a:spcPts val="0"/>
              </a:spcAft>
              <a:buNone/>
            </a:pPr>
            <a:r>
              <a:rPr lang="en"/>
              <a:t># get threshold</a:t>
            </a:r>
            <a:endParaRPr/>
          </a:p>
          <a:p>
            <a:pPr marL="0" lvl="0" indent="0" algn="l" rtl="0">
              <a:spcBef>
                <a:spcPts val="0"/>
              </a:spcBef>
              <a:spcAft>
                <a:spcPts val="0"/>
              </a:spcAft>
              <a:buNone/>
            </a:pPr>
            <a:r>
              <a:rPr lang="en"/>
              <a:t># read in text file and split each document into words</a:t>
            </a:r>
            <a:endParaRPr/>
          </a:p>
          <a:p>
            <a:pPr marL="0" lvl="0" indent="0" algn="l" rtl="0">
              <a:spcBef>
                <a:spcPts val="0"/>
              </a:spcBef>
              <a:spcAft>
                <a:spcPts val="0"/>
              </a:spcAft>
              <a:buNone/>
            </a:pPr>
            <a:r>
              <a:rPr lang="en"/>
              <a:t># count the occurrence of each word</a:t>
            </a:r>
            <a:endParaRPr/>
          </a:p>
          <a:p>
            <a:pPr marL="0" lvl="0" indent="0" algn="l" rtl="0">
              <a:spcBef>
                <a:spcPts val="0"/>
              </a:spcBef>
              <a:spcAft>
                <a:spcPts val="0"/>
              </a:spcAft>
              <a:buNone/>
            </a:pPr>
            <a:r>
              <a:rPr lang="en"/>
              <a:t># filter out words with fewer than threshold occurrences</a:t>
            </a:r>
            <a:endParaRPr/>
          </a:p>
          <a:p>
            <a:pPr marL="0" lvl="0" indent="0" algn="l" rtl="0">
              <a:spcBef>
                <a:spcPts val="0"/>
              </a:spcBef>
              <a:spcAft>
                <a:spcPts val="0"/>
              </a:spcAft>
              <a:buNone/>
            </a:pPr>
            <a:r>
              <a:rPr lang="en"/>
              <a:t># count characters</a:t>
            </a:r>
            <a:endParaRPr/>
          </a:p>
        </p:txBody>
      </p:sp>
      <p:sp>
        <p:nvSpPr>
          <p:cNvPr id="196" name="Google Shape;196;g4eda335457_4_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0"/>
        <p:cNvGrpSpPr/>
        <p:nvPr/>
      </p:nvGrpSpPr>
      <p:grpSpPr>
        <a:xfrm>
          <a:off x="0" y="0"/>
          <a:ext cx="0" cy="0"/>
          <a:chOff x="0" y="0"/>
          <a:chExt cx="0" cy="0"/>
        </a:xfrm>
      </p:grpSpPr>
      <p:sp>
        <p:nvSpPr>
          <p:cNvPr id="131" name="Google Shape;13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lstStyle>
            <a:lvl1pPr lvl="0" algn="l" rtl="0">
              <a:lnSpc>
                <a:spcPct val="90000"/>
              </a:lnSpc>
              <a:spcBef>
                <a:spcPts val="0"/>
              </a:spcBef>
              <a:spcAft>
                <a:spcPts val="0"/>
              </a:spcAft>
              <a:buClr>
                <a:schemeClr val="lt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2" name="Google Shape;13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lstStyle>
            <a:lvl1pPr marL="457200" lvl="0" indent="-317500" algn="l" rtl="0">
              <a:lnSpc>
                <a:spcPct val="90000"/>
              </a:lnSpc>
              <a:spcBef>
                <a:spcPts val="800"/>
              </a:spcBef>
              <a:spcAft>
                <a:spcPts val="0"/>
              </a:spcAft>
              <a:buClr>
                <a:schemeClr val="lt1"/>
              </a:buClr>
              <a:buSzPts val="1400"/>
              <a:buChar char="●"/>
              <a:defRPr/>
            </a:lvl1pPr>
            <a:lvl2pPr marL="914400" lvl="1" indent="-317500" algn="l" rtl="0">
              <a:lnSpc>
                <a:spcPct val="90000"/>
              </a:lnSpc>
              <a:spcBef>
                <a:spcPts val="1600"/>
              </a:spcBef>
              <a:spcAft>
                <a:spcPts val="0"/>
              </a:spcAft>
              <a:buClr>
                <a:schemeClr val="lt1"/>
              </a:buClr>
              <a:buSzPts val="1400"/>
              <a:buChar char="○"/>
              <a:defRPr/>
            </a:lvl2pPr>
            <a:lvl3pPr marL="1371600" lvl="2" indent="-317500" algn="l" rtl="0">
              <a:lnSpc>
                <a:spcPct val="90000"/>
              </a:lnSpc>
              <a:spcBef>
                <a:spcPts val="1600"/>
              </a:spcBef>
              <a:spcAft>
                <a:spcPts val="0"/>
              </a:spcAft>
              <a:buClr>
                <a:schemeClr val="lt1"/>
              </a:buClr>
              <a:buSzPts val="1400"/>
              <a:buChar char="■"/>
              <a:defRPr/>
            </a:lvl3pPr>
            <a:lvl4pPr marL="1828800" lvl="3" indent="-317500" algn="l" rtl="0">
              <a:lnSpc>
                <a:spcPct val="90000"/>
              </a:lnSpc>
              <a:spcBef>
                <a:spcPts val="1600"/>
              </a:spcBef>
              <a:spcAft>
                <a:spcPts val="0"/>
              </a:spcAft>
              <a:buClr>
                <a:schemeClr val="lt1"/>
              </a:buClr>
              <a:buSzPts val="1400"/>
              <a:buChar char="●"/>
              <a:defRPr/>
            </a:lvl4pPr>
            <a:lvl5pPr marL="2286000" lvl="4" indent="-317500" algn="l" rtl="0">
              <a:lnSpc>
                <a:spcPct val="90000"/>
              </a:lnSpc>
              <a:spcBef>
                <a:spcPts val="1600"/>
              </a:spcBef>
              <a:spcAft>
                <a:spcPts val="0"/>
              </a:spcAft>
              <a:buClr>
                <a:schemeClr val="lt1"/>
              </a:buClr>
              <a:buSzPts val="1400"/>
              <a:buChar char="○"/>
              <a:defRPr/>
            </a:lvl5pPr>
            <a:lvl6pPr marL="2743200" lvl="5" indent="-317500" algn="l" rtl="0">
              <a:lnSpc>
                <a:spcPct val="90000"/>
              </a:lnSpc>
              <a:spcBef>
                <a:spcPts val="1600"/>
              </a:spcBef>
              <a:spcAft>
                <a:spcPts val="0"/>
              </a:spcAft>
              <a:buClr>
                <a:schemeClr val="lt1"/>
              </a:buClr>
              <a:buSzPts val="1400"/>
              <a:buChar char="■"/>
              <a:defRPr/>
            </a:lvl6pPr>
            <a:lvl7pPr marL="3200400" lvl="6" indent="-317500" algn="l" rtl="0">
              <a:lnSpc>
                <a:spcPct val="90000"/>
              </a:lnSpc>
              <a:spcBef>
                <a:spcPts val="1600"/>
              </a:spcBef>
              <a:spcAft>
                <a:spcPts val="0"/>
              </a:spcAft>
              <a:buClr>
                <a:schemeClr val="lt1"/>
              </a:buClr>
              <a:buSzPts val="1400"/>
              <a:buChar char="●"/>
              <a:defRPr/>
            </a:lvl7pPr>
            <a:lvl8pPr marL="3657600" lvl="7" indent="-317500" algn="l" rtl="0">
              <a:lnSpc>
                <a:spcPct val="90000"/>
              </a:lnSpc>
              <a:spcBef>
                <a:spcPts val="1600"/>
              </a:spcBef>
              <a:spcAft>
                <a:spcPts val="0"/>
              </a:spcAft>
              <a:buClr>
                <a:schemeClr val="lt1"/>
              </a:buClr>
              <a:buSzPts val="1400"/>
              <a:buChar char="○"/>
              <a:defRPr/>
            </a:lvl8pPr>
            <a:lvl9pPr marL="4114800" lvl="8" indent="-317500" algn="l" rtl="0">
              <a:lnSpc>
                <a:spcPct val="90000"/>
              </a:lnSpc>
              <a:spcBef>
                <a:spcPts val="1600"/>
              </a:spcBef>
              <a:spcAft>
                <a:spcPts val="1600"/>
              </a:spcAft>
              <a:buClr>
                <a:schemeClr val="lt1"/>
              </a:buClr>
              <a:buSzPts val="1400"/>
              <a:buChar char="■"/>
              <a:defRPr/>
            </a:lvl9pPr>
          </a:lstStyle>
          <a:p>
            <a:endParaRPr/>
          </a:p>
        </p:txBody>
      </p:sp>
      <p:sp>
        <p:nvSpPr>
          <p:cNvPr id="133" name="Google Shape;13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4" name="Google Shape;13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5" name="Google Shape;13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ctrTitle"/>
          </p:nvPr>
        </p:nvSpPr>
        <p:spPr>
          <a:xfrm>
            <a:off x="3297300" y="752225"/>
            <a:ext cx="5017500" cy="15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Spark and Scala</a:t>
            </a:r>
            <a:endParaRPr b="1"/>
          </a:p>
        </p:txBody>
      </p:sp>
      <p:sp>
        <p:nvSpPr>
          <p:cNvPr id="3" name="Subtitle 2">
            <a:extLst>
              <a:ext uri="{FF2B5EF4-FFF2-40B4-BE49-F238E27FC236}">
                <a16:creationId xmlns:a16="http://schemas.microsoft.com/office/drawing/2014/main" id="{9107D584-D497-4A62-9C0D-273A3DE310A6}"/>
              </a:ext>
            </a:extLst>
          </p:cNvPr>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3"/>
          <p:cNvSpPr txBox="1">
            <a:spLocks noGrp="1"/>
          </p:cNvSpPr>
          <p:nvPr>
            <p:ph type="body" idx="1"/>
          </p:nvPr>
        </p:nvSpPr>
        <p:spPr>
          <a:xfrm>
            <a:off x="1207000" y="1437900"/>
            <a:ext cx="6936000" cy="190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a:t>True or False: In order to run Spark, you don’t need Java.</a:t>
            </a:r>
            <a:endParaRPr sz="1400"/>
          </a:p>
          <a:p>
            <a:pPr marL="0" lvl="0" indent="0" algn="l" rtl="0">
              <a:spcBef>
                <a:spcPts val="0"/>
              </a:spcBef>
              <a:spcAft>
                <a:spcPts val="0"/>
              </a:spcAft>
              <a:buNone/>
            </a:pPr>
            <a:r>
              <a:rPr lang="en" sz="3000"/>
              <a:t> </a:t>
            </a:r>
            <a:endParaRPr sz="3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4"/>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Spark Abstraction</a:t>
            </a:r>
            <a:endParaRPr/>
          </a:p>
        </p:txBody>
      </p:sp>
      <p:sp>
        <p:nvSpPr>
          <p:cNvPr id="214" name="Google Shape;214;p24"/>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Autofit/>
          </a:bodyPr>
          <a:lstStyle/>
          <a:p>
            <a:pPr marL="457200" lvl="0" indent="-342900" algn="l" rtl="0">
              <a:lnSpc>
                <a:spcPct val="115000"/>
              </a:lnSpc>
              <a:spcBef>
                <a:spcPts val="800"/>
              </a:spcBef>
              <a:spcAft>
                <a:spcPts val="0"/>
              </a:spcAft>
              <a:buClr>
                <a:schemeClr val="accent6"/>
              </a:buClr>
              <a:buSzPts val="1800"/>
              <a:buChar char="●"/>
            </a:pPr>
            <a:r>
              <a:rPr lang="en" sz="1800" b="1">
                <a:solidFill>
                  <a:schemeClr val="accent6"/>
                </a:solidFill>
              </a:rPr>
              <a:t>Resilient Distributed Database (RDD)</a:t>
            </a:r>
            <a:endParaRPr sz="1800" b="1">
              <a:solidFill>
                <a:schemeClr val="accent6"/>
              </a:solidFill>
            </a:endParaRPr>
          </a:p>
          <a:p>
            <a:pPr marL="457200" lvl="0" indent="0" algn="l" rtl="0">
              <a:lnSpc>
                <a:spcPct val="115000"/>
              </a:lnSpc>
              <a:spcBef>
                <a:spcPts val="1600"/>
              </a:spcBef>
              <a:spcAft>
                <a:spcPts val="0"/>
              </a:spcAft>
              <a:buClr>
                <a:srgbClr val="000000"/>
              </a:buClr>
              <a:buSzPts val="1100"/>
              <a:buFont typeface="Arial"/>
              <a:buNone/>
            </a:pPr>
            <a:r>
              <a:rPr lang="en" sz="1600"/>
              <a:t>It is the fundamental abstraction in Apache Spark. It is the basic data structure. RDD in Apache Spark is an immutable collection of objects which computes on the different node of the cluster.</a:t>
            </a:r>
            <a:endParaRPr sz="1600"/>
          </a:p>
          <a:p>
            <a:pPr marL="914400" lvl="0" indent="-330200" algn="l" rtl="0">
              <a:lnSpc>
                <a:spcPct val="115000"/>
              </a:lnSpc>
              <a:spcBef>
                <a:spcPts val="1600"/>
              </a:spcBef>
              <a:spcAft>
                <a:spcPts val="0"/>
              </a:spcAft>
              <a:buSzPts val="1600"/>
              <a:buChar char="●"/>
            </a:pPr>
            <a:r>
              <a:rPr lang="en" sz="1600" b="1">
                <a:solidFill>
                  <a:schemeClr val="accent6"/>
                </a:solidFill>
              </a:rPr>
              <a:t>Resilient</a:t>
            </a:r>
            <a:r>
              <a:rPr lang="en" sz="1600">
                <a:solidFill>
                  <a:schemeClr val="accent6"/>
                </a:solidFill>
              </a:rPr>
              <a:t>- </a:t>
            </a:r>
            <a:r>
              <a:rPr lang="en" sz="1600"/>
              <a:t>i.e. fault-tolerant ,so able to recompute missing or damaged partitions due to node failures.</a:t>
            </a:r>
            <a:endParaRPr sz="1600"/>
          </a:p>
          <a:p>
            <a:pPr marL="914400" lvl="0" indent="-330200" algn="l" rtl="0">
              <a:lnSpc>
                <a:spcPct val="115000"/>
              </a:lnSpc>
              <a:spcBef>
                <a:spcPts val="0"/>
              </a:spcBef>
              <a:spcAft>
                <a:spcPts val="0"/>
              </a:spcAft>
              <a:buSzPts val="1600"/>
              <a:buChar char="●"/>
            </a:pPr>
            <a:r>
              <a:rPr lang="en" sz="1600" b="1">
                <a:solidFill>
                  <a:schemeClr val="accent6"/>
                </a:solidFill>
              </a:rPr>
              <a:t>Distributed</a:t>
            </a:r>
            <a:r>
              <a:rPr lang="en" sz="1600">
                <a:solidFill>
                  <a:schemeClr val="accent6"/>
                </a:solidFill>
              </a:rPr>
              <a:t>- </a:t>
            </a:r>
            <a:r>
              <a:rPr lang="en" sz="1600"/>
              <a:t>since Data resides on multiple nodes.</a:t>
            </a:r>
            <a:endParaRPr sz="1600"/>
          </a:p>
          <a:p>
            <a:pPr marL="914400" lvl="0" indent="-330200" algn="l" rtl="0">
              <a:lnSpc>
                <a:spcPct val="115000"/>
              </a:lnSpc>
              <a:spcBef>
                <a:spcPts val="0"/>
              </a:spcBef>
              <a:spcAft>
                <a:spcPts val="0"/>
              </a:spcAft>
              <a:buSzPts val="1600"/>
              <a:buChar char="●"/>
            </a:pPr>
            <a:r>
              <a:rPr lang="en" sz="1600" b="1">
                <a:solidFill>
                  <a:schemeClr val="accent6"/>
                </a:solidFill>
              </a:rPr>
              <a:t>Dataset </a:t>
            </a:r>
            <a:r>
              <a:rPr lang="en" sz="1600" b="1"/>
              <a:t>-</a:t>
            </a:r>
            <a:r>
              <a:rPr lang="en" sz="1600"/>
              <a:t>represents records of the data you work with. The user can load the data set externally which can be either JSON file, CSV file, text file or database via JDBC with no specific data structure.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5"/>
          <p:cNvSpPr txBox="1">
            <a:spLocks noGrp="1"/>
          </p:cNvSpPr>
          <p:nvPr>
            <p:ph type="title"/>
          </p:nvPr>
        </p:nvSpPr>
        <p:spPr>
          <a:xfrm>
            <a:off x="628650" y="606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Spark Abstraction</a:t>
            </a:r>
            <a:endParaRPr/>
          </a:p>
        </p:txBody>
      </p:sp>
      <p:sp>
        <p:nvSpPr>
          <p:cNvPr id="220" name="Google Shape;220;p25"/>
          <p:cNvSpPr txBox="1">
            <a:spLocks noGrp="1"/>
          </p:cNvSpPr>
          <p:nvPr>
            <p:ph type="body" idx="1"/>
          </p:nvPr>
        </p:nvSpPr>
        <p:spPr>
          <a:xfrm>
            <a:off x="628650" y="940044"/>
            <a:ext cx="7886700" cy="32634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6"/>
              </a:buClr>
              <a:buSzPts val="1800"/>
              <a:buChar char="●"/>
            </a:pPr>
            <a:r>
              <a:rPr lang="en" sz="1800" b="1">
                <a:solidFill>
                  <a:schemeClr val="accent6"/>
                </a:solidFill>
              </a:rPr>
              <a:t>Data Frame</a:t>
            </a:r>
            <a:endParaRPr sz="1800" b="1">
              <a:solidFill>
                <a:schemeClr val="accent6"/>
              </a:solidFill>
            </a:endParaRPr>
          </a:p>
          <a:p>
            <a:pPr marL="457200" lvl="0" indent="0" algn="l" rtl="0">
              <a:lnSpc>
                <a:spcPct val="115000"/>
              </a:lnSpc>
              <a:spcBef>
                <a:spcPts val="800"/>
              </a:spcBef>
              <a:spcAft>
                <a:spcPts val="0"/>
              </a:spcAft>
              <a:buClr>
                <a:srgbClr val="000000"/>
              </a:buClr>
              <a:buSzPts val="1100"/>
              <a:buFont typeface="Arial"/>
              <a:buNone/>
            </a:pPr>
            <a:r>
              <a:rPr lang="en" sz="1600"/>
              <a:t>We can term DataFrame as Dataset organized into columns. DataFrames are similar to the table in a relational database or data frame in R /Python.</a:t>
            </a:r>
            <a:endParaRPr sz="1600" b="1"/>
          </a:p>
          <a:p>
            <a:pPr marL="457200" lvl="0" indent="-342900" algn="l" rtl="0">
              <a:lnSpc>
                <a:spcPct val="100000"/>
              </a:lnSpc>
              <a:spcBef>
                <a:spcPts val="800"/>
              </a:spcBef>
              <a:spcAft>
                <a:spcPts val="0"/>
              </a:spcAft>
              <a:buClr>
                <a:schemeClr val="accent6"/>
              </a:buClr>
              <a:buSzPts val="1800"/>
              <a:buChar char="●"/>
            </a:pPr>
            <a:r>
              <a:rPr lang="en" sz="1800" b="1">
                <a:solidFill>
                  <a:schemeClr val="accent6"/>
                </a:solidFill>
              </a:rPr>
              <a:t>Spark Streaming</a:t>
            </a:r>
            <a:endParaRPr sz="1800" b="1">
              <a:solidFill>
                <a:schemeClr val="accent6"/>
              </a:solidFill>
            </a:endParaRPr>
          </a:p>
          <a:p>
            <a:pPr marL="457200" lvl="0" indent="0" algn="l" rtl="0">
              <a:lnSpc>
                <a:spcPct val="115000"/>
              </a:lnSpc>
              <a:spcBef>
                <a:spcPts val="800"/>
              </a:spcBef>
              <a:spcAft>
                <a:spcPts val="0"/>
              </a:spcAft>
              <a:buClr>
                <a:srgbClr val="000000"/>
              </a:buClr>
              <a:buSzPts val="1100"/>
              <a:buFont typeface="Arial"/>
              <a:buNone/>
            </a:pPr>
            <a:r>
              <a:rPr lang="en" sz="1600"/>
              <a:t>It is a Spark’s core extension, which allows Real-time stream processing from several sources. To offer a unified, continuous DataFrame abstraction that can be used for interactive and batch queries these two sources work together. It offers scalable, high-throughput and fault-tolerant processing.</a:t>
            </a:r>
            <a:endParaRPr sz="1600"/>
          </a:p>
          <a:p>
            <a:pPr marL="457200" lvl="0" indent="-342900" algn="l" rtl="0">
              <a:lnSpc>
                <a:spcPct val="100000"/>
              </a:lnSpc>
              <a:spcBef>
                <a:spcPts val="800"/>
              </a:spcBef>
              <a:spcAft>
                <a:spcPts val="0"/>
              </a:spcAft>
              <a:buClr>
                <a:schemeClr val="accent6"/>
              </a:buClr>
              <a:buSzPts val="1800"/>
              <a:buChar char="●"/>
            </a:pPr>
            <a:r>
              <a:rPr lang="en" sz="1800" b="1">
                <a:solidFill>
                  <a:schemeClr val="accent6"/>
                </a:solidFill>
              </a:rPr>
              <a:t>GraphX</a:t>
            </a:r>
            <a:endParaRPr sz="1800" b="1">
              <a:solidFill>
                <a:schemeClr val="accent6"/>
              </a:solidFill>
            </a:endParaRPr>
          </a:p>
          <a:p>
            <a:pPr marL="457200" lvl="0" indent="0" algn="l" rtl="0">
              <a:lnSpc>
                <a:spcPct val="115000"/>
              </a:lnSpc>
              <a:spcBef>
                <a:spcPts val="800"/>
              </a:spcBef>
              <a:spcAft>
                <a:spcPts val="0"/>
              </a:spcAft>
              <a:buClr>
                <a:srgbClr val="000000"/>
              </a:buClr>
              <a:buSzPts val="1100"/>
              <a:buFont typeface="Arial"/>
              <a:buNone/>
            </a:pPr>
            <a:r>
              <a:rPr lang="en" sz="1600"/>
              <a:t>It is one more example of specialized data abstraction. It enables developers to analyze social networks. Also, other graphs alongside Excel-like two-dimensional data.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6"/>
          <p:cNvSpPr txBox="1">
            <a:spLocks noGrp="1"/>
          </p:cNvSpPr>
          <p:nvPr>
            <p:ph type="title"/>
          </p:nvPr>
        </p:nvSpPr>
        <p:spPr>
          <a:xfrm>
            <a:off x="602000" y="1796853"/>
            <a:ext cx="8099400" cy="1549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t>Which Spark Abstraction is known to be fault tolerant?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7"/>
          <p:cNvSpPr txBox="1">
            <a:spLocks noGrp="1"/>
          </p:cNvSpPr>
          <p:nvPr>
            <p:ph type="title"/>
          </p:nvPr>
        </p:nvSpPr>
        <p:spPr>
          <a:xfrm>
            <a:off x="628650" y="273850"/>
            <a:ext cx="22929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PYSPARK</a:t>
            </a:r>
            <a:endParaRPr/>
          </a:p>
        </p:txBody>
      </p:sp>
      <p:sp>
        <p:nvSpPr>
          <p:cNvPr id="231" name="Google Shape;231;p27"/>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Autofit/>
          </a:bodyPr>
          <a:lstStyle/>
          <a:p>
            <a:pPr marL="457200" lvl="0" indent="-330200" algn="just" rtl="0">
              <a:lnSpc>
                <a:spcPct val="150000"/>
              </a:lnSpc>
              <a:spcBef>
                <a:spcPts val="0"/>
              </a:spcBef>
              <a:spcAft>
                <a:spcPts val="0"/>
              </a:spcAft>
              <a:buSzPts val="1600"/>
              <a:buChar char="●"/>
            </a:pPr>
            <a:r>
              <a:rPr lang="en" sz="1600"/>
              <a:t>PySpark in an interactive shell for Spark in Python.</a:t>
            </a:r>
            <a:endParaRPr sz="1600"/>
          </a:p>
          <a:p>
            <a:pPr marL="457200" lvl="0" indent="-330200" algn="just" rtl="0">
              <a:lnSpc>
                <a:spcPct val="150000"/>
              </a:lnSpc>
              <a:spcBef>
                <a:spcPts val="0"/>
              </a:spcBef>
              <a:spcAft>
                <a:spcPts val="0"/>
              </a:spcAft>
              <a:buSzPts val="1600"/>
              <a:buChar char="●"/>
            </a:pPr>
            <a:r>
              <a:rPr lang="en" sz="1600"/>
              <a:t>Using Pyspark we can work with RDD’s in python programming language by using Pyj4 library.</a:t>
            </a:r>
            <a:endParaRPr sz="1600"/>
          </a:p>
          <a:p>
            <a:pPr marL="457200" lvl="0" indent="-330200" algn="just" rtl="0">
              <a:lnSpc>
                <a:spcPct val="150000"/>
              </a:lnSpc>
              <a:spcBef>
                <a:spcPts val="0"/>
              </a:spcBef>
              <a:spcAft>
                <a:spcPts val="0"/>
              </a:spcAft>
              <a:buSzPts val="1600"/>
              <a:buChar char="●"/>
            </a:pPr>
            <a:r>
              <a:rPr lang="en" sz="1600"/>
              <a:t>Pyspark offers pyspark shell which links the Python API to the spark core and initializes the spark context.</a:t>
            </a:r>
            <a:endParaRPr sz="1600"/>
          </a:p>
          <a:p>
            <a:pPr marL="457200" lvl="0" indent="-330200" algn="just" rtl="0">
              <a:lnSpc>
                <a:spcPct val="150000"/>
              </a:lnSpc>
              <a:spcBef>
                <a:spcPts val="0"/>
              </a:spcBef>
              <a:spcAft>
                <a:spcPts val="0"/>
              </a:spcAft>
              <a:buSzPts val="1600"/>
              <a:buChar char="●"/>
            </a:pPr>
            <a:r>
              <a:rPr lang="en" sz="1600"/>
              <a:t>The PySpark supports Python 2.6 and above.</a:t>
            </a:r>
            <a:endParaRPr sz="1600"/>
          </a:p>
          <a:p>
            <a:pPr marL="457200" lvl="0" indent="-330200" algn="just" rtl="0">
              <a:lnSpc>
                <a:spcPct val="150000"/>
              </a:lnSpc>
              <a:spcBef>
                <a:spcPts val="0"/>
              </a:spcBef>
              <a:spcAft>
                <a:spcPts val="0"/>
              </a:spcAft>
              <a:buSzPts val="1600"/>
              <a:buChar char="●"/>
            </a:pPr>
            <a:r>
              <a:rPr lang="en" sz="1600"/>
              <a:t>The Python shell can be used explore data interactively and is a simple way to learn the API</a:t>
            </a:r>
            <a:endParaRPr sz="1600"/>
          </a:p>
          <a:p>
            <a:pPr marL="0" lvl="0" indent="0" algn="just" rtl="0">
              <a:spcBef>
                <a:spcPts val="1200"/>
              </a:spcBef>
              <a:spcAft>
                <a:spcPts val="1600"/>
              </a:spcAft>
              <a:buNone/>
            </a:pPr>
            <a:endParaRPr>
              <a:solidFill>
                <a:srgbClr val="CFE2F3"/>
              </a:solidFill>
              <a:latin typeface="Times New Roman"/>
              <a:ea typeface="Times New Roman"/>
              <a:cs typeface="Times New Roman"/>
              <a:sym typeface="Times New Roman"/>
            </a:endParaRPr>
          </a:p>
        </p:txBody>
      </p:sp>
      <p:pic>
        <p:nvPicPr>
          <p:cNvPr id="232" name="Google Shape;232;p27"/>
          <p:cNvPicPr preferRelativeResize="0"/>
          <p:nvPr/>
        </p:nvPicPr>
        <p:blipFill>
          <a:blip r:embed="rId3">
            <a:alphaModFix/>
          </a:blip>
          <a:stretch>
            <a:fillRect/>
          </a:stretch>
        </p:blipFill>
        <p:spPr>
          <a:xfrm>
            <a:off x="5141000" y="273850"/>
            <a:ext cx="3552825" cy="994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8"/>
          <p:cNvSpPr txBox="1">
            <a:spLocks noGrp="1"/>
          </p:cNvSpPr>
          <p:nvPr>
            <p:ph type="body" idx="1"/>
          </p:nvPr>
        </p:nvSpPr>
        <p:spPr>
          <a:xfrm>
            <a:off x="690825" y="534175"/>
            <a:ext cx="7886700" cy="3774300"/>
          </a:xfrm>
          <a:prstGeom prst="rect">
            <a:avLst/>
          </a:prstGeom>
        </p:spPr>
        <p:txBody>
          <a:bodyPr spcFirstLastPara="1" wrap="square" lIns="68575" tIns="34275" rIns="68575" bIns="34275" anchor="t" anchorCtr="0">
            <a:noAutofit/>
          </a:bodyPr>
          <a:lstStyle/>
          <a:p>
            <a:pPr marL="0" lvl="0" indent="0" algn="just" rtl="0">
              <a:spcBef>
                <a:spcPts val="800"/>
              </a:spcBef>
              <a:spcAft>
                <a:spcPts val="0"/>
              </a:spcAft>
              <a:buNone/>
            </a:pPr>
            <a:r>
              <a:rPr lang="en" sz="1200"/>
              <a:t>Example:</a:t>
            </a:r>
            <a:endParaRPr sz="1200"/>
          </a:p>
          <a:p>
            <a:pPr marL="50800" marR="50800" lvl="0" indent="0" algn="just" rtl="0">
              <a:lnSpc>
                <a:spcPct val="115000"/>
              </a:lnSpc>
              <a:spcBef>
                <a:spcPts val="1600"/>
              </a:spcBef>
              <a:spcAft>
                <a:spcPts val="0"/>
              </a:spcAft>
              <a:buNone/>
            </a:pPr>
            <a:r>
              <a:rPr lang="en" sz="1200"/>
              <a:t>from pyspark import SparkContext</a:t>
            </a:r>
            <a:br>
              <a:rPr lang="en" sz="1200"/>
            </a:br>
            <a:r>
              <a:rPr lang="en" sz="1200"/>
              <a:t>sc = SparkContext("local", "count app")</a:t>
            </a:r>
            <a:br>
              <a:rPr lang="en" sz="1200"/>
            </a:br>
            <a:r>
              <a:rPr lang="en" sz="1200"/>
              <a:t>words = sc.parallelize (</a:t>
            </a:r>
            <a:br>
              <a:rPr lang="en" sz="1200"/>
            </a:br>
            <a:r>
              <a:rPr lang="en" sz="1200"/>
              <a:t>   ["scala", </a:t>
            </a:r>
            <a:br>
              <a:rPr lang="en" sz="1200"/>
            </a:br>
            <a:r>
              <a:rPr lang="en" sz="1200"/>
              <a:t>   "java", </a:t>
            </a:r>
            <a:br>
              <a:rPr lang="en" sz="1200"/>
            </a:br>
            <a:r>
              <a:rPr lang="en" sz="1200"/>
              <a:t>   "hadoop", </a:t>
            </a:r>
            <a:br>
              <a:rPr lang="en" sz="1200"/>
            </a:br>
            <a:r>
              <a:rPr lang="en" sz="1200"/>
              <a:t>   "spark", </a:t>
            </a:r>
            <a:br>
              <a:rPr lang="en" sz="1200"/>
            </a:br>
            <a:r>
              <a:rPr lang="en" sz="1200"/>
              <a:t>   "akka",</a:t>
            </a:r>
            <a:br>
              <a:rPr lang="en" sz="1200"/>
            </a:br>
            <a:r>
              <a:rPr lang="en" sz="1200"/>
              <a:t>   "spark vs hadoop", </a:t>
            </a:r>
            <a:br>
              <a:rPr lang="en" sz="1200"/>
            </a:br>
            <a:r>
              <a:rPr lang="en" sz="1200"/>
              <a:t>   "pyspark",</a:t>
            </a:r>
            <a:br>
              <a:rPr lang="en" sz="1200"/>
            </a:br>
            <a:r>
              <a:rPr lang="en" sz="1200"/>
              <a:t>   "pyspark and spark"]</a:t>
            </a:r>
            <a:br>
              <a:rPr lang="en" sz="1200"/>
            </a:br>
            <a:r>
              <a:rPr lang="en" sz="1200"/>
              <a:t>)</a:t>
            </a:r>
            <a:br>
              <a:rPr lang="en" sz="1200"/>
            </a:br>
            <a:r>
              <a:rPr lang="en" sz="1200"/>
              <a:t>counts = words.count()</a:t>
            </a:r>
            <a:br>
              <a:rPr lang="en" sz="1200"/>
            </a:br>
            <a:r>
              <a:rPr lang="en" sz="1200"/>
              <a:t>print "Number of elements in RDD -&gt; %i" % (counts)</a:t>
            </a:r>
            <a:endParaRPr sz="1200"/>
          </a:p>
          <a:p>
            <a:pPr marL="0" marR="50800" lvl="0" indent="0" algn="just" rtl="0">
              <a:lnSpc>
                <a:spcPct val="115000"/>
              </a:lnSpc>
              <a:spcBef>
                <a:spcPts val="0"/>
              </a:spcBef>
              <a:spcAft>
                <a:spcPts val="0"/>
              </a:spcAft>
              <a:buClr>
                <a:srgbClr val="000000"/>
              </a:buClr>
              <a:buSzPts val="1100"/>
              <a:buFont typeface="Arial"/>
              <a:buNone/>
            </a:pPr>
            <a:endParaRPr sz="1200"/>
          </a:p>
          <a:p>
            <a:pPr marL="0" lvl="0" indent="0" algn="just" rtl="0">
              <a:lnSpc>
                <a:spcPct val="100000"/>
              </a:lnSpc>
              <a:spcBef>
                <a:spcPts val="0"/>
              </a:spcBef>
              <a:spcAft>
                <a:spcPts val="0"/>
              </a:spcAft>
              <a:buNone/>
            </a:pPr>
            <a:r>
              <a:rPr lang="en" sz="1200"/>
              <a:t>Output is : </a:t>
            </a:r>
            <a:endParaRPr sz="1200"/>
          </a:p>
          <a:p>
            <a:pPr marL="50800" marR="50800" lvl="0" indent="0" algn="just" rtl="0">
              <a:lnSpc>
                <a:spcPct val="115000"/>
              </a:lnSpc>
              <a:spcBef>
                <a:spcPts val="1600"/>
              </a:spcBef>
              <a:spcAft>
                <a:spcPts val="0"/>
              </a:spcAft>
              <a:buClr>
                <a:srgbClr val="000000"/>
              </a:buClr>
              <a:buSzPts val="1100"/>
              <a:buFont typeface="Arial"/>
              <a:buNone/>
            </a:pPr>
            <a:r>
              <a:rPr lang="en" sz="1200"/>
              <a:t>Number of elements in RDD → 8</a:t>
            </a:r>
            <a:endParaRPr sz="1200"/>
          </a:p>
          <a:p>
            <a:pPr marL="0" lvl="0" indent="0" algn="just" rtl="0">
              <a:lnSpc>
                <a:spcPct val="100000"/>
              </a:lnSpc>
              <a:spcBef>
                <a:spcPts val="0"/>
              </a:spcBef>
              <a:spcAft>
                <a:spcPts val="0"/>
              </a:spcAft>
              <a:buNone/>
            </a:pPr>
            <a:endParaRPr sz="1200"/>
          </a:p>
          <a:p>
            <a:pPr marL="0" lvl="0" indent="0" algn="just" rtl="0">
              <a:lnSpc>
                <a:spcPct val="100000"/>
              </a:lnSpc>
              <a:spcBef>
                <a:spcPts val="1600"/>
              </a:spcBef>
              <a:spcAft>
                <a:spcPts val="0"/>
              </a:spcAft>
              <a:buNone/>
            </a:pPr>
            <a:endParaRPr sz="1200"/>
          </a:p>
          <a:p>
            <a:pPr marL="0" lvl="0" indent="0" algn="just" rtl="0">
              <a:lnSpc>
                <a:spcPct val="100000"/>
              </a:lnSpc>
              <a:spcBef>
                <a:spcPts val="1600"/>
              </a:spcBef>
              <a:spcAft>
                <a:spcPts val="0"/>
              </a:spcAft>
              <a:buNone/>
            </a:pPr>
            <a:endParaRPr sz="1200"/>
          </a:p>
          <a:p>
            <a:pPr marL="0" lvl="0" indent="0" algn="just" rtl="0">
              <a:spcBef>
                <a:spcPts val="1600"/>
              </a:spcBef>
              <a:spcAft>
                <a:spcPts val="1600"/>
              </a:spcAft>
              <a:buNone/>
            </a:pPr>
            <a:endParaRPr sz="1200"/>
          </a:p>
        </p:txBody>
      </p:sp>
      <p:pic>
        <p:nvPicPr>
          <p:cNvPr id="238" name="Google Shape;238;p28"/>
          <p:cNvPicPr preferRelativeResize="0"/>
          <p:nvPr/>
        </p:nvPicPr>
        <p:blipFill>
          <a:blip r:embed="rId3">
            <a:alphaModFix/>
          </a:blip>
          <a:stretch>
            <a:fillRect/>
          </a:stretch>
        </p:blipFill>
        <p:spPr>
          <a:xfrm>
            <a:off x="5281675" y="96175"/>
            <a:ext cx="3135850" cy="8775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9"/>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 sz="2500"/>
              <a:t>Question</a:t>
            </a:r>
            <a:endParaRPr sz="2500"/>
          </a:p>
          <a:p>
            <a:pPr marL="0" lvl="0" indent="0" algn="ctr" rtl="0">
              <a:spcBef>
                <a:spcPts val="1600"/>
              </a:spcBef>
              <a:spcAft>
                <a:spcPts val="0"/>
              </a:spcAft>
              <a:buNone/>
            </a:pPr>
            <a:endParaRPr sz="2000"/>
          </a:p>
          <a:p>
            <a:pPr marL="0" lvl="0" indent="0" algn="l" rtl="0">
              <a:lnSpc>
                <a:spcPct val="115000"/>
              </a:lnSpc>
              <a:spcBef>
                <a:spcPts val="1600"/>
              </a:spcBef>
              <a:spcAft>
                <a:spcPts val="0"/>
              </a:spcAft>
              <a:buClr>
                <a:srgbClr val="000000"/>
              </a:buClr>
              <a:buSzPts val="1100"/>
              <a:buFont typeface="Arial"/>
              <a:buNone/>
            </a:pPr>
            <a:r>
              <a:rPr lang="en" sz="2000" b="1">
                <a:latin typeface="Arial"/>
                <a:ea typeface="Arial"/>
                <a:cs typeface="Arial"/>
                <a:sym typeface="Arial"/>
              </a:rPr>
              <a:t>What are the languages supported by Apache Spark for developing big data applications?</a:t>
            </a:r>
            <a:endParaRPr sz="2000" b="1">
              <a:latin typeface="Arial"/>
              <a:ea typeface="Arial"/>
              <a:cs typeface="Arial"/>
              <a:sym typeface="Arial"/>
            </a:endParaRPr>
          </a:p>
          <a:p>
            <a:pPr marL="0" lvl="0" indent="0" algn="l" rtl="0">
              <a:lnSpc>
                <a:spcPct val="115000"/>
              </a:lnSpc>
              <a:spcBef>
                <a:spcPts val="1100"/>
              </a:spcBef>
              <a:spcAft>
                <a:spcPts val="0"/>
              </a:spcAft>
              <a:buClr>
                <a:srgbClr val="000000"/>
              </a:buClr>
              <a:buSzPts val="1100"/>
              <a:buFont typeface="Arial"/>
              <a:buNone/>
            </a:pPr>
            <a:endParaRPr sz="1100">
              <a:solidFill>
                <a:srgbClr val="000000"/>
              </a:solidFill>
              <a:latin typeface="Arial"/>
              <a:ea typeface="Arial"/>
              <a:cs typeface="Arial"/>
              <a:sym typeface="Arial"/>
            </a:endParaRPr>
          </a:p>
          <a:p>
            <a:pPr marL="0" lvl="0" indent="0" algn="l" rtl="0">
              <a:spcBef>
                <a:spcPts val="800"/>
              </a:spcBef>
              <a:spcAft>
                <a:spcPts val="1600"/>
              </a:spcAft>
              <a:buNone/>
            </a:pPr>
            <a:endParaRPr sz="1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0"/>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Python API</a:t>
            </a:r>
            <a:endParaRPr/>
          </a:p>
        </p:txBody>
      </p:sp>
      <p:sp>
        <p:nvSpPr>
          <p:cNvPr id="249" name="Google Shape;249;p30"/>
          <p:cNvSpPr txBox="1">
            <a:spLocks noGrp="1"/>
          </p:cNvSpPr>
          <p:nvPr>
            <p:ph type="body" idx="1"/>
          </p:nvPr>
        </p:nvSpPr>
        <p:spPr>
          <a:xfrm>
            <a:off x="673075" y="975550"/>
            <a:ext cx="7886700" cy="3318900"/>
          </a:xfrm>
          <a:prstGeom prst="rect">
            <a:avLst/>
          </a:prstGeom>
        </p:spPr>
        <p:txBody>
          <a:bodyPr spcFirstLastPara="1" wrap="square" lIns="68575" tIns="34275" rIns="68575" bIns="34275" anchor="t" anchorCtr="0">
            <a:noAutofit/>
          </a:bodyPr>
          <a:lstStyle/>
          <a:p>
            <a:pPr marL="457200" lvl="0" indent="-330200" algn="l" rtl="0">
              <a:spcBef>
                <a:spcPts val="1200"/>
              </a:spcBef>
              <a:spcAft>
                <a:spcPts val="0"/>
              </a:spcAft>
              <a:buSzPts val="1600"/>
              <a:buChar char="●"/>
            </a:pPr>
            <a:r>
              <a:rPr lang="en" sz="1600"/>
              <a:t>In PySpark, RDDs support the same methods as their Scala counterparts but take Python functions and return Python collection types.</a:t>
            </a:r>
            <a:endParaRPr sz="1600"/>
          </a:p>
          <a:p>
            <a:pPr marL="457200" lvl="0" indent="-330200" algn="l" rtl="0">
              <a:lnSpc>
                <a:spcPct val="115000"/>
              </a:lnSpc>
              <a:spcBef>
                <a:spcPts val="0"/>
              </a:spcBef>
              <a:spcAft>
                <a:spcPts val="0"/>
              </a:spcAft>
              <a:buSzPts val="1600"/>
              <a:buChar char="●"/>
            </a:pPr>
            <a:r>
              <a:rPr lang="en" sz="1600"/>
              <a:t>It is dynamically typed hence because of that RDDs can hold objects of multiple types.</a:t>
            </a:r>
            <a:endParaRPr sz="1600"/>
          </a:p>
          <a:p>
            <a:pPr marL="0" lvl="0" indent="0" algn="l" rtl="0">
              <a:spcBef>
                <a:spcPts val="2200"/>
              </a:spcBef>
              <a:spcAft>
                <a:spcPts val="0"/>
              </a:spcAft>
              <a:buNone/>
            </a:pPr>
            <a:endParaRPr sz="1600"/>
          </a:p>
          <a:p>
            <a:pPr marL="457200" lvl="0" indent="0" algn="l" rtl="0">
              <a:lnSpc>
                <a:spcPct val="115000"/>
              </a:lnSpc>
              <a:spcBef>
                <a:spcPts val="200"/>
              </a:spcBef>
              <a:spcAft>
                <a:spcPts val="0"/>
              </a:spcAft>
              <a:buNone/>
            </a:pPr>
            <a:endParaRPr sz="1600"/>
          </a:p>
          <a:p>
            <a:pPr marL="457200" lvl="0" indent="-330200" algn="l" rtl="0">
              <a:lnSpc>
                <a:spcPct val="115000"/>
              </a:lnSpc>
              <a:spcBef>
                <a:spcPts val="400"/>
              </a:spcBef>
              <a:spcAft>
                <a:spcPts val="0"/>
              </a:spcAft>
              <a:buSzPts val="1600"/>
              <a:buChar char="●"/>
            </a:pPr>
            <a:r>
              <a:rPr lang="en" sz="1600"/>
              <a:t>You can also pass functions that are defined with the def keyword; this is useful for longer functions that can’t be expressed using lambda.</a:t>
            </a:r>
            <a:endParaRPr sz="1600"/>
          </a:p>
          <a:p>
            <a:pPr marL="457200" lvl="0" indent="0" algn="l" rtl="0">
              <a:spcBef>
                <a:spcPts val="1200"/>
              </a:spcBef>
              <a:spcAft>
                <a:spcPts val="0"/>
              </a:spcAft>
              <a:buNone/>
            </a:pPr>
            <a:endParaRPr sz="1600"/>
          </a:p>
          <a:p>
            <a:pPr marL="914400" lvl="0" indent="0" algn="just" rtl="0">
              <a:spcBef>
                <a:spcPts val="800"/>
              </a:spcBef>
              <a:spcAft>
                <a:spcPts val="0"/>
              </a:spcAft>
              <a:buNone/>
            </a:pPr>
            <a:endParaRPr sz="1600"/>
          </a:p>
          <a:p>
            <a:pPr marL="914400" lvl="0" indent="0" algn="just" rtl="0">
              <a:spcBef>
                <a:spcPts val="1600"/>
              </a:spcBef>
              <a:spcAft>
                <a:spcPts val="0"/>
              </a:spcAft>
              <a:buNone/>
            </a:pPr>
            <a:endParaRPr sz="1600"/>
          </a:p>
          <a:p>
            <a:pPr marL="914400" lvl="0" indent="0" algn="just" rtl="0">
              <a:spcBef>
                <a:spcPts val="1600"/>
              </a:spcBef>
              <a:spcAft>
                <a:spcPts val="1600"/>
              </a:spcAft>
              <a:buNone/>
            </a:pPr>
            <a:endParaRPr sz="1600"/>
          </a:p>
        </p:txBody>
      </p:sp>
      <p:pic>
        <p:nvPicPr>
          <p:cNvPr id="250" name="Google Shape;250;p30"/>
          <p:cNvPicPr preferRelativeResize="0"/>
          <p:nvPr/>
        </p:nvPicPr>
        <p:blipFill>
          <a:blip r:embed="rId3">
            <a:alphaModFix/>
          </a:blip>
          <a:stretch>
            <a:fillRect/>
          </a:stretch>
        </p:blipFill>
        <p:spPr>
          <a:xfrm>
            <a:off x="863025" y="2269975"/>
            <a:ext cx="7506801" cy="730050"/>
          </a:xfrm>
          <a:prstGeom prst="rect">
            <a:avLst/>
          </a:prstGeom>
          <a:noFill/>
          <a:ln>
            <a:noFill/>
          </a:ln>
        </p:spPr>
      </p:pic>
      <p:pic>
        <p:nvPicPr>
          <p:cNvPr id="251" name="Google Shape;251;p30"/>
          <p:cNvPicPr preferRelativeResize="0"/>
          <p:nvPr/>
        </p:nvPicPr>
        <p:blipFill>
          <a:blip r:embed="rId4">
            <a:alphaModFix/>
          </a:blip>
          <a:stretch>
            <a:fillRect/>
          </a:stretch>
        </p:blipFill>
        <p:spPr>
          <a:xfrm>
            <a:off x="863025" y="3719925"/>
            <a:ext cx="7506801" cy="7691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1"/>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Python API</a:t>
            </a:r>
            <a:endParaRPr/>
          </a:p>
        </p:txBody>
      </p:sp>
      <p:sp>
        <p:nvSpPr>
          <p:cNvPr id="257" name="Google Shape;257;p31"/>
          <p:cNvSpPr txBox="1">
            <a:spLocks noGrp="1"/>
          </p:cNvSpPr>
          <p:nvPr>
            <p:ph type="body" idx="1"/>
          </p:nvPr>
        </p:nvSpPr>
        <p:spPr>
          <a:xfrm>
            <a:off x="422525" y="1388850"/>
            <a:ext cx="7886700" cy="3418800"/>
          </a:xfrm>
          <a:prstGeom prst="rect">
            <a:avLst/>
          </a:prstGeom>
        </p:spPr>
        <p:txBody>
          <a:bodyPr spcFirstLastPara="1" wrap="square" lIns="68575" tIns="34275" rIns="68575" bIns="34275" anchor="t" anchorCtr="0">
            <a:noAutofit/>
          </a:bodyPr>
          <a:lstStyle/>
          <a:p>
            <a:pPr marL="457200" lvl="0" indent="-330200" algn="l" rtl="0">
              <a:spcBef>
                <a:spcPts val="200"/>
              </a:spcBef>
              <a:spcAft>
                <a:spcPts val="0"/>
              </a:spcAft>
              <a:buSzPts val="1600"/>
              <a:buChar char="●"/>
            </a:pPr>
            <a:r>
              <a:rPr lang="en" sz="1600"/>
              <a:t>Functions can access objects in enclosing scopes, although modifications to those objects within RDD methods will not be propagated back:</a:t>
            </a:r>
            <a:endParaRPr sz="1600"/>
          </a:p>
          <a:p>
            <a:pPr marL="0" lvl="0" indent="0" algn="l" rtl="0">
              <a:spcBef>
                <a:spcPts val="400"/>
              </a:spcBef>
              <a:spcAft>
                <a:spcPts val="0"/>
              </a:spcAft>
              <a:buNone/>
            </a:pPr>
            <a:endParaRPr sz="1600"/>
          </a:p>
          <a:p>
            <a:pPr marL="0" lvl="0" indent="0" algn="l" rtl="0">
              <a:spcBef>
                <a:spcPts val="400"/>
              </a:spcBef>
              <a:spcAft>
                <a:spcPts val="0"/>
              </a:spcAft>
              <a:buNone/>
            </a:pPr>
            <a:endParaRPr sz="1600"/>
          </a:p>
          <a:p>
            <a:pPr marL="0" lvl="0" indent="0" algn="l" rtl="0">
              <a:spcBef>
                <a:spcPts val="400"/>
              </a:spcBef>
              <a:spcAft>
                <a:spcPts val="0"/>
              </a:spcAft>
              <a:buNone/>
            </a:pPr>
            <a:endParaRPr sz="1600"/>
          </a:p>
          <a:p>
            <a:pPr marL="0" lvl="0" indent="0" algn="l" rtl="0">
              <a:spcBef>
                <a:spcPts val="400"/>
              </a:spcBef>
              <a:spcAft>
                <a:spcPts val="0"/>
              </a:spcAft>
              <a:buNone/>
            </a:pPr>
            <a:endParaRPr sz="1600"/>
          </a:p>
          <a:p>
            <a:pPr marL="457200" lvl="0" indent="0" algn="l" rtl="0">
              <a:spcBef>
                <a:spcPts val="400"/>
              </a:spcBef>
              <a:spcAft>
                <a:spcPts val="0"/>
              </a:spcAft>
              <a:buNone/>
            </a:pPr>
            <a:endParaRPr sz="1600"/>
          </a:p>
          <a:p>
            <a:pPr marL="457200" lvl="0" indent="-330200" algn="l" rtl="0">
              <a:spcBef>
                <a:spcPts val="400"/>
              </a:spcBef>
              <a:spcAft>
                <a:spcPts val="0"/>
              </a:spcAft>
              <a:buSzPts val="1600"/>
              <a:buChar char="●"/>
            </a:pPr>
            <a:r>
              <a:rPr lang="en" sz="1600"/>
              <a:t>PySpark will automatically ship these functions to workers, along with any objects that they reference. Instances of classes will be serialized and shipped to workers by PySpark, but classes themselves cannot be automatically distributed to workers.</a:t>
            </a:r>
            <a:endParaRPr sz="1600"/>
          </a:p>
          <a:p>
            <a:pPr marL="457200" lvl="0" indent="0" algn="l" rtl="0">
              <a:spcBef>
                <a:spcPts val="400"/>
              </a:spcBef>
              <a:spcAft>
                <a:spcPts val="400"/>
              </a:spcAft>
              <a:buNone/>
            </a:pPr>
            <a:endParaRPr sz="1600"/>
          </a:p>
        </p:txBody>
      </p:sp>
      <p:pic>
        <p:nvPicPr>
          <p:cNvPr id="258" name="Google Shape;258;p31"/>
          <p:cNvPicPr preferRelativeResize="0"/>
          <p:nvPr/>
        </p:nvPicPr>
        <p:blipFill>
          <a:blip r:embed="rId3">
            <a:alphaModFix/>
          </a:blip>
          <a:stretch>
            <a:fillRect/>
          </a:stretch>
        </p:blipFill>
        <p:spPr>
          <a:xfrm>
            <a:off x="882475" y="2095163"/>
            <a:ext cx="7548824" cy="10905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2"/>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latin typeface="Lato"/>
                <a:ea typeface="Lato"/>
                <a:cs typeface="Lato"/>
                <a:sym typeface="Lato"/>
              </a:rPr>
              <a:t>Question</a:t>
            </a:r>
            <a:endParaRPr>
              <a:latin typeface="Lato"/>
              <a:ea typeface="Lato"/>
              <a:cs typeface="Lato"/>
              <a:sym typeface="Lato"/>
            </a:endParaRPr>
          </a:p>
        </p:txBody>
      </p:sp>
      <p:sp>
        <p:nvSpPr>
          <p:cNvPr id="264" name="Google Shape;264;p32"/>
          <p:cNvSpPr txBox="1">
            <a:spLocks noGrp="1"/>
          </p:cNvSpPr>
          <p:nvPr>
            <p:ph type="body" idx="1"/>
          </p:nvPr>
        </p:nvSpPr>
        <p:spPr>
          <a:xfrm>
            <a:off x="1527575" y="1815247"/>
            <a:ext cx="6231000" cy="16476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 sz="2400" b="1"/>
              <a:t>Do, we have machine learning API in Python?</a:t>
            </a:r>
            <a:endParaRPr sz="2400" b="1"/>
          </a:p>
          <a:p>
            <a:pPr marL="0" lvl="0" indent="0" algn="ctr" rtl="0">
              <a:spcBef>
                <a:spcPts val="1600"/>
              </a:spcBef>
              <a:spcAft>
                <a:spcPts val="1600"/>
              </a:spcAft>
              <a:buNone/>
            </a:pPr>
            <a:r>
              <a:rPr lang="en" sz="2400" b="1"/>
              <a:t>(True/False)</a:t>
            </a:r>
            <a:endParaRPr sz="24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145"/>
        <p:cNvGrpSpPr/>
        <p:nvPr/>
      </p:nvGrpSpPr>
      <p:grpSpPr>
        <a:xfrm>
          <a:off x="0" y="0"/>
          <a:ext cx="0" cy="0"/>
          <a:chOff x="0" y="0"/>
          <a:chExt cx="0" cy="0"/>
        </a:xfrm>
      </p:grpSpPr>
      <p:sp>
        <p:nvSpPr>
          <p:cNvPr id="146" name="Google Shape;146;p15"/>
          <p:cNvSpPr/>
          <p:nvPr/>
        </p:nvSpPr>
        <p:spPr>
          <a:xfrm>
            <a:off x="0" y="149907"/>
            <a:ext cx="9144000" cy="5145900"/>
          </a:xfrm>
          <a:prstGeom prst="rect">
            <a:avLst/>
          </a:prstGeom>
          <a:solidFill>
            <a:schemeClr val="dk1">
              <a:alpha val="8627"/>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47" name="Google Shape;147;p15"/>
          <p:cNvSpPr/>
          <p:nvPr/>
        </p:nvSpPr>
        <p:spPr>
          <a:xfrm>
            <a:off x="0" y="0"/>
            <a:ext cx="8840065" cy="5143500"/>
          </a:xfrm>
          <a:custGeom>
            <a:avLst/>
            <a:gdLst/>
            <a:ahLst/>
            <a:cxnLst/>
            <a:rect l="l" t="t" r="r" b="b"/>
            <a:pathLst>
              <a:path w="11786754" h="6858000" extrusionOk="0">
                <a:moveTo>
                  <a:pt x="0" y="0"/>
                </a:moveTo>
                <a:lnTo>
                  <a:pt x="8610600" y="0"/>
                </a:lnTo>
                <a:lnTo>
                  <a:pt x="11786754" y="6858000"/>
                </a:lnTo>
                <a:lnTo>
                  <a:pt x="0" y="6858000"/>
                </a:lnTo>
                <a:close/>
              </a:path>
            </a:pathLst>
          </a:custGeom>
          <a:solidFill>
            <a:schemeClr val="dk1">
              <a:alpha val="29803"/>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48" name="Google Shape;148;p15"/>
          <p:cNvSpPr/>
          <p:nvPr/>
        </p:nvSpPr>
        <p:spPr>
          <a:xfrm>
            <a:off x="0" y="0"/>
            <a:ext cx="2686050" cy="5143500"/>
          </a:xfrm>
          <a:custGeom>
            <a:avLst/>
            <a:gdLst/>
            <a:ahLst/>
            <a:cxnLst/>
            <a:rect l="l" t="t" r="r" b="b"/>
            <a:pathLst>
              <a:path w="3581400" h="6858000" extrusionOk="0">
                <a:moveTo>
                  <a:pt x="0" y="0"/>
                </a:moveTo>
                <a:lnTo>
                  <a:pt x="405246" y="0"/>
                </a:lnTo>
                <a:lnTo>
                  <a:pt x="3581400" y="6858000"/>
                </a:lnTo>
                <a:lnTo>
                  <a:pt x="0" y="6858000"/>
                </a:lnTo>
                <a:close/>
              </a:path>
            </a:pathLst>
          </a:custGeom>
          <a:solidFill>
            <a:schemeClr val="dk1">
              <a:alpha val="29803"/>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49" name="Google Shape;149;p15"/>
          <p:cNvSpPr txBox="1">
            <a:spLocks noGrp="1"/>
          </p:cNvSpPr>
          <p:nvPr>
            <p:ph type="title"/>
          </p:nvPr>
        </p:nvSpPr>
        <p:spPr>
          <a:xfrm>
            <a:off x="624751" y="336190"/>
            <a:ext cx="7890526" cy="99417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3300"/>
              <a:buFont typeface="Calibri"/>
              <a:buNone/>
            </a:pPr>
            <a:r>
              <a:rPr lang="en"/>
              <a:t>Spark - What is it? Why does it matter?</a:t>
            </a:r>
            <a:endParaRPr/>
          </a:p>
        </p:txBody>
      </p:sp>
      <p:sp>
        <p:nvSpPr>
          <p:cNvPr id="150" name="Google Shape;150;p15"/>
          <p:cNvSpPr txBox="1">
            <a:spLocks noGrp="1"/>
          </p:cNvSpPr>
          <p:nvPr>
            <p:ph type="body" idx="1"/>
          </p:nvPr>
        </p:nvSpPr>
        <p:spPr>
          <a:xfrm>
            <a:off x="193600" y="1267300"/>
            <a:ext cx="4323600" cy="3729600"/>
          </a:xfrm>
          <a:prstGeom prst="rect">
            <a:avLst/>
          </a:prstGeom>
          <a:noFill/>
          <a:ln>
            <a:noFill/>
          </a:ln>
        </p:spPr>
        <p:txBody>
          <a:bodyPr spcFirstLastPara="1" wrap="square" lIns="68575" tIns="34275" rIns="68575" bIns="34275" anchor="t" anchorCtr="0">
            <a:noAutofit/>
          </a:bodyPr>
          <a:lstStyle/>
          <a:p>
            <a:pPr marL="177800" lvl="0" indent="-190500" algn="just" rtl="0">
              <a:lnSpc>
                <a:spcPct val="90000"/>
              </a:lnSpc>
              <a:spcBef>
                <a:spcPts val="0"/>
              </a:spcBef>
              <a:spcAft>
                <a:spcPts val="0"/>
              </a:spcAft>
              <a:buSzPts val="1400"/>
              <a:buChar char="●"/>
            </a:pPr>
            <a:r>
              <a:rPr lang="en" sz="1400"/>
              <a:t>Spark is a general-purpose distributed data processing engine that is suitable for use in a wide range of circumstances. On top of the Spark core data processing engine, there are libraries for SQL, machine learning, graph computation, and stream processing, which can be used together in an application.</a:t>
            </a:r>
            <a:endParaRPr sz="1400"/>
          </a:p>
          <a:p>
            <a:pPr marL="177800" lvl="0" indent="-190500" algn="just" rtl="0">
              <a:lnSpc>
                <a:spcPct val="90000"/>
              </a:lnSpc>
              <a:spcBef>
                <a:spcPts val="800"/>
              </a:spcBef>
              <a:spcAft>
                <a:spcPts val="0"/>
              </a:spcAft>
              <a:buSzPts val="1400"/>
              <a:buChar char="●"/>
            </a:pPr>
            <a:r>
              <a:rPr lang="en" sz="1400"/>
              <a:t>Programming languages supported by Spark include: Java, Python, Scala, and R. Application developers and data scientists incorporate Spark into their applications to rapidly query, analyze, and transform data at scale. </a:t>
            </a:r>
            <a:endParaRPr sz="1400"/>
          </a:p>
          <a:p>
            <a:pPr marL="177800" lvl="0" indent="-190500" algn="just" rtl="0">
              <a:lnSpc>
                <a:spcPct val="90000"/>
              </a:lnSpc>
              <a:spcBef>
                <a:spcPts val="800"/>
              </a:spcBef>
              <a:spcAft>
                <a:spcPts val="0"/>
              </a:spcAft>
              <a:buSzPts val="1400"/>
              <a:buChar char="●"/>
            </a:pPr>
            <a:r>
              <a:rPr lang="en" sz="1400"/>
              <a:t>Tasks most frequently associated with Spark include ETL and SQL batch jobs across large data sets, processing of streaming data from sensors, IoT, or financial systems, and machine learning tasks.</a:t>
            </a:r>
            <a:endParaRPr sz="1400"/>
          </a:p>
          <a:p>
            <a:pPr marL="177800" lvl="0" indent="-101600" algn="just" rtl="0">
              <a:lnSpc>
                <a:spcPct val="90000"/>
              </a:lnSpc>
              <a:spcBef>
                <a:spcPts val="800"/>
              </a:spcBef>
              <a:spcAft>
                <a:spcPts val="0"/>
              </a:spcAft>
              <a:buClr>
                <a:schemeClr val="lt1"/>
              </a:buClr>
              <a:buSzPts val="1200"/>
              <a:buNone/>
            </a:pPr>
            <a:endParaRPr>
              <a:solidFill>
                <a:srgbClr val="CFE2F3"/>
              </a:solidFill>
              <a:latin typeface="Times New Roman"/>
              <a:ea typeface="Times New Roman"/>
              <a:cs typeface="Times New Roman"/>
              <a:sym typeface="Times New Roman"/>
            </a:endParaRPr>
          </a:p>
          <a:p>
            <a:pPr marL="177800" lvl="0" indent="-101600" algn="just" rtl="0">
              <a:lnSpc>
                <a:spcPct val="90000"/>
              </a:lnSpc>
              <a:spcBef>
                <a:spcPts val="800"/>
              </a:spcBef>
              <a:spcAft>
                <a:spcPts val="1600"/>
              </a:spcAft>
              <a:buClr>
                <a:schemeClr val="lt1"/>
              </a:buClr>
              <a:buSzPts val="1200"/>
              <a:buNone/>
            </a:pPr>
            <a:endParaRPr>
              <a:solidFill>
                <a:srgbClr val="CFE2F3"/>
              </a:solidFill>
              <a:latin typeface="Times New Roman"/>
              <a:ea typeface="Times New Roman"/>
              <a:cs typeface="Times New Roman"/>
              <a:sym typeface="Times New Roman"/>
            </a:endParaRPr>
          </a:p>
        </p:txBody>
      </p:sp>
      <p:pic>
        <p:nvPicPr>
          <p:cNvPr id="151" name="Google Shape;151;p15"/>
          <p:cNvPicPr preferRelativeResize="0"/>
          <p:nvPr/>
        </p:nvPicPr>
        <p:blipFill rotWithShape="1">
          <a:blip r:embed="rId3">
            <a:alphaModFix/>
          </a:blip>
          <a:srcRect/>
          <a:stretch/>
        </p:blipFill>
        <p:spPr>
          <a:xfrm>
            <a:off x="4813300" y="2453423"/>
            <a:ext cx="3701977" cy="136973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3"/>
          <p:cNvSpPr txBox="1">
            <a:spLocks noGrp="1"/>
          </p:cNvSpPr>
          <p:nvPr>
            <p:ph type="title"/>
          </p:nvPr>
        </p:nvSpPr>
        <p:spPr>
          <a:xfrm>
            <a:off x="3028025" y="61200"/>
            <a:ext cx="3159300" cy="9942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t>What is Scala?</a:t>
            </a:r>
            <a:endParaRPr/>
          </a:p>
        </p:txBody>
      </p:sp>
      <p:sp>
        <p:nvSpPr>
          <p:cNvPr id="270" name="Google Shape;270;p33"/>
          <p:cNvSpPr txBox="1">
            <a:spLocks noGrp="1"/>
          </p:cNvSpPr>
          <p:nvPr>
            <p:ph type="body" idx="1"/>
          </p:nvPr>
        </p:nvSpPr>
        <p:spPr>
          <a:xfrm>
            <a:off x="628650" y="1221319"/>
            <a:ext cx="7886700" cy="3263400"/>
          </a:xfrm>
          <a:prstGeom prst="rect">
            <a:avLst/>
          </a:prstGeom>
        </p:spPr>
        <p:txBody>
          <a:bodyPr spcFirstLastPara="1" wrap="square" lIns="68575" tIns="34275" rIns="68575" bIns="34275" anchor="t" anchorCtr="0">
            <a:noAutofit/>
          </a:bodyPr>
          <a:lstStyle/>
          <a:p>
            <a:pPr marL="457200" lvl="0" indent="-330200" algn="just" rtl="0">
              <a:lnSpc>
                <a:spcPct val="115000"/>
              </a:lnSpc>
              <a:spcBef>
                <a:spcPts val="800"/>
              </a:spcBef>
              <a:spcAft>
                <a:spcPts val="0"/>
              </a:spcAft>
              <a:buSzPts val="1600"/>
              <a:buFont typeface="Times New Roman"/>
              <a:buChar char="●"/>
            </a:pPr>
            <a:r>
              <a:rPr lang="en" sz="1600" b="1"/>
              <a:t>Scala</a:t>
            </a:r>
            <a:r>
              <a:rPr lang="en" sz="1600"/>
              <a:t> is a general purpose language that can be </a:t>
            </a:r>
            <a:r>
              <a:rPr lang="en" sz="1600" b="1"/>
              <a:t>used</a:t>
            </a:r>
            <a:r>
              <a:rPr lang="en" sz="1600"/>
              <a:t> to develop solutions for any software problem.</a:t>
            </a:r>
            <a:endParaRPr sz="1600"/>
          </a:p>
          <a:p>
            <a:pPr marL="457200" lvl="0" indent="-330200" algn="just" rtl="0">
              <a:lnSpc>
                <a:spcPct val="115000"/>
              </a:lnSpc>
              <a:spcBef>
                <a:spcPts val="0"/>
              </a:spcBef>
              <a:spcAft>
                <a:spcPts val="0"/>
              </a:spcAft>
              <a:buSzPts val="1600"/>
              <a:buChar char="●"/>
            </a:pPr>
            <a:r>
              <a:rPr lang="en" sz="1600"/>
              <a:t>Scala combines object-oriented and functional programming in one concise, high-level language. Scala's static types help avoid bugs in complex applications, and its JVM and JavaScript runtimes let you build high-performance systems with easy access to huge ecosystems of libraries.</a:t>
            </a:r>
            <a:endParaRPr sz="1600"/>
          </a:p>
          <a:p>
            <a:pPr marL="457200" lvl="0" indent="-330200" algn="just" rtl="0">
              <a:lnSpc>
                <a:spcPct val="115000"/>
              </a:lnSpc>
              <a:spcBef>
                <a:spcPts val="0"/>
              </a:spcBef>
              <a:spcAft>
                <a:spcPts val="0"/>
              </a:spcAft>
              <a:buSzPts val="1600"/>
              <a:buChar char="●"/>
            </a:pPr>
            <a:r>
              <a:rPr lang="en" sz="1600"/>
              <a:t>Scala offers a toolset to write scalable concurrent applications in a simple way with more confidence in their correctness. Scala is an excellent base of parallel, distributed, and concurrent computing, which is widely thought to be a very big challenge in software development but by the unique combination of features has won this challenge.</a:t>
            </a:r>
            <a:endParaRPr sz="1600"/>
          </a:p>
          <a:p>
            <a:pPr marL="457200" lvl="0" indent="-330200" algn="just" rtl="0">
              <a:lnSpc>
                <a:spcPct val="115000"/>
              </a:lnSpc>
              <a:spcBef>
                <a:spcPts val="0"/>
              </a:spcBef>
              <a:spcAft>
                <a:spcPts val="0"/>
              </a:spcAft>
              <a:buSzPts val="1600"/>
              <a:buChar char="●"/>
            </a:pPr>
            <a:r>
              <a:rPr lang="en" sz="1600"/>
              <a:t> Scala can also be termed as a machine compiled language.</a:t>
            </a:r>
            <a:endParaRPr sz="1600"/>
          </a:p>
          <a:p>
            <a:pPr marL="0" lvl="0" indent="0" algn="just" rtl="0">
              <a:lnSpc>
                <a:spcPct val="115000"/>
              </a:lnSpc>
              <a:spcBef>
                <a:spcPts val="1600"/>
              </a:spcBef>
              <a:spcAft>
                <a:spcPts val="0"/>
              </a:spcAft>
              <a:buNone/>
            </a:pPr>
            <a:endParaRPr sz="1400">
              <a:solidFill>
                <a:srgbClr val="CFE2F3"/>
              </a:solidFill>
              <a:latin typeface="Times New Roman"/>
              <a:ea typeface="Times New Roman"/>
              <a:cs typeface="Times New Roman"/>
              <a:sym typeface="Times New Roman"/>
            </a:endParaRPr>
          </a:p>
          <a:p>
            <a:pPr marL="0" lvl="0" indent="0" algn="just" rtl="0">
              <a:lnSpc>
                <a:spcPct val="115000"/>
              </a:lnSpc>
              <a:spcBef>
                <a:spcPts val="1600"/>
              </a:spcBef>
              <a:spcAft>
                <a:spcPts val="0"/>
              </a:spcAft>
              <a:buNone/>
            </a:pPr>
            <a:endParaRPr sz="1400">
              <a:solidFill>
                <a:srgbClr val="CFE2F3"/>
              </a:solidFill>
              <a:latin typeface="Times New Roman"/>
              <a:ea typeface="Times New Roman"/>
              <a:cs typeface="Times New Roman"/>
              <a:sym typeface="Times New Roman"/>
            </a:endParaRPr>
          </a:p>
          <a:p>
            <a:pPr marL="0" lvl="0" indent="0" algn="just" rtl="0">
              <a:lnSpc>
                <a:spcPct val="115000"/>
              </a:lnSpc>
              <a:spcBef>
                <a:spcPts val="1600"/>
              </a:spcBef>
              <a:spcAft>
                <a:spcPts val="0"/>
              </a:spcAft>
              <a:buNone/>
            </a:pPr>
            <a:endParaRPr sz="1400">
              <a:solidFill>
                <a:srgbClr val="CFE2F3"/>
              </a:solidFill>
              <a:latin typeface="Times New Roman"/>
              <a:ea typeface="Times New Roman"/>
              <a:cs typeface="Times New Roman"/>
              <a:sym typeface="Times New Roman"/>
            </a:endParaRPr>
          </a:p>
          <a:p>
            <a:pPr marL="914400" lvl="0" indent="0" algn="just" rtl="0">
              <a:lnSpc>
                <a:spcPct val="115000"/>
              </a:lnSpc>
              <a:spcBef>
                <a:spcPts val="1600"/>
              </a:spcBef>
              <a:spcAft>
                <a:spcPts val="0"/>
              </a:spcAft>
              <a:buNone/>
            </a:pPr>
            <a:endParaRPr sz="1400">
              <a:solidFill>
                <a:srgbClr val="CFE2F3"/>
              </a:solidFill>
              <a:latin typeface="Times New Roman"/>
              <a:ea typeface="Times New Roman"/>
              <a:cs typeface="Times New Roman"/>
              <a:sym typeface="Times New Roman"/>
            </a:endParaRPr>
          </a:p>
          <a:p>
            <a:pPr marL="457200" lvl="0" indent="0" algn="just" rtl="0">
              <a:spcBef>
                <a:spcPts val="1600"/>
              </a:spcBef>
              <a:spcAft>
                <a:spcPts val="1600"/>
              </a:spcAft>
              <a:buNone/>
            </a:pPr>
            <a:endParaRPr sz="1400">
              <a:solidFill>
                <a:srgbClr val="CFE2F3"/>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4"/>
          <p:cNvSpPr txBox="1">
            <a:spLocks noGrp="1"/>
          </p:cNvSpPr>
          <p:nvPr>
            <p:ph type="title"/>
          </p:nvPr>
        </p:nvSpPr>
        <p:spPr>
          <a:xfrm>
            <a:off x="2705400" y="390850"/>
            <a:ext cx="3733200" cy="9942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t>Why Scala?</a:t>
            </a:r>
            <a:endParaRPr/>
          </a:p>
        </p:txBody>
      </p:sp>
      <p:sp>
        <p:nvSpPr>
          <p:cNvPr id="276" name="Google Shape;276;p34"/>
          <p:cNvSpPr txBox="1">
            <a:spLocks noGrp="1"/>
          </p:cNvSpPr>
          <p:nvPr>
            <p:ph type="body" idx="1"/>
          </p:nvPr>
        </p:nvSpPr>
        <p:spPr>
          <a:xfrm>
            <a:off x="579100" y="846494"/>
            <a:ext cx="7886700" cy="3263400"/>
          </a:xfrm>
          <a:prstGeom prst="rect">
            <a:avLst/>
          </a:prstGeom>
        </p:spPr>
        <p:txBody>
          <a:bodyPr spcFirstLastPara="1" wrap="square" lIns="68575" tIns="34275" rIns="68575" bIns="34275" anchor="t" anchorCtr="0">
            <a:noAutofit/>
          </a:bodyPr>
          <a:lstStyle/>
          <a:p>
            <a:pPr marL="0" lvl="0" indent="0" algn="just" rtl="0">
              <a:spcBef>
                <a:spcPts val="800"/>
              </a:spcBef>
              <a:spcAft>
                <a:spcPts val="0"/>
              </a:spcAft>
              <a:buNone/>
            </a:pPr>
            <a:endParaRPr sz="1600"/>
          </a:p>
          <a:p>
            <a:pPr marL="457200" lvl="0" indent="-330200" algn="just" rtl="0">
              <a:spcBef>
                <a:spcPts val="1600"/>
              </a:spcBef>
              <a:spcAft>
                <a:spcPts val="0"/>
              </a:spcAft>
              <a:buSzPts val="1600"/>
              <a:buChar char="●"/>
            </a:pPr>
            <a:r>
              <a:rPr lang="en" sz="1600"/>
              <a:t> Using Scala apps are less costlier to maintain and easier to evolve Scala because Scala is a functional and object-oriented programming language that makes light bend reactive and helps developers write code that's more concise than other options.</a:t>
            </a:r>
            <a:endParaRPr sz="1600"/>
          </a:p>
          <a:p>
            <a:pPr marL="457200" lvl="0" indent="-330200" algn="just" rtl="0">
              <a:spcBef>
                <a:spcPts val="0"/>
              </a:spcBef>
              <a:spcAft>
                <a:spcPts val="0"/>
              </a:spcAft>
              <a:buSzPts val="1600"/>
              <a:buChar char="●"/>
            </a:pPr>
            <a:r>
              <a:rPr lang="en" sz="1600"/>
              <a:t>Scala is used outside of its killer-app domain as well, of course, and certainly for a while there was a hype about the language that meant that even if the problem at hand could easily be solved in Java, Scala would still be the preference, as the language was seen as a future replacement for Java.</a:t>
            </a:r>
            <a:endParaRPr sz="1600"/>
          </a:p>
          <a:p>
            <a:pPr marL="457200" lvl="0" indent="-330200" algn="just" rtl="0">
              <a:spcBef>
                <a:spcPts val="0"/>
              </a:spcBef>
              <a:spcAft>
                <a:spcPts val="0"/>
              </a:spcAft>
              <a:buSzPts val="1600"/>
              <a:buChar char="●"/>
            </a:pPr>
            <a:r>
              <a:rPr lang="en" sz="1600"/>
              <a:t>It reduces the amount of code developers to write the code.</a:t>
            </a:r>
            <a:endParaRPr sz="1600"/>
          </a:p>
          <a:p>
            <a:pPr marL="0" lvl="0" indent="0" algn="just" rtl="0">
              <a:spcBef>
                <a:spcPts val="1600"/>
              </a:spcBef>
              <a:spcAft>
                <a:spcPts val="0"/>
              </a:spcAft>
              <a:buNone/>
            </a:pPr>
            <a:endParaRPr sz="1600"/>
          </a:p>
          <a:p>
            <a:pPr marL="0" lvl="0" indent="0" algn="just" rtl="0">
              <a:spcBef>
                <a:spcPts val="1600"/>
              </a:spcBef>
              <a:spcAft>
                <a:spcPts val="1600"/>
              </a:spcAft>
              <a:buNone/>
            </a:pPr>
            <a:endParaRPr sz="1600">
              <a:solidFill>
                <a:srgbClr val="CFE2F3"/>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5"/>
          <p:cNvSpPr txBox="1">
            <a:spLocks noGrp="1"/>
          </p:cNvSpPr>
          <p:nvPr>
            <p:ph type="body" idx="1"/>
          </p:nvPr>
        </p:nvSpPr>
        <p:spPr>
          <a:xfrm>
            <a:off x="2065700" y="631025"/>
            <a:ext cx="4655400" cy="23337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r>
              <a:rPr lang="en" sz="3600"/>
              <a:t>What is a drawback of Scala?</a:t>
            </a:r>
            <a:endParaRPr sz="36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6"/>
          <p:cNvSpPr txBox="1">
            <a:spLocks noGrp="1"/>
          </p:cNvSpPr>
          <p:nvPr>
            <p:ph type="title"/>
          </p:nvPr>
        </p:nvSpPr>
        <p:spPr>
          <a:xfrm>
            <a:off x="628650" y="180569"/>
            <a:ext cx="7886700" cy="9942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t>Example programs with Scala and Python</a:t>
            </a:r>
            <a:endParaRPr/>
          </a:p>
        </p:txBody>
      </p:sp>
      <p:sp>
        <p:nvSpPr>
          <p:cNvPr id="287" name="Google Shape;287;p36"/>
          <p:cNvSpPr txBox="1">
            <a:spLocks noGrp="1"/>
          </p:cNvSpPr>
          <p:nvPr>
            <p:ph type="body" idx="1"/>
          </p:nvPr>
        </p:nvSpPr>
        <p:spPr>
          <a:xfrm>
            <a:off x="628650" y="1050375"/>
            <a:ext cx="7886700" cy="513300"/>
          </a:xfrm>
          <a:prstGeom prst="rect">
            <a:avLst/>
          </a:prstGeom>
        </p:spPr>
        <p:txBody>
          <a:bodyPr spcFirstLastPara="1" wrap="square" lIns="68575" tIns="34275" rIns="68575" bIns="34275" anchor="t" anchorCtr="0">
            <a:noAutofit/>
          </a:bodyPr>
          <a:lstStyle/>
          <a:p>
            <a:pPr marL="0" lvl="0" indent="0" algn="just" rtl="0">
              <a:spcBef>
                <a:spcPts val="800"/>
              </a:spcBef>
              <a:spcAft>
                <a:spcPts val="0"/>
              </a:spcAft>
              <a:buNone/>
            </a:pPr>
            <a:r>
              <a:rPr lang="en" sz="1600"/>
              <a:t>WordCount:</a:t>
            </a:r>
            <a:endParaRPr sz="1600"/>
          </a:p>
          <a:p>
            <a:pPr marL="0" lvl="0" indent="0" algn="just" rtl="0">
              <a:spcBef>
                <a:spcPts val="1600"/>
              </a:spcBef>
              <a:spcAft>
                <a:spcPts val="0"/>
              </a:spcAft>
              <a:buNone/>
            </a:pPr>
            <a:r>
              <a:rPr lang="en" sz="1600"/>
              <a:t>In this example we use few transformations to build a dataset of (String, int) pairs called counts and save it to a file.</a:t>
            </a:r>
            <a:endParaRPr sz="1600"/>
          </a:p>
          <a:p>
            <a:pPr marL="0" lvl="0" indent="0" algn="just" rtl="0">
              <a:spcBef>
                <a:spcPts val="1600"/>
              </a:spcBef>
              <a:spcAft>
                <a:spcPts val="0"/>
              </a:spcAft>
              <a:buNone/>
            </a:pPr>
            <a:endParaRPr sz="1600"/>
          </a:p>
          <a:p>
            <a:pPr marL="0" lvl="0" indent="0" algn="just" rtl="0">
              <a:spcBef>
                <a:spcPts val="1600"/>
              </a:spcBef>
              <a:spcAft>
                <a:spcPts val="1600"/>
              </a:spcAft>
              <a:buNone/>
            </a:pPr>
            <a:endParaRPr sz="1600"/>
          </a:p>
        </p:txBody>
      </p:sp>
      <p:sp>
        <p:nvSpPr>
          <p:cNvPr id="288" name="Google Shape;288;p36"/>
          <p:cNvSpPr txBox="1"/>
          <p:nvPr/>
        </p:nvSpPr>
        <p:spPr>
          <a:xfrm>
            <a:off x="628650" y="2097900"/>
            <a:ext cx="4118400" cy="237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lt1"/>
                </a:solidFill>
                <a:latin typeface="Lato"/>
                <a:ea typeface="Lato"/>
                <a:cs typeface="Lato"/>
                <a:sym typeface="Lato"/>
              </a:rPr>
              <a:t>Scala:</a:t>
            </a:r>
            <a:endParaRPr sz="1600">
              <a:solidFill>
                <a:schemeClr val="lt1"/>
              </a:solidFill>
              <a:latin typeface="Lato"/>
              <a:ea typeface="Lato"/>
              <a:cs typeface="Lato"/>
              <a:sym typeface="Lato"/>
            </a:endParaRPr>
          </a:p>
          <a:p>
            <a:pPr marL="0" lvl="0" indent="0" algn="l" rtl="0">
              <a:spcBef>
                <a:spcPts val="0"/>
              </a:spcBef>
              <a:spcAft>
                <a:spcPts val="0"/>
              </a:spcAft>
              <a:buNone/>
            </a:pPr>
            <a:endParaRPr sz="1600">
              <a:solidFill>
                <a:schemeClr val="lt1"/>
              </a:solidFill>
              <a:latin typeface="Lato"/>
              <a:ea typeface="Lato"/>
              <a:cs typeface="Lato"/>
              <a:sym typeface="Lato"/>
            </a:endParaRPr>
          </a:p>
          <a:p>
            <a:pPr marL="0" marR="0" lvl="0" indent="0" algn="l" rtl="0">
              <a:lnSpc>
                <a:spcPct val="100000"/>
              </a:lnSpc>
              <a:spcBef>
                <a:spcPts val="0"/>
              </a:spcBef>
              <a:spcAft>
                <a:spcPts val="0"/>
              </a:spcAft>
              <a:buNone/>
            </a:pPr>
            <a:r>
              <a:rPr lang="en" sz="1600">
                <a:solidFill>
                  <a:schemeClr val="lt1"/>
                </a:solidFill>
                <a:latin typeface="Lato"/>
                <a:ea typeface="Lato"/>
                <a:cs typeface="Lato"/>
                <a:sym typeface="Lato"/>
              </a:rPr>
              <a:t>val textFile = sc.textFile("hdfs://...")</a:t>
            </a:r>
            <a:br>
              <a:rPr lang="en" sz="1600">
                <a:solidFill>
                  <a:schemeClr val="lt1"/>
                </a:solidFill>
                <a:latin typeface="Lato"/>
                <a:ea typeface="Lato"/>
                <a:cs typeface="Lato"/>
                <a:sym typeface="Lato"/>
              </a:rPr>
            </a:br>
            <a:r>
              <a:rPr lang="en" sz="1600">
                <a:solidFill>
                  <a:schemeClr val="lt1"/>
                </a:solidFill>
                <a:latin typeface="Lato"/>
                <a:ea typeface="Lato"/>
                <a:cs typeface="Lato"/>
                <a:sym typeface="Lato"/>
              </a:rPr>
              <a:t>val counts = textFile.flatMap(line =&gt; line.split(" "))</a:t>
            </a:r>
            <a:br>
              <a:rPr lang="en" sz="1600">
                <a:solidFill>
                  <a:schemeClr val="lt1"/>
                </a:solidFill>
                <a:latin typeface="Lato"/>
                <a:ea typeface="Lato"/>
                <a:cs typeface="Lato"/>
                <a:sym typeface="Lato"/>
              </a:rPr>
            </a:br>
            <a:r>
              <a:rPr lang="en" sz="1600">
                <a:solidFill>
                  <a:schemeClr val="lt1"/>
                </a:solidFill>
                <a:latin typeface="Lato"/>
                <a:ea typeface="Lato"/>
                <a:cs typeface="Lato"/>
                <a:sym typeface="Lato"/>
              </a:rPr>
              <a:t>                 .map(word =&gt; (word, 1))</a:t>
            </a:r>
            <a:br>
              <a:rPr lang="en" sz="1600">
                <a:solidFill>
                  <a:schemeClr val="lt1"/>
                </a:solidFill>
                <a:latin typeface="Lato"/>
                <a:ea typeface="Lato"/>
                <a:cs typeface="Lato"/>
                <a:sym typeface="Lato"/>
              </a:rPr>
            </a:br>
            <a:r>
              <a:rPr lang="en" sz="1600">
                <a:solidFill>
                  <a:schemeClr val="lt1"/>
                </a:solidFill>
                <a:latin typeface="Lato"/>
                <a:ea typeface="Lato"/>
                <a:cs typeface="Lato"/>
                <a:sym typeface="Lato"/>
              </a:rPr>
              <a:t>                 .reduceByKey(_ + _)</a:t>
            </a:r>
            <a:br>
              <a:rPr lang="en" sz="1600">
                <a:solidFill>
                  <a:schemeClr val="lt1"/>
                </a:solidFill>
                <a:latin typeface="Lato"/>
                <a:ea typeface="Lato"/>
                <a:cs typeface="Lato"/>
                <a:sym typeface="Lato"/>
              </a:rPr>
            </a:br>
            <a:r>
              <a:rPr lang="en" sz="1600">
                <a:solidFill>
                  <a:schemeClr val="lt1"/>
                </a:solidFill>
                <a:latin typeface="Lato"/>
                <a:ea typeface="Lato"/>
                <a:cs typeface="Lato"/>
                <a:sym typeface="Lato"/>
              </a:rPr>
              <a:t>counts.saveAsTextFile("hdfs://...")</a:t>
            </a:r>
            <a:endParaRPr sz="1600">
              <a:solidFill>
                <a:schemeClr val="lt1"/>
              </a:solidFill>
              <a:latin typeface="Lato"/>
              <a:ea typeface="Lato"/>
              <a:cs typeface="Lato"/>
              <a:sym typeface="Lato"/>
            </a:endParaRPr>
          </a:p>
          <a:p>
            <a:pPr marL="0" marR="0" lvl="0" indent="0" algn="l" rtl="0">
              <a:lnSpc>
                <a:spcPct val="100000"/>
              </a:lnSpc>
              <a:spcBef>
                <a:spcPts val="0"/>
              </a:spcBef>
              <a:spcAft>
                <a:spcPts val="0"/>
              </a:spcAft>
              <a:buNone/>
            </a:pPr>
            <a:endParaRPr sz="1600">
              <a:solidFill>
                <a:schemeClr val="lt1"/>
              </a:solidFill>
              <a:latin typeface="Lato"/>
              <a:ea typeface="Lato"/>
              <a:cs typeface="Lato"/>
              <a:sym typeface="Lato"/>
            </a:endParaRPr>
          </a:p>
        </p:txBody>
      </p:sp>
      <p:sp>
        <p:nvSpPr>
          <p:cNvPr id="289" name="Google Shape;289;p36"/>
          <p:cNvSpPr txBox="1"/>
          <p:nvPr/>
        </p:nvSpPr>
        <p:spPr>
          <a:xfrm>
            <a:off x="4966725" y="2013225"/>
            <a:ext cx="4003500" cy="230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600">
                <a:solidFill>
                  <a:schemeClr val="lt1"/>
                </a:solidFill>
                <a:latin typeface="Lato"/>
                <a:ea typeface="Lato"/>
                <a:cs typeface="Lato"/>
                <a:sym typeface="Lato"/>
              </a:rPr>
              <a:t>Python:</a:t>
            </a:r>
            <a:endParaRPr sz="1600">
              <a:solidFill>
                <a:schemeClr val="lt1"/>
              </a:solidFill>
              <a:latin typeface="Lato"/>
              <a:ea typeface="Lato"/>
              <a:cs typeface="Lato"/>
              <a:sym typeface="Lato"/>
            </a:endParaRPr>
          </a:p>
          <a:p>
            <a:pPr marL="0" marR="0" lvl="0" indent="0" algn="l" rtl="0">
              <a:lnSpc>
                <a:spcPct val="100000"/>
              </a:lnSpc>
              <a:spcBef>
                <a:spcPts val="0"/>
              </a:spcBef>
              <a:spcAft>
                <a:spcPts val="0"/>
              </a:spcAft>
              <a:buNone/>
            </a:pPr>
            <a:endParaRPr sz="1600">
              <a:solidFill>
                <a:schemeClr val="lt1"/>
              </a:solidFill>
              <a:latin typeface="Lato"/>
              <a:ea typeface="Lato"/>
              <a:cs typeface="Lato"/>
              <a:sym typeface="Lato"/>
            </a:endParaRPr>
          </a:p>
          <a:p>
            <a:pPr marL="0" marR="0" lvl="0" indent="0" algn="l" rtl="0">
              <a:lnSpc>
                <a:spcPct val="100000"/>
              </a:lnSpc>
              <a:spcBef>
                <a:spcPts val="0"/>
              </a:spcBef>
              <a:spcAft>
                <a:spcPts val="0"/>
              </a:spcAft>
              <a:buNone/>
            </a:pPr>
            <a:r>
              <a:rPr lang="en" sz="1600">
                <a:solidFill>
                  <a:schemeClr val="lt1"/>
                </a:solidFill>
                <a:latin typeface="Lato"/>
                <a:ea typeface="Lato"/>
                <a:cs typeface="Lato"/>
                <a:sym typeface="Lato"/>
              </a:rPr>
              <a:t>text_file = sc.textFile("hdfs://...") # Read data from file</a:t>
            </a:r>
            <a:br>
              <a:rPr lang="en" sz="1600">
                <a:solidFill>
                  <a:schemeClr val="lt1"/>
                </a:solidFill>
                <a:latin typeface="Lato"/>
                <a:ea typeface="Lato"/>
                <a:cs typeface="Lato"/>
                <a:sym typeface="Lato"/>
              </a:rPr>
            </a:br>
            <a:endParaRPr sz="1600">
              <a:solidFill>
                <a:schemeClr val="lt1"/>
              </a:solidFill>
              <a:latin typeface="Lato"/>
              <a:ea typeface="Lato"/>
              <a:cs typeface="Lato"/>
              <a:sym typeface="Lato"/>
            </a:endParaRPr>
          </a:p>
          <a:p>
            <a:pPr marL="0" marR="0" lvl="0" indent="0" algn="l" rtl="0">
              <a:lnSpc>
                <a:spcPct val="100000"/>
              </a:lnSpc>
              <a:spcBef>
                <a:spcPts val="0"/>
              </a:spcBef>
              <a:spcAft>
                <a:spcPts val="0"/>
              </a:spcAft>
              <a:buNone/>
            </a:pPr>
            <a:r>
              <a:rPr lang="en" sz="1600">
                <a:solidFill>
                  <a:schemeClr val="lt1"/>
                </a:solidFill>
                <a:latin typeface="Lato"/>
                <a:ea typeface="Lato"/>
                <a:cs typeface="Lato"/>
                <a:sym typeface="Lato"/>
              </a:rPr>
              <a:t>counts = text_file.flatMap(lambda line: line.split(" ")) \</a:t>
            </a:r>
            <a:br>
              <a:rPr lang="en" sz="1600">
                <a:solidFill>
                  <a:schemeClr val="lt1"/>
                </a:solidFill>
                <a:latin typeface="Lato"/>
                <a:ea typeface="Lato"/>
                <a:cs typeface="Lato"/>
                <a:sym typeface="Lato"/>
              </a:rPr>
            </a:br>
            <a:r>
              <a:rPr lang="en" sz="1600">
                <a:solidFill>
                  <a:schemeClr val="lt1"/>
                </a:solidFill>
                <a:latin typeface="Lato"/>
                <a:ea typeface="Lato"/>
                <a:cs typeface="Lato"/>
                <a:sym typeface="Lato"/>
              </a:rPr>
              <a:t>             .map(lambda word: (word, 1)) \</a:t>
            </a:r>
            <a:br>
              <a:rPr lang="en" sz="1600">
                <a:solidFill>
                  <a:schemeClr val="lt1"/>
                </a:solidFill>
                <a:latin typeface="Lato"/>
                <a:ea typeface="Lato"/>
                <a:cs typeface="Lato"/>
                <a:sym typeface="Lato"/>
              </a:rPr>
            </a:br>
            <a:r>
              <a:rPr lang="en" sz="1600">
                <a:solidFill>
                  <a:schemeClr val="lt1"/>
                </a:solidFill>
                <a:latin typeface="Lato"/>
                <a:ea typeface="Lato"/>
                <a:cs typeface="Lato"/>
                <a:sym typeface="Lato"/>
              </a:rPr>
              <a:t>             .reduceByKey(lambda a, b: a + b)</a:t>
            </a:r>
            <a:br>
              <a:rPr lang="en" sz="1600">
                <a:solidFill>
                  <a:schemeClr val="lt1"/>
                </a:solidFill>
                <a:latin typeface="Lato"/>
                <a:ea typeface="Lato"/>
                <a:cs typeface="Lato"/>
                <a:sym typeface="Lato"/>
              </a:rPr>
            </a:br>
            <a:endParaRPr sz="1600">
              <a:solidFill>
                <a:schemeClr val="lt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100"/>
              <a:buFont typeface="Arial"/>
              <a:buNone/>
            </a:pPr>
            <a:r>
              <a:rPr lang="en" sz="1600">
                <a:solidFill>
                  <a:schemeClr val="lt1"/>
                </a:solidFill>
                <a:latin typeface="Lato"/>
                <a:ea typeface="Lato"/>
                <a:cs typeface="Lato"/>
                <a:sym typeface="Lato"/>
              </a:rPr>
              <a:t>counts.saveAsTextFile("hdfs://...") #Save output into the file</a:t>
            </a:r>
            <a:endParaRPr sz="1600">
              <a:solidFill>
                <a:schemeClr val="lt1"/>
              </a:solidFill>
              <a:latin typeface="Lato"/>
              <a:ea typeface="Lato"/>
              <a:cs typeface="Lato"/>
              <a:sym typeface="Lato"/>
            </a:endParaRPr>
          </a:p>
          <a:p>
            <a:pPr marL="0" lvl="0" indent="0" algn="l" rtl="0">
              <a:spcBef>
                <a:spcPts val="0"/>
              </a:spcBef>
              <a:spcAft>
                <a:spcPts val="0"/>
              </a:spcAft>
              <a:buNone/>
            </a:pPr>
            <a:endParaRPr sz="1600">
              <a:solidFill>
                <a:schemeClr val="lt1"/>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7"/>
          <p:cNvSpPr txBox="1">
            <a:spLocks noGrp="1"/>
          </p:cNvSpPr>
          <p:nvPr>
            <p:ph type="body" idx="1"/>
          </p:nvPr>
        </p:nvSpPr>
        <p:spPr>
          <a:xfrm>
            <a:off x="557925" y="317545"/>
            <a:ext cx="7886700" cy="5574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Clr>
                <a:srgbClr val="000000"/>
              </a:buClr>
              <a:buSzPts val="1100"/>
              <a:buFont typeface="Arial"/>
              <a:buNone/>
            </a:pPr>
            <a:r>
              <a:rPr lang="en" sz="2800">
                <a:latin typeface="Montserrat"/>
                <a:ea typeface="Montserrat"/>
                <a:cs typeface="Montserrat"/>
                <a:sym typeface="Montserrat"/>
              </a:rPr>
              <a:t>Prediction with Regressions utilizing MLlib</a:t>
            </a:r>
            <a:endParaRPr sz="2800">
              <a:latin typeface="Montserrat"/>
              <a:ea typeface="Montserrat"/>
              <a:cs typeface="Montserrat"/>
              <a:sym typeface="Montserrat"/>
            </a:endParaRPr>
          </a:p>
          <a:p>
            <a:pPr marL="0" lvl="0" indent="0" algn="l" rtl="0">
              <a:spcBef>
                <a:spcPts val="1600"/>
              </a:spcBef>
              <a:spcAft>
                <a:spcPts val="1600"/>
              </a:spcAft>
              <a:buNone/>
            </a:pPr>
            <a:endParaRPr sz="2800">
              <a:latin typeface="Montserrat"/>
              <a:ea typeface="Montserrat"/>
              <a:cs typeface="Montserrat"/>
              <a:sym typeface="Montserrat"/>
            </a:endParaRPr>
          </a:p>
        </p:txBody>
      </p:sp>
      <p:sp>
        <p:nvSpPr>
          <p:cNvPr id="295" name="Google Shape;295;p37"/>
          <p:cNvSpPr txBox="1"/>
          <p:nvPr/>
        </p:nvSpPr>
        <p:spPr>
          <a:xfrm>
            <a:off x="494900" y="874950"/>
            <a:ext cx="3977100" cy="414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lt1"/>
                </a:solidFill>
                <a:latin typeface="Lato"/>
                <a:ea typeface="Lato"/>
                <a:cs typeface="Lato"/>
                <a:sym typeface="Lato"/>
              </a:rPr>
              <a:t>Scala:</a:t>
            </a:r>
            <a:endParaRPr sz="1600">
              <a:solidFill>
                <a:schemeClr val="lt1"/>
              </a:solidFill>
              <a:latin typeface="Lato"/>
              <a:ea typeface="Lato"/>
              <a:cs typeface="Lato"/>
              <a:sym typeface="Lato"/>
            </a:endParaRPr>
          </a:p>
          <a:p>
            <a:pPr marL="88900" marR="88900" lvl="0" indent="0" algn="l" rtl="0">
              <a:lnSpc>
                <a:spcPct val="142857"/>
              </a:lnSpc>
              <a:spcBef>
                <a:spcPts val="0"/>
              </a:spcBef>
              <a:spcAft>
                <a:spcPts val="0"/>
              </a:spcAft>
              <a:buNone/>
            </a:pPr>
            <a:r>
              <a:rPr lang="en" sz="1600">
                <a:solidFill>
                  <a:schemeClr val="lt1"/>
                </a:solidFill>
                <a:latin typeface="Lato"/>
                <a:ea typeface="Lato"/>
                <a:cs typeface="Lato"/>
                <a:sym typeface="Lato"/>
              </a:rPr>
              <a:t>// Read data into dataframe</a:t>
            </a:r>
            <a:endParaRPr sz="1600">
              <a:solidFill>
                <a:schemeClr val="lt1"/>
              </a:solidFill>
              <a:latin typeface="Lato"/>
              <a:ea typeface="Lato"/>
              <a:cs typeface="Lato"/>
              <a:sym typeface="Lato"/>
            </a:endParaRPr>
          </a:p>
          <a:p>
            <a:pPr marL="88900" marR="88900" lvl="0" indent="0" algn="l" rtl="0">
              <a:lnSpc>
                <a:spcPct val="142857"/>
              </a:lnSpc>
              <a:spcBef>
                <a:spcPts val="800"/>
              </a:spcBef>
              <a:spcAft>
                <a:spcPts val="0"/>
              </a:spcAft>
              <a:buNone/>
            </a:pPr>
            <a:r>
              <a:rPr lang="en" sz="1600">
                <a:solidFill>
                  <a:schemeClr val="lt1"/>
                </a:solidFill>
                <a:latin typeface="Lato"/>
                <a:ea typeface="Lato"/>
                <a:cs typeface="Lato"/>
                <a:sym typeface="Lato"/>
              </a:rPr>
              <a:t>val df = sqlContext.createDataFrame(data).toDF("label", "features")</a:t>
            </a:r>
            <a:br>
              <a:rPr lang="en" sz="1600">
                <a:solidFill>
                  <a:schemeClr val="lt1"/>
                </a:solidFill>
                <a:latin typeface="Lato"/>
                <a:ea typeface="Lato"/>
                <a:cs typeface="Lato"/>
                <a:sym typeface="Lato"/>
              </a:rPr>
            </a:br>
            <a:r>
              <a:rPr lang="en" sz="1600">
                <a:solidFill>
                  <a:schemeClr val="lt1"/>
                </a:solidFill>
                <a:latin typeface="Lato"/>
                <a:ea typeface="Lato"/>
                <a:cs typeface="Lato"/>
                <a:sym typeface="Lato"/>
              </a:rPr>
              <a:t>val lr = new LogisticRegression().setMaxIter(10)</a:t>
            </a:r>
            <a:endParaRPr sz="1600">
              <a:solidFill>
                <a:schemeClr val="lt1"/>
              </a:solidFill>
              <a:latin typeface="Lato"/>
              <a:ea typeface="Lato"/>
              <a:cs typeface="Lato"/>
              <a:sym typeface="Lato"/>
            </a:endParaRPr>
          </a:p>
          <a:p>
            <a:pPr marL="88900" marR="88900" lvl="0" indent="0" algn="l" rtl="0">
              <a:lnSpc>
                <a:spcPct val="142857"/>
              </a:lnSpc>
              <a:spcBef>
                <a:spcPts val="800"/>
              </a:spcBef>
              <a:spcAft>
                <a:spcPts val="0"/>
              </a:spcAft>
              <a:buNone/>
            </a:pPr>
            <a:r>
              <a:rPr lang="en" sz="1600">
                <a:solidFill>
                  <a:schemeClr val="lt1"/>
                </a:solidFill>
                <a:latin typeface="Lato"/>
                <a:ea typeface="Lato"/>
                <a:cs typeface="Lato"/>
                <a:sym typeface="Lato"/>
              </a:rPr>
              <a:t>val model = lr.fit(df)</a:t>
            </a:r>
            <a:endParaRPr sz="1600">
              <a:solidFill>
                <a:schemeClr val="lt1"/>
              </a:solidFill>
              <a:latin typeface="Lato"/>
              <a:ea typeface="Lato"/>
              <a:cs typeface="Lato"/>
              <a:sym typeface="Lato"/>
            </a:endParaRPr>
          </a:p>
          <a:p>
            <a:pPr marL="88900" marR="88900" lvl="0" indent="0" algn="l" rtl="0">
              <a:lnSpc>
                <a:spcPct val="142857"/>
              </a:lnSpc>
              <a:spcBef>
                <a:spcPts val="800"/>
              </a:spcBef>
              <a:spcAft>
                <a:spcPts val="0"/>
              </a:spcAft>
              <a:buNone/>
            </a:pPr>
            <a:r>
              <a:rPr lang="en" sz="1600">
                <a:solidFill>
                  <a:schemeClr val="lt1"/>
                </a:solidFill>
                <a:latin typeface="Lato"/>
                <a:ea typeface="Lato"/>
                <a:cs typeface="Lato"/>
                <a:sym typeface="Lato"/>
              </a:rPr>
              <a:t>val weights = model.weights</a:t>
            </a:r>
            <a:endParaRPr sz="1600">
              <a:solidFill>
                <a:schemeClr val="lt1"/>
              </a:solidFill>
              <a:latin typeface="Lato"/>
              <a:ea typeface="Lato"/>
              <a:cs typeface="Lato"/>
              <a:sym typeface="Lato"/>
            </a:endParaRPr>
          </a:p>
          <a:p>
            <a:pPr marL="88900" marR="88900" lvl="0" indent="0" algn="l" rtl="0">
              <a:lnSpc>
                <a:spcPct val="142857"/>
              </a:lnSpc>
              <a:spcBef>
                <a:spcPts val="800"/>
              </a:spcBef>
              <a:spcAft>
                <a:spcPts val="0"/>
              </a:spcAft>
              <a:buNone/>
            </a:pPr>
            <a:r>
              <a:rPr lang="en" sz="1600">
                <a:solidFill>
                  <a:schemeClr val="lt1"/>
                </a:solidFill>
                <a:latin typeface="Lato"/>
                <a:ea typeface="Lato"/>
                <a:cs typeface="Lato"/>
                <a:sym typeface="Lato"/>
              </a:rPr>
              <a:t>// Predicting the results using the model </a:t>
            </a:r>
            <a:br>
              <a:rPr lang="en" sz="1600">
                <a:solidFill>
                  <a:schemeClr val="lt1"/>
                </a:solidFill>
                <a:latin typeface="Lato"/>
                <a:ea typeface="Lato"/>
                <a:cs typeface="Lato"/>
                <a:sym typeface="Lato"/>
              </a:rPr>
            </a:br>
            <a:r>
              <a:rPr lang="en" sz="1600">
                <a:solidFill>
                  <a:schemeClr val="lt1"/>
                </a:solidFill>
                <a:latin typeface="Lato"/>
                <a:ea typeface="Lato"/>
                <a:cs typeface="Lato"/>
                <a:sym typeface="Lato"/>
              </a:rPr>
              <a:t>model.transform(df).show()</a:t>
            </a:r>
            <a:endParaRPr sz="1600">
              <a:solidFill>
                <a:schemeClr val="lt1"/>
              </a:solidFill>
              <a:latin typeface="Lato"/>
              <a:ea typeface="Lato"/>
              <a:cs typeface="Lato"/>
              <a:sym typeface="Lato"/>
            </a:endParaRPr>
          </a:p>
          <a:p>
            <a:pPr marL="0" lvl="0" indent="0" algn="l" rtl="0">
              <a:spcBef>
                <a:spcPts val="800"/>
              </a:spcBef>
              <a:spcAft>
                <a:spcPts val="0"/>
              </a:spcAft>
              <a:buNone/>
            </a:pPr>
            <a:endParaRPr sz="1600">
              <a:solidFill>
                <a:schemeClr val="lt1"/>
              </a:solidFill>
              <a:latin typeface="Lato"/>
              <a:ea typeface="Lato"/>
              <a:cs typeface="Lato"/>
              <a:sym typeface="Lato"/>
            </a:endParaRPr>
          </a:p>
        </p:txBody>
      </p:sp>
      <p:sp>
        <p:nvSpPr>
          <p:cNvPr id="296" name="Google Shape;296;p37"/>
          <p:cNvSpPr txBox="1"/>
          <p:nvPr/>
        </p:nvSpPr>
        <p:spPr>
          <a:xfrm>
            <a:off x="4816500" y="874950"/>
            <a:ext cx="3932700" cy="4142700"/>
          </a:xfrm>
          <a:prstGeom prst="rect">
            <a:avLst/>
          </a:prstGeom>
          <a:noFill/>
          <a:ln>
            <a:noFill/>
          </a:ln>
        </p:spPr>
        <p:txBody>
          <a:bodyPr spcFirstLastPara="1" wrap="square" lIns="91425" tIns="91425" rIns="91425" bIns="91425" anchor="t" anchorCtr="0">
            <a:noAutofit/>
          </a:bodyPr>
          <a:lstStyle/>
          <a:p>
            <a:pPr marL="88900" marR="88900" lvl="0" indent="0" algn="l" rtl="0">
              <a:lnSpc>
                <a:spcPct val="142857"/>
              </a:lnSpc>
              <a:spcBef>
                <a:spcPts val="0"/>
              </a:spcBef>
              <a:spcAft>
                <a:spcPts val="0"/>
              </a:spcAft>
              <a:buNone/>
            </a:pPr>
            <a:r>
              <a:rPr lang="en" sz="1600">
                <a:solidFill>
                  <a:schemeClr val="lt1"/>
                </a:solidFill>
                <a:latin typeface="Lato"/>
                <a:ea typeface="Lato"/>
                <a:cs typeface="Lato"/>
                <a:sym typeface="Lato"/>
              </a:rPr>
              <a:t>Python:</a:t>
            </a:r>
            <a:endParaRPr sz="1600">
              <a:solidFill>
                <a:schemeClr val="lt1"/>
              </a:solidFill>
              <a:latin typeface="Lato"/>
              <a:ea typeface="Lato"/>
              <a:cs typeface="Lato"/>
              <a:sym typeface="Lato"/>
            </a:endParaRPr>
          </a:p>
          <a:p>
            <a:pPr marL="88900" marR="88900" lvl="0" indent="0" algn="l" rtl="0">
              <a:lnSpc>
                <a:spcPct val="142857"/>
              </a:lnSpc>
              <a:spcBef>
                <a:spcPts val="800"/>
              </a:spcBef>
              <a:spcAft>
                <a:spcPts val="0"/>
              </a:spcAft>
              <a:buNone/>
            </a:pPr>
            <a:r>
              <a:rPr lang="en" sz="1600">
                <a:solidFill>
                  <a:schemeClr val="lt1"/>
                </a:solidFill>
                <a:latin typeface="Lato"/>
                <a:ea typeface="Lato"/>
                <a:cs typeface="Lato"/>
                <a:sym typeface="Lato"/>
              </a:rPr>
              <a:t>#Read data into dataframe</a:t>
            </a:r>
            <a:endParaRPr sz="1600">
              <a:solidFill>
                <a:schemeClr val="lt1"/>
              </a:solidFill>
              <a:latin typeface="Lato"/>
              <a:ea typeface="Lato"/>
              <a:cs typeface="Lato"/>
              <a:sym typeface="Lato"/>
            </a:endParaRPr>
          </a:p>
          <a:p>
            <a:pPr marL="88900" marR="88900" lvl="0" indent="0" algn="l" rtl="0">
              <a:lnSpc>
                <a:spcPct val="142857"/>
              </a:lnSpc>
              <a:spcBef>
                <a:spcPts val="800"/>
              </a:spcBef>
              <a:spcAft>
                <a:spcPts val="0"/>
              </a:spcAft>
              <a:buNone/>
            </a:pPr>
            <a:r>
              <a:rPr lang="en" sz="1600">
                <a:solidFill>
                  <a:schemeClr val="lt1"/>
                </a:solidFill>
                <a:latin typeface="Lato"/>
                <a:ea typeface="Lato"/>
                <a:cs typeface="Lato"/>
                <a:sym typeface="Lato"/>
              </a:rPr>
              <a:t>df = sqlContext.createDataFrame(data, ["label","features"])</a:t>
            </a:r>
            <a:endParaRPr sz="1600">
              <a:solidFill>
                <a:schemeClr val="lt1"/>
              </a:solidFill>
              <a:latin typeface="Lato"/>
              <a:ea typeface="Lato"/>
              <a:cs typeface="Lato"/>
              <a:sym typeface="Lato"/>
            </a:endParaRPr>
          </a:p>
          <a:p>
            <a:pPr marL="88900" marR="88900" lvl="0" indent="0" algn="l" rtl="0">
              <a:lnSpc>
                <a:spcPct val="142857"/>
              </a:lnSpc>
              <a:spcBef>
                <a:spcPts val="800"/>
              </a:spcBef>
              <a:spcAft>
                <a:spcPts val="0"/>
              </a:spcAft>
              <a:buNone/>
            </a:pPr>
            <a:endParaRPr sz="1600">
              <a:solidFill>
                <a:schemeClr val="lt1"/>
              </a:solidFill>
              <a:latin typeface="Lato"/>
              <a:ea typeface="Lato"/>
              <a:cs typeface="Lato"/>
              <a:sym typeface="Lato"/>
            </a:endParaRPr>
          </a:p>
          <a:p>
            <a:pPr marL="88900" marR="88900" lvl="0" indent="0" algn="l" rtl="0">
              <a:lnSpc>
                <a:spcPct val="142857"/>
              </a:lnSpc>
              <a:spcBef>
                <a:spcPts val="800"/>
              </a:spcBef>
              <a:spcAft>
                <a:spcPts val="0"/>
              </a:spcAft>
              <a:buNone/>
            </a:pPr>
            <a:r>
              <a:rPr lang="en" sz="1600">
                <a:solidFill>
                  <a:schemeClr val="lt1"/>
                </a:solidFill>
                <a:latin typeface="Lato"/>
                <a:ea typeface="Lato"/>
                <a:cs typeface="Lato"/>
                <a:sym typeface="Lato"/>
              </a:rPr>
              <a:t>lr = LogisticRegression(maxIter=10)</a:t>
            </a:r>
            <a:br>
              <a:rPr lang="en" sz="1600">
                <a:solidFill>
                  <a:schemeClr val="lt1"/>
                </a:solidFill>
                <a:latin typeface="Lato"/>
                <a:ea typeface="Lato"/>
                <a:cs typeface="Lato"/>
                <a:sym typeface="Lato"/>
              </a:rPr>
            </a:br>
            <a:r>
              <a:rPr lang="en" sz="1600">
                <a:solidFill>
                  <a:schemeClr val="lt1"/>
                </a:solidFill>
                <a:latin typeface="Lato"/>
                <a:ea typeface="Lato"/>
                <a:cs typeface="Lato"/>
                <a:sym typeface="Lato"/>
              </a:rPr>
              <a:t>#Fit the model to the data</a:t>
            </a:r>
            <a:endParaRPr sz="1600">
              <a:solidFill>
                <a:schemeClr val="lt1"/>
              </a:solidFill>
              <a:latin typeface="Lato"/>
              <a:ea typeface="Lato"/>
              <a:cs typeface="Lato"/>
              <a:sym typeface="Lato"/>
            </a:endParaRPr>
          </a:p>
          <a:p>
            <a:pPr marL="88900" marR="88900" lvl="0" indent="0" algn="l" rtl="0">
              <a:lnSpc>
                <a:spcPct val="142857"/>
              </a:lnSpc>
              <a:spcBef>
                <a:spcPts val="800"/>
              </a:spcBef>
              <a:spcAft>
                <a:spcPts val="0"/>
              </a:spcAft>
              <a:buNone/>
            </a:pPr>
            <a:r>
              <a:rPr lang="en" sz="1600">
                <a:solidFill>
                  <a:schemeClr val="lt1"/>
                </a:solidFill>
                <a:latin typeface="Lato"/>
                <a:ea typeface="Lato"/>
                <a:cs typeface="Lato"/>
                <a:sym typeface="Lato"/>
              </a:rPr>
              <a:t>model = lr.fit(df)</a:t>
            </a:r>
            <a:br>
              <a:rPr lang="en" sz="1600">
                <a:solidFill>
                  <a:schemeClr val="lt1"/>
                </a:solidFill>
                <a:latin typeface="Lato"/>
                <a:ea typeface="Lato"/>
                <a:cs typeface="Lato"/>
                <a:sym typeface="Lato"/>
              </a:rPr>
            </a:br>
            <a:r>
              <a:rPr lang="en" sz="1600">
                <a:solidFill>
                  <a:schemeClr val="lt1"/>
                </a:solidFill>
                <a:latin typeface="Lato"/>
                <a:ea typeface="Lato"/>
                <a:cs typeface="Lato"/>
                <a:sym typeface="Lato"/>
              </a:rPr>
              <a:t># Predicting the results using the model </a:t>
            </a:r>
            <a:br>
              <a:rPr lang="en" sz="1600">
                <a:solidFill>
                  <a:schemeClr val="lt1"/>
                </a:solidFill>
                <a:latin typeface="Lato"/>
                <a:ea typeface="Lato"/>
                <a:cs typeface="Lato"/>
                <a:sym typeface="Lato"/>
              </a:rPr>
            </a:br>
            <a:r>
              <a:rPr lang="en" sz="1600">
                <a:solidFill>
                  <a:schemeClr val="lt1"/>
                </a:solidFill>
                <a:latin typeface="Lato"/>
                <a:ea typeface="Lato"/>
                <a:cs typeface="Lato"/>
                <a:sym typeface="Lato"/>
              </a:rPr>
              <a:t>model.transform(df).show()</a:t>
            </a:r>
            <a:endParaRPr sz="1600">
              <a:solidFill>
                <a:schemeClr val="lt1"/>
              </a:solidFill>
              <a:latin typeface="Lato"/>
              <a:ea typeface="Lato"/>
              <a:cs typeface="Lato"/>
              <a:sym typeface="Lato"/>
            </a:endParaRPr>
          </a:p>
          <a:p>
            <a:pPr marL="88900" marR="88900" lvl="0" indent="0" algn="l" rtl="0">
              <a:lnSpc>
                <a:spcPct val="142857"/>
              </a:lnSpc>
              <a:spcBef>
                <a:spcPts val="800"/>
              </a:spcBef>
              <a:spcAft>
                <a:spcPts val="800"/>
              </a:spcAft>
              <a:buNone/>
            </a:pPr>
            <a:endParaRPr sz="1600">
              <a:solidFill>
                <a:schemeClr val="lt1"/>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8"/>
          <p:cNvSpPr txBox="1">
            <a:spLocks noGrp="1"/>
          </p:cNvSpPr>
          <p:nvPr>
            <p:ph type="title"/>
          </p:nvPr>
        </p:nvSpPr>
        <p:spPr>
          <a:xfrm>
            <a:off x="628650" y="2074644"/>
            <a:ext cx="7886700" cy="9942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4000"/>
              <a:t>Questions?</a:t>
            </a:r>
            <a:endParaRPr sz="4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6"/>
          <p:cNvSpPr txBox="1">
            <a:spLocks noGrp="1"/>
          </p:cNvSpPr>
          <p:nvPr>
            <p:ph type="title"/>
          </p:nvPr>
        </p:nvSpPr>
        <p:spPr>
          <a:xfrm>
            <a:off x="628650" y="2074644"/>
            <a:ext cx="7886700" cy="9942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t>Name a few programming languages supported by Spark?</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7"/>
          <p:cNvSpPr txBox="1">
            <a:spLocks noGrp="1"/>
          </p:cNvSpPr>
          <p:nvPr>
            <p:ph type="title"/>
          </p:nvPr>
        </p:nvSpPr>
        <p:spPr>
          <a:xfrm>
            <a:off x="1182025" y="4470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t>Layers and Packages in Spark</a:t>
            </a:r>
            <a:endParaRPr sz="2800"/>
          </a:p>
        </p:txBody>
      </p:sp>
      <p:sp>
        <p:nvSpPr>
          <p:cNvPr id="162" name="Google Shape;162;p17"/>
          <p:cNvSpPr txBox="1">
            <a:spLocks noGrp="1"/>
          </p:cNvSpPr>
          <p:nvPr>
            <p:ph type="body" idx="1"/>
          </p:nvPr>
        </p:nvSpPr>
        <p:spPr>
          <a:xfrm>
            <a:off x="1110950" y="1256625"/>
            <a:ext cx="7038900" cy="2911200"/>
          </a:xfrm>
          <a:prstGeom prst="rect">
            <a:avLst/>
          </a:prstGeom>
        </p:spPr>
        <p:txBody>
          <a:bodyPr spcFirstLastPara="1" wrap="square" lIns="91425" tIns="91425" rIns="91425" bIns="91425" anchor="t" anchorCtr="0">
            <a:noAutofit/>
          </a:bodyPr>
          <a:lstStyle/>
          <a:p>
            <a:pPr marL="457200" lvl="0" indent="-330200" algn="just" rtl="0">
              <a:spcBef>
                <a:spcPts val="0"/>
              </a:spcBef>
              <a:spcAft>
                <a:spcPts val="0"/>
              </a:spcAft>
              <a:buSzPts val="1600"/>
              <a:buChar char="●"/>
            </a:pPr>
            <a:r>
              <a:rPr lang="en" sz="1600"/>
              <a:t>Spark SQL - Queries can be made on structured data using both SQL(Structured Query Language) and HQL (Hive Query Language).</a:t>
            </a:r>
            <a:endParaRPr sz="1600"/>
          </a:p>
          <a:p>
            <a:pPr marL="457200" lvl="0" indent="-330200" algn="just" rtl="0">
              <a:spcBef>
                <a:spcPts val="0"/>
              </a:spcBef>
              <a:spcAft>
                <a:spcPts val="0"/>
              </a:spcAft>
              <a:buSzPts val="1600"/>
              <a:buChar char="●"/>
            </a:pPr>
            <a:r>
              <a:rPr lang="en" sz="1600"/>
              <a:t>MLlib - designed to support multiple machine learning algorithms.  	</a:t>
            </a:r>
            <a:endParaRPr sz="1600"/>
          </a:p>
          <a:p>
            <a:pPr marL="457200" lvl="0" indent="-330200" algn="just" rtl="0">
              <a:spcBef>
                <a:spcPts val="0"/>
              </a:spcBef>
              <a:spcAft>
                <a:spcPts val="0"/>
              </a:spcAft>
              <a:buSzPts val="1600"/>
              <a:buChar char="●"/>
            </a:pPr>
            <a:r>
              <a:rPr lang="en" sz="1600"/>
              <a:t>It runs 100 times faster than Hadoop’s MapReduce.</a:t>
            </a:r>
            <a:endParaRPr sz="1600"/>
          </a:p>
          <a:p>
            <a:pPr marL="457200" lvl="0" indent="-330200" algn="just" rtl="0">
              <a:spcBef>
                <a:spcPts val="0"/>
              </a:spcBef>
              <a:spcAft>
                <a:spcPts val="0"/>
              </a:spcAft>
              <a:buSzPts val="1600"/>
              <a:buChar char="●"/>
            </a:pPr>
            <a:r>
              <a:rPr lang="en" sz="1600"/>
              <a:t>Spark Streaming - Spark allows Streaming for the creation of interactive applications that can perform data analysis operations on live streamed data.</a:t>
            </a:r>
            <a:endParaRPr sz="1600"/>
          </a:p>
          <a:p>
            <a:pPr marL="457200" lvl="0" indent="-330200" algn="just" rtl="0">
              <a:spcBef>
                <a:spcPts val="0"/>
              </a:spcBef>
              <a:spcAft>
                <a:spcPts val="0"/>
              </a:spcAft>
              <a:buSzPts val="1600"/>
              <a:buChar char="●"/>
            </a:pPr>
            <a:r>
              <a:rPr lang="en" sz="1600"/>
              <a:t>GraphX - is an engine supported by Spark that allows the user to make computations using graphs.</a:t>
            </a:r>
            <a:endParaRPr sz="1600"/>
          </a:p>
          <a:p>
            <a:pPr marL="0" lvl="0" indent="0" algn="just" rtl="0">
              <a:spcBef>
                <a:spcPts val="1600"/>
              </a:spcBef>
              <a:spcAft>
                <a:spcPts val="0"/>
              </a:spcAft>
              <a:buClr>
                <a:schemeClr val="dk1"/>
              </a:buClr>
              <a:buSzPts val="1100"/>
              <a:buFont typeface="Arial"/>
              <a:buNone/>
            </a:pPr>
            <a:endParaRPr sz="1400">
              <a:solidFill>
                <a:srgbClr val="CFE2F3"/>
              </a:solidFill>
              <a:latin typeface="Times New Roman"/>
              <a:ea typeface="Times New Roman"/>
              <a:cs typeface="Times New Roman"/>
              <a:sym typeface="Times New Roman"/>
            </a:endParaRPr>
          </a:p>
          <a:p>
            <a:pPr marL="0" lvl="0" indent="0" algn="just" rtl="0">
              <a:spcBef>
                <a:spcPts val="1600"/>
              </a:spcBef>
              <a:spcAft>
                <a:spcPts val="1600"/>
              </a:spcAft>
              <a:buNone/>
            </a:pPr>
            <a:endParaRPr sz="1400">
              <a:solidFill>
                <a:srgbClr val="CFE2F3"/>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8"/>
          <p:cNvSpPr txBox="1">
            <a:spLocks noGrp="1"/>
          </p:cNvSpPr>
          <p:nvPr>
            <p:ph type="body" idx="1"/>
          </p:nvPr>
        </p:nvSpPr>
        <p:spPr>
          <a:xfrm>
            <a:off x="1386200" y="1724675"/>
            <a:ext cx="6936000" cy="135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3000">
                <a:latin typeface="Montserrat"/>
                <a:ea typeface="Montserrat"/>
                <a:cs typeface="Montserrat"/>
                <a:sym typeface="Montserrat"/>
              </a:rPr>
              <a:t>What are the names of the layers and packages in Spark?</a:t>
            </a:r>
            <a:endParaRPr sz="3000">
              <a:latin typeface="Montserrat"/>
              <a:ea typeface="Montserrat"/>
              <a:cs typeface="Montserrat"/>
              <a:sym typeface="Montserrat"/>
            </a:endParaRPr>
          </a:p>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9"/>
          <p:cNvSpPr txBox="1">
            <a:spLocks noGrp="1"/>
          </p:cNvSpPr>
          <p:nvPr>
            <p:ph type="title"/>
          </p:nvPr>
        </p:nvSpPr>
        <p:spPr>
          <a:xfrm>
            <a:off x="1377450" y="5003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t>Downloading Spark And Installation	</a:t>
            </a:r>
            <a:endParaRPr sz="2800"/>
          </a:p>
        </p:txBody>
      </p:sp>
      <p:sp>
        <p:nvSpPr>
          <p:cNvPr id="173" name="Google Shape;173;p19"/>
          <p:cNvSpPr txBox="1">
            <a:spLocks noGrp="1"/>
          </p:cNvSpPr>
          <p:nvPr>
            <p:ph type="body" idx="1"/>
          </p:nvPr>
        </p:nvSpPr>
        <p:spPr>
          <a:xfrm>
            <a:off x="1261950" y="1274400"/>
            <a:ext cx="7038900" cy="2911200"/>
          </a:xfrm>
          <a:prstGeom prst="rect">
            <a:avLst/>
          </a:prstGeom>
        </p:spPr>
        <p:txBody>
          <a:bodyPr spcFirstLastPara="1" wrap="square" lIns="91425" tIns="91425" rIns="91425" bIns="91425" anchor="t" anchorCtr="0">
            <a:noAutofit/>
          </a:bodyPr>
          <a:lstStyle/>
          <a:p>
            <a:pPr marL="457200" lvl="0" indent="-330200" algn="just" rtl="0">
              <a:spcBef>
                <a:spcPts val="0"/>
              </a:spcBef>
              <a:spcAft>
                <a:spcPts val="0"/>
              </a:spcAft>
              <a:buSzPts val="1600"/>
              <a:buChar char="●"/>
            </a:pPr>
            <a:r>
              <a:rPr lang="en" sz="1600"/>
              <a:t>Go to the Link: https://spark.apache.org/downloads.html and click the download button.</a:t>
            </a:r>
            <a:endParaRPr sz="1600"/>
          </a:p>
          <a:p>
            <a:pPr marL="457200" lvl="0" indent="-330200" algn="just" rtl="0">
              <a:spcBef>
                <a:spcPts val="0"/>
              </a:spcBef>
              <a:spcAft>
                <a:spcPts val="0"/>
              </a:spcAft>
              <a:buSzPts val="1600"/>
              <a:buChar char="●"/>
            </a:pPr>
            <a:r>
              <a:rPr lang="en" sz="1600"/>
              <a:t>Spark requires Java to run and Spark is implemented using Scala. So make sure you have both installed on your computer.</a:t>
            </a:r>
            <a:endParaRPr sz="1600"/>
          </a:p>
          <a:p>
            <a:pPr marL="457200" lvl="0" indent="-330200" algn="just" rtl="0">
              <a:spcBef>
                <a:spcPts val="0"/>
              </a:spcBef>
              <a:spcAft>
                <a:spcPts val="0"/>
              </a:spcAft>
              <a:buSzPts val="1600"/>
              <a:buChar char="●"/>
            </a:pPr>
            <a:r>
              <a:rPr lang="en" sz="1600"/>
              <a:t>Spark Environment can be configured according to your preferences using SparkConf or Spark Shell tools. It can also be done while the Installation Wizard is installing Spark.</a:t>
            </a:r>
            <a:endParaRPr sz="1600"/>
          </a:p>
          <a:p>
            <a:pPr marL="457200" lvl="0" indent="-330200" algn="just" rtl="0">
              <a:spcBef>
                <a:spcPts val="0"/>
              </a:spcBef>
              <a:spcAft>
                <a:spcPts val="0"/>
              </a:spcAft>
              <a:buSzPts val="1600"/>
              <a:buChar char="●"/>
            </a:pPr>
            <a:r>
              <a:rPr lang="en" sz="1600"/>
              <a:t>You need to initialize a new SparkContext using your preferred language (i.e. Python, Java, Scala, R). This will set up services and connects to an execution environment for Spark applications.</a:t>
            </a:r>
            <a:endParaRPr sz="1600"/>
          </a:p>
          <a:p>
            <a:pPr marL="0" lvl="0" indent="0" algn="just" rtl="0">
              <a:spcBef>
                <a:spcPts val="1600"/>
              </a:spcBef>
              <a:spcAft>
                <a:spcPts val="0"/>
              </a:spcAft>
              <a:buClr>
                <a:schemeClr val="dk1"/>
              </a:buClr>
              <a:buSzPts val="1100"/>
              <a:buFont typeface="Arial"/>
              <a:buNone/>
            </a:pPr>
            <a:endParaRPr sz="1400">
              <a:solidFill>
                <a:srgbClr val="CFE2F3"/>
              </a:solidFill>
              <a:latin typeface="Times New Roman"/>
              <a:ea typeface="Times New Roman"/>
              <a:cs typeface="Times New Roman"/>
              <a:sym typeface="Times New Roman"/>
            </a:endParaRPr>
          </a:p>
          <a:p>
            <a:pPr marL="0" lvl="0" indent="0" algn="just" rtl="0">
              <a:spcBef>
                <a:spcPts val="1600"/>
              </a:spcBef>
              <a:spcAft>
                <a:spcPts val="1600"/>
              </a:spcAft>
              <a:buNone/>
            </a:pPr>
            <a:endParaRPr sz="1400">
              <a:solidFill>
                <a:srgbClr val="CFE2F3"/>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178"/>
        <p:cNvGrpSpPr/>
        <p:nvPr/>
      </p:nvGrpSpPr>
      <p:grpSpPr>
        <a:xfrm>
          <a:off x="0" y="0"/>
          <a:ext cx="0" cy="0"/>
          <a:chOff x="0" y="0"/>
          <a:chExt cx="0" cy="0"/>
        </a:xfrm>
      </p:grpSpPr>
      <p:sp>
        <p:nvSpPr>
          <p:cNvPr id="179" name="Google Shape;179;p20"/>
          <p:cNvSpPr/>
          <p:nvPr/>
        </p:nvSpPr>
        <p:spPr>
          <a:xfrm>
            <a:off x="4434841" y="-1"/>
            <a:ext cx="4709159" cy="5143501"/>
          </a:xfrm>
          <a:custGeom>
            <a:avLst/>
            <a:gdLst/>
            <a:ahLst/>
            <a:cxnLst/>
            <a:rect l="l" t="t" r="r" b="b"/>
            <a:pathLst>
              <a:path w="6278879" h="6858002" extrusionOk="0">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rgbClr val="262626">
              <a:alpha val="69803"/>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180" name="Google Shape;180;p20"/>
          <p:cNvSpPr txBox="1">
            <a:spLocks noGrp="1"/>
          </p:cNvSpPr>
          <p:nvPr>
            <p:ph type="title"/>
          </p:nvPr>
        </p:nvSpPr>
        <p:spPr>
          <a:xfrm>
            <a:off x="491490" y="69519"/>
            <a:ext cx="6759900" cy="12174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lt1"/>
              </a:buClr>
              <a:buSzPts val="3000"/>
              <a:buFont typeface="Calibri"/>
              <a:buNone/>
            </a:pPr>
            <a:r>
              <a:rPr lang="en"/>
              <a:t>Simple Spark Application</a:t>
            </a:r>
            <a:endParaRPr/>
          </a:p>
        </p:txBody>
      </p:sp>
      <p:cxnSp>
        <p:nvCxnSpPr>
          <p:cNvPr id="181" name="Google Shape;181;p20"/>
          <p:cNvCxnSpPr/>
          <p:nvPr/>
        </p:nvCxnSpPr>
        <p:spPr>
          <a:xfrm>
            <a:off x="572746" y="1737360"/>
            <a:ext cx="6172200" cy="0"/>
          </a:xfrm>
          <a:prstGeom prst="straightConnector1">
            <a:avLst/>
          </a:prstGeom>
          <a:noFill/>
          <a:ln w="19050" cap="sq" cmpd="sng">
            <a:solidFill>
              <a:schemeClr val="lt1"/>
            </a:solidFill>
            <a:prstDash val="solid"/>
            <a:miter lim="800000"/>
            <a:headEnd type="none" w="sm" len="sm"/>
            <a:tailEnd type="none" w="sm" len="sm"/>
          </a:ln>
        </p:spPr>
      </p:cxnSp>
      <p:sp>
        <p:nvSpPr>
          <p:cNvPr id="182" name="Google Shape;182;p20"/>
          <p:cNvSpPr txBox="1">
            <a:spLocks noGrp="1"/>
          </p:cNvSpPr>
          <p:nvPr>
            <p:ph type="body" idx="1"/>
          </p:nvPr>
        </p:nvSpPr>
        <p:spPr>
          <a:xfrm>
            <a:off x="491503" y="1737338"/>
            <a:ext cx="6759900" cy="2495400"/>
          </a:xfrm>
          <a:prstGeom prst="rect">
            <a:avLst/>
          </a:prstGeom>
          <a:noFill/>
          <a:ln>
            <a:noFill/>
          </a:ln>
        </p:spPr>
        <p:txBody>
          <a:bodyPr spcFirstLastPara="1" wrap="square" lIns="68575" tIns="34275" rIns="68575" bIns="34275" anchor="t" anchorCtr="0">
            <a:noAutofit/>
          </a:bodyPr>
          <a:lstStyle/>
          <a:p>
            <a:pPr marL="177800" lvl="0" indent="-177800" algn="just" rtl="0">
              <a:lnSpc>
                <a:spcPct val="90000"/>
              </a:lnSpc>
              <a:spcBef>
                <a:spcPts val="0"/>
              </a:spcBef>
              <a:spcAft>
                <a:spcPts val="0"/>
              </a:spcAft>
              <a:buSzPts val="1400"/>
              <a:buChar char="●"/>
            </a:pPr>
            <a:r>
              <a:rPr lang="en" sz="1400"/>
              <a:t>Spark application can be developed in three of the following supported languages: 1) Scala 2)Python 3)Java</a:t>
            </a:r>
            <a:endParaRPr sz="1400"/>
          </a:p>
          <a:p>
            <a:pPr marL="177800" lvl="0" indent="-203200" algn="just" rtl="0">
              <a:lnSpc>
                <a:spcPct val="90000"/>
              </a:lnSpc>
              <a:spcBef>
                <a:spcPts val="800"/>
              </a:spcBef>
              <a:spcAft>
                <a:spcPts val="0"/>
              </a:spcAft>
              <a:buSzPts val="1400"/>
              <a:buChar char="●"/>
            </a:pPr>
            <a:r>
              <a:rPr lang="en" sz="1400"/>
              <a:t>It provides two abstraction in its application:</a:t>
            </a:r>
            <a:endParaRPr sz="1400"/>
          </a:p>
          <a:p>
            <a:pPr marL="863600" lvl="2" indent="-203200" algn="just" rtl="0">
              <a:lnSpc>
                <a:spcPct val="90000"/>
              </a:lnSpc>
              <a:spcBef>
                <a:spcPts val="400"/>
              </a:spcBef>
              <a:spcAft>
                <a:spcPts val="0"/>
              </a:spcAft>
              <a:buSzPts val="1400"/>
              <a:buChar char="■"/>
            </a:pPr>
            <a:r>
              <a:rPr lang="en" sz="1400"/>
              <a:t>RDD(Resilient Distributed Dataset)</a:t>
            </a:r>
            <a:endParaRPr sz="1400"/>
          </a:p>
          <a:p>
            <a:pPr marL="863600" lvl="2" indent="-203200" algn="just" rtl="0">
              <a:lnSpc>
                <a:spcPct val="90000"/>
              </a:lnSpc>
              <a:spcBef>
                <a:spcPts val="400"/>
              </a:spcBef>
              <a:spcAft>
                <a:spcPts val="0"/>
              </a:spcAft>
              <a:buSzPts val="1400"/>
              <a:buChar char="■"/>
            </a:pPr>
            <a:r>
              <a:rPr lang="en" sz="1400"/>
              <a:t>Two types of shared variable in parallel Operation:</a:t>
            </a:r>
            <a:endParaRPr sz="1400"/>
          </a:p>
          <a:p>
            <a:pPr marL="1549400" lvl="4" indent="-203200" algn="just" rtl="0">
              <a:lnSpc>
                <a:spcPct val="90000"/>
              </a:lnSpc>
              <a:spcBef>
                <a:spcPts val="400"/>
              </a:spcBef>
              <a:spcAft>
                <a:spcPts val="0"/>
              </a:spcAft>
              <a:buSzPts val="1400"/>
              <a:buChar char="○"/>
            </a:pPr>
            <a:r>
              <a:rPr lang="en" sz="1400"/>
              <a:t>Broadcast variable</a:t>
            </a:r>
            <a:endParaRPr sz="1400"/>
          </a:p>
          <a:p>
            <a:pPr marL="1549400" lvl="4" indent="-203200" algn="just" rtl="0">
              <a:lnSpc>
                <a:spcPct val="90000"/>
              </a:lnSpc>
              <a:spcBef>
                <a:spcPts val="400"/>
              </a:spcBef>
              <a:spcAft>
                <a:spcPts val="0"/>
              </a:spcAft>
              <a:buSzPts val="1400"/>
              <a:buChar char="○"/>
            </a:pPr>
            <a:r>
              <a:rPr lang="en" sz="1400"/>
              <a:t>Accumulators</a:t>
            </a:r>
            <a:endParaRPr sz="1400"/>
          </a:p>
          <a:p>
            <a:pPr marL="177800" lvl="0" indent="-203200" algn="just" rtl="0">
              <a:lnSpc>
                <a:spcPct val="90000"/>
              </a:lnSpc>
              <a:spcBef>
                <a:spcPts val="800"/>
              </a:spcBef>
              <a:spcAft>
                <a:spcPts val="0"/>
              </a:spcAft>
              <a:buSzPts val="1400"/>
              <a:buChar char="●"/>
            </a:pPr>
            <a:r>
              <a:rPr lang="en" sz="1400"/>
              <a:t>3 basic steps for completing an application:</a:t>
            </a:r>
            <a:endParaRPr sz="1400"/>
          </a:p>
          <a:p>
            <a:pPr marL="0" lvl="0" indent="0" algn="just" rtl="0">
              <a:lnSpc>
                <a:spcPct val="90000"/>
              </a:lnSpc>
              <a:spcBef>
                <a:spcPts val="800"/>
              </a:spcBef>
              <a:spcAft>
                <a:spcPts val="0"/>
              </a:spcAft>
              <a:buClr>
                <a:schemeClr val="lt1"/>
              </a:buClr>
              <a:buSzPts val="1100"/>
              <a:buNone/>
            </a:pPr>
            <a:r>
              <a:rPr lang="en" sz="1400"/>
              <a:t>	1) Writing the Application</a:t>
            </a:r>
            <a:endParaRPr sz="1400"/>
          </a:p>
          <a:p>
            <a:pPr marL="0" lvl="0" indent="0" algn="just" rtl="0">
              <a:lnSpc>
                <a:spcPct val="90000"/>
              </a:lnSpc>
              <a:spcBef>
                <a:spcPts val="800"/>
              </a:spcBef>
              <a:spcAft>
                <a:spcPts val="0"/>
              </a:spcAft>
              <a:buClr>
                <a:schemeClr val="lt1"/>
              </a:buClr>
              <a:buSzPts val="1100"/>
              <a:buNone/>
            </a:pPr>
            <a:r>
              <a:rPr lang="en" sz="1400"/>
              <a:t>	2) Compiling and packaging the Scala and Java Applications</a:t>
            </a:r>
            <a:endParaRPr sz="1400"/>
          </a:p>
          <a:p>
            <a:pPr marL="0" lvl="0" indent="0" algn="just" rtl="0">
              <a:lnSpc>
                <a:spcPct val="90000"/>
              </a:lnSpc>
              <a:spcBef>
                <a:spcPts val="800"/>
              </a:spcBef>
              <a:spcAft>
                <a:spcPts val="1600"/>
              </a:spcAft>
              <a:buClr>
                <a:schemeClr val="lt1"/>
              </a:buClr>
              <a:buSzPts val="1100"/>
              <a:buNone/>
            </a:pPr>
            <a:r>
              <a:rPr lang="en" sz="1400"/>
              <a:t>	3) Running the application</a:t>
            </a: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186"/>
        <p:cNvGrpSpPr/>
        <p:nvPr/>
      </p:nvGrpSpPr>
      <p:grpSpPr>
        <a:xfrm>
          <a:off x="0" y="0"/>
          <a:ext cx="0" cy="0"/>
          <a:chOff x="0" y="0"/>
          <a:chExt cx="0" cy="0"/>
        </a:xfrm>
      </p:grpSpPr>
      <p:sp>
        <p:nvSpPr>
          <p:cNvPr id="187" name="Google Shape;187;p21"/>
          <p:cNvSpPr/>
          <p:nvPr/>
        </p:nvSpPr>
        <p:spPr>
          <a:xfrm>
            <a:off x="0" y="-2493"/>
            <a:ext cx="9144000" cy="5145993"/>
          </a:xfrm>
          <a:prstGeom prst="rect">
            <a:avLst/>
          </a:prstGeom>
          <a:solidFill>
            <a:schemeClr val="dk1">
              <a:alpha val="8627"/>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88" name="Google Shape;188;p21"/>
          <p:cNvSpPr/>
          <p:nvPr/>
        </p:nvSpPr>
        <p:spPr>
          <a:xfrm>
            <a:off x="0" y="0"/>
            <a:ext cx="8840065" cy="5143500"/>
          </a:xfrm>
          <a:custGeom>
            <a:avLst/>
            <a:gdLst/>
            <a:ahLst/>
            <a:cxnLst/>
            <a:rect l="l" t="t" r="r" b="b"/>
            <a:pathLst>
              <a:path w="11786754" h="6858000" extrusionOk="0">
                <a:moveTo>
                  <a:pt x="0" y="0"/>
                </a:moveTo>
                <a:lnTo>
                  <a:pt x="8610600" y="0"/>
                </a:lnTo>
                <a:lnTo>
                  <a:pt x="11786754" y="6858000"/>
                </a:lnTo>
                <a:lnTo>
                  <a:pt x="0" y="6858000"/>
                </a:lnTo>
                <a:close/>
              </a:path>
            </a:pathLst>
          </a:custGeom>
          <a:solidFill>
            <a:schemeClr val="dk1">
              <a:alpha val="29803"/>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89" name="Google Shape;189;p21"/>
          <p:cNvSpPr/>
          <p:nvPr/>
        </p:nvSpPr>
        <p:spPr>
          <a:xfrm>
            <a:off x="0" y="0"/>
            <a:ext cx="2686050" cy="5143500"/>
          </a:xfrm>
          <a:custGeom>
            <a:avLst/>
            <a:gdLst/>
            <a:ahLst/>
            <a:cxnLst/>
            <a:rect l="l" t="t" r="r" b="b"/>
            <a:pathLst>
              <a:path w="3581400" h="6858000" extrusionOk="0">
                <a:moveTo>
                  <a:pt x="0" y="0"/>
                </a:moveTo>
                <a:lnTo>
                  <a:pt x="405246" y="0"/>
                </a:lnTo>
                <a:lnTo>
                  <a:pt x="3581400" y="6858000"/>
                </a:lnTo>
                <a:lnTo>
                  <a:pt x="0" y="6858000"/>
                </a:lnTo>
                <a:close/>
              </a:path>
            </a:pathLst>
          </a:custGeom>
          <a:solidFill>
            <a:schemeClr val="dk1">
              <a:alpha val="29803"/>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90" name="Google Shape;190;p21"/>
          <p:cNvSpPr txBox="1">
            <a:spLocks noGrp="1"/>
          </p:cNvSpPr>
          <p:nvPr>
            <p:ph type="title"/>
          </p:nvPr>
        </p:nvSpPr>
        <p:spPr>
          <a:xfrm>
            <a:off x="624751" y="336190"/>
            <a:ext cx="7890526" cy="99417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3300"/>
              <a:buFont typeface="Calibri"/>
              <a:buNone/>
            </a:pPr>
            <a:r>
              <a:rPr lang="en" sz="3000"/>
              <a:t>How a Spark Application Runs on a cluster?</a:t>
            </a:r>
            <a:endParaRPr sz="3000"/>
          </a:p>
        </p:txBody>
      </p:sp>
      <p:sp>
        <p:nvSpPr>
          <p:cNvPr id="191" name="Google Shape;191;p21"/>
          <p:cNvSpPr txBox="1">
            <a:spLocks noGrp="1"/>
          </p:cNvSpPr>
          <p:nvPr>
            <p:ph type="body" idx="1"/>
          </p:nvPr>
        </p:nvSpPr>
        <p:spPr>
          <a:xfrm>
            <a:off x="628650" y="1643855"/>
            <a:ext cx="3702050" cy="2988866"/>
          </a:xfrm>
          <a:prstGeom prst="rect">
            <a:avLst/>
          </a:prstGeom>
          <a:noFill/>
          <a:ln>
            <a:noFill/>
          </a:ln>
        </p:spPr>
        <p:txBody>
          <a:bodyPr spcFirstLastPara="1" wrap="square" lIns="68575" tIns="34275" rIns="68575" bIns="34275" anchor="t" anchorCtr="0">
            <a:noAutofit/>
          </a:bodyPr>
          <a:lstStyle/>
          <a:p>
            <a:pPr marL="177800" lvl="0" indent="-177800" algn="just" rtl="0">
              <a:lnSpc>
                <a:spcPct val="90000"/>
              </a:lnSpc>
              <a:spcBef>
                <a:spcPts val="0"/>
              </a:spcBef>
              <a:spcAft>
                <a:spcPts val="0"/>
              </a:spcAft>
              <a:buSzPts val="1400"/>
              <a:buChar char="●"/>
            </a:pPr>
            <a:r>
              <a:rPr lang="en" sz="1400"/>
              <a:t>A Spark application runs as independent processes, coordinated by the SparkSession object in the driver program.</a:t>
            </a:r>
            <a:endParaRPr sz="1400"/>
          </a:p>
          <a:p>
            <a:pPr marL="177800" lvl="0" indent="-177800" algn="just" rtl="0">
              <a:lnSpc>
                <a:spcPct val="90000"/>
              </a:lnSpc>
              <a:spcBef>
                <a:spcPts val="800"/>
              </a:spcBef>
              <a:spcAft>
                <a:spcPts val="0"/>
              </a:spcAft>
              <a:buSzPts val="1400"/>
              <a:buChar char="●"/>
            </a:pPr>
            <a:r>
              <a:rPr lang="en" sz="1400"/>
              <a:t>The resource or cluster manager assigns tasks to workers, one task per partition.</a:t>
            </a:r>
            <a:endParaRPr sz="1400"/>
          </a:p>
          <a:p>
            <a:pPr marL="177800" lvl="0" indent="-177800" algn="just" rtl="0">
              <a:lnSpc>
                <a:spcPct val="90000"/>
              </a:lnSpc>
              <a:spcBef>
                <a:spcPts val="800"/>
              </a:spcBef>
              <a:spcAft>
                <a:spcPts val="0"/>
              </a:spcAft>
              <a:buSzPts val="1400"/>
              <a:buChar char="●"/>
            </a:pPr>
            <a:r>
              <a:rPr lang="en" sz="1400"/>
              <a:t>A task applies its unit of work to the dataset in its partition and outputs a new partition dataset. Because iterative algorithms apply operations repeatedly to data, they benefit from caching datasets across iterations.</a:t>
            </a:r>
            <a:endParaRPr sz="1400"/>
          </a:p>
          <a:p>
            <a:pPr marL="177800" lvl="0" indent="-177800" algn="just" rtl="0">
              <a:lnSpc>
                <a:spcPct val="90000"/>
              </a:lnSpc>
              <a:spcBef>
                <a:spcPts val="800"/>
              </a:spcBef>
              <a:spcAft>
                <a:spcPts val="0"/>
              </a:spcAft>
              <a:buSzPts val="1400"/>
              <a:buChar char="●"/>
            </a:pPr>
            <a:r>
              <a:rPr lang="en" sz="1400"/>
              <a:t>Results are sent back to the driver application or can be saved to disk.</a:t>
            </a:r>
            <a:endParaRPr sz="1400"/>
          </a:p>
          <a:p>
            <a:pPr marL="177800" lvl="0" indent="-88900" algn="just" rtl="0">
              <a:lnSpc>
                <a:spcPct val="90000"/>
              </a:lnSpc>
              <a:spcBef>
                <a:spcPts val="800"/>
              </a:spcBef>
              <a:spcAft>
                <a:spcPts val="1600"/>
              </a:spcAft>
              <a:buClr>
                <a:schemeClr val="lt1"/>
              </a:buClr>
              <a:buSzPts val="1400"/>
              <a:buNone/>
            </a:pPr>
            <a:endParaRPr sz="1400">
              <a:solidFill>
                <a:srgbClr val="CFE2F3"/>
              </a:solidFill>
              <a:latin typeface="Times New Roman"/>
              <a:ea typeface="Times New Roman"/>
              <a:cs typeface="Times New Roman"/>
              <a:sym typeface="Times New Roman"/>
            </a:endParaRPr>
          </a:p>
        </p:txBody>
      </p:sp>
      <p:pic>
        <p:nvPicPr>
          <p:cNvPr id="192" name="Google Shape;192;p21"/>
          <p:cNvPicPr preferRelativeResize="0"/>
          <p:nvPr/>
        </p:nvPicPr>
        <p:blipFill rotWithShape="1">
          <a:blip r:embed="rId3">
            <a:alphaModFix/>
          </a:blip>
          <a:srcRect/>
          <a:stretch/>
        </p:blipFill>
        <p:spPr>
          <a:xfrm>
            <a:off x="4813300" y="1736164"/>
            <a:ext cx="3701978" cy="280424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197"/>
        <p:cNvGrpSpPr/>
        <p:nvPr/>
      </p:nvGrpSpPr>
      <p:grpSpPr>
        <a:xfrm>
          <a:off x="0" y="0"/>
          <a:ext cx="0" cy="0"/>
          <a:chOff x="0" y="0"/>
          <a:chExt cx="0" cy="0"/>
        </a:xfrm>
      </p:grpSpPr>
      <p:sp>
        <p:nvSpPr>
          <p:cNvPr id="198" name="Google Shape;198;p22"/>
          <p:cNvSpPr/>
          <p:nvPr/>
        </p:nvSpPr>
        <p:spPr>
          <a:xfrm>
            <a:off x="0" y="-2493"/>
            <a:ext cx="9144000" cy="5145993"/>
          </a:xfrm>
          <a:prstGeom prst="rect">
            <a:avLst/>
          </a:prstGeom>
          <a:solidFill>
            <a:schemeClr val="dk1">
              <a:alpha val="8627"/>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99" name="Google Shape;199;p22"/>
          <p:cNvSpPr/>
          <p:nvPr/>
        </p:nvSpPr>
        <p:spPr>
          <a:xfrm>
            <a:off x="0" y="0"/>
            <a:ext cx="8840065" cy="5143500"/>
          </a:xfrm>
          <a:custGeom>
            <a:avLst/>
            <a:gdLst/>
            <a:ahLst/>
            <a:cxnLst/>
            <a:rect l="l" t="t" r="r" b="b"/>
            <a:pathLst>
              <a:path w="11786754" h="6858000" extrusionOk="0">
                <a:moveTo>
                  <a:pt x="0" y="0"/>
                </a:moveTo>
                <a:lnTo>
                  <a:pt x="8610600" y="0"/>
                </a:lnTo>
                <a:lnTo>
                  <a:pt x="11786754" y="6858000"/>
                </a:lnTo>
                <a:lnTo>
                  <a:pt x="0" y="6858000"/>
                </a:lnTo>
                <a:close/>
              </a:path>
            </a:pathLst>
          </a:custGeom>
          <a:solidFill>
            <a:schemeClr val="dk1">
              <a:alpha val="29803"/>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00" name="Google Shape;200;p22"/>
          <p:cNvSpPr/>
          <p:nvPr/>
        </p:nvSpPr>
        <p:spPr>
          <a:xfrm>
            <a:off x="0" y="0"/>
            <a:ext cx="2686050" cy="5143500"/>
          </a:xfrm>
          <a:custGeom>
            <a:avLst/>
            <a:gdLst/>
            <a:ahLst/>
            <a:cxnLst/>
            <a:rect l="l" t="t" r="r" b="b"/>
            <a:pathLst>
              <a:path w="3581400" h="6858000" extrusionOk="0">
                <a:moveTo>
                  <a:pt x="0" y="0"/>
                </a:moveTo>
                <a:lnTo>
                  <a:pt x="405246" y="0"/>
                </a:lnTo>
                <a:lnTo>
                  <a:pt x="3581400" y="6858000"/>
                </a:lnTo>
                <a:lnTo>
                  <a:pt x="0" y="6858000"/>
                </a:lnTo>
                <a:close/>
              </a:path>
            </a:pathLst>
          </a:custGeom>
          <a:solidFill>
            <a:schemeClr val="dk1">
              <a:alpha val="29803"/>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01" name="Google Shape;201;p22"/>
          <p:cNvSpPr txBox="1">
            <a:spLocks noGrp="1"/>
          </p:cNvSpPr>
          <p:nvPr>
            <p:ph type="title"/>
          </p:nvPr>
        </p:nvSpPr>
        <p:spPr>
          <a:xfrm>
            <a:off x="626689" y="117491"/>
            <a:ext cx="7890600" cy="7854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3300"/>
              <a:buFont typeface="Calibri"/>
              <a:buNone/>
            </a:pPr>
            <a:r>
              <a:rPr lang="en"/>
              <a:t>Simple Spark Application Continued</a:t>
            </a:r>
            <a:endParaRPr/>
          </a:p>
        </p:txBody>
      </p:sp>
      <p:sp>
        <p:nvSpPr>
          <p:cNvPr id="202" name="Google Shape;202;p22"/>
          <p:cNvSpPr txBox="1">
            <a:spLocks noGrp="1"/>
          </p:cNvSpPr>
          <p:nvPr>
            <p:ph type="body" idx="1"/>
          </p:nvPr>
        </p:nvSpPr>
        <p:spPr>
          <a:xfrm>
            <a:off x="626700" y="902900"/>
            <a:ext cx="4081200" cy="4533600"/>
          </a:xfrm>
          <a:prstGeom prst="rect">
            <a:avLst/>
          </a:prstGeom>
          <a:noFill/>
          <a:ln>
            <a:noFill/>
          </a:ln>
        </p:spPr>
        <p:txBody>
          <a:bodyPr spcFirstLastPara="1" wrap="square" lIns="68575" tIns="34275" rIns="68575" bIns="34275" anchor="t" anchorCtr="0">
            <a:noAutofit/>
          </a:bodyPr>
          <a:lstStyle/>
          <a:p>
            <a:pPr marL="177800" lvl="0" indent="-190500" algn="l" rtl="0">
              <a:lnSpc>
                <a:spcPct val="100000"/>
              </a:lnSpc>
              <a:spcBef>
                <a:spcPts val="0"/>
              </a:spcBef>
              <a:spcAft>
                <a:spcPts val="0"/>
              </a:spcAft>
              <a:buSzPts val="1000"/>
              <a:buChar char="●"/>
            </a:pPr>
            <a:r>
              <a:rPr lang="en" sz="1000"/>
              <a:t>After linking the spark library The next step is to create a Spark context object with the desired spark configuration that tells Apache Spark on how to access a cluster. </a:t>
            </a:r>
            <a:endParaRPr sz="1000"/>
          </a:p>
          <a:p>
            <a:pPr marL="177800" lvl="0" indent="-190500" algn="l" rtl="0">
              <a:lnSpc>
                <a:spcPct val="100000"/>
              </a:lnSpc>
              <a:spcBef>
                <a:spcPts val="0"/>
              </a:spcBef>
              <a:spcAft>
                <a:spcPts val="0"/>
              </a:spcAft>
              <a:buSzPts val="1000"/>
              <a:buChar char="●"/>
            </a:pPr>
            <a:r>
              <a:rPr lang="en" sz="1000"/>
              <a:t>“Word Count” – This is the name of the application that you want to run.</a:t>
            </a:r>
            <a:endParaRPr sz="1000"/>
          </a:p>
          <a:p>
            <a:pPr marL="177800" lvl="0" indent="-190500" algn="l" rtl="0">
              <a:lnSpc>
                <a:spcPct val="100000"/>
              </a:lnSpc>
              <a:spcBef>
                <a:spcPts val="0"/>
              </a:spcBef>
              <a:spcAft>
                <a:spcPts val="0"/>
              </a:spcAft>
              <a:buSzPts val="1000"/>
              <a:buChar char="●"/>
            </a:pPr>
            <a:r>
              <a:rPr lang="en" sz="1000"/>
              <a:t>“local”- This parameter denotes the master URL to connect the spark application to.</a:t>
            </a:r>
            <a:endParaRPr sz="1000"/>
          </a:p>
          <a:p>
            <a:pPr marL="177800" lvl="0" indent="-190500" algn="l" rtl="0">
              <a:lnSpc>
                <a:spcPct val="100000"/>
              </a:lnSpc>
              <a:spcBef>
                <a:spcPts val="0"/>
              </a:spcBef>
              <a:spcAft>
                <a:spcPts val="0"/>
              </a:spcAft>
              <a:buSzPts val="1000"/>
              <a:buChar char="●"/>
            </a:pPr>
            <a:r>
              <a:rPr lang="en" sz="1000"/>
              <a:t> /usr/local/spark- This parameter denotes the home directory of Apache Spark.</a:t>
            </a:r>
            <a:endParaRPr sz="1000"/>
          </a:p>
          <a:p>
            <a:pPr marL="177800" lvl="0" indent="-190500" algn="l" rtl="0">
              <a:lnSpc>
                <a:spcPct val="100000"/>
              </a:lnSpc>
              <a:spcBef>
                <a:spcPts val="0"/>
              </a:spcBef>
              <a:spcAft>
                <a:spcPts val="0"/>
              </a:spcAft>
              <a:buSzPts val="1000"/>
              <a:buChar char="●"/>
            </a:pPr>
            <a:r>
              <a:rPr lang="en" sz="1000"/>
              <a:t>Map() – The first map  specifies the  environment whilst the second one specifies the variables to work nodes.\</a:t>
            </a:r>
            <a:endParaRPr sz="1000"/>
          </a:p>
          <a:p>
            <a:pPr marL="177800" lvl="0" indent="-190500" algn="l" rtl="0">
              <a:lnSpc>
                <a:spcPct val="100000"/>
              </a:lnSpc>
              <a:spcBef>
                <a:spcPts val="0"/>
              </a:spcBef>
              <a:spcAft>
                <a:spcPts val="0"/>
              </a:spcAft>
              <a:buSzPts val="1000"/>
              <a:buChar char="●"/>
            </a:pPr>
            <a:r>
              <a:rPr lang="en" sz="1000" b="1"/>
              <a:t>Creating a Spark RDD</a:t>
            </a:r>
            <a:endParaRPr sz="1000"/>
          </a:p>
          <a:p>
            <a:pPr marL="177800" lvl="0" indent="-190500" algn="l" rtl="0">
              <a:lnSpc>
                <a:spcPct val="100000"/>
              </a:lnSpc>
              <a:spcBef>
                <a:spcPts val="0"/>
              </a:spcBef>
              <a:spcAft>
                <a:spcPts val="0"/>
              </a:spcAft>
              <a:buSzPts val="1000"/>
              <a:buChar char="●"/>
            </a:pPr>
            <a:r>
              <a:rPr lang="en" sz="1000"/>
              <a:t>The next step in the Spark Word count example creates an input Spark RDD that reads the text file input.txt using the Spark Context created in the previous step-</a:t>
            </a:r>
            <a:r>
              <a:rPr lang="en" sz="1000" i="1"/>
              <a:t>           </a:t>
            </a:r>
            <a:endParaRPr sz="1000"/>
          </a:p>
          <a:p>
            <a:pPr marL="177800" lvl="0" indent="-190500" algn="l" rtl="0">
              <a:lnSpc>
                <a:spcPct val="100000"/>
              </a:lnSpc>
              <a:spcBef>
                <a:spcPts val="0"/>
              </a:spcBef>
              <a:spcAft>
                <a:spcPts val="0"/>
              </a:spcAft>
              <a:buSzPts val="1000"/>
              <a:buChar char="●"/>
            </a:pPr>
            <a:r>
              <a:rPr lang="en" sz="1000" b="1"/>
              <a:t>Spark RDD Transformations in Wordcount Example</a:t>
            </a:r>
            <a:endParaRPr sz="1000"/>
          </a:p>
          <a:p>
            <a:pPr marL="177800" lvl="0" indent="-190500" algn="l" rtl="0">
              <a:lnSpc>
                <a:spcPct val="100000"/>
              </a:lnSpc>
              <a:spcBef>
                <a:spcPts val="0"/>
              </a:spcBef>
              <a:spcAft>
                <a:spcPts val="0"/>
              </a:spcAft>
              <a:buSzPts val="1000"/>
              <a:buChar char="●"/>
            </a:pPr>
            <a:r>
              <a:rPr lang="en" sz="1000"/>
              <a:t>Spark application code transform the input RDD to count RDD -</a:t>
            </a:r>
            <a:r>
              <a:rPr lang="en" sz="1000" i="1"/>
              <a:t>    </a:t>
            </a:r>
            <a:endParaRPr sz="1000"/>
          </a:p>
          <a:p>
            <a:pPr marL="177800" lvl="0" indent="-190500" algn="l" rtl="0">
              <a:lnSpc>
                <a:spcPct val="100000"/>
              </a:lnSpc>
              <a:spcBef>
                <a:spcPts val="0"/>
              </a:spcBef>
              <a:spcAft>
                <a:spcPts val="0"/>
              </a:spcAft>
              <a:buSzPts val="1000"/>
              <a:buChar char="●"/>
            </a:pPr>
            <a:r>
              <a:rPr lang="en" sz="1000"/>
              <a:t>In this piece of code, flatMap () is used to tokenize the lines from input text file into words.</a:t>
            </a:r>
            <a:endParaRPr sz="1000"/>
          </a:p>
          <a:p>
            <a:pPr marL="177800" lvl="0" indent="-190500" algn="l" rtl="0">
              <a:lnSpc>
                <a:spcPct val="100000"/>
              </a:lnSpc>
              <a:spcBef>
                <a:spcPts val="0"/>
              </a:spcBef>
              <a:spcAft>
                <a:spcPts val="0"/>
              </a:spcAft>
              <a:buSzPts val="1000"/>
              <a:buChar char="●"/>
            </a:pPr>
            <a:r>
              <a:rPr lang="en" sz="1000"/>
              <a:t>Map () method counts the frequency of each word.</a:t>
            </a:r>
            <a:endParaRPr sz="1000"/>
          </a:p>
          <a:p>
            <a:pPr marL="177800" lvl="0" indent="-190500" algn="l" rtl="0">
              <a:lnSpc>
                <a:spcPct val="100000"/>
              </a:lnSpc>
              <a:spcBef>
                <a:spcPts val="0"/>
              </a:spcBef>
              <a:spcAft>
                <a:spcPts val="0"/>
              </a:spcAft>
              <a:buSzPts val="1000"/>
              <a:buChar char="●"/>
            </a:pPr>
            <a:r>
              <a:rPr lang="en" sz="1000"/>
              <a:t>reduceByKey () method counts the repetitions of word in the text file.</a:t>
            </a:r>
            <a:endParaRPr sz="1000"/>
          </a:p>
          <a:p>
            <a:pPr marL="177800" lvl="0" indent="-190500" algn="l" rtl="0">
              <a:lnSpc>
                <a:spcPct val="100000"/>
              </a:lnSpc>
              <a:spcBef>
                <a:spcPts val="0"/>
              </a:spcBef>
              <a:spcAft>
                <a:spcPts val="0"/>
              </a:spcAft>
              <a:buSzPts val="1000"/>
              <a:buChar char="●"/>
            </a:pPr>
            <a:r>
              <a:rPr lang="en" sz="1000" b="1"/>
              <a:t>Running Spark Application</a:t>
            </a:r>
            <a:endParaRPr sz="1000"/>
          </a:p>
          <a:p>
            <a:pPr marL="177800" lvl="0" indent="-190500" algn="l" rtl="0">
              <a:lnSpc>
                <a:spcPct val="100000"/>
              </a:lnSpc>
              <a:spcBef>
                <a:spcPts val="0"/>
              </a:spcBef>
              <a:spcAft>
                <a:spcPts val="0"/>
              </a:spcAft>
              <a:buSzPts val="1000"/>
              <a:buChar char="●"/>
            </a:pPr>
            <a:r>
              <a:rPr lang="en" sz="1000"/>
              <a:t>We will submit the word count example in Apache Spark using the Spark shell instead of running the word count program as a whole </a:t>
            </a:r>
            <a:endParaRPr sz="1000"/>
          </a:p>
          <a:p>
            <a:pPr marL="177800" lvl="0" indent="-190500" algn="l" rtl="0">
              <a:lnSpc>
                <a:spcPct val="100000"/>
              </a:lnSpc>
              <a:spcBef>
                <a:spcPts val="0"/>
              </a:spcBef>
              <a:spcAft>
                <a:spcPts val="0"/>
              </a:spcAft>
              <a:buSzPts val="1000"/>
              <a:buChar char="●"/>
            </a:pPr>
            <a:r>
              <a:rPr lang="en" sz="1000" b="1"/>
              <a:t>$ spark-shell</a:t>
            </a:r>
            <a:endParaRPr sz="1000"/>
          </a:p>
          <a:p>
            <a:pPr marL="0" lvl="0" indent="0" algn="l" rtl="0">
              <a:lnSpc>
                <a:spcPct val="100000"/>
              </a:lnSpc>
              <a:spcBef>
                <a:spcPts val="0"/>
              </a:spcBef>
              <a:spcAft>
                <a:spcPts val="0"/>
              </a:spcAft>
              <a:buClr>
                <a:schemeClr val="lt1"/>
              </a:buClr>
              <a:buSzPts val="500"/>
              <a:buNone/>
            </a:pPr>
            <a:endParaRPr sz="1000" i="0" u="none" strike="noStrike" cap="none"/>
          </a:p>
        </p:txBody>
      </p:sp>
      <p:pic>
        <p:nvPicPr>
          <p:cNvPr id="203" name="Google Shape;203;p22"/>
          <p:cNvPicPr preferRelativeResize="0"/>
          <p:nvPr/>
        </p:nvPicPr>
        <p:blipFill rotWithShape="1">
          <a:blip r:embed="rId3">
            <a:alphaModFix/>
          </a:blip>
          <a:srcRect/>
          <a:stretch/>
        </p:blipFill>
        <p:spPr>
          <a:xfrm>
            <a:off x="4813300" y="1149950"/>
            <a:ext cx="3701974" cy="3637600"/>
          </a:xfrm>
          <a:prstGeom prst="rect">
            <a:avLst/>
          </a:prstGeom>
          <a:noFill/>
          <a:ln>
            <a:noFill/>
          </a:ln>
        </p:spPr>
      </p:pic>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1480</Words>
  <Application>Microsoft Office PowerPoint</Application>
  <PresentationFormat>On-screen Show (16:9)</PresentationFormat>
  <Paragraphs>152</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Montserrat</vt:lpstr>
      <vt:lpstr>Lato</vt:lpstr>
      <vt:lpstr>Times New Roman</vt:lpstr>
      <vt:lpstr>Calibri</vt:lpstr>
      <vt:lpstr>Focus</vt:lpstr>
      <vt:lpstr>Spark and Scala</vt:lpstr>
      <vt:lpstr>Spark - What is it? Why does it matter?</vt:lpstr>
      <vt:lpstr>Name a few programming languages supported by Spark?</vt:lpstr>
      <vt:lpstr>Layers and Packages in Spark</vt:lpstr>
      <vt:lpstr>PowerPoint Presentation</vt:lpstr>
      <vt:lpstr>Downloading Spark And Installation </vt:lpstr>
      <vt:lpstr>Simple Spark Application</vt:lpstr>
      <vt:lpstr>How a Spark Application Runs on a cluster?</vt:lpstr>
      <vt:lpstr>Simple Spark Application Continued</vt:lpstr>
      <vt:lpstr>PowerPoint Presentation</vt:lpstr>
      <vt:lpstr>Spark Abstraction</vt:lpstr>
      <vt:lpstr>Spark Abstraction</vt:lpstr>
      <vt:lpstr>Which Spark Abstraction is known to be fault tolerant?</vt:lpstr>
      <vt:lpstr>PYSPARK</vt:lpstr>
      <vt:lpstr>PowerPoint Presentation</vt:lpstr>
      <vt:lpstr>PowerPoint Presentation</vt:lpstr>
      <vt:lpstr>Python API</vt:lpstr>
      <vt:lpstr>Python API</vt:lpstr>
      <vt:lpstr>Question</vt:lpstr>
      <vt:lpstr>What is Scala?</vt:lpstr>
      <vt:lpstr>Why Scala?</vt:lpstr>
      <vt:lpstr>PowerPoint Presentation</vt:lpstr>
      <vt:lpstr>Example programs with Scala and Python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Spark and Scala</dc:title>
  <cp:lastModifiedBy>. Apurwa</cp:lastModifiedBy>
  <cp:revision>1</cp:revision>
  <dcterms:modified xsi:type="dcterms:W3CDTF">2019-02-18T04:53:32Z</dcterms:modified>
</cp:coreProperties>
</file>