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13"/>
  </p:notesMasterIdLst>
  <p:sldIdLst>
    <p:sldId id="267" r:id="rId2"/>
    <p:sldId id="261" r:id="rId3"/>
    <p:sldId id="262" r:id="rId4"/>
    <p:sldId id="257" r:id="rId5"/>
    <p:sldId id="258" r:id="rId6"/>
    <p:sldId id="265" r:id="rId7"/>
    <p:sldId id="266" r:id="rId8"/>
    <p:sldId id="259" r:id="rId9"/>
    <p:sldId id="260"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31"/>
  </p:normalViewPr>
  <p:slideViewPr>
    <p:cSldViewPr snapToGrid="0" snapToObjects="1">
      <p:cViewPr varScale="1">
        <p:scale>
          <a:sx n="72" d="100"/>
          <a:sy n="72"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8E640-30E1-48DD-B6DE-46D35C4390EB}"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3048C-5B48-43E0-B9CF-524190D52328}" type="slidenum">
              <a:rPr lang="en-US" smtClean="0"/>
              <a:t>‹#›</a:t>
            </a:fld>
            <a:endParaRPr lang="en-US"/>
          </a:p>
        </p:txBody>
      </p:sp>
    </p:spTree>
    <p:extLst>
      <p:ext uri="{BB962C8B-B14F-4D97-AF65-F5344CB8AC3E}">
        <p14:creationId xmlns:p14="http://schemas.microsoft.com/office/powerpoint/2010/main" val="218685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73048C-5B48-43E0-B9CF-524190D52328}" type="slidenum">
              <a:rPr lang="en-US" smtClean="0"/>
              <a:t>5</a:t>
            </a:fld>
            <a:endParaRPr lang="en-US"/>
          </a:p>
        </p:txBody>
      </p:sp>
    </p:spTree>
    <p:extLst>
      <p:ext uri="{BB962C8B-B14F-4D97-AF65-F5344CB8AC3E}">
        <p14:creationId xmlns:p14="http://schemas.microsoft.com/office/powerpoint/2010/main" val="9262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7B447-A382-4F64-A504-5C8E77D9F24E}"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346856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8183F-08B2-4E18-9C1F-347C8D056552}"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285365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312C2-4626-4C66-9C52-23EFB841849C}"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204484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811DF-93DB-41E6-B08B-C1D1C84B1FFB}"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22049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2BA1A-E7B4-40B8-A3CB-FC909F4C5283}"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170066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89DFA7-E718-48B5-8CCE-706E3D630B34}"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104047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40DCC-780F-45E6-9D13-44A4D1E339EF}" type="datetime1">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92653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33AAD9-44A4-4911-B9FA-6D37F3793323}" type="datetime1">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317605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37464-1CCD-4532-A2A5-CDA26AC5E7D2}" type="datetime1">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72814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CB19A-D859-4ECB-B796-44F1C091C288}"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46398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6E12C-68A1-46EF-A7E7-469F4A1B8300}"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5C93C-7FA8-7549-9F1F-DF739AC72220}" type="slidenum">
              <a:rPr lang="en-US" smtClean="0"/>
              <a:t>‹#›</a:t>
            </a:fld>
            <a:endParaRPr lang="en-US"/>
          </a:p>
        </p:txBody>
      </p:sp>
    </p:spTree>
    <p:extLst>
      <p:ext uri="{BB962C8B-B14F-4D97-AF65-F5344CB8AC3E}">
        <p14:creationId xmlns:p14="http://schemas.microsoft.com/office/powerpoint/2010/main" val="395134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90F0A-F0C1-42D5-9465-85B7377A5D51}" type="datetime1">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5C93C-7FA8-7549-9F1F-DF739AC72220}" type="slidenum">
              <a:rPr lang="en-US" smtClean="0"/>
              <a:t>‹#›</a:t>
            </a:fld>
            <a:endParaRPr lang="en-US"/>
          </a:p>
        </p:txBody>
      </p:sp>
    </p:spTree>
    <p:extLst>
      <p:ext uri="{BB962C8B-B14F-4D97-AF65-F5344CB8AC3E}">
        <p14:creationId xmlns:p14="http://schemas.microsoft.com/office/powerpoint/2010/main" val="842182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park.apache.org/download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Spark Presentation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7699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solidFill>
                  <a:schemeClr val="tx1">
                    <a:lumMod val="75000"/>
                    <a:lumOff val="25000"/>
                  </a:schemeClr>
                </a:solidFill>
                <a:latin typeface="+mn-lt"/>
                <a:cs typeface="Microsoft Sans Serif" panose="020B0604020202020204" pitchFamily="34" charset="0"/>
              </a:rPr>
              <a:t>Introduction to Scala</a:t>
            </a:r>
          </a:p>
        </p:txBody>
      </p:sp>
      <p:sp>
        <p:nvSpPr>
          <p:cNvPr id="3" name="Content Placeholder 2"/>
          <p:cNvSpPr>
            <a:spLocks noGrp="1"/>
          </p:cNvSpPr>
          <p:nvPr>
            <p:ph idx="1"/>
          </p:nvPr>
        </p:nvSpPr>
        <p:spPr>
          <a:xfrm>
            <a:off x="914399" y="1846265"/>
            <a:ext cx="11025189" cy="3102253"/>
          </a:xfrm>
          <a:ln>
            <a:noFill/>
          </a:ln>
        </p:spPr>
        <p:txBody>
          <a:bodyPr rtlCol="0">
            <a:normAutofit/>
          </a:bodyPr>
          <a:lstStyle/>
          <a:p>
            <a:pPr>
              <a:lnSpc>
                <a:spcPct val="100000"/>
              </a:lnSpc>
              <a:buClr>
                <a:srgbClr val="003300"/>
              </a:buClr>
              <a:defRPr/>
            </a:pPr>
            <a:r>
              <a:rPr lang="en-US" sz="2400" dirty="0">
                <a:solidFill>
                  <a:prstClr val="black"/>
                </a:solidFill>
                <a:cs typeface="Microsoft Sans Serif" panose="020B0604020202020204" pitchFamily="34" charset="0"/>
              </a:rPr>
              <a:t>A scalable programming language Influenced by Haskell and Java</a:t>
            </a:r>
          </a:p>
          <a:p>
            <a:pPr>
              <a:lnSpc>
                <a:spcPct val="100000"/>
              </a:lnSpc>
              <a:buClr>
                <a:srgbClr val="003300"/>
              </a:buClr>
              <a:defRPr/>
            </a:pPr>
            <a:r>
              <a:rPr lang="en-US" sz="2400" dirty="0">
                <a:solidFill>
                  <a:prstClr val="black"/>
                </a:solidFill>
                <a:cs typeface="Microsoft Sans Serif" panose="020B0604020202020204" pitchFamily="34" charset="0"/>
              </a:rPr>
              <a:t>Can use any Java code in Scala, making it almost as fast as Java but with much shorter code</a:t>
            </a:r>
          </a:p>
          <a:p>
            <a:pPr>
              <a:lnSpc>
                <a:spcPct val="100000"/>
              </a:lnSpc>
              <a:buClr>
                <a:srgbClr val="003300"/>
              </a:buClr>
              <a:defRPr/>
            </a:pPr>
            <a:r>
              <a:rPr lang="en-US" sz="2400" dirty="0">
                <a:solidFill>
                  <a:prstClr val="black"/>
                </a:solidFill>
                <a:cs typeface="Microsoft Sans Serif" panose="020B0604020202020204" pitchFamily="34" charset="0"/>
              </a:rPr>
              <a:t>Allows fewer errors – no Null Pointer errors</a:t>
            </a:r>
          </a:p>
          <a:p>
            <a:pPr>
              <a:lnSpc>
                <a:spcPct val="100000"/>
              </a:lnSpc>
              <a:buClr>
                <a:srgbClr val="003300"/>
              </a:buClr>
              <a:defRPr/>
            </a:pPr>
            <a:r>
              <a:rPr lang="en-US" sz="2400" dirty="0">
                <a:solidFill>
                  <a:prstClr val="black"/>
                </a:solidFill>
                <a:cs typeface="Microsoft Sans Serif" panose="020B0604020202020204" pitchFamily="34" charset="0"/>
              </a:rPr>
              <a:t>More flexible - Every Scala function is a value, every value is an object</a:t>
            </a:r>
          </a:p>
          <a:p>
            <a:pPr>
              <a:lnSpc>
                <a:spcPct val="100000"/>
              </a:lnSpc>
              <a:buClr>
                <a:srgbClr val="003300"/>
              </a:buClr>
              <a:defRPr/>
            </a:pPr>
            <a:r>
              <a:rPr lang="en-US" sz="2400" dirty="0">
                <a:solidFill>
                  <a:prstClr val="black"/>
                </a:solidFill>
                <a:cs typeface="Microsoft Sans Serif" panose="020B0604020202020204" pitchFamily="34" charset="0"/>
              </a:rPr>
              <a:t>Scala Interpreter is an interactive shell for writing expression</a:t>
            </a:r>
          </a:p>
          <a:p>
            <a:pPr marL="0" indent="0">
              <a:buNone/>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a:p>
            <a:pPr marL="91440" indent="-91440">
              <a:buFont typeface="Courier New" panose="02070309020205020404" pitchFamily="49" charset="0"/>
              <a:buChar char="o"/>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8095C93C-7FA8-7549-9F1F-DF739AC72220}" type="slidenum">
              <a:rPr lang="en-US" smtClean="0"/>
              <a:t>10</a:t>
            </a:fld>
            <a:endParaRPr lang="en-US"/>
          </a:p>
        </p:txBody>
      </p:sp>
      <p:pic>
        <p:nvPicPr>
          <p:cNvPr id="26628" name="Picture 3"/>
          <p:cNvPicPr>
            <a:picLocks noChangeAspect="1"/>
          </p:cNvPicPr>
          <p:nvPr/>
        </p:nvPicPr>
        <p:blipFill>
          <a:blip r:embed="rId2"/>
          <a:srcRect/>
          <a:stretch>
            <a:fillRect/>
          </a:stretch>
        </p:blipFill>
        <p:spPr bwMode="auto">
          <a:xfrm>
            <a:off x="9396413" y="374650"/>
            <a:ext cx="2543175" cy="942975"/>
          </a:xfrm>
          <a:prstGeom prst="rect">
            <a:avLst/>
          </a:prstGeom>
          <a:noFill/>
          <a:ln w="9525">
            <a:noFill/>
            <a:miter lim="800000"/>
            <a:headEnd/>
            <a:tailEnd/>
          </a:ln>
        </p:spPr>
      </p:pic>
    </p:spTree>
    <p:extLst>
      <p:ext uri="{BB962C8B-B14F-4D97-AF65-F5344CB8AC3E}">
        <p14:creationId xmlns:p14="http://schemas.microsoft.com/office/powerpoint/2010/main" val="15943762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solidFill>
                  <a:schemeClr val="tx1">
                    <a:lumMod val="75000"/>
                    <a:lumOff val="25000"/>
                  </a:schemeClr>
                </a:solidFill>
                <a:latin typeface="Microsoft Sans Serif" panose="020B0604020202020204" pitchFamily="34" charset="0"/>
                <a:cs typeface="Microsoft Sans Serif" panose="020B0604020202020204" pitchFamily="34" charset="0"/>
              </a:rPr>
              <a:t>Scala</a:t>
            </a:r>
          </a:p>
        </p:txBody>
      </p:sp>
      <p:sp>
        <p:nvSpPr>
          <p:cNvPr id="3" name="Content Placeholder 2"/>
          <p:cNvSpPr>
            <a:spLocks noGrp="1"/>
          </p:cNvSpPr>
          <p:nvPr>
            <p:ph idx="1"/>
          </p:nvPr>
        </p:nvSpPr>
        <p:spPr>
          <a:xfrm>
            <a:off x="471486" y="1524000"/>
            <a:ext cx="11259744" cy="4486835"/>
          </a:xfrm>
        </p:spPr>
        <p:txBody>
          <a:bodyPr rtlCol="0">
            <a:normAutofit fontScale="92500"/>
          </a:bodyPr>
          <a:lstStyle/>
          <a:p>
            <a:pPr>
              <a:lnSpc>
                <a:spcPct val="120000"/>
              </a:lnSpc>
              <a:buClr>
                <a:srgbClr val="003300"/>
              </a:buClr>
              <a:defRPr/>
            </a:pPr>
            <a:r>
              <a:rPr lang="en-US" sz="2400" dirty="0">
                <a:solidFill>
                  <a:prstClr val="black"/>
                </a:solidFill>
                <a:cs typeface="Microsoft Sans Serif" panose="020B0604020202020204" pitchFamily="34" charset="0"/>
              </a:rPr>
              <a:t>Scala smoothly integrates object oriented and functional programming</a:t>
            </a:r>
          </a:p>
          <a:p>
            <a:pPr marL="635508" lvl="1" indent="-342900">
              <a:lnSpc>
                <a:spcPct val="120000"/>
              </a:lnSpc>
              <a:buClr>
                <a:srgbClr val="003300"/>
              </a:buClr>
              <a:buFont typeface="Arial" panose="020B0604020202020204" pitchFamily="34" charset="0"/>
              <a:buChar char="•"/>
              <a:defRPr/>
            </a:pPr>
            <a:r>
              <a:rPr lang="en-US" dirty="0">
                <a:solidFill>
                  <a:prstClr val="black"/>
                </a:solidFill>
                <a:cs typeface="Microsoft Sans Serif" panose="020B0604020202020204" pitchFamily="34" charset="0"/>
              </a:rPr>
              <a:t>Every value is an object</a:t>
            </a:r>
          </a:p>
          <a:p>
            <a:pPr marL="635508" lvl="1" indent="-342900">
              <a:lnSpc>
                <a:spcPct val="120000"/>
              </a:lnSpc>
              <a:buClr>
                <a:srgbClr val="003300"/>
              </a:buClr>
              <a:buFont typeface="Arial" panose="020B0604020202020204" pitchFamily="34" charset="0"/>
              <a:buChar char="•"/>
              <a:defRPr/>
            </a:pPr>
            <a:r>
              <a:rPr lang="en-US" dirty="0">
                <a:solidFill>
                  <a:prstClr val="black"/>
                </a:solidFill>
                <a:cs typeface="Microsoft Sans Serif" panose="020B0604020202020204" pitchFamily="34" charset="0"/>
              </a:rPr>
              <a:t>Functions are first class values</a:t>
            </a:r>
          </a:p>
          <a:p>
            <a:pPr>
              <a:lnSpc>
                <a:spcPct val="120000"/>
              </a:lnSpc>
              <a:buClr>
                <a:srgbClr val="003300"/>
              </a:buClr>
              <a:defRPr/>
            </a:pPr>
            <a:r>
              <a:rPr lang="en-US" sz="2400" dirty="0">
                <a:solidFill>
                  <a:prstClr val="black"/>
                </a:solidFill>
                <a:cs typeface="Microsoft Sans Serif" panose="020B0604020202020204" pitchFamily="34" charset="0"/>
              </a:rPr>
              <a:t>Runs on the JVM</a:t>
            </a:r>
          </a:p>
          <a:p>
            <a:pPr>
              <a:lnSpc>
                <a:spcPct val="120000"/>
              </a:lnSpc>
              <a:buClr>
                <a:srgbClr val="003300"/>
              </a:buClr>
              <a:defRPr/>
            </a:pPr>
            <a:r>
              <a:rPr lang="en-US" sz="2400" dirty="0" err="1">
                <a:solidFill>
                  <a:prstClr val="black"/>
                </a:solidFill>
                <a:cs typeface="Microsoft Sans Serif" panose="020B0604020202020204" pitchFamily="34" charset="0"/>
              </a:rPr>
              <a:t>Scala</a:t>
            </a:r>
            <a:r>
              <a:rPr lang="en-US" sz="2400" dirty="0">
                <a:solidFill>
                  <a:prstClr val="black"/>
                </a:solidFill>
                <a:cs typeface="Microsoft Sans Serif" panose="020B0604020202020204" pitchFamily="34" charset="0"/>
              </a:rPr>
              <a:t> is compatible with java. Java libraries and frameworks can be used without glue code or additional declarations.  </a:t>
            </a:r>
          </a:p>
          <a:p>
            <a:pPr>
              <a:lnSpc>
                <a:spcPct val="120000"/>
              </a:lnSpc>
              <a:buClr>
                <a:srgbClr val="003300"/>
              </a:buClr>
              <a:defRPr/>
            </a:pPr>
            <a:r>
              <a:rPr lang="en-US" sz="2400" dirty="0">
                <a:solidFill>
                  <a:prstClr val="black"/>
                </a:solidFill>
                <a:cs typeface="Microsoft Sans Serif" panose="020B0604020202020204" pitchFamily="34" charset="0"/>
              </a:rPr>
              <a:t>Many design patterns are already natively supported</a:t>
            </a:r>
          </a:p>
          <a:p>
            <a:pPr>
              <a:lnSpc>
                <a:spcPct val="120000"/>
              </a:lnSpc>
              <a:buClr>
                <a:srgbClr val="003300"/>
              </a:buClr>
              <a:defRPr/>
            </a:pPr>
            <a:r>
              <a:rPr lang="en-US" sz="2400" dirty="0">
                <a:solidFill>
                  <a:prstClr val="black"/>
                </a:solidFill>
                <a:cs typeface="Microsoft Sans Serif" panose="020B0604020202020204" pitchFamily="34" charset="0"/>
              </a:rPr>
              <a:t>It allows decomposition of objects by pattern matching.</a:t>
            </a:r>
          </a:p>
          <a:p>
            <a:pPr>
              <a:lnSpc>
                <a:spcPct val="120000"/>
              </a:lnSpc>
              <a:buClr>
                <a:srgbClr val="003300"/>
              </a:buClr>
              <a:defRPr/>
            </a:pPr>
            <a:r>
              <a:rPr lang="en-US" sz="2400" dirty="0">
                <a:solidFill>
                  <a:prstClr val="black"/>
                </a:solidFill>
                <a:cs typeface="Microsoft Sans Serif" panose="020B0604020202020204" pitchFamily="34" charset="0"/>
              </a:rPr>
              <a:t>Patterns and expressions are generalized to support the natural treatment of XML documents</a:t>
            </a:r>
          </a:p>
          <a:p>
            <a:pPr>
              <a:buClr>
                <a:srgbClr val="003300"/>
              </a:buClr>
              <a:defRPr/>
            </a:pPr>
            <a:endParaRPr lang="en-US" sz="2400" dirty="0">
              <a:solidFill>
                <a:schemeClr val="tx1">
                  <a:lumMod val="75000"/>
                  <a:lumOff val="25000"/>
                </a:schemeClr>
              </a:solidFill>
              <a:latin typeface="Microsoft Sans Serif" panose="020B0604020202020204" pitchFamily="34" charset="0"/>
              <a:cs typeface="Microsoft Sans Serif" panose="020B0604020202020204" pitchFamily="34" charset="0"/>
            </a:endParaRPr>
          </a:p>
          <a:p>
            <a:pPr marL="0" indent="0">
              <a:buClr>
                <a:srgbClr val="003300"/>
              </a:buClr>
              <a:buNone/>
              <a:defRPr/>
            </a:pPr>
            <a:endParaRPr lang="en-US" sz="2400" dirty="0">
              <a:solidFill>
                <a:prstClr val="black"/>
              </a:solidFill>
              <a:latin typeface="Microsoft Sans Serif" panose="020B0604020202020204" pitchFamily="34" charset="0"/>
              <a:cs typeface="Microsoft Sans Serif" panose="020B0604020202020204" pitchFamily="34" charset="0"/>
            </a:endParaRPr>
          </a:p>
          <a:p>
            <a:pPr>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a:p>
            <a:pPr marL="91440" indent="-91440">
              <a:buFont typeface="Courier New" panose="02070309020205020404" pitchFamily="49" charset="0"/>
              <a:buChar char="o"/>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8095C93C-7FA8-7549-9F1F-DF739AC72220}" type="slidenum">
              <a:rPr lang="en-US" smtClean="0"/>
              <a:t>11</a:t>
            </a:fld>
            <a:endParaRPr lang="en-US"/>
          </a:p>
        </p:txBody>
      </p:sp>
      <p:pic>
        <p:nvPicPr>
          <p:cNvPr id="27652" name="Picture 3"/>
          <p:cNvPicPr>
            <a:picLocks noChangeAspect="1"/>
          </p:cNvPicPr>
          <p:nvPr/>
        </p:nvPicPr>
        <p:blipFill>
          <a:blip r:embed="rId2"/>
          <a:srcRect/>
          <a:stretch>
            <a:fillRect/>
          </a:stretch>
        </p:blipFill>
        <p:spPr bwMode="auto">
          <a:xfrm>
            <a:off x="9188055" y="241301"/>
            <a:ext cx="2543175" cy="942975"/>
          </a:xfrm>
          <a:prstGeom prst="rect">
            <a:avLst/>
          </a:prstGeom>
          <a:noFill/>
          <a:ln w="9525">
            <a:noFill/>
            <a:miter lim="800000"/>
            <a:headEnd/>
            <a:tailEnd/>
          </a:ln>
        </p:spPr>
      </p:pic>
    </p:spTree>
    <p:extLst>
      <p:ext uri="{BB962C8B-B14F-4D97-AF65-F5344CB8AC3E}">
        <p14:creationId xmlns:p14="http://schemas.microsoft.com/office/powerpoint/2010/main" val="10543310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E8B2-E1D5-42D6-A1E9-D74A3623388E}"/>
              </a:ext>
            </a:extLst>
          </p:cNvPr>
          <p:cNvSpPr>
            <a:spLocks noGrp="1"/>
          </p:cNvSpPr>
          <p:nvPr>
            <p:ph type="title"/>
          </p:nvPr>
        </p:nvSpPr>
        <p:spPr/>
        <p:txBody>
          <a:bodyPr>
            <a:noAutofit/>
          </a:bodyPr>
          <a:lstStyle/>
          <a:p>
            <a:pPr eaLnBrk="1" fontAlgn="auto" hangingPunct="1">
              <a:spcAft>
                <a:spcPts val="0"/>
              </a:spcAft>
              <a:defRPr/>
            </a:pPr>
            <a:r>
              <a:rPr lang="en-US" sz="3600" dirty="0">
                <a:solidFill>
                  <a:schemeClr val="tx1">
                    <a:lumMod val="75000"/>
                    <a:lumOff val="25000"/>
                  </a:schemeClr>
                </a:solidFill>
                <a:latin typeface="+mn-lt"/>
                <a:cs typeface="Microsoft Sans Serif" panose="020B0604020202020204" pitchFamily="34" charset="0"/>
              </a:rPr>
              <a:t>Overview</a:t>
            </a:r>
          </a:p>
        </p:txBody>
      </p:sp>
      <p:sp>
        <p:nvSpPr>
          <p:cNvPr id="3" name="Content Placeholder 2">
            <a:extLst>
              <a:ext uri="{FF2B5EF4-FFF2-40B4-BE49-F238E27FC236}">
                <a16:creationId xmlns:a16="http://schemas.microsoft.com/office/drawing/2014/main" id="{92581931-25D0-4947-B888-8D3301234E0A}"/>
              </a:ext>
            </a:extLst>
          </p:cNvPr>
          <p:cNvSpPr>
            <a:spLocks noGrp="1"/>
          </p:cNvSpPr>
          <p:nvPr>
            <p:ph idx="1"/>
          </p:nvPr>
        </p:nvSpPr>
        <p:spPr>
          <a:xfrm>
            <a:off x="1096963" y="1846263"/>
            <a:ext cx="7408862" cy="4022725"/>
          </a:xfrm>
        </p:spPr>
        <p:txBody>
          <a:bodyPr rtlCol="0">
            <a:normAutofit/>
          </a:bodyPr>
          <a:lstStyle/>
          <a:p>
            <a:pPr marL="215900" indent="-215900" eaLnBrk="1" fontAlgn="auto" hangingPunct="1">
              <a:spcBef>
                <a:spcPts val="0"/>
              </a:spcBef>
              <a:spcAft>
                <a:spcPts val="0"/>
              </a:spcAft>
              <a:buSzPct val="142857"/>
              <a:buFont typeface="Arial"/>
              <a:buChar char="•"/>
              <a:defRPr/>
            </a:pPr>
            <a:r>
              <a:rPr lang="en-US" b="1" dirty="0">
                <a:solidFill>
                  <a:schemeClr val="dk1"/>
                </a:solidFill>
                <a:ea typeface="Corbel"/>
                <a:cs typeface="Microsoft Sans Serif" panose="020B0604020202020204" pitchFamily="34" charset="0"/>
                <a:sym typeface="Corbel"/>
              </a:rPr>
              <a:t> </a:t>
            </a:r>
            <a:r>
              <a:rPr lang="en" sz="2400" dirty="0">
                <a:solidFill>
                  <a:schemeClr val="dk1"/>
                </a:solidFill>
                <a:ea typeface="Corbel"/>
                <a:cs typeface="Microsoft Sans Serif" panose="020B0604020202020204" pitchFamily="34" charset="0"/>
                <a:sym typeface="Corbel"/>
              </a:rPr>
              <a:t>Its </a:t>
            </a:r>
            <a:r>
              <a:rPr lang="en-US" sz="2400" dirty="0">
                <a:solidFill>
                  <a:schemeClr val="dk1"/>
                </a:solidFill>
                <a:ea typeface="Corbel"/>
                <a:cs typeface="Microsoft Sans Serif" panose="020B0604020202020204" pitchFamily="34" charset="0"/>
                <a:sym typeface="Corbel"/>
              </a:rPr>
              <a:t>a </a:t>
            </a:r>
            <a:r>
              <a:rPr lang="en" sz="2400" dirty="0">
                <a:solidFill>
                  <a:schemeClr val="dk1"/>
                </a:solidFill>
                <a:ea typeface="Corbel"/>
                <a:cs typeface="Microsoft Sans Serif" panose="020B0604020202020204" pitchFamily="34" charset="0"/>
                <a:sym typeface="Corbel"/>
              </a:rPr>
              <a:t>fast </a:t>
            </a:r>
            <a:r>
              <a:rPr lang="en-US" sz="2400" dirty="0">
                <a:solidFill>
                  <a:schemeClr val="dk1"/>
                </a:solidFill>
                <a:ea typeface="Corbel"/>
                <a:cs typeface="Microsoft Sans Serif" panose="020B0604020202020204" pitchFamily="34" charset="0"/>
                <a:sym typeface="Corbel"/>
              </a:rPr>
              <a:t>g</a:t>
            </a:r>
            <a:r>
              <a:rPr lang="en" sz="2400" dirty="0">
                <a:solidFill>
                  <a:schemeClr val="dk1"/>
                </a:solidFill>
                <a:ea typeface="Corbel"/>
                <a:cs typeface="Microsoft Sans Serif" panose="020B0604020202020204" pitchFamily="34" charset="0"/>
                <a:sym typeface="Corbel"/>
              </a:rPr>
              <a:t>eneral-</a:t>
            </a:r>
            <a:r>
              <a:rPr lang="en-US" sz="2400" dirty="0">
                <a:solidFill>
                  <a:schemeClr val="dk1"/>
                </a:solidFill>
                <a:ea typeface="Corbel"/>
                <a:cs typeface="Microsoft Sans Serif" panose="020B0604020202020204" pitchFamily="34" charset="0"/>
                <a:sym typeface="Corbel"/>
              </a:rPr>
              <a:t>purpose e</a:t>
            </a:r>
            <a:r>
              <a:rPr lang="en" sz="2400" dirty="0">
                <a:solidFill>
                  <a:schemeClr val="dk1"/>
                </a:solidFill>
                <a:ea typeface="Corbel"/>
                <a:cs typeface="Microsoft Sans Serif" panose="020B0604020202020204" pitchFamily="34" charset="0"/>
                <a:sym typeface="Corbel"/>
              </a:rPr>
              <a:t>ngine for large-scale </a:t>
            </a:r>
            <a:r>
              <a:rPr lang="en-US" sz="2400" dirty="0">
                <a:solidFill>
                  <a:schemeClr val="dk1"/>
                </a:solidFill>
                <a:ea typeface="Corbel"/>
                <a:cs typeface="Microsoft Sans Serif" panose="020B0604020202020204" pitchFamily="34" charset="0"/>
                <a:sym typeface="Corbel"/>
              </a:rPr>
              <a:t>d</a:t>
            </a:r>
            <a:r>
              <a:rPr lang="en" sz="2400" dirty="0">
                <a:solidFill>
                  <a:schemeClr val="dk1"/>
                </a:solidFill>
                <a:ea typeface="Corbel"/>
                <a:cs typeface="Microsoft Sans Serif" panose="020B0604020202020204" pitchFamily="34" charset="0"/>
                <a:sym typeface="Corbel"/>
              </a:rPr>
              <a:t>ata </a:t>
            </a:r>
            <a:r>
              <a:rPr lang="en-US" sz="2400" dirty="0">
                <a:solidFill>
                  <a:schemeClr val="dk1"/>
                </a:solidFill>
                <a:ea typeface="Corbel"/>
                <a:cs typeface="Microsoft Sans Serif" panose="020B0604020202020204" pitchFamily="34" charset="0"/>
                <a:sym typeface="Corbel"/>
              </a:rPr>
              <a:t>p</a:t>
            </a:r>
            <a:r>
              <a:rPr lang="en" sz="2400" dirty="0">
                <a:solidFill>
                  <a:schemeClr val="dk1"/>
                </a:solidFill>
                <a:ea typeface="Corbel"/>
                <a:cs typeface="Microsoft Sans Serif" panose="020B0604020202020204" pitchFamily="34" charset="0"/>
                <a:sym typeface="Corbel"/>
              </a:rPr>
              <a:t>rocessing.</a:t>
            </a:r>
          </a:p>
          <a:p>
            <a:pPr marL="215900" indent="-215900" eaLnBrk="1" fontAlgn="auto" hangingPunct="1">
              <a:spcBef>
                <a:spcPts val="900"/>
              </a:spcBef>
              <a:spcAft>
                <a:spcPts val="0"/>
              </a:spcAft>
              <a:buSzPct val="142857"/>
              <a:buFont typeface="Arial"/>
              <a:buChar char="•"/>
              <a:defRPr/>
            </a:pPr>
            <a:r>
              <a:rPr lang="en" sz="2400" dirty="0">
                <a:solidFill>
                  <a:schemeClr val="dk1"/>
                </a:solidFill>
                <a:ea typeface="Corbel"/>
                <a:cs typeface="Microsoft Sans Serif" panose="020B0604020202020204" pitchFamily="34" charset="0"/>
                <a:sym typeface="Corbel"/>
              </a:rPr>
              <a:t> Speed</a:t>
            </a:r>
          </a:p>
          <a:p>
            <a:pPr marL="215900" indent="-215900" eaLnBrk="1" fontAlgn="auto" hangingPunct="1">
              <a:spcBef>
                <a:spcPts val="900"/>
              </a:spcBef>
              <a:spcAft>
                <a:spcPts val="0"/>
              </a:spcAft>
              <a:buSzPct val="142857"/>
              <a:buFont typeface="Arial"/>
              <a:buChar char="•"/>
              <a:defRPr/>
            </a:pPr>
            <a:r>
              <a:rPr lang="en" sz="2400" dirty="0">
                <a:solidFill>
                  <a:schemeClr val="dk1"/>
                </a:solidFill>
                <a:ea typeface="Corbel"/>
                <a:cs typeface="Microsoft Sans Serif" panose="020B0604020202020204" pitchFamily="34" charset="0"/>
                <a:sym typeface="Corbel"/>
              </a:rPr>
              <a:t> Ease of use</a:t>
            </a:r>
          </a:p>
          <a:p>
            <a:pPr marL="215900" indent="-215900" eaLnBrk="1" fontAlgn="auto" hangingPunct="1">
              <a:spcBef>
                <a:spcPts val="900"/>
              </a:spcBef>
              <a:spcAft>
                <a:spcPts val="0"/>
              </a:spcAft>
              <a:buSzPct val="142857"/>
              <a:buFont typeface="Arial"/>
              <a:buChar char="•"/>
              <a:defRPr/>
            </a:pPr>
            <a:r>
              <a:rPr lang="en" sz="2400" dirty="0">
                <a:solidFill>
                  <a:schemeClr val="dk1"/>
                </a:solidFill>
                <a:ea typeface="Corbel"/>
                <a:cs typeface="Microsoft Sans Serif" panose="020B0604020202020204" pitchFamily="34" charset="0"/>
                <a:sym typeface="Corbel"/>
              </a:rPr>
              <a:t> Generality</a:t>
            </a:r>
          </a:p>
          <a:p>
            <a:pPr marL="215900" indent="-215900" eaLnBrk="1" fontAlgn="auto" hangingPunct="1">
              <a:spcBef>
                <a:spcPts val="900"/>
              </a:spcBef>
              <a:spcAft>
                <a:spcPts val="0"/>
              </a:spcAft>
              <a:buSzPct val="142857"/>
              <a:buFont typeface="Arial"/>
              <a:buChar char="•"/>
              <a:defRPr/>
            </a:pPr>
            <a:r>
              <a:rPr lang="en" sz="2400" dirty="0">
                <a:solidFill>
                  <a:schemeClr val="dk1"/>
                </a:solidFill>
                <a:ea typeface="Corbel"/>
                <a:cs typeface="Microsoft Sans Serif" panose="020B0604020202020204" pitchFamily="34" charset="0"/>
                <a:sym typeface="Corbel"/>
              </a:rPr>
              <a:t> Runs </a:t>
            </a:r>
            <a:r>
              <a:rPr lang="en-US" sz="2400" dirty="0">
                <a:solidFill>
                  <a:schemeClr val="dk1"/>
                </a:solidFill>
                <a:ea typeface="Corbel"/>
                <a:cs typeface="Microsoft Sans Serif" panose="020B0604020202020204" pitchFamily="34" charset="0"/>
                <a:sym typeface="Corbel"/>
              </a:rPr>
              <a:t>e</a:t>
            </a:r>
            <a:r>
              <a:rPr lang="en" sz="2400" dirty="0">
                <a:solidFill>
                  <a:schemeClr val="dk1"/>
                </a:solidFill>
                <a:ea typeface="Corbel"/>
                <a:cs typeface="Microsoft Sans Serif" panose="020B0604020202020204" pitchFamily="34" charset="0"/>
                <a:sym typeface="Corbel"/>
              </a:rPr>
              <a:t>verywhere</a:t>
            </a:r>
          </a:p>
          <a:p>
            <a:pPr marL="384048" lvl="1" indent="-182880" eaLnBrk="1" fontAlgn="auto" hangingPunct="1">
              <a:buFont typeface="Courier New" panose="02070309020205020404" pitchFamily="49" charset="0"/>
              <a:buChar char="o"/>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a:p>
            <a:pPr marL="91440" indent="-91440" eaLnBrk="1" fontAlgn="auto" hangingPunct="1">
              <a:buFont typeface="Courier New" panose="02070309020205020404" pitchFamily="49" charset="0"/>
              <a:buChar char="o"/>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8095C93C-7FA8-7549-9F1F-DF739AC72220}" type="slidenum">
              <a:rPr lang="en-US" smtClean="0"/>
              <a:t>2</a:t>
            </a:fld>
            <a:endParaRPr lang="en-US"/>
          </a:p>
        </p:txBody>
      </p:sp>
      <p:pic>
        <p:nvPicPr>
          <p:cNvPr id="39939" name="Picture 3">
            <a:extLst>
              <a:ext uri="{FF2B5EF4-FFF2-40B4-BE49-F238E27FC236}">
                <a16:creationId xmlns:a16="http://schemas.microsoft.com/office/drawing/2014/main" id="{EEAFB472-538D-4E93-9BE6-E474C81BCD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2363" y="317500"/>
            <a:ext cx="2413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a:extLst>
              <a:ext uri="{FF2B5EF4-FFF2-40B4-BE49-F238E27FC236}">
                <a16:creationId xmlns:a16="http://schemas.microsoft.com/office/drawing/2014/main" id="{16EF74DC-37D3-45EE-BC0D-03187DF201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4950" y="2929591"/>
            <a:ext cx="47688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6115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71D9-2810-4567-8062-57C801B22432}"/>
              </a:ext>
            </a:extLst>
          </p:cNvPr>
          <p:cNvSpPr>
            <a:spLocks noGrp="1"/>
          </p:cNvSpPr>
          <p:nvPr>
            <p:ph type="title"/>
          </p:nvPr>
        </p:nvSpPr>
        <p:spPr>
          <a:xfrm>
            <a:off x="322729" y="349249"/>
            <a:ext cx="10515600" cy="1325563"/>
          </a:xfrm>
        </p:spPr>
        <p:txBody>
          <a:bodyPr>
            <a:normAutofit/>
          </a:bodyPr>
          <a:lstStyle/>
          <a:p>
            <a:pPr eaLnBrk="1" fontAlgn="auto" hangingPunct="1">
              <a:spcAft>
                <a:spcPts val="0"/>
              </a:spcAft>
              <a:defRPr/>
            </a:pPr>
            <a:r>
              <a:rPr lang="en-US" sz="3600" dirty="0">
                <a:solidFill>
                  <a:schemeClr val="tx1">
                    <a:lumMod val="75000"/>
                    <a:lumOff val="25000"/>
                  </a:schemeClr>
                </a:solidFill>
                <a:latin typeface="+mn-lt"/>
                <a:cs typeface="Microsoft Sans Serif" panose="020B0604020202020204" pitchFamily="34" charset="0"/>
              </a:rPr>
              <a:t>Overview</a:t>
            </a:r>
          </a:p>
        </p:txBody>
      </p:sp>
      <p:sp>
        <p:nvSpPr>
          <p:cNvPr id="3" name="Content Placeholder 2">
            <a:extLst>
              <a:ext uri="{FF2B5EF4-FFF2-40B4-BE49-F238E27FC236}">
                <a16:creationId xmlns:a16="http://schemas.microsoft.com/office/drawing/2014/main" id="{CD835E2E-65E9-40E5-93F6-F6F1F074FBB6}"/>
              </a:ext>
            </a:extLst>
          </p:cNvPr>
          <p:cNvSpPr>
            <a:spLocks noGrp="1"/>
          </p:cNvSpPr>
          <p:nvPr>
            <p:ph idx="1"/>
          </p:nvPr>
        </p:nvSpPr>
        <p:spPr>
          <a:xfrm>
            <a:off x="753035" y="1742328"/>
            <a:ext cx="10832634" cy="4222750"/>
          </a:xfrm>
        </p:spPr>
        <p:txBody>
          <a:bodyPr rtlCol="0">
            <a:noAutofit/>
          </a:bodyPr>
          <a:lstStyle/>
          <a:p>
            <a:pPr marL="215900" indent="-209550" eaLnBrk="1" fontAlgn="auto" hangingPunct="1">
              <a:spcBef>
                <a:spcPts val="0"/>
              </a:spcBef>
              <a:spcAft>
                <a:spcPts val="0"/>
              </a:spcAft>
              <a:buSzPct val="136363"/>
              <a:buFont typeface="Arial"/>
              <a:buChar char="•"/>
              <a:defRPr/>
            </a:pPr>
            <a:r>
              <a:rPr lang="en" sz="2200" dirty="0">
                <a:solidFill>
                  <a:schemeClr val="dk1"/>
                </a:solidFill>
                <a:ea typeface="Corbel"/>
                <a:cs typeface="Microsoft Sans Serif" panose="020B0604020202020204" pitchFamily="34" charset="0"/>
                <a:sym typeface="Corbel"/>
              </a:rPr>
              <a:t>Spark SQL for querying structured data via SQL and Hive Query Language (HQL)</a:t>
            </a:r>
          </a:p>
          <a:p>
            <a:pPr marL="215900" indent="-209550" eaLnBrk="1" fontAlgn="auto" hangingPunct="1">
              <a:spcBef>
                <a:spcPts val="0"/>
              </a:spcBef>
              <a:spcAft>
                <a:spcPts val="0"/>
              </a:spcAft>
              <a:buSzPct val="136363"/>
              <a:buFont typeface="Arial"/>
              <a:buChar char="•"/>
              <a:defRPr/>
            </a:pPr>
            <a:endParaRPr lang="en" sz="2200" dirty="0">
              <a:solidFill>
                <a:schemeClr val="dk1"/>
              </a:solidFill>
              <a:ea typeface="Corbel"/>
              <a:cs typeface="Microsoft Sans Serif" panose="020B0604020202020204" pitchFamily="34" charset="0"/>
              <a:sym typeface="Corbel"/>
            </a:endParaRPr>
          </a:p>
          <a:p>
            <a:pPr marL="215900" indent="-209550" eaLnBrk="1" fontAlgn="auto" hangingPunct="1">
              <a:spcBef>
                <a:spcPts val="0"/>
              </a:spcBef>
              <a:spcAft>
                <a:spcPts val="0"/>
              </a:spcAft>
              <a:buSzPct val="136363"/>
              <a:buFont typeface="Arial"/>
              <a:buChar char="•"/>
              <a:defRPr/>
            </a:pPr>
            <a:r>
              <a:rPr lang="en" sz="2200" dirty="0">
                <a:solidFill>
                  <a:schemeClr val="dk1"/>
                </a:solidFill>
                <a:ea typeface="Corbel"/>
                <a:cs typeface="Microsoft Sans Serif" panose="020B0604020202020204" pitchFamily="34" charset="0"/>
                <a:sym typeface="Corbel"/>
              </a:rPr>
              <a:t>Spark Streaming mainly enables you to create analytical and interactive applications for live streaming data. You can do the streaming of the data and then, Spark can run its operations from the streamed data itself.</a:t>
            </a:r>
          </a:p>
          <a:p>
            <a:pPr marL="215900" indent="-209550" eaLnBrk="1" fontAlgn="auto" hangingPunct="1">
              <a:spcBef>
                <a:spcPts val="0"/>
              </a:spcBef>
              <a:spcAft>
                <a:spcPts val="0"/>
              </a:spcAft>
              <a:buSzPct val="136363"/>
              <a:buFont typeface="Arial"/>
              <a:buChar char="•"/>
              <a:defRPr/>
            </a:pPr>
            <a:endParaRPr lang="en-US" sz="2200" dirty="0">
              <a:solidFill>
                <a:schemeClr val="dk1"/>
              </a:solidFill>
              <a:ea typeface="Corbel"/>
              <a:cs typeface="Microsoft Sans Serif" panose="020B0604020202020204" pitchFamily="34" charset="0"/>
              <a:sym typeface="Corbel"/>
            </a:endParaRPr>
          </a:p>
          <a:p>
            <a:pPr marL="215900" indent="-209550" eaLnBrk="1" fontAlgn="auto" hangingPunct="1">
              <a:spcBef>
                <a:spcPts val="0"/>
              </a:spcBef>
              <a:spcAft>
                <a:spcPts val="0"/>
              </a:spcAft>
              <a:buSzPct val="136363"/>
              <a:buFont typeface="Arial"/>
              <a:buChar char="•"/>
              <a:defRPr/>
            </a:pPr>
            <a:r>
              <a:rPr lang="en-US" altLang="en-US" sz="2200" dirty="0" err="1">
                <a:solidFill>
                  <a:srgbClr val="000000"/>
                </a:solidFill>
                <a:ea typeface="Corbel" charset="0"/>
                <a:cs typeface="Microsoft Sans Serif" charset="0"/>
                <a:sym typeface="Corbel" charset="0"/>
              </a:rPr>
              <a:t>MLLib</a:t>
            </a:r>
            <a:r>
              <a:rPr lang="en-US" altLang="en-US" sz="2200" dirty="0">
                <a:solidFill>
                  <a:srgbClr val="000000"/>
                </a:solidFill>
                <a:ea typeface="Corbel" charset="0"/>
                <a:cs typeface="Microsoft Sans Serif" charset="0"/>
                <a:sym typeface="Corbel" charset="0"/>
              </a:rPr>
              <a:t> is a machine learning library that is built on top of Spark, and has the provision to support many machine learning algorithms. But the point difference is that it runs almost 100 times faster than MapReduce.</a:t>
            </a:r>
          </a:p>
          <a:p>
            <a:pPr marL="215900" indent="-209550" eaLnBrk="1" fontAlgn="auto" hangingPunct="1">
              <a:spcBef>
                <a:spcPts val="0"/>
              </a:spcBef>
              <a:spcAft>
                <a:spcPts val="0"/>
              </a:spcAft>
              <a:buSzPct val="136363"/>
              <a:buFont typeface="Arial"/>
              <a:buChar char="•"/>
              <a:defRPr/>
            </a:pPr>
            <a:endParaRPr lang="en-US" altLang="en-US" sz="2200" dirty="0">
              <a:solidFill>
                <a:srgbClr val="000000"/>
              </a:solidFill>
              <a:ea typeface="Corbel" charset="0"/>
              <a:cs typeface="Microsoft Sans Serif" charset="0"/>
              <a:sym typeface="Corbel" charset="0"/>
            </a:endParaRPr>
          </a:p>
          <a:p>
            <a:pPr marL="215900" indent="-209550" eaLnBrk="1" fontAlgn="auto" hangingPunct="1">
              <a:spcBef>
                <a:spcPts val="0"/>
              </a:spcBef>
              <a:spcAft>
                <a:spcPts val="0"/>
              </a:spcAft>
              <a:buSzPct val="136363"/>
              <a:buFont typeface="Arial"/>
              <a:buChar char="•"/>
              <a:defRPr/>
            </a:pPr>
            <a:r>
              <a:rPr lang="en-US" altLang="en-US" sz="2200" dirty="0">
                <a:solidFill>
                  <a:srgbClr val="000000"/>
                </a:solidFill>
                <a:ea typeface="Corbel" charset="0"/>
                <a:cs typeface="Microsoft Sans Serif" charset="0"/>
                <a:sym typeface="Corbel" charset="0"/>
              </a:rPr>
              <a:t>Spark has its own Graph Computation Engine, called </a:t>
            </a:r>
            <a:r>
              <a:rPr lang="en-US" altLang="en-US" sz="2200" dirty="0" err="1">
                <a:solidFill>
                  <a:srgbClr val="000000"/>
                </a:solidFill>
                <a:ea typeface="Corbel" charset="0"/>
                <a:cs typeface="Microsoft Sans Serif" charset="0"/>
                <a:sym typeface="Corbel" charset="0"/>
              </a:rPr>
              <a:t>GraphX</a:t>
            </a:r>
            <a:r>
              <a:rPr lang="en-US" altLang="en-US" sz="2200" dirty="0">
                <a:solidFill>
                  <a:srgbClr val="000000"/>
                </a:solidFill>
                <a:ea typeface="Corbel" charset="0"/>
                <a:cs typeface="Microsoft Sans Serif" charset="0"/>
                <a:sym typeface="Corbel" charset="0"/>
              </a:rPr>
              <a:t>. </a:t>
            </a:r>
          </a:p>
          <a:p>
            <a:pPr marL="215900" indent="-209550" eaLnBrk="1" fontAlgn="auto" hangingPunct="1">
              <a:spcBef>
                <a:spcPts val="0"/>
              </a:spcBef>
              <a:spcAft>
                <a:spcPts val="0"/>
              </a:spcAft>
              <a:buSzPct val="136363"/>
              <a:buFont typeface="Arial"/>
              <a:buChar char="•"/>
              <a:defRPr/>
            </a:pPr>
            <a:endParaRPr lang="en-US" altLang="en-US" sz="2200" dirty="0">
              <a:solidFill>
                <a:srgbClr val="000000"/>
              </a:solidFill>
              <a:ea typeface="Corbel" charset="0"/>
              <a:cs typeface="Microsoft Sans Serif" charset="0"/>
              <a:sym typeface="Corbel" charset="0"/>
            </a:endParaRPr>
          </a:p>
          <a:p>
            <a:pPr marL="215900" indent="-209550" eaLnBrk="1" fontAlgn="auto" hangingPunct="1">
              <a:spcBef>
                <a:spcPts val="0"/>
              </a:spcBef>
              <a:spcAft>
                <a:spcPts val="0"/>
              </a:spcAft>
              <a:buSzPct val="136363"/>
              <a:buFont typeface="Arial"/>
              <a:buChar char="•"/>
              <a:defRPr/>
            </a:pPr>
            <a:r>
              <a:rPr lang="en-US" altLang="en-US" sz="2200" dirty="0">
                <a:solidFill>
                  <a:srgbClr val="000000"/>
                </a:solidFill>
                <a:ea typeface="Corbel" charset="0"/>
                <a:cs typeface="Microsoft Sans Serif" charset="0"/>
                <a:sym typeface="Corbel" charset="0"/>
              </a:rPr>
              <a:t>Spark Core Engine allows writing raw Spark programs and Scala programs and launch them; it also allows writing Java programs before launching them. All these are being executed by Spark Core Engine.</a:t>
            </a:r>
          </a:p>
          <a:p>
            <a:pPr eaLnBrk="1" hangingPunct="1">
              <a:spcBef>
                <a:spcPts val="700"/>
              </a:spcBef>
              <a:spcAft>
                <a:spcPct val="0"/>
              </a:spcAft>
              <a:buSzPct val="136000"/>
              <a:buFont typeface="Arial" charset="0"/>
              <a:buChar char="•"/>
              <a:defRPr/>
            </a:pPr>
            <a:endParaRPr lang="en-US" altLang="en-US" sz="2400" dirty="0">
              <a:solidFill>
                <a:srgbClr val="000000"/>
              </a:solidFill>
              <a:latin typeface="Microsoft Sans Serif" charset="0"/>
              <a:ea typeface="Corbel" charset="0"/>
              <a:cs typeface="Microsoft Sans Serif" charset="0"/>
              <a:sym typeface="Corbel" charset="0"/>
            </a:endParaRPr>
          </a:p>
          <a:p>
            <a:pPr marL="6350" indent="0" eaLnBrk="1" fontAlgn="auto" hangingPunct="1">
              <a:spcBef>
                <a:spcPts val="0"/>
              </a:spcBef>
              <a:spcAft>
                <a:spcPts val="0"/>
              </a:spcAft>
              <a:buClr>
                <a:srgbClr val="1186C3"/>
              </a:buClr>
              <a:buSzPct val="136363"/>
              <a:buFont typeface="Calibri" panose="020F0502020204030204" pitchFamily="34" charset="0"/>
              <a:buNone/>
              <a:defRPr/>
            </a:pPr>
            <a:endParaRPr lang="en" sz="2400" dirty="0">
              <a:solidFill>
                <a:schemeClr val="dk1"/>
              </a:solidFill>
              <a:latin typeface="Corbel"/>
              <a:ea typeface="Corbel"/>
              <a:cs typeface="Corbel"/>
              <a:sym typeface="Corbel"/>
            </a:endParaRPr>
          </a:p>
        </p:txBody>
      </p:sp>
      <p:sp>
        <p:nvSpPr>
          <p:cNvPr id="4" name="Slide Number Placeholder 3"/>
          <p:cNvSpPr>
            <a:spLocks noGrp="1"/>
          </p:cNvSpPr>
          <p:nvPr>
            <p:ph type="sldNum" sz="quarter" idx="12"/>
          </p:nvPr>
        </p:nvSpPr>
        <p:spPr/>
        <p:txBody>
          <a:bodyPr/>
          <a:lstStyle/>
          <a:p>
            <a:fld id="{8095C93C-7FA8-7549-9F1F-DF739AC72220}" type="slidenum">
              <a:rPr lang="en-US" smtClean="0"/>
              <a:t>3</a:t>
            </a:fld>
            <a:endParaRPr lang="en-US"/>
          </a:p>
        </p:txBody>
      </p:sp>
      <p:pic>
        <p:nvPicPr>
          <p:cNvPr id="40963" name="Picture 3">
            <a:extLst>
              <a:ext uri="{FF2B5EF4-FFF2-40B4-BE49-F238E27FC236}">
                <a16:creationId xmlns:a16="http://schemas.microsoft.com/office/drawing/2014/main" id="{6FE8F1DC-4914-4148-A1AF-3D879FD804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2363" y="317500"/>
            <a:ext cx="2413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948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46" y="0"/>
            <a:ext cx="10515600" cy="1325563"/>
          </a:xfrm>
        </p:spPr>
        <p:txBody>
          <a:bodyPr>
            <a:normAutofit/>
          </a:bodyPr>
          <a:lstStyle/>
          <a:p>
            <a:r>
              <a:rPr lang="en-US" sz="2800" dirty="0"/>
              <a:t>Downloading and Getting started </a:t>
            </a:r>
          </a:p>
        </p:txBody>
      </p:sp>
      <p:sp>
        <p:nvSpPr>
          <p:cNvPr id="3" name="Content Placeholder 2"/>
          <p:cNvSpPr>
            <a:spLocks noGrp="1"/>
          </p:cNvSpPr>
          <p:nvPr>
            <p:ph idx="1"/>
          </p:nvPr>
        </p:nvSpPr>
        <p:spPr>
          <a:xfrm>
            <a:off x="394446" y="1193613"/>
            <a:ext cx="11156577" cy="4351338"/>
          </a:xfrm>
        </p:spPr>
        <p:txBody>
          <a:bodyPr>
            <a:normAutofit fontScale="92500" lnSpcReduction="10000"/>
          </a:bodyPr>
          <a:lstStyle/>
          <a:p>
            <a:pPr marL="228600" lvl="1">
              <a:spcBef>
                <a:spcPts val="1000"/>
              </a:spcBef>
            </a:pPr>
            <a:r>
              <a:rPr lang="en-US" dirty="0"/>
              <a:t>Download at </a:t>
            </a:r>
            <a:r>
              <a:rPr lang="en-US" u="sng" dirty="0">
                <a:solidFill>
                  <a:schemeClr val="hlink"/>
                </a:solidFill>
                <a:latin typeface="Helvetica Neue"/>
                <a:ea typeface="Helvetica Neue"/>
                <a:cs typeface="Helvetica Neue"/>
                <a:sym typeface="Helvetica Neue"/>
                <a:hlinkClick r:id="rId2"/>
              </a:rPr>
              <a:t>http://spark.apache.org/downloads.html</a:t>
            </a:r>
          </a:p>
          <a:p>
            <a:r>
              <a:rPr lang="en-US" sz="2400" dirty="0"/>
              <a:t>Select package type as </a:t>
            </a:r>
            <a:r>
              <a:rPr lang="en-US" sz="2400" dirty="0">
                <a:sym typeface="Helvetica Neue"/>
              </a:rPr>
              <a:t>“Pre-built for Hadoop 2.7 and later” and download the compressed TAR file. Unpack the tar file after downloading</a:t>
            </a:r>
          </a:p>
          <a:p>
            <a:r>
              <a:rPr lang="en-US" sz="2400" dirty="0"/>
              <a:t>Spark’s shell provides a simple way to learn the API, as well as a powerful tool to analyze data interactively.</a:t>
            </a:r>
          </a:p>
          <a:p>
            <a:r>
              <a:rPr lang="en-US" sz="2400" dirty="0"/>
              <a:t>It is available in either Scala (which runs on the Java VM and is thus a good way to use existing Java libraries) or Python.</a:t>
            </a:r>
          </a:p>
          <a:p>
            <a:r>
              <a:rPr lang="en-US" sz="2400" dirty="0">
                <a:sym typeface="Helvetica Neue"/>
              </a:rPr>
              <a:t>Spark shell can be opened by typing “</a:t>
            </a:r>
            <a:r>
              <a:rPr lang="en-US" sz="2400" dirty="0">
                <a:solidFill>
                  <a:schemeClr val="accent6">
                    <a:lumMod val="75000"/>
                  </a:schemeClr>
                </a:solidFill>
              </a:rPr>
              <a:t>./bin/spark-shell</a:t>
            </a:r>
            <a:r>
              <a:rPr lang="en-US" sz="2400" dirty="0"/>
              <a:t>”  for Scala version and “</a:t>
            </a:r>
            <a:r>
              <a:rPr lang="en-US" sz="2400" dirty="0">
                <a:solidFill>
                  <a:schemeClr val="accent6">
                    <a:lumMod val="75000"/>
                  </a:schemeClr>
                </a:solidFill>
              </a:rPr>
              <a:t>./bin/</a:t>
            </a:r>
            <a:r>
              <a:rPr lang="en-US" sz="2400" dirty="0" err="1">
                <a:solidFill>
                  <a:schemeClr val="accent6">
                    <a:lumMod val="75000"/>
                  </a:schemeClr>
                </a:solidFill>
              </a:rPr>
              <a:t>pyspark</a:t>
            </a:r>
            <a:r>
              <a:rPr lang="en-US" sz="2400" dirty="0">
                <a:solidFill>
                  <a:schemeClr val="accent6">
                    <a:lumMod val="75000"/>
                  </a:schemeClr>
                </a:solidFill>
              </a:rPr>
              <a:t> </a:t>
            </a:r>
            <a:r>
              <a:rPr lang="en-US" sz="2400" dirty="0"/>
              <a:t>” for Python Version</a:t>
            </a:r>
          </a:p>
          <a:p>
            <a:r>
              <a:rPr lang="en-US" sz="2400" dirty="0"/>
              <a:t>Spark’s primary abstraction is a distributed collection of items called a Dataset. Datasets can be created from Hadoop </a:t>
            </a:r>
            <a:r>
              <a:rPr lang="en-US" sz="2400" dirty="0" err="1"/>
              <a:t>InputFormats</a:t>
            </a:r>
            <a:r>
              <a:rPr lang="en-US" sz="2400" dirty="0"/>
              <a:t> (such as HDFS files) or by transforming other Datasets.(Until Spark 2.0 it used to be RDD’s)</a:t>
            </a:r>
            <a:br>
              <a:rPr lang="en-US" sz="2400" dirty="0"/>
            </a:br>
            <a:endParaRPr lang="en-US" sz="2400" dirty="0">
              <a:sym typeface="Helvetica Neue"/>
            </a:endParaRPr>
          </a:p>
          <a:p>
            <a:endParaRPr lang="en-US" sz="2400" dirty="0"/>
          </a:p>
        </p:txBody>
      </p:sp>
      <p:sp>
        <p:nvSpPr>
          <p:cNvPr id="5" name="Slide Number Placeholder 4"/>
          <p:cNvSpPr>
            <a:spLocks noGrp="1"/>
          </p:cNvSpPr>
          <p:nvPr>
            <p:ph type="sldNum" sz="quarter" idx="12"/>
          </p:nvPr>
        </p:nvSpPr>
        <p:spPr/>
        <p:txBody>
          <a:bodyPr/>
          <a:lstStyle/>
          <a:p>
            <a:fld id="{8095C93C-7FA8-7549-9F1F-DF739AC72220}" type="slidenum">
              <a:rPr lang="en-US" smtClean="0"/>
              <a:t>4</a:t>
            </a:fld>
            <a:endParaRPr lang="en-US"/>
          </a:p>
        </p:txBody>
      </p:sp>
      <p:pic>
        <p:nvPicPr>
          <p:cNvPr id="4" name="Picture 3"/>
          <p:cNvPicPr>
            <a:picLocks noChangeAspect="1"/>
          </p:cNvPicPr>
          <p:nvPr/>
        </p:nvPicPr>
        <p:blipFill>
          <a:blip r:embed="rId3"/>
          <a:stretch>
            <a:fillRect/>
          </a:stretch>
        </p:blipFill>
        <p:spPr>
          <a:xfrm>
            <a:off x="1816924" y="5706316"/>
            <a:ext cx="8755083" cy="656631"/>
          </a:xfrm>
          <a:prstGeom prst="rect">
            <a:avLst/>
          </a:prstGeom>
        </p:spPr>
      </p:pic>
    </p:spTree>
    <p:extLst>
      <p:ext uri="{BB962C8B-B14F-4D97-AF65-F5344CB8AC3E}">
        <p14:creationId xmlns:p14="http://schemas.microsoft.com/office/powerpoint/2010/main" val="138786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1" y="174156"/>
            <a:ext cx="10515600" cy="1325563"/>
          </a:xfrm>
        </p:spPr>
        <p:txBody>
          <a:bodyPr>
            <a:normAutofit/>
          </a:bodyPr>
          <a:lstStyle/>
          <a:p>
            <a:r>
              <a:rPr lang="en-US" sz="2800" dirty="0"/>
              <a:t>Spark Application Overview </a:t>
            </a:r>
          </a:p>
        </p:txBody>
      </p:sp>
      <p:sp>
        <p:nvSpPr>
          <p:cNvPr id="3" name="Content Placeholder 2"/>
          <p:cNvSpPr>
            <a:spLocks noGrp="1"/>
          </p:cNvSpPr>
          <p:nvPr>
            <p:ph idx="1"/>
          </p:nvPr>
        </p:nvSpPr>
        <p:spPr>
          <a:xfrm>
            <a:off x="421341" y="1499719"/>
            <a:ext cx="11533094" cy="4351338"/>
          </a:xfrm>
        </p:spPr>
        <p:txBody>
          <a:bodyPr>
            <a:noAutofit/>
          </a:bodyPr>
          <a:lstStyle/>
          <a:p>
            <a:r>
              <a:rPr lang="en-US" sz="2200" dirty="0"/>
              <a:t>Like MapReduce applications, each Spark application is a self-contained computation that runs user-supplied code to compute a result, however spark has many advantages over MapReduce </a:t>
            </a:r>
          </a:p>
          <a:p>
            <a:r>
              <a:rPr lang="en-US" sz="2200" dirty="0"/>
              <a:t>In MapReduce, the highest-level unit of computation is a </a:t>
            </a:r>
            <a:r>
              <a:rPr lang="en-US" sz="2200" b="1" dirty="0"/>
              <a:t>job</a:t>
            </a:r>
            <a:r>
              <a:rPr lang="en-US" sz="2200" dirty="0"/>
              <a:t> while In Spark, the highest-level unit of computation is an </a:t>
            </a:r>
            <a:r>
              <a:rPr lang="en-US" sz="2200" b="1" dirty="0"/>
              <a:t>application</a:t>
            </a:r>
            <a:r>
              <a:rPr lang="en-US" sz="2200" dirty="0"/>
              <a:t>. </a:t>
            </a:r>
          </a:p>
          <a:p>
            <a:r>
              <a:rPr lang="en-US" sz="2200" dirty="0"/>
              <a:t>A Spark application can be used for a single batch job, an interactive session with multiple jobs, or a long-lived server continually satisfying requests. </a:t>
            </a:r>
          </a:p>
          <a:p>
            <a:r>
              <a:rPr lang="en-US" sz="2200" dirty="0"/>
              <a:t>MapReduce starts a process for each task. In contrast, a Spark application can have processes running on its behalf even when it's not running a job</a:t>
            </a:r>
          </a:p>
          <a:p>
            <a:r>
              <a:rPr lang="en-US" sz="2200" dirty="0"/>
              <a:t>Multiple tasks can run within the same executor. Both combine to enable extremely fast task startup time as well as in-memory data storage, resulting in orders of magnitude faster performance over MapReduce.</a:t>
            </a:r>
          </a:p>
          <a:p>
            <a:r>
              <a:rPr lang="en-US" sz="2200" dirty="0"/>
              <a:t>Spark application execution involves runtime concepts such as driver, executor, task , job and stage</a:t>
            </a:r>
          </a:p>
        </p:txBody>
      </p:sp>
      <p:sp>
        <p:nvSpPr>
          <p:cNvPr id="4" name="Slide Number Placeholder 3"/>
          <p:cNvSpPr>
            <a:spLocks noGrp="1"/>
          </p:cNvSpPr>
          <p:nvPr>
            <p:ph type="sldNum" sz="quarter" idx="12"/>
          </p:nvPr>
        </p:nvSpPr>
        <p:spPr/>
        <p:txBody>
          <a:bodyPr/>
          <a:lstStyle/>
          <a:p>
            <a:fld id="{8095C93C-7FA8-7549-9F1F-DF739AC72220}" type="slidenum">
              <a:rPr lang="en-US" smtClean="0"/>
              <a:t>5</a:t>
            </a:fld>
            <a:endParaRPr lang="en-US" dirty="0"/>
          </a:p>
        </p:txBody>
      </p:sp>
    </p:spTree>
    <p:extLst>
      <p:ext uri="{BB962C8B-B14F-4D97-AF65-F5344CB8AC3E}">
        <p14:creationId xmlns:p14="http://schemas.microsoft.com/office/powerpoint/2010/main" val="160184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0" y="28951"/>
            <a:ext cx="7886700" cy="1325563"/>
          </a:xfrm>
        </p:spPr>
        <p:txBody>
          <a:bodyPr>
            <a:normAutofit/>
          </a:bodyPr>
          <a:lstStyle/>
          <a:p>
            <a:r>
              <a:rPr lang="en-US" sz="2800" dirty="0"/>
              <a:t>Simple Spark Applications</a:t>
            </a:r>
          </a:p>
        </p:txBody>
      </p:sp>
      <p:sp>
        <p:nvSpPr>
          <p:cNvPr id="5" name="Slide Number Placeholder 4"/>
          <p:cNvSpPr>
            <a:spLocks noGrp="1"/>
          </p:cNvSpPr>
          <p:nvPr>
            <p:ph type="sldNum" sz="quarter" idx="12"/>
          </p:nvPr>
        </p:nvSpPr>
        <p:spPr/>
        <p:txBody>
          <a:bodyPr/>
          <a:lstStyle/>
          <a:p>
            <a:fld id="{8095C93C-7FA8-7549-9F1F-DF739AC72220}" type="slidenum">
              <a:rPr lang="en-US" smtClean="0"/>
              <a:t>6</a:t>
            </a:fld>
            <a:endParaRPr lang="en-US"/>
          </a:p>
        </p:txBody>
      </p:sp>
      <p:sp>
        <p:nvSpPr>
          <p:cNvPr id="3" name="TextBox 2"/>
          <p:cNvSpPr txBox="1"/>
          <p:nvPr/>
        </p:nvSpPr>
        <p:spPr>
          <a:xfrm>
            <a:off x="268940" y="1002822"/>
            <a:ext cx="11335871" cy="5509200"/>
          </a:xfrm>
          <a:prstGeom prst="rect">
            <a:avLst/>
          </a:prstGeom>
          <a:noFill/>
        </p:spPr>
        <p:txBody>
          <a:bodyPr wrap="square" rtlCol="0">
            <a:spAutoFit/>
          </a:bodyPr>
          <a:lstStyle/>
          <a:p>
            <a:r>
              <a:rPr lang="en-US" sz="2000" dirty="0"/>
              <a:t>There are several programming languages that Spark supports. Written in Scala, it already comes with capabilities to be programmed in it, however it can also run using Java or Python</a:t>
            </a:r>
          </a:p>
          <a:p>
            <a:endParaRPr lang="en-US" sz="2000" dirty="0"/>
          </a:p>
          <a:p>
            <a:pPr marL="285750" indent="-285750">
              <a:buFont typeface="Arial" panose="020B0604020202020204" pitchFamily="34" charset="0"/>
              <a:buChar char="•"/>
            </a:pPr>
            <a:r>
              <a:rPr lang="en-US" sz="2000" dirty="0"/>
              <a:t>Spark provides primarily two abstractions in its applications:</a:t>
            </a:r>
          </a:p>
          <a:p>
            <a:pPr marL="742950" lvl="1" indent="-285750">
              <a:buFont typeface="Arial" panose="020B0604020202020204" pitchFamily="34" charset="0"/>
              <a:buChar char="•"/>
            </a:pPr>
            <a:r>
              <a:rPr lang="en-US" sz="2000" dirty="0"/>
              <a:t>RDD (Resilient Distributed Dataset) --- (Dataset in newest version)</a:t>
            </a:r>
          </a:p>
          <a:p>
            <a:pPr marL="742950" lvl="1" indent="-285750">
              <a:buFont typeface="Arial" panose="020B0604020202020204" pitchFamily="34" charset="0"/>
              <a:buChar char="•"/>
            </a:pPr>
            <a:r>
              <a:rPr lang="en-US" sz="2000" dirty="0"/>
              <a:t>Two types of Shared Variables in parallel Operations</a:t>
            </a:r>
          </a:p>
          <a:p>
            <a:pPr marL="1200150" lvl="2" indent="-285750">
              <a:buFont typeface="Arial" panose="020B0604020202020204" pitchFamily="34" charset="0"/>
              <a:buChar char="•"/>
            </a:pPr>
            <a:r>
              <a:rPr lang="en-US" sz="2000" b="1" dirty="0"/>
              <a:t>Broadcast variables </a:t>
            </a:r>
            <a:r>
              <a:rPr lang="en-US" sz="2000" dirty="0"/>
              <a:t>which can be stored in the cache of each system</a:t>
            </a:r>
          </a:p>
          <a:p>
            <a:pPr marL="1200150" lvl="2" indent="-285750">
              <a:buFont typeface="Arial" panose="020B0604020202020204" pitchFamily="34" charset="0"/>
              <a:buChar char="•"/>
            </a:pPr>
            <a:r>
              <a:rPr lang="en-US" sz="2000" b="1" dirty="0"/>
              <a:t>Accumulators</a:t>
            </a:r>
            <a:r>
              <a:rPr lang="en-US" sz="2000" dirty="0"/>
              <a:t> which can help with aggregation functions such as addition</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To initiate a Spark application, the user must call the </a:t>
            </a:r>
            <a:r>
              <a:rPr lang="en-US" sz="2000" dirty="0" err="1"/>
              <a:t>SparkConfig</a:t>
            </a:r>
            <a:r>
              <a:rPr lang="en-US" sz="2000" dirty="0"/>
              <a:t> class to provide information about the Spark instance, for example location of the nodes (Local or Remote), if Local, single or multi-thread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Several Mapping and Reducer functions exist readily available including </a:t>
            </a:r>
            <a:r>
              <a:rPr lang="en-US" sz="2000" b="1" dirty="0"/>
              <a:t>sample</a:t>
            </a:r>
            <a:r>
              <a:rPr lang="en-US" sz="2000" dirty="0"/>
              <a:t>, which takes a random sample,</a:t>
            </a:r>
            <a:r>
              <a:rPr lang="en-US" sz="2000" b="1" dirty="0"/>
              <a:t> join</a:t>
            </a:r>
            <a:r>
              <a:rPr lang="en-US" sz="2000" dirty="0"/>
              <a:t>, and </a:t>
            </a:r>
            <a:r>
              <a:rPr lang="en-US" sz="2000" b="1" dirty="0" err="1"/>
              <a:t>sortbykey</a:t>
            </a:r>
            <a:endParaRPr lang="en-US" sz="2000" b="1" dirty="0"/>
          </a:p>
        </p:txBody>
      </p:sp>
      <p:pic>
        <p:nvPicPr>
          <p:cNvPr id="4" name="Picture 3"/>
          <p:cNvPicPr>
            <a:picLocks noChangeAspect="1"/>
          </p:cNvPicPr>
          <p:nvPr/>
        </p:nvPicPr>
        <p:blipFill rotWithShape="1">
          <a:blip r:embed="rId2"/>
          <a:srcRect l="12243" t="46139" r="54581" b="43199"/>
          <a:stretch/>
        </p:blipFill>
        <p:spPr>
          <a:xfrm>
            <a:off x="1970649" y="4477052"/>
            <a:ext cx="6530788" cy="1180017"/>
          </a:xfrm>
          <a:prstGeom prst="rect">
            <a:avLst/>
          </a:prstGeom>
        </p:spPr>
      </p:pic>
    </p:spTree>
    <p:extLst>
      <p:ext uri="{BB962C8B-B14F-4D97-AF65-F5344CB8AC3E}">
        <p14:creationId xmlns:p14="http://schemas.microsoft.com/office/powerpoint/2010/main" val="54396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665" y="-16451"/>
            <a:ext cx="8071338" cy="1325563"/>
          </a:xfrm>
        </p:spPr>
        <p:txBody>
          <a:bodyPr>
            <a:normAutofit/>
          </a:bodyPr>
          <a:lstStyle/>
          <a:p>
            <a:r>
              <a:rPr lang="en-US" sz="2800" dirty="0"/>
              <a:t>Simple Spark Applications Continued</a:t>
            </a:r>
          </a:p>
        </p:txBody>
      </p:sp>
      <p:sp>
        <p:nvSpPr>
          <p:cNvPr id="2" name="Slide Number Placeholder 1"/>
          <p:cNvSpPr>
            <a:spLocks noGrp="1"/>
          </p:cNvSpPr>
          <p:nvPr>
            <p:ph type="sldNum" sz="quarter" idx="12"/>
          </p:nvPr>
        </p:nvSpPr>
        <p:spPr/>
        <p:txBody>
          <a:bodyPr/>
          <a:lstStyle/>
          <a:p>
            <a:fld id="{8095C93C-7FA8-7549-9F1F-DF739AC72220}" type="slidenum">
              <a:rPr lang="en-US" smtClean="0"/>
              <a:t>7</a:t>
            </a:fld>
            <a:endParaRPr lang="en-US"/>
          </a:p>
        </p:txBody>
      </p:sp>
      <p:sp>
        <p:nvSpPr>
          <p:cNvPr id="5" name="TextBox 4"/>
          <p:cNvSpPr txBox="1"/>
          <p:nvPr/>
        </p:nvSpPr>
        <p:spPr>
          <a:xfrm>
            <a:off x="6589059" y="1194968"/>
            <a:ext cx="5419165" cy="5293757"/>
          </a:xfrm>
          <a:prstGeom prst="rect">
            <a:avLst/>
          </a:prstGeom>
          <a:noFill/>
        </p:spPr>
        <p:txBody>
          <a:bodyPr wrap="square" rtlCol="0">
            <a:spAutoFit/>
          </a:bodyPr>
          <a:lstStyle/>
          <a:p>
            <a:r>
              <a:rPr lang="en-US" sz="2000" b="1" dirty="0"/>
              <a:t>Accumulator: </a:t>
            </a:r>
            <a:r>
              <a:rPr lang="en-US" sz="2000" dirty="0"/>
              <a:t>Stores variable that can have additive and cumulative functions performed onto it. Safer than using “Global” declaration</a:t>
            </a:r>
          </a:p>
          <a:p>
            <a:endParaRPr lang="en-US" sz="2000" dirty="0"/>
          </a:p>
          <a:p>
            <a:r>
              <a:rPr lang="en-US" sz="2000" b="1" dirty="0"/>
              <a:t>Parallelize: </a:t>
            </a:r>
            <a:r>
              <a:rPr lang="en-US" sz="2000" dirty="0"/>
              <a:t>Stores </a:t>
            </a:r>
            <a:r>
              <a:rPr lang="en-US" sz="2000" dirty="0" err="1"/>
              <a:t>iterable</a:t>
            </a:r>
            <a:r>
              <a:rPr lang="en-US" sz="2000" dirty="0"/>
              <a:t> data such as a list onto a distributed dataset to be sent to clusters on network</a:t>
            </a:r>
          </a:p>
          <a:p>
            <a:endParaRPr lang="en-US" sz="2000" dirty="0"/>
          </a:p>
          <a:p>
            <a:r>
              <a:rPr lang="en-US" sz="2000" b="1" dirty="0"/>
              <a:t>Broadcast: </a:t>
            </a:r>
            <a:r>
              <a:rPr lang="en-US" sz="2000" dirty="0"/>
              <a:t>Sends variable to other memory devices in cluster. Efficient algorithm pre-built that helps reduce communication costs. Should only be used if the same data is needed in all nodes</a:t>
            </a:r>
          </a:p>
          <a:p>
            <a:endParaRPr lang="en-US" sz="2000" dirty="0"/>
          </a:p>
          <a:p>
            <a:r>
              <a:rPr lang="en-US" sz="2000" b="1" dirty="0" err="1"/>
              <a:t>Foreach</a:t>
            </a:r>
            <a:r>
              <a:rPr lang="en-US" sz="2000" b="1" dirty="0"/>
              <a:t> (Reducer): </a:t>
            </a:r>
            <a:r>
              <a:rPr lang="en-US" sz="2000" dirty="0"/>
              <a:t>Runs function on each element in dataset, output is best to be an accumulator object for safe updates</a:t>
            </a:r>
          </a:p>
          <a:p>
            <a:endParaRPr lang="en-US" dirty="0"/>
          </a:p>
        </p:txBody>
      </p:sp>
      <p:pic>
        <p:nvPicPr>
          <p:cNvPr id="7" name="Picture 6"/>
          <p:cNvPicPr>
            <a:picLocks noChangeAspect="1"/>
          </p:cNvPicPr>
          <p:nvPr/>
        </p:nvPicPr>
        <p:blipFill rotWithShape="1">
          <a:blip r:embed="rId2"/>
          <a:srcRect l="52595" t="26779" r="6752" b="13029"/>
          <a:stretch/>
        </p:blipFill>
        <p:spPr>
          <a:xfrm>
            <a:off x="243079" y="1060497"/>
            <a:ext cx="6345980" cy="5246173"/>
          </a:xfrm>
          <a:prstGeom prst="rect">
            <a:avLst/>
          </a:prstGeom>
        </p:spPr>
      </p:pic>
    </p:spTree>
    <p:extLst>
      <p:ext uri="{BB962C8B-B14F-4D97-AF65-F5344CB8AC3E}">
        <p14:creationId xmlns:p14="http://schemas.microsoft.com/office/powerpoint/2010/main" val="66441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077E-B360-4967-B009-BB817ACEBA03}"/>
              </a:ext>
            </a:extLst>
          </p:cNvPr>
          <p:cNvSpPr>
            <a:spLocks noGrp="1"/>
          </p:cNvSpPr>
          <p:nvPr>
            <p:ph type="title"/>
          </p:nvPr>
        </p:nvSpPr>
        <p:spPr>
          <a:xfrm>
            <a:off x="1096963" y="511175"/>
            <a:ext cx="6361112" cy="1225550"/>
          </a:xfrm>
        </p:spPr>
        <p:txBody>
          <a:bodyPr/>
          <a:lstStyle/>
          <a:p>
            <a:pPr fontAlgn="auto">
              <a:spcAft>
                <a:spcPts val="0"/>
              </a:spcAft>
              <a:defRPr/>
            </a:pPr>
            <a:r>
              <a:rPr lang="en-US" dirty="0" err="1">
                <a:solidFill>
                  <a:schemeClr val="tx1">
                    <a:lumMod val="75000"/>
                    <a:lumOff val="25000"/>
                  </a:schemeClr>
                </a:solidFill>
                <a:latin typeface="Microsoft Sans Serif" panose="020B0604020202020204" pitchFamily="34" charset="0"/>
                <a:cs typeface="Microsoft Sans Serif" panose="020B0604020202020204" pitchFamily="34" charset="0"/>
              </a:rPr>
              <a:t>PySpark</a:t>
            </a: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A722BC16-5BFD-4D4B-8D7A-1A64D3A5C4E3}"/>
              </a:ext>
            </a:extLst>
          </p:cNvPr>
          <p:cNvSpPr>
            <a:spLocks noGrp="1"/>
          </p:cNvSpPr>
          <p:nvPr>
            <p:ph idx="1"/>
          </p:nvPr>
        </p:nvSpPr>
        <p:spPr>
          <a:xfrm>
            <a:off x="863600" y="1876425"/>
            <a:ext cx="10291763" cy="4024313"/>
          </a:xfrm>
        </p:spPr>
        <p:txBody>
          <a:bodyPr rtlCol="0">
            <a:normAutofit/>
          </a:bodyPr>
          <a:lstStyle/>
          <a:p>
            <a:pPr marL="457200" indent="-228600" fontAlgn="auto">
              <a:spcBef>
                <a:spcPts val="0"/>
              </a:spcBef>
              <a:spcAft>
                <a:spcPts val="1200"/>
              </a:spcAft>
              <a:buFont typeface="Calibri" panose="020F0502020204030204" pitchFamily="34" charset="0"/>
              <a:buChar char="●"/>
              <a:defRPr/>
            </a:pPr>
            <a:r>
              <a:rPr lang="en" sz="2000"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IN" sz="2000" dirty="0" err="1">
                <a:solidFill>
                  <a:schemeClr val="tx1">
                    <a:lumMod val="75000"/>
                    <a:lumOff val="25000"/>
                  </a:schemeClr>
                </a:solidFill>
                <a:latin typeface="Times New Roman" panose="02020603050405020304" pitchFamily="18" charset="0"/>
                <a:cs typeface="Times New Roman" panose="02020603050405020304" pitchFamily="18" charset="0"/>
              </a:rPr>
              <a:t>ySpark</a:t>
            </a: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 in an interactive shell for Spark in Python.</a:t>
            </a:r>
            <a:endParaRPr lang="en"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457200" indent="-228600" fontAlgn="auto">
              <a:spcBef>
                <a:spcPts val="0"/>
              </a:spcBef>
              <a:spcAft>
                <a:spcPts val="1200"/>
              </a:spcAft>
              <a:buFont typeface="Calibri" panose="020F0502020204030204" pitchFamily="34" charset="0"/>
              <a:buChar char="●"/>
              <a:defRPr/>
            </a:pPr>
            <a:r>
              <a:rPr lang="en" sz="2000" dirty="0">
                <a:solidFill>
                  <a:schemeClr val="tx1">
                    <a:lumMod val="75000"/>
                    <a:lumOff val="25000"/>
                  </a:schemeClr>
                </a:solidFill>
                <a:latin typeface="Times New Roman" panose="02020603050405020304" pitchFamily="18" charset="0"/>
                <a:cs typeface="Times New Roman" panose="02020603050405020304" pitchFamily="18" charset="0"/>
              </a:rPr>
              <a:t>The bin/pyspark script launches a Python interpreter that is configured to run PySpark applications</a:t>
            </a:r>
          </a:p>
          <a:p>
            <a:pPr marL="457200" indent="-228600" fontAlgn="auto">
              <a:spcBef>
                <a:spcPts val="0"/>
              </a:spcBef>
              <a:spcAft>
                <a:spcPts val="1200"/>
              </a:spcAft>
              <a:buFont typeface="Calibri" panose="020F0502020204030204" pitchFamily="34" charset="0"/>
              <a:buChar char="●"/>
              <a:defRPr/>
            </a:pPr>
            <a:r>
              <a:rPr lang="en" sz="2000" dirty="0">
                <a:solidFill>
                  <a:schemeClr val="tx1">
                    <a:lumMod val="75000"/>
                    <a:lumOff val="25000"/>
                  </a:schemeClr>
                </a:solidFill>
                <a:latin typeface="Times New Roman" panose="02020603050405020304" pitchFamily="18" charset="0"/>
                <a:cs typeface="Times New Roman" panose="02020603050405020304" pitchFamily="18" charset="0"/>
              </a:rPr>
              <a:t>The </a:t>
            </a:r>
            <a:r>
              <a:rPr lang="en-IN" sz="2000" dirty="0" err="1">
                <a:solidFill>
                  <a:schemeClr val="tx1">
                    <a:lumMod val="75000"/>
                    <a:lumOff val="25000"/>
                  </a:schemeClr>
                </a:solidFill>
                <a:latin typeface="Times New Roman" panose="02020603050405020304" pitchFamily="18" charset="0"/>
                <a:cs typeface="Times New Roman" panose="02020603050405020304" pitchFamily="18" charset="0"/>
              </a:rPr>
              <a:t>PySpark</a:t>
            </a: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 supports Python 2.6 and above.</a:t>
            </a:r>
            <a:endParaRPr lang="en"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457200" indent="-228600" fontAlgn="auto">
              <a:spcBef>
                <a:spcPts val="0"/>
              </a:spcBef>
              <a:spcAft>
                <a:spcPts val="1200"/>
              </a:spcAft>
              <a:buFont typeface="Calibri" panose="020F0502020204030204" pitchFamily="34" charset="0"/>
              <a:buChar char="●"/>
              <a:defRPr/>
            </a:pP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The Python shell can be used explore data interactively and is a simple way to learn the API:</a:t>
            </a:r>
          </a:p>
          <a:p>
            <a:pPr marL="228600" indent="0" fontAlgn="auto">
              <a:spcBef>
                <a:spcPts val="0"/>
              </a:spcBef>
              <a:spcAft>
                <a:spcPts val="1200"/>
              </a:spcAft>
              <a:buNone/>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8095C93C-7FA8-7549-9F1F-DF739AC72220}" type="slidenum">
              <a:rPr lang="en-US" smtClean="0"/>
              <a:t>8</a:t>
            </a:fld>
            <a:endParaRPr lang="en-US"/>
          </a:p>
        </p:txBody>
      </p:sp>
      <p:pic>
        <p:nvPicPr>
          <p:cNvPr id="28676" name="Picture 5">
            <a:extLst>
              <a:ext uri="{FF2B5EF4-FFF2-40B4-BE49-F238E27FC236}">
                <a16:creationId xmlns:a16="http://schemas.microsoft.com/office/drawing/2014/main" id="{AC4DE992-CAB6-4C44-8931-CB7D3B756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511175"/>
            <a:ext cx="35496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90">
            <a:extLst>
              <a:ext uri="{FF2B5EF4-FFF2-40B4-BE49-F238E27FC236}">
                <a16:creationId xmlns:a16="http://schemas.microsoft.com/office/drawing/2014/main" id="{ED4C9C3A-81D7-4491-8489-7A0ED2A54A16}"/>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1172" y="3888581"/>
            <a:ext cx="6713806" cy="111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5676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077E-B360-4967-B009-BB817ACEBA03}"/>
              </a:ext>
            </a:extLst>
          </p:cNvPr>
          <p:cNvSpPr>
            <a:spLocks noGrp="1"/>
          </p:cNvSpPr>
          <p:nvPr>
            <p:ph type="title"/>
          </p:nvPr>
        </p:nvSpPr>
        <p:spPr>
          <a:xfrm>
            <a:off x="1096963" y="511175"/>
            <a:ext cx="6361112" cy="1225550"/>
          </a:xfrm>
        </p:spPr>
        <p:txBody>
          <a:bodyPr/>
          <a:lstStyle/>
          <a:p>
            <a:pPr fontAlgn="auto">
              <a:spcAft>
                <a:spcPts val="0"/>
              </a:spcAft>
              <a:defRPr/>
            </a:pPr>
            <a:r>
              <a:rPr lang="en-US" dirty="0" err="1">
                <a:solidFill>
                  <a:schemeClr val="tx1">
                    <a:lumMod val="75000"/>
                    <a:lumOff val="25000"/>
                  </a:schemeClr>
                </a:solidFill>
                <a:latin typeface="Microsoft Sans Serif" panose="020B0604020202020204" pitchFamily="34" charset="0"/>
                <a:cs typeface="Microsoft Sans Serif" panose="020B0604020202020204" pitchFamily="34" charset="0"/>
              </a:rPr>
              <a:t>PySpark</a:t>
            </a: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A722BC16-5BFD-4D4B-8D7A-1A64D3A5C4E3}"/>
              </a:ext>
            </a:extLst>
          </p:cNvPr>
          <p:cNvSpPr>
            <a:spLocks noGrp="1"/>
          </p:cNvSpPr>
          <p:nvPr>
            <p:ph idx="1"/>
          </p:nvPr>
        </p:nvSpPr>
        <p:spPr>
          <a:xfrm>
            <a:off x="863600" y="1876425"/>
            <a:ext cx="10291763" cy="4024313"/>
          </a:xfrm>
        </p:spPr>
        <p:txBody>
          <a:bodyPr rtlCol="0">
            <a:normAutofit/>
          </a:bodyPr>
          <a:lstStyle/>
          <a:p>
            <a:pPr marL="457200" indent="-228600" fontAlgn="auto">
              <a:spcBef>
                <a:spcPts val="0"/>
              </a:spcBef>
              <a:spcAft>
                <a:spcPts val="1200"/>
              </a:spcAft>
              <a:buFont typeface="Calibri" panose="020F0502020204030204" pitchFamily="34" charset="0"/>
              <a:buChar char="●"/>
              <a:defRPr/>
            </a:pP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By default, the bin/</a:t>
            </a:r>
            <a:r>
              <a:rPr lang="en-IN" sz="2000" dirty="0" err="1">
                <a:solidFill>
                  <a:schemeClr val="tx1">
                    <a:lumMod val="75000"/>
                    <a:lumOff val="25000"/>
                  </a:schemeClr>
                </a:solidFill>
                <a:latin typeface="Times New Roman" panose="02020603050405020304" pitchFamily="18" charset="0"/>
                <a:cs typeface="Times New Roman" panose="02020603050405020304" pitchFamily="18" charset="0"/>
              </a:rPr>
              <a:t>pyspark</a:t>
            </a: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 shell creates </a:t>
            </a:r>
            <a:r>
              <a:rPr lang="en-IN" sz="2000" dirty="0" err="1">
                <a:solidFill>
                  <a:schemeClr val="tx1">
                    <a:lumMod val="75000"/>
                    <a:lumOff val="25000"/>
                  </a:schemeClr>
                </a:solidFill>
                <a:latin typeface="Times New Roman" panose="02020603050405020304" pitchFamily="18" charset="0"/>
                <a:cs typeface="Times New Roman" panose="02020603050405020304" pitchFamily="18" charset="0"/>
              </a:rPr>
              <a:t>SparkContext</a:t>
            </a: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 that runs applications.</a:t>
            </a:r>
          </a:p>
          <a:p>
            <a:pPr marL="457200" indent="-228600" fontAlgn="auto">
              <a:spcBef>
                <a:spcPts val="0"/>
              </a:spcBef>
              <a:spcAft>
                <a:spcPts val="1200"/>
              </a:spcAft>
              <a:buFont typeface="Calibri" panose="020F0502020204030204" pitchFamily="34" charset="0"/>
              <a:buChar char="●"/>
              <a:defRPr/>
            </a:pP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In </a:t>
            </a:r>
            <a:r>
              <a:rPr lang="en-IN" sz="2000" dirty="0" err="1">
                <a:solidFill>
                  <a:schemeClr val="tx1">
                    <a:lumMod val="75000"/>
                    <a:lumOff val="25000"/>
                  </a:schemeClr>
                </a:solidFill>
                <a:latin typeface="Times New Roman" panose="02020603050405020304" pitchFamily="18" charset="0"/>
                <a:cs typeface="Times New Roman" panose="02020603050405020304" pitchFamily="18" charset="0"/>
              </a:rPr>
              <a:t>PySpark</a:t>
            </a: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 RDDs(Resilient Distributed Dataset) support the same methods as their Scala counterparts but take Python functions and return Python collection types.</a:t>
            </a:r>
          </a:p>
          <a:p>
            <a:pPr marL="457200" indent="-228600" fontAlgn="auto">
              <a:spcBef>
                <a:spcPts val="0"/>
              </a:spcBef>
              <a:spcAft>
                <a:spcPts val="1200"/>
              </a:spcAft>
              <a:buFont typeface="Calibri" panose="020F0502020204030204" pitchFamily="34" charset="0"/>
              <a:buChar char="●"/>
              <a:defRPr/>
            </a:pPr>
            <a:r>
              <a:rPr lang="en-IN" sz="2000" dirty="0">
                <a:solidFill>
                  <a:schemeClr val="tx1">
                    <a:lumMod val="75000"/>
                    <a:lumOff val="25000"/>
                  </a:schemeClr>
                </a:solidFill>
                <a:latin typeface="Times New Roman" panose="02020603050405020304" pitchFamily="18" charset="0"/>
                <a:cs typeface="Times New Roman" panose="02020603050405020304" pitchFamily="18" charset="0"/>
              </a:rPr>
              <a:t>Spark revolves around the concept of a resilient distributed dataset (RDD), which is a fault-tolerant collection of elements that can be operated on in parallel. There are two ways to create RDDs:</a:t>
            </a:r>
            <a:endParaRPr lang="en"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indent="0" fontAlgn="auto">
              <a:spcBef>
                <a:spcPts val="0"/>
              </a:spcBef>
              <a:spcAft>
                <a:spcPts val="1200"/>
              </a:spcAft>
              <a:buNone/>
              <a:defRPr/>
            </a:pPr>
            <a:endParaRPr lang="en-US" dirty="0">
              <a:solidFill>
                <a:schemeClr val="tx1">
                  <a:lumMod val="75000"/>
                  <a:lumOff val="25000"/>
                </a:schemeClr>
              </a:solidFill>
              <a:latin typeface="Microsoft Sans Serif" panose="020B0604020202020204" pitchFamily="34" charset="0"/>
              <a:cs typeface="Microsoft Sans Serif" panose="020B0604020202020204" pitchFamily="34" charset="0"/>
            </a:endParaRPr>
          </a:p>
        </p:txBody>
      </p:sp>
      <p:sp>
        <p:nvSpPr>
          <p:cNvPr id="5" name="Slide Number Placeholder 4"/>
          <p:cNvSpPr>
            <a:spLocks noGrp="1"/>
          </p:cNvSpPr>
          <p:nvPr>
            <p:ph type="sldNum" sz="quarter" idx="12"/>
          </p:nvPr>
        </p:nvSpPr>
        <p:spPr/>
        <p:txBody>
          <a:bodyPr/>
          <a:lstStyle/>
          <a:p>
            <a:fld id="{8095C93C-7FA8-7549-9F1F-DF739AC72220}" type="slidenum">
              <a:rPr lang="en-US" smtClean="0"/>
              <a:t>9</a:t>
            </a:fld>
            <a:endParaRPr lang="en-US"/>
          </a:p>
        </p:txBody>
      </p:sp>
      <p:pic>
        <p:nvPicPr>
          <p:cNvPr id="28676" name="Picture 5">
            <a:extLst>
              <a:ext uri="{FF2B5EF4-FFF2-40B4-BE49-F238E27FC236}">
                <a16:creationId xmlns:a16="http://schemas.microsoft.com/office/drawing/2014/main" id="{AC4DE992-CAB6-4C44-8931-CB7D3B756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511175"/>
            <a:ext cx="35496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27F4E03-159D-4388-BD61-17ED9D0AED77}"/>
              </a:ext>
            </a:extLst>
          </p:cNvPr>
          <p:cNvPicPr>
            <a:picLocks noChangeAspect="1"/>
          </p:cNvPicPr>
          <p:nvPr/>
        </p:nvPicPr>
        <p:blipFill>
          <a:blip r:embed="rId3"/>
          <a:stretch>
            <a:fillRect/>
          </a:stretch>
        </p:blipFill>
        <p:spPr>
          <a:xfrm>
            <a:off x="2373557" y="3996398"/>
            <a:ext cx="4748780" cy="983566"/>
          </a:xfrm>
          <a:prstGeom prst="rect">
            <a:avLst/>
          </a:prstGeom>
        </p:spPr>
      </p:pic>
      <p:pic>
        <p:nvPicPr>
          <p:cNvPr id="6" name="Picture 5">
            <a:extLst>
              <a:ext uri="{FF2B5EF4-FFF2-40B4-BE49-F238E27FC236}">
                <a16:creationId xmlns:a16="http://schemas.microsoft.com/office/drawing/2014/main" id="{F100F17E-97B0-4997-930E-3361F0B31218}"/>
              </a:ext>
            </a:extLst>
          </p:cNvPr>
          <p:cNvPicPr>
            <a:picLocks noChangeAspect="1"/>
          </p:cNvPicPr>
          <p:nvPr/>
        </p:nvPicPr>
        <p:blipFill>
          <a:blip r:embed="rId4"/>
          <a:stretch>
            <a:fillRect/>
          </a:stretch>
        </p:blipFill>
        <p:spPr>
          <a:xfrm>
            <a:off x="2373557" y="5109502"/>
            <a:ext cx="5420808" cy="791236"/>
          </a:xfrm>
          <a:prstGeom prst="rect">
            <a:avLst/>
          </a:prstGeom>
        </p:spPr>
      </p:pic>
    </p:spTree>
    <p:extLst>
      <p:ext uri="{BB962C8B-B14F-4D97-AF65-F5344CB8AC3E}">
        <p14:creationId xmlns:p14="http://schemas.microsoft.com/office/powerpoint/2010/main" val="1568763750"/>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897</Words>
  <Application>Microsoft Office PowerPoint</Application>
  <PresentationFormat>Widescreen</PresentationFormat>
  <Paragraphs>92</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Corbel</vt:lpstr>
      <vt:lpstr>Courier New</vt:lpstr>
      <vt:lpstr>Helvetica Neue</vt:lpstr>
      <vt:lpstr>Microsoft Sans Serif</vt:lpstr>
      <vt:lpstr>Times New Roman</vt:lpstr>
      <vt:lpstr>Office Theme</vt:lpstr>
      <vt:lpstr>Spark Presentation</vt:lpstr>
      <vt:lpstr>Overview</vt:lpstr>
      <vt:lpstr>Overview</vt:lpstr>
      <vt:lpstr>Downloading and Getting started </vt:lpstr>
      <vt:lpstr>Spark Application Overview </vt:lpstr>
      <vt:lpstr>Simple Spark Applications</vt:lpstr>
      <vt:lpstr>Simple Spark Applications Continued</vt:lpstr>
      <vt:lpstr>PySpark</vt:lpstr>
      <vt:lpstr>PySpark</vt:lpstr>
      <vt:lpstr>Introduction to Scala</vt:lpstr>
      <vt:lpstr>Scala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Arun kumar</cp:lastModifiedBy>
  <cp:revision>13</cp:revision>
  <dcterms:created xsi:type="dcterms:W3CDTF">2017-09-21T17:36:18Z</dcterms:created>
  <dcterms:modified xsi:type="dcterms:W3CDTF">2017-10-02T15:43:07Z</dcterms:modified>
</cp:coreProperties>
</file>