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9" r:id="rId7"/>
    <p:sldId id="273" r:id="rId8"/>
    <p:sldId id="270" r:id="rId9"/>
    <p:sldId id="271" r:id="rId10"/>
    <p:sldId id="272" r:id="rId11"/>
    <p:sldId id="274" r:id="rId12"/>
    <p:sldId id="265" r:id="rId13"/>
    <p:sldId id="266" r:id="rId14"/>
    <p:sldId id="267" r:id="rId15"/>
    <p:sldId id="268" r:id="rId16"/>
    <p:sldId id="261" r:id="rId17"/>
    <p:sldId id="262" r:id="rId18"/>
    <p:sldId id="263" r:id="rId19"/>
    <p:sldId id="26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8935L+9ap/OxIZRnn65yqLA23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9"/>
    <p:restoredTop sz="93553"/>
  </p:normalViewPr>
  <p:slideViewPr>
    <p:cSldViewPr snapToGrid="0">
      <p:cViewPr varScale="1">
        <p:scale>
          <a:sx n="63" d="100"/>
          <a:sy n="63" d="100"/>
        </p:scale>
        <p:origin x="7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e735ce18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e735ce18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6e735ce18c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e71afb85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e71afb85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6e71afb85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e71afb8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e71afb853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6e71afb853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e71afb85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e71afb853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6e71afb853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e71afb85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e71afb853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6e71afb853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6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e735ce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e735ce1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6e735ce1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e735ce18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e735ce18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6e735ce18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e735ce1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e735ce1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6e735ce18c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9" name="Google Shape;119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" name="Google Shape;120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2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22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22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5" name="Google Shape;135;p2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2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Clr>
                <a:schemeClr val="lt1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"/>
          <p:cNvPicPr preferRelativeResize="0"/>
          <p:nvPr/>
        </p:nvPicPr>
        <p:blipFill rotWithShape="1">
          <a:blip r:embed="rId21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/>
          <p:cNvPicPr preferRelativeResize="0"/>
          <p:nvPr/>
        </p:nvPicPr>
        <p:blipFill rotWithShape="1">
          <a:blip r:embed="rId22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6"/>
          <p:cNvPicPr preferRelativeResize="0"/>
          <p:nvPr/>
        </p:nvPicPr>
        <p:blipFill rotWithShape="1">
          <a:blip r:embed="rId23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/>
          <p:cNvPicPr preferRelativeResize="0"/>
          <p:nvPr/>
        </p:nvPicPr>
        <p:blipFill rotWithShape="1">
          <a:blip r:embed="rId24">
            <a:alphaModFix/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analytics/hadoop/hdf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torialspoint.com/zookeeper/index.htm" TargetMode="External"/><Relationship Id="rId3" Type="http://schemas.openxmlformats.org/officeDocument/2006/relationships/hyperlink" Target="https://youtu.be/rxnXHlaSohM" TargetMode="External"/><Relationship Id="rId7" Type="http://schemas.openxmlformats.org/officeDocument/2006/relationships/hyperlink" Target="https://youtu.be/kN01ELCAsn8" TargetMode="External"/><Relationship Id="rId2" Type="http://schemas.openxmlformats.org/officeDocument/2006/relationships/hyperlink" Target="https://www.tutorialspoint.com/apache_pig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torialspoint.com/hbase/index.htm" TargetMode="External"/><Relationship Id="rId5" Type="http://schemas.openxmlformats.org/officeDocument/2006/relationships/hyperlink" Target="https://youtu.be/uY7Rr7ru9E4" TargetMode="External"/><Relationship Id="rId4" Type="http://schemas.openxmlformats.org/officeDocument/2006/relationships/hyperlink" Target="https://www.tutorialspoint.com/hive/index.htm" TargetMode="External"/><Relationship Id="rId9" Type="http://schemas.openxmlformats.org/officeDocument/2006/relationships/hyperlink" Target="https://youtu.be/Kgf9EjTNuc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"/>
          <p:cNvPicPr preferRelativeResize="0"/>
          <p:nvPr/>
        </p:nvPicPr>
        <p:blipFill rotWithShape="1">
          <a:blip r:embed="rId3">
            <a:alphaModFix amt="40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n-US" b="1" dirty="0">
                <a:solidFill>
                  <a:schemeClr val="lt1"/>
                </a:solidFill>
              </a:rPr>
              <a:t>Introduction to</a:t>
            </a:r>
            <a:br>
              <a:rPr lang="en-US" b="1" dirty="0">
                <a:solidFill>
                  <a:schemeClr val="lt1"/>
                </a:solidFill>
              </a:rPr>
            </a:br>
            <a:r>
              <a:rPr lang="en-US" b="1" dirty="0">
                <a:solidFill>
                  <a:schemeClr val="lt1"/>
                </a:solidFill>
              </a:rPr>
              <a:t>PIG, HIVE, HBASE &amp; ZOOKEEPER</a:t>
            </a:r>
            <a:endParaRPr b="1" dirty="0"/>
          </a:p>
        </p:txBody>
      </p:sp>
      <p:sp>
        <p:nvSpPr>
          <p:cNvPr id="159" name="Google Shape;159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9DE4-057E-4BF9-B530-BD608A19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Hive vs relational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2FC3F-78A1-48F7-A77A-C778E8E26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545996"/>
            <a:ext cx="9775220" cy="49758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By using Hive, we can perform some peculiar functionality that is not achieved in Relational Databases</a:t>
            </a:r>
          </a:p>
          <a:p>
            <a:endParaRPr lang="en-US" sz="2200" dirty="0"/>
          </a:p>
          <a:p>
            <a:r>
              <a:rPr lang="en-US" sz="2200" dirty="0"/>
              <a:t>Relational databases are of “Schema on READ and Schema on Write” Hive is "Schema on READ only”</a:t>
            </a:r>
          </a:p>
          <a:p>
            <a:endParaRPr lang="en-US" sz="2200" dirty="0"/>
          </a:p>
          <a:p>
            <a:r>
              <a:rPr lang="en-US" sz="2200" dirty="0"/>
              <a:t>No support for Update or Delete in HIVE</a:t>
            </a:r>
          </a:p>
          <a:p>
            <a:endParaRPr lang="en-US" sz="2200" dirty="0"/>
          </a:p>
          <a:p>
            <a:r>
              <a:rPr lang="en-US" sz="2200" dirty="0"/>
              <a:t>No support for inserting single rows</a:t>
            </a:r>
          </a:p>
          <a:p>
            <a:endParaRPr lang="en-US" sz="2200" dirty="0"/>
          </a:p>
          <a:p>
            <a:r>
              <a:rPr lang="en-US" sz="2200" dirty="0"/>
              <a:t>Supports Partitioning and Bucketing</a:t>
            </a:r>
          </a:p>
          <a:p>
            <a:pPr marL="13716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628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4ACC-3955-424F-9FA8-2DA2D5D3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09" y="151060"/>
            <a:ext cx="9404723" cy="1400530"/>
          </a:xfrm>
        </p:spPr>
        <p:txBody>
          <a:bodyPr/>
          <a:lstStyle/>
          <a:p>
            <a:r>
              <a:rPr lang="en-US" b="1" dirty="0"/>
              <a:t>Hive vs pig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8C5C0-E945-415A-93E6-93EC78757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10717900" cy="4195481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DAEB18-951B-4967-8387-0C33ECE67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618110"/>
              </p:ext>
            </p:extLst>
          </p:nvPr>
        </p:nvGraphicFramePr>
        <p:xfrm>
          <a:off x="370788" y="1327861"/>
          <a:ext cx="11450424" cy="5183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212">
                  <a:extLst>
                    <a:ext uri="{9D8B030D-6E8A-4147-A177-3AD203B41FA5}">
                      <a16:colId xmlns:a16="http://schemas.microsoft.com/office/drawing/2014/main" val="758307635"/>
                    </a:ext>
                  </a:extLst>
                </a:gridCol>
                <a:gridCol w="5725212">
                  <a:extLst>
                    <a:ext uri="{9D8B030D-6E8A-4147-A177-3AD203B41FA5}">
                      <a16:colId xmlns:a16="http://schemas.microsoft.com/office/drawing/2014/main" val="4139907199"/>
                    </a:ext>
                  </a:extLst>
                </a:gridCol>
              </a:tblGrid>
              <a:tr h="51979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Pig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entury Gothic" panose="020B0502020202020204" pitchFamily="34" charset="0"/>
                        </a:rPr>
                        <a:t>Hive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06600"/>
                  </a:ext>
                </a:extLst>
              </a:tr>
              <a:tr h="184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Procedural Data Flow Language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Declarative SQL Language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126027"/>
                  </a:ext>
                </a:extLst>
              </a:tr>
              <a:tr h="258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It expects good development environments and debuggers.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It expects better integration with technologies.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80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Operates on client side of a cluster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Operates on server side of a cluster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5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Used for data analysis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Used for creating reports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2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It is used to build complex data pipelines and Machine learning such as researchers and programmers.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This is used to analyze the data that is available such as Business Analysts.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62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Does not have a thrift server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entury Gothic" panose="020B0502020202020204" pitchFamily="34" charset="0"/>
                        </a:rPr>
                        <a:t>Thrift Server 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50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1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e735ce18c_0_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</a:rPr>
              <a:t>What is HBase?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0" name="Google Shape;220;g6e735ce18c_0_0"/>
          <p:cNvSpPr txBox="1">
            <a:spLocks noGrp="1"/>
          </p:cNvSpPr>
          <p:nvPr>
            <p:ph type="body" idx="1"/>
          </p:nvPr>
        </p:nvSpPr>
        <p:spPr>
          <a:xfrm>
            <a:off x="645212" y="2052918"/>
            <a:ext cx="94047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•</a:t>
            </a:r>
            <a:r>
              <a:rPr lang="en-US" sz="2400" dirty="0"/>
              <a:t>HBase is a column-oriented non-relational database  management system that runs on top of </a:t>
            </a:r>
            <a:r>
              <a:rPr lang="en-US" sz="2400" u="sng" dirty="0">
                <a:hlinkClick r:id="rId3"/>
              </a:rPr>
              <a:t>Hadoop Distributed File System (HDFS)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•</a:t>
            </a:r>
            <a:r>
              <a:rPr lang="en-US" sz="2400" dirty="0"/>
              <a:t>Bigtable like capabilities - read/write access to Big Data.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•</a:t>
            </a:r>
            <a:r>
              <a:rPr lang="en-US" sz="2400" dirty="0"/>
              <a:t>It is an open source project and is horizontally scalable.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•</a:t>
            </a:r>
            <a:r>
              <a:rPr lang="en-US" sz="2400" dirty="0"/>
              <a:t>HBase isn’t a relational data store.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•</a:t>
            </a:r>
            <a:r>
              <a:rPr lang="en-US" sz="2400" dirty="0"/>
              <a:t>HBase applications are written in Java.</a:t>
            </a:r>
            <a:endParaRPr sz="24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</a:rPr>
              <a:t>•</a:t>
            </a:r>
            <a:r>
              <a:rPr lang="en-US" sz="2400" dirty="0" err="1"/>
              <a:t>Hbase</a:t>
            </a:r>
            <a:r>
              <a:rPr lang="en-US" sz="2400" dirty="0"/>
              <a:t> does support writing applications in Apache Avro,      REST and Thrift. </a:t>
            </a:r>
            <a:endParaRPr sz="2400"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e735ce18c_0_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lt1"/>
                </a:solidFill>
              </a:rPr>
              <a:t>Hbase</a:t>
            </a:r>
            <a:r>
              <a:rPr lang="en-US" b="1" dirty="0">
                <a:solidFill>
                  <a:schemeClr val="lt1"/>
                </a:solidFill>
              </a:rPr>
              <a:t> Features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27" name="Google Shape;227;g6e735ce18c_0_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Linear and modular scalability.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sz="2200" dirty="0">
              <a:latin typeface="Century Gothic" panose="020B0502020202020204" pitchFamily="34" charset="-128"/>
              <a:ea typeface="Century Gothic" panose="020B0502020202020204" pitchFamily="34" charset="-128"/>
              <a:cs typeface="Calibri"/>
              <a:sym typeface="Calibri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Integrates with Hadoop both as a source and a destination</a:t>
            </a:r>
            <a:endParaRPr sz="2200" dirty="0">
              <a:latin typeface="Century Gothic" panose="020B0502020202020204" pitchFamily="34" charset="-128"/>
              <a:ea typeface="Century Gothic" panose="020B0502020202020204" pitchFamily="34" charset="-128"/>
              <a:cs typeface="Calibri"/>
              <a:sym typeface="Calibri"/>
            </a:endParaRPr>
          </a:p>
          <a:p>
            <a:pPr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Automatic and configurable </a:t>
            </a:r>
            <a:r>
              <a:rPr lang="en-US" sz="2200" dirty="0" err="1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sharding</a:t>
            </a: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 of tables.</a:t>
            </a:r>
            <a:endParaRPr sz="2200" dirty="0">
              <a:latin typeface="Century Gothic" panose="020B0502020202020204" pitchFamily="34" charset="-128"/>
              <a:ea typeface="Century Gothic" panose="020B0502020202020204" pitchFamily="34" charset="-128"/>
              <a:cs typeface="Calibri"/>
              <a:sym typeface="Calibri"/>
            </a:endParaRPr>
          </a:p>
          <a:p>
            <a:pPr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Automatic failure support.</a:t>
            </a:r>
            <a:endParaRPr sz="2200" dirty="0">
              <a:latin typeface="Century Gothic" panose="020B0502020202020204" pitchFamily="34" charset="-128"/>
              <a:ea typeface="Century Gothic" panose="020B0502020202020204" pitchFamily="34" charset="-128"/>
              <a:cs typeface="Calibri"/>
              <a:sym typeface="Calibri"/>
            </a:endParaRPr>
          </a:p>
          <a:p>
            <a:pPr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Provides data replication across clusters.</a:t>
            </a:r>
            <a:endParaRPr sz="2200" dirty="0">
              <a:latin typeface="Century Gothic" panose="020B0502020202020204" pitchFamily="34" charset="-128"/>
              <a:ea typeface="Century Gothic" panose="020B0502020202020204" pitchFamily="34" charset="-128"/>
              <a:cs typeface="Calibri"/>
              <a:sym typeface="Calibri"/>
            </a:endParaRPr>
          </a:p>
          <a:p>
            <a:pPr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cs typeface="Calibri"/>
                <a:sym typeface="Calibri"/>
              </a:rPr>
              <a:t>Easy to use Java API for client access.</a:t>
            </a:r>
            <a:endParaRPr sz="2200" dirty="0">
              <a:latin typeface="Century Gothic" panose="020B0502020202020204" pitchFamily="34" charset="-128"/>
              <a:ea typeface="Century Gothic" panose="020B0502020202020204" pitchFamily="34" charset="-128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e735ce18c_0_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HBase architecture or data flow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g6e735ce18c_0_16"/>
          <p:cNvSpPr txBox="1">
            <a:spLocks noGrp="1"/>
          </p:cNvSpPr>
          <p:nvPr>
            <p:ph type="body" idx="1"/>
          </p:nvPr>
        </p:nvSpPr>
        <p:spPr>
          <a:xfrm>
            <a:off x="6895681" y="1412775"/>
            <a:ext cx="4491900" cy="47728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/>
              <a:t>HMaster</a:t>
            </a:r>
            <a:r>
              <a:rPr lang="en-US" b="1" dirty="0"/>
              <a:t>: </a:t>
            </a:r>
            <a:r>
              <a:rPr lang="en-US" dirty="0" err="1"/>
              <a:t>HMaster</a:t>
            </a:r>
            <a:r>
              <a:rPr lang="en-US" dirty="0"/>
              <a:t> is a lightweight process that assigns regions to region servers in the Hadoop cluster for load balancing.</a:t>
            </a:r>
            <a:endParaRPr dirty="0"/>
          </a:p>
          <a:p>
            <a:pPr marL="101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Region Server: </a:t>
            </a:r>
            <a:r>
              <a:rPr lang="en-US" dirty="0"/>
              <a:t>These are the worker nodes which handle read, write, update, and delete requests from clients. Region Server process, runs on every node in the </a:t>
            </a:r>
            <a:r>
              <a:rPr lang="en-US" dirty="0" err="1"/>
              <a:t>hadoop</a:t>
            </a:r>
            <a:r>
              <a:rPr lang="en-US" dirty="0"/>
              <a:t> cluster. Region Server runs on HDFS </a:t>
            </a:r>
            <a:r>
              <a:rPr lang="en-US" dirty="0" err="1"/>
              <a:t>DataNode</a:t>
            </a:r>
            <a:r>
              <a:rPr lang="en-US" dirty="0"/>
              <a:t> </a:t>
            </a:r>
            <a:endParaRPr dirty="0"/>
          </a:p>
          <a:p>
            <a:pPr marL="101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/>
              <a:t>ZooKeeper</a:t>
            </a:r>
            <a:r>
              <a:rPr lang="en-US" b="1" dirty="0"/>
              <a:t>: </a:t>
            </a:r>
            <a:r>
              <a:rPr lang="en-US" dirty="0" err="1"/>
              <a:t>ZooKeeper</a:t>
            </a:r>
            <a:r>
              <a:rPr lang="en-US" dirty="0"/>
              <a:t> service keeps track of all the region servers that are there in </a:t>
            </a:r>
            <a:r>
              <a:rPr lang="en-US" dirty="0" err="1"/>
              <a:t>Hbase</a:t>
            </a:r>
            <a:r>
              <a:rPr lang="en-US" dirty="0"/>
              <a:t> cluster.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5" name="Google Shape;235;g6e735ce18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00" y="1525499"/>
            <a:ext cx="5812250" cy="436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e735ce18c_0_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lt1"/>
                </a:solidFill>
              </a:rPr>
              <a:t>Hbase</a:t>
            </a:r>
            <a:r>
              <a:rPr lang="en-US" dirty="0">
                <a:solidFill>
                  <a:schemeClr val="lt1"/>
                </a:solidFill>
              </a:rPr>
              <a:t> Pros and Cons: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42" name="Google Shape;242;g6e735ce18c_0_25"/>
          <p:cNvSpPr txBox="1">
            <a:spLocks noGrp="1"/>
          </p:cNvSpPr>
          <p:nvPr>
            <p:ph type="body" idx="1"/>
          </p:nvPr>
        </p:nvSpPr>
        <p:spPr>
          <a:xfrm>
            <a:off x="1053295" y="2025374"/>
            <a:ext cx="8808335" cy="35420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accent1"/>
                </a:solidFill>
              </a:rPr>
              <a:t>•	</a:t>
            </a:r>
            <a:r>
              <a:rPr lang="en-US" sz="2400" dirty="0"/>
              <a:t>Handles Large datasets.</a:t>
            </a:r>
            <a:endParaRPr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accent1"/>
                </a:solidFill>
              </a:rPr>
              <a:t>•	</a:t>
            </a:r>
            <a:r>
              <a:rPr lang="en-US" sz="2400" dirty="0"/>
              <a:t>Fast processing.</a:t>
            </a:r>
            <a:endParaRPr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accent1"/>
                </a:solidFill>
              </a:rPr>
              <a:t>•	</a:t>
            </a:r>
            <a:r>
              <a:rPr lang="en-US" sz="2400" dirty="0"/>
              <a:t>Failover support and load sharing.</a:t>
            </a:r>
            <a:endParaRPr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accent1"/>
                </a:solidFill>
              </a:rPr>
              <a:t>•	</a:t>
            </a:r>
            <a:r>
              <a:rPr lang="en-US" sz="2400" dirty="0"/>
              <a:t>Easy to use Java API for client access.</a:t>
            </a:r>
            <a:endParaRPr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accent1"/>
                </a:solidFill>
              </a:rPr>
              <a:t>•	</a:t>
            </a:r>
            <a:r>
              <a:rPr lang="en-US" sz="2400" dirty="0"/>
              <a:t>Consistency, Schema-less and scalability.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e71afb853_0_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Zookeeper: Introduction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92" name="Google Shape;192;g6e71afb853_0_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 sz="2400" dirty="0" err="1">
                <a:solidFill>
                  <a:srgbClr val="FFFFFF"/>
                </a:solidFill>
              </a:rPr>
              <a:t>ZooKeeper</a:t>
            </a:r>
            <a:r>
              <a:rPr lang="en-US" sz="2400" dirty="0">
                <a:solidFill>
                  <a:srgbClr val="FFFFFF"/>
                </a:solidFill>
              </a:rPr>
              <a:t> is an open source Apache™ project that provides a centralized infrastructure and services that enable synchronization.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457200" lvl="0" indent="-3200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40"/>
              <a:buChar char="●"/>
            </a:pPr>
            <a:r>
              <a:rPr lang="en-US" sz="2400" dirty="0" err="1">
                <a:solidFill>
                  <a:srgbClr val="FFFFFF"/>
                </a:solidFill>
              </a:rPr>
              <a:t>ZooKeeper</a:t>
            </a:r>
            <a:r>
              <a:rPr lang="en-US" sz="2400" dirty="0">
                <a:solidFill>
                  <a:srgbClr val="FFFFFF"/>
                </a:solidFill>
              </a:rPr>
              <a:t> provides an infrastructure for cross-node synchronization by maintaining status type information in memory on </a:t>
            </a:r>
            <a:r>
              <a:rPr lang="en-US" sz="2400" dirty="0" err="1">
                <a:solidFill>
                  <a:srgbClr val="FFFFFF"/>
                </a:solidFill>
              </a:rPr>
              <a:t>ZooKeeper</a:t>
            </a:r>
            <a:r>
              <a:rPr lang="en-US" sz="2400" dirty="0">
                <a:solidFill>
                  <a:srgbClr val="FFFFFF"/>
                </a:solidFill>
              </a:rPr>
              <a:t> servers.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e71afb853_0_15"/>
          <p:cNvSpPr txBox="1">
            <a:spLocks noGrp="1"/>
          </p:cNvSpPr>
          <p:nvPr>
            <p:ph type="title"/>
          </p:nvPr>
        </p:nvSpPr>
        <p:spPr>
          <a:xfrm>
            <a:off x="645211" y="414093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Features of Zookeeper: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g6e71afb853_0_15"/>
          <p:cNvSpPr txBox="1">
            <a:spLocks noGrp="1"/>
          </p:cNvSpPr>
          <p:nvPr>
            <p:ph type="body" idx="1"/>
          </p:nvPr>
        </p:nvSpPr>
        <p:spPr>
          <a:xfrm>
            <a:off x="850000" y="1506825"/>
            <a:ext cx="9910200" cy="49370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Fast Processing:</a:t>
            </a: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 Zookeeper is especially fast in "read-dominant" workloads (i.e. workloads in which reads are much more common than writes).</a:t>
            </a: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Reliable System:</a:t>
            </a: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 This system is very reliable as it keeps working even if a node fails.</a:t>
            </a: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Scalable:</a:t>
            </a: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 The performance of </a:t>
            </a:r>
            <a:r>
              <a:rPr lang="en-US" sz="2200" dirty="0" err="1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ZooKeeper</a:t>
            </a: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 can be improved by adding nodes.</a:t>
            </a: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Simple Architecture:</a:t>
            </a: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 The architecture of </a:t>
            </a:r>
            <a:r>
              <a:rPr lang="en-US" sz="2200" dirty="0" err="1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ZooKeeper</a:t>
            </a: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 is quite simple as there is a shared hierarchical namespace which helps coordinating the processes.</a:t>
            </a: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e71afb853_0_23"/>
          <p:cNvSpPr txBox="1">
            <a:spLocks noGrp="1"/>
          </p:cNvSpPr>
          <p:nvPr>
            <p:ph type="body" idx="1"/>
          </p:nvPr>
        </p:nvSpPr>
        <p:spPr>
          <a:xfrm>
            <a:off x="1777275" y="2339789"/>
            <a:ext cx="8146654" cy="42091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endParaRPr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One leader Zookeeper server synchronizes a set of follower Zookeeper servers to be accessed by clients.</a:t>
            </a: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Clients access Zookeeper servers to retrieve and update synchronization information of the entire cluster.</a:t>
            </a: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</a:rPr>
              <a:t>Clients only connect to one server at a time.</a:t>
            </a:r>
            <a:endParaRPr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</p:txBody>
      </p:sp>
      <p:pic>
        <p:nvPicPr>
          <p:cNvPr id="206" name="Google Shape;206;g6e71afb853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275" y="309100"/>
            <a:ext cx="7804600" cy="30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e71afb853_0_31"/>
          <p:cNvSpPr txBox="1">
            <a:spLocks noGrp="1"/>
          </p:cNvSpPr>
          <p:nvPr>
            <p:ph type="title"/>
          </p:nvPr>
        </p:nvSpPr>
        <p:spPr>
          <a:xfrm>
            <a:off x="646100" y="452723"/>
            <a:ext cx="9404700" cy="109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Components of Zookeeper: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13" name="Google Shape;213;g6e71afb853_0_31"/>
          <p:cNvSpPr txBox="1">
            <a:spLocks noGrp="1"/>
          </p:cNvSpPr>
          <p:nvPr>
            <p:ph type="body" idx="1"/>
          </p:nvPr>
        </p:nvSpPr>
        <p:spPr>
          <a:xfrm>
            <a:off x="1103300" y="1344706"/>
            <a:ext cx="9772800" cy="5011244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Client: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Node in our distributed application cluster, access information from the server. Interacts with the server to know that the connection is established.</a:t>
            </a:r>
            <a:endParaRPr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Server: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Node in our </a:t>
            </a:r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ZooKeeper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ensemble, provides all the services to clients. Gives acknowledgement to client to inform that the server is alive.</a:t>
            </a:r>
            <a:endParaRPr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Ensemble: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Ensemble are group of </a:t>
            </a:r>
            <a:r>
              <a:rPr lang="en-US" dirty="0" err="1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ZooKeeper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servers. The minimum number of nodes that is required to form an ensemble is 3</a:t>
            </a:r>
            <a:endParaRPr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Leader: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Server node which performs automatic recovery if any of the connected node failed. Leaders are elected on service startup.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Follower:</a:t>
            </a:r>
            <a:r>
              <a:rPr lang="en-US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Server node which follows leader instruction.</a:t>
            </a:r>
            <a:endParaRPr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 dirty="0"/>
              <a:t>What is PIG?</a:t>
            </a:r>
            <a:endParaRPr b="1" dirty="0"/>
          </a:p>
        </p:txBody>
      </p:sp>
      <p:sp>
        <p:nvSpPr>
          <p:cNvPr id="165" name="Google Shape;165;p2"/>
          <p:cNvSpPr txBox="1">
            <a:spLocks noGrp="1"/>
          </p:cNvSpPr>
          <p:nvPr>
            <p:ph type="body" idx="1"/>
          </p:nvPr>
        </p:nvSpPr>
        <p:spPr>
          <a:xfrm>
            <a:off x="1103312" y="1508290"/>
            <a:ext cx="9897768" cy="474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US" sz="2200" b="1" u="sng" dirty="0"/>
              <a:t>Apache Pig</a:t>
            </a:r>
            <a:r>
              <a:rPr lang="en-US" sz="2200" dirty="0"/>
              <a:t> is a platform for analyzing large data sets that consists of a high-level language for expressing data analysis programs, coupled with infrastructure for evaluating these programs.</a:t>
            </a:r>
            <a:endParaRPr sz="22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SzPts val="1480"/>
              <a:buNone/>
            </a:pPr>
            <a:r>
              <a:rPr lang="en-US" sz="2200" dirty="0"/>
              <a:t>The salient property of Pig programs is that their structure is amenable to substantial parallelization, which in turns enables them to handle very large data sets.</a:t>
            </a:r>
            <a:endParaRPr sz="22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SzPts val="1480"/>
              <a:buNone/>
            </a:pPr>
            <a:r>
              <a:rPr lang="en-US" sz="2200" dirty="0"/>
              <a:t>Apache Pig creates a simpler procedural language abstraction over MapReduce to expose a more SQL-like interface for Hadoop applications.</a:t>
            </a:r>
            <a:endParaRPr sz="2200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SzPts val="1480"/>
              <a:buNone/>
            </a:pPr>
            <a:r>
              <a:rPr lang="en-US" sz="2200" b="1" u="sng" dirty="0"/>
              <a:t>PIG Latin</a:t>
            </a:r>
            <a:r>
              <a:rPr lang="en-US" sz="2200" dirty="0"/>
              <a:t> - A high-level language developed by Pig where programmers can develop their own functions for reading, writing and processing data.</a:t>
            </a:r>
            <a:endParaRPr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58F9-FB57-BA42-8ED0-0AC7B40A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20072-DDEA-2E4E-AA2A-0C3474257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398494"/>
            <a:ext cx="9404723" cy="5006788"/>
          </a:xfrm>
        </p:spPr>
        <p:txBody>
          <a:bodyPr/>
          <a:lstStyle/>
          <a:p>
            <a:pPr marL="0" lvl="0" indent="0">
              <a:spcBef>
                <a:spcPts val="1600"/>
              </a:spcBef>
              <a:buNone/>
            </a:pPr>
            <a:r>
              <a:rPr lang="en-GB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PIG :</a:t>
            </a:r>
            <a:r>
              <a:rPr lang="en-GB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</a:t>
            </a: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hlinkClick r:id="rId2"/>
              </a:rPr>
              <a:t>https://www.tutorialspoint.com/apache_pig/index.htm</a:t>
            </a:r>
            <a:endParaRPr lang="en-US" sz="2200" dirty="0"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GB" sz="2200" u="sng" dirty="0">
                <a:solidFill>
                  <a:schemeClr val="accent5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  <a:hlinkClick r:id="rId3"/>
              </a:rPr>
              <a:t>https://youtu.be/rxnXHlaSohM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200" b="1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HIVE : </a:t>
            </a: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hlinkClick r:id="rId4"/>
              </a:rPr>
              <a:t>https://www.tutorialspoint.com/hive/index.htm</a:t>
            </a:r>
            <a:endParaRPr lang="en-US" sz="2200" dirty="0">
              <a:latin typeface="Century Gothic" panose="020B0502020202020204" pitchFamily="34" charset="-128"/>
              <a:ea typeface="Century Gothic" panose="020B0502020202020204" pitchFamily="34" charset="-128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GB" sz="2200" u="sng" dirty="0">
              <a:solidFill>
                <a:schemeClr val="accent5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  <a:hlinkClick r:id="rId5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200" u="sng" dirty="0">
                <a:solidFill>
                  <a:schemeClr val="accent5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  <a:hlinkClick r:id="rId5"/>
              </a:rPr>
              <a:t>https://youtu.be/uY7Rr7ru9E4</a:t>
            </a:r>
            <a:endParaRPr lang="en-GB" sz="2200" u="sng" dirty="0">
              <a:solidFill>
                <a:schemeClr val="accent5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GB" sz="2200" b="1" dirty="0" err="1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Hbase</a:t>
            </a:r>
            <a:r>
              <a:rPr lang="en-GB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:</a:t>
            </a:r>
            <a:r>
              <a:rPr lang="en-GB" sz="2200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</a:t>
            </a: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hlinkClick r:id="rId6"/>
              </a:rPr>
              <a:t>https://www.tutorialspoint.com/hbase/index.htm</a:t>
            </a:r>
            <a:endParaRPr lang="en-GB"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GB" sz="2200" u="sng" dirty="0">
                <a:solidFill>
                  <a:schemeClr val="accent5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  <a:hlinkClick r:id="rId7"/>
              </a:rPr>
              <a:t>https://youtu.be/kN01ELCAsn8</a:t>
            </a:r>
            <a:endParaRPr lang="en-GB" sz="2200" u="sng" dirty="0">
              <a:solidFill>
                <a:schemeClr val="accent5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GB" sz="2200" b="1" dirty="0" err="1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ZooKeeper</a:t>
            </a:r>
            <a:r>
              <a:rPr lang="en-GB" sz="2200" b="1" dirty="0">
                <a:solidFill>
                  <a:srgbClr val="FFFFFF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</a:rPr>
              <a:t> : </a:t>
            </a:r>
            <a:r>
              <a:rPr lang="en-US" sz="2200" dirty="0">
                <a:latin typeface="Century Gothic" panose="020B0502020202020204" pitchFamily="34" charset="-128"/>
                <a:ea typeface="Century Gothic" panose="020B0502020202020204" pitchFamily="34" charset="-128"/>
                <a:hlinkClick r:id="rId8"/>
              </a:rPr>
              <a:t>https://www.tutorialspoint.com/zookeeper/index.htm</a:t>
            </a:r>
            <a:endParaRPr lang="en-GB" sz="2200" b="1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GB" sz="2200" u="sng" dirty="0">
                <a:solidFill>
                  <a:schemeClr val="hlink"/>
                </a:solidFill>
                <a:latin typeface="Century Gothic" panose="020B0502020202020204" pitchFamily="34" charset="-128"/>
                <a:ea typeface="Century Gothic" panose="020B0502020202020204" pitchFamily="34" charset="-128"/>
                <a:cs typeface="Arial"/>
                <a:sym typeface="Arial"/>
                <a:hlinkClick r:id="rId9"/>
              </a:rPr>
              <a:t>https://youtu.be/Kgf9EjTNucM</a:t>
            </a:r>
            <a:endParaRPr lang="en-GB" sz="2200" dirty="0">
              <a:solidFill>
                <a:srgbClr val="FFFFFF"/>
              </a:solidFill>
              <a:latin typeface="Century Gothic" panose="020B0502020202020204" pitchFamily="34" charset="-128"/>
              <a:ea typeface="Century Gothic" panose="020B0502020202020204" pitchFamily="34" charset="-128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0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6368-AABF-2E49-9370-EE4F0360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6389-A0EE-A143-9999-C8C0C2A4E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3600" dirty="0"/>
          </a:p>
          <a:p>
            <a:r>
              <a:rPr lang="en-US" sz="3600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423289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7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 dirty="0"/>
              <a:t>PIG Characteristics</a:t>
            </a:r>
            <a:endParaRPr b="1" dirty="0"/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1103312" y="1517516"/>
            <a:ext cx="8946541" cy="47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200" b="1" dirty="0"/>
              <a:t>Operator Set  - </a:t>
            </a:r>
            <a:r>
              <a:rPr lang="en-US" sz="2200" dirty="0"/>
              <a:t>Many operations like join, filter and sort can be performed through these operators.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200" b="1" dirty="0"/>
              <a:t>Programming ease </a:t>
            </a:r>
            <a:r>
              <a:rPr lang="en-US" sz="2200" dirty="0"/>
              <a:t>- Pig Latin closely resembles to SQL. It is also easy to write a Pig script if you’re good at SQL.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200" b="1" dirty="0"/>
              <a:t>User defined functions</a:t>
            </a:r>
            <a:r>
              <a:rPr lang="en-US" sz="2200" dirty="0"/>
              <a:t> – Through Pig developers can create UDFs in other programming languages like Java and invoke them in Pig scripts.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200" b="1" dirty="0"/>
              <a:t>Extensibility</a:t>
            </a:r>
            <a:r>
              <a:rPr lang="en-US" sz="2200" dirty="0"/>
              <a:t> – Developers can develop their own functions to read, process and write data.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200" b="1" dirty="0"/>
              <a:t>Optimization opportunities</a:t>
            </a:r>
            <a:r>
              <a:rPr lang="en-US" sz="2200" dirty="0"/>
              <a:t> – Pig tasks optimize their execution automatically. The programmers only need to focus on semantics of the language.</a:t>
            </a:r>
            <a:endParaRPr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 dirty="0"/>
              <a:t>Pig Latin -  Data Flow:</a:t>
            </a:r>
            <a:endParaRPr b="1" dirty="0"/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SzPts val="1600"/>
              <a:buChar char="►"/>
            </a:pPr>
            <a:r>
              <a:rPr lang="en-US" sz="22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 LOAD statement to read data from the system</a:t>
            </a:r>
            <a:endParaRPr sz="2200" dirty="0"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SzPts val="1600"/>
              <a:buChar char="►"/>
            </a:pPr>
            <a:r>
              <a:rPr lang="en-US" sz="22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 series of “transformation” statement to process the data</a:t>
            </a:r>
            <a:endParaRPr sz="2200" dirty="0">
              <a:latin typeface="Century Gothic" panose="020B0502020202020204" pitchFamily="34" charset="0"/>
            </a:endParaRPr>
          </a:p>
          <a:p>
            <a:pPr marL="342900" lvl="0" indent="-342900" algn="l" rtl="0">
              <a:spcBef>
                <a:spcPts val="1600"/>
              </a:spcBef>
              <a:spcAft>
                <a:spcPts val="0"/>
              </a:spcAft>
              <a:buSzPts val="1600"/>
              <a:buChar char="►"/>
            </a:pPr>
            <a:r>
              <a:rPr lang="en-US" sz="22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 DUMP statement to view results or STORE statement to save the result</a:t>
            </a:r>
            <a:endParaRPr sz="2200" dirty="0">
              <a:latin typeface="Century Gothic" panose="020B0502020202020204" pitchFamily="34" charset="0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200" dirty="0">
              <a:latin typeface="Century Gothic" panose="020B0502020202020204" pitchFamily="34" charset="0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200" dirty="0">
              <a:latin typeface="Century Gothic" panose="020B0502020202020204" pitchFamily="34" charset="0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200" dirty="0">
              <a:latin typeface="Century Gothic" panose="020B0502020202020204" pitchFamily="34" charset="0"/>
            </a:endParaRPr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302" y="4411744"/>
            <a:ext cx="8445551" cy="136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415600" y="4260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</a:pPr>
            <a:r>
              <a:rPr lang="en-US" b="1" dirty="0"/>
              <a:t>PIG Pros and Cons:</a:t>
            </a:r>
            <a:endParaRPr b="1" dirty="0"/>
          </a:p>
        </p:txBody>
      </p:sp>
      <p:sp>
        <p:nvSpPr>
          <p:cNvPr id="184" name="Google Shape;184;p5"/>
          <p:cNvSpPr txBox="1">
            <a:spLocks noGrp="1"/>
          </p:cNvSpPr>
          <p:nvPr>
            <p:ph type="body" idx="1"/>
          </p:nvPr>
        </p:nvSpPr>
        <p:spPr>
          <a:xfrm>
            <a:off x="6193600" y="1356966"/>
            <a:ext cx="5582800" cy="53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/>
              <a:t>Cons:</a:t>
            </a:r>
            <a:endParaRPr sz="2400" b="1" dirty="0"/>
          </a:p>
          <a:p>
            <a:pPr marL="512229" lvl="0" indent="-342900" algn="l" rtl="0">
              <a:spcBef>
                <a:spcPts val="2133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2200" dirty="0"/>
              <a:t>There is not a good ide or plugin for Vim which provides more functionality than syntax completion to write the pig scripts.</a:t>
            </a:r>
          </a:p>
          <a:p>
            <a:pPr marL="512229" lvl="0" indent="-342900" algn="l" rtl="0">
              <a:spcBef>
                <a:spcPts val="2133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2200" dirty="0"/>
              <a:t>Not mature. Even if it has been around for quite some time, it is still in the development. </a:t>
            </a:r>
          </a:p>
          <a:p>
            <a:pPr marL="512229" lvl="0" indent="-342900" algn="l" rtl="0"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-US" sz="2200" dirty="0"/>
              <a:t>Pig does not support random writes to update small portions of data, all writes are bulk, streaming writes, just like MapReduce.</a:t>
            </a:r>
          </a:p>
          <a:p>
            <a:pPr marL="27093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33" dirty="0"/>
          </a:p>
        </p:txBody>
      </p:sp>
      <p:sp>
        <p:nvSpPr>
          <p:cNvPr id="185" name="Google Shape;185;p5"/>
          <p:cNvSpPr txBox="1"/>
          <p:nvPr/>
        </p:nvSpPr>
        <p:spPr>
          <a:xfrm>
            <a:off x="415600" y="1433366"/>
            <a:ext cx="5582800" cy="508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Average"/>
                <a:cs typeface="Average"/>
                <a:sym typeface="Average"/>
              </a:rPr>
              <a:t>Pros:</a:t>
            </a:r>
            <a:endParaRPr sz="2200" b="1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Average"/>
              <a:cs typeface="Average"/>
              <a:sym typeface="Average"/>
            </a:endParaRPr>
          </a:p>
          <a:p>
            <a:pPr marL="512229" marR="0" lvl="0" indent="-3429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It has many advanced features built-in such as joins, secondary sort, many optimizations, predicate push-down, etc.</a:t>
            </a:r>
            <a:endParaRPr sz="2200" b="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512229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Provides a decent abstraction for Map-Reduce jobs, allowing for a faster result than creating your own MR jobs</a:t>
            </a:r>
            <a:endParaRPr sz="2200" b="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512229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Can handle large and unstructured datasets.</a:t>
            </a:r>
            <a:endParaRPr sz="2200" b="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7BB5-D5DD-4905-B0FC-03717C52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Hive?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5A799-FDAE-401D-956C-FF1444DD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9577257" cy="4352363"/>
          </a:xfrm>
        </p:spPr>
        <p:txBody>
          <a:bodyPr>
            <a:no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200" b="1" dirty="0"/>
              <a:t>Apache Hive</a:t>
            </a:r>
            <a:r>
              <a:rPr lang="en-US" sz="2200" dirty="0"/>
              <a:t> is a data warehouse software project built on top of Apache Hadoop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200" dirty="0"/>
              <a:t>Used for data query and analysis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200" dirty="0">
                <a:sym typeface="Arial"/>
              </a:rPr>
              <a:t>Developed</a:t>
            </a:r>
            <a:r>
              <a:rPr lang="en-US" sz="2200" dirty="0"/>
              <a:t> by Facebook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200" dirty="0"/>
              <a:t>Provides SQL type language for querying called HiveQL or HQL</a:t>
            </a: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sz="2200" dirty="0"/>
              <a:t>The Hive shell is the primary way that we will interact with Hive</a:t>
            </a:r>
          </a:p>
        </p:txBody>
      </p:sp>
    </p:spTree>
    <p:extLst>
      <p:ext uri="{BB962C8B-B14F-4D97-AF65-F5344CB8AC3E}">
        <p14:creationId xmlns:p14="http://schemas.microsoft.com/office/powerpoint/2010/main" val="1579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4557-A6A4-45AB-B349-AC96671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Hive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AC741-6437-479A-BF7E-15C67C606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689" y="1474741"/>
            <a:ext cx="8946541" cy="469297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SzPct val="100000"/>
            </a:pPr>
            <a:r>
              <a:rPr lang="en-US" sz="2200" dirty="0"/>
              <a:t>It stores schema in a database and processed data into HDFS</a:t>
            </a:r>
          </a:p>
          <a:p>
            <a:pPr marL="342900" indent="-342900">
              <a:spcBef>
                <a:spcPts val="0"/>
              </a:spcBef>
              <a:buSzPct val="100000"/>
            </a:pPr>
            <a:endParaRPr lang="en-US" sz="2200" dirty="0"/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200" dirty="0"/>
              <a:t>It is designed for OLAP</a:t>
            </a:r>
          </a:p>
          <a:p>
            <a:pPr marL="342900" indent="-342900">
              <a:spcBef>
                <a:spcPts val="0"/>
              </a:spcBef>
              <a:buSzPct val="100000"/>
            </a:pPr>
            <a:endParaRPr lang="en-US" sz="2200" dirty="0"/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200" dirty="0"/>
              <a:t>It provides SQL type language for querying called HiveQL or HQL</a:t>
            </a:r>
          </a:p>
          <a:p>
            <a:pPr marL="342900" indent="-342900">
              <a:spcBef>
                <a:spcPts val="0"/>
              </a:spcBef>
              <a:buSzPct val="100000"/>
            </a:pPr>
            <a:endParaRPr lang="en-US" sz="2200" dirty="0"/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200" dirty="0"/>
              <a:t>It is familiar, fast, scalable, and extensible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200" dirty="0"/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200" dirty="0"/>
              <a:t>Automatic and configurable sharing of tables</a:t>
            </a:r>
          </a:p>
          <a:p>
            <a:pPr marL="342900" indent="-342900">
              <a:spcBef>
                <a:spcPts val="1600"/>
              </a:spcBef>
              <a:buSzPct val="100000"/>
            </a:pPr>
            <a:r>
              <a:rPr lang="en-US" sz="2200" dirty="0"/>
              <a:t>Automatic failover support</a:t>
            </a:r>
          </a:p>
          <a:p>
            <a:pPr marL="342900" indent="-342900">
              <a:spcBef>
                <a:spcPts val="1600"/>
              </a:spcBef>
              <a:buSzPct val="100000"/>
            </a:pPr>
            <a:r>
              <a:rPr lang="en-US" sz="2200" dirty="0"/>
              <a:t>Strictly consistent read and writes</a:t>
            </a:r>
          </a:p>
        </p:txBody>
      </p:sp>
    </p:spTree>
    <p:extLst>
      <p:ext uri="{BB962C8B-B14F-4D97-AF65-F5344CB8AC3E}">
        <p14:creationId xmlns:p14="http://schemas.microsoft.com/office/powerpoint/2010/main" val="102625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A08D-256D-45B7-BFDC-01072252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Hive architecture or data 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4A56-C0B4-4E59-92A0-87D8E35AE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1876" y="1555424"/>
            <a:ext cx="6721312" cy="4692976"/>
          </a:xfrm>
        </p:spPr>
        <p:txBody>
          <a:bodyPr>
            <a:normAutofit fontScale="92500" lnSpcReduction="10000"/>
          </a:bodyPr>
          <a:lstStyle/>
          <a:p>
            <a:pPr lvl="0" indent="-35560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bg1"/>
                </a:solidFill>
              </a:rPr>
              <a:t>UI: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dirty="0"/>
              <a:t>Users submits queries and other operations to the system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 indent="-35560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bg1"/>
                </a:solidFill>
              </a:rPr>
              <a:t>Driver: </a:t>
            </a:r>
            <a:r>
              <a:rPr lang="en-US" dirty="0"/>
              <a:t>Session handles, executes and fetches APIs modeled on JDBC/ODBC interfaces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 indent="-355600">
              <a:spcBef>
                <a:spcPts val="0"/>
              </a:spcBef>
              <a:buSzPct val="100000"/>
            </a:pPr>
            <a:r>
              <a:rPr lang="en-US" b="1" dirty="0" err="1">
                <a:solidFill>
                  <a:schemeClr val="bg1"/>
                </a:solidFill>
              </a:rPr>
              <a:t>Metastore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dirty="0"/>
              <a:t>Stores all the structure information of the various tables and partitions in the warehouse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 indent="-35560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bg1"/>
                </a:solidFill>
              </a:rPr>
              <a:t>Compiler: </a:t>
            </a:r>
            <a:r>
              <a:rPr lang="en-US" dirty="0"/>
              <a:t>Converts the HiveQL into a plan for execution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lvl="0" indent="-355600">
              <a:spcBef>
                <a:spcPts val="0"/>
              </a:spcBef>
              <a:buSzPct val="100000"/>
            </a:pPr>
            <a:r>
              <a:rPr lang="en-US" b="1" dirty="0">
                <a:solidFill>
                  <a:schemeClr val="bg1"/>
                </a:solidFill>
              </a:rPr>
              <a:t>Execution Engine: </a:t>
            </a:r>
            <a:r>
              <a:rPr lang="en-US" dirty="0"/>
              <a:t>Manages dependencies between these different stages of the plan and executes these stages on the appropriate system components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71831-00DA-4FE8-8377-9AF45E0B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6" y="1555424"/>
            <a:ext cx="5231876" cy="49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1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328C-580B-4647-91F7-E814124A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Hive Pros and Cons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673D3-87CA-4F43-A08B-8F07131CF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035" y="1481457"/>
            <a:ext cx="5193793" cy="4781515"/>
          </a:xfrm>
        </p:spPr>
        <p:txBody>
          <a:bodyPr>
            <a:normAutofit fontScale="92500"/>
          </a:bodyPr>
          <a:lstStyle/>
          <a:p>
            <a:pPr marL="88900" lvl="0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sz="2600" b="1" dirty="0"/>
              <a:t>Pros</a:t>
            </a:r>
            <a:endParaRPr lang="en-US" b="1" dirty="0"/>
          </a:p>
          <a:p>
            <a:pPr lvl="0"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Easy way to process large scale data</a:t>
            </a:r>
          </a:p>
          <a:p>
            <a:pPr lvl="0"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Converting variety of format within Hive is simple</a:t>
            </a:r>
          </a:p>
          <a:p>
            <a:pPr lvl="0"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Supports SQL based queries</a:t>
            </a:r>
          </a:p>
          <a:p>
            <a:pPr lvl="0"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Multiple users can simultaneously query the data using HiveQL</a:t>
            </a:r>
          </a:p>
          <a:p>
            <a:pPr lvl="0"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Allows to write custom MapReduce framework processes to perform more detailed data analysis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15D8F0-CDDC-40B6-9821-37D19344D00F}"/>
              </a:ext>
            </a:extLst>
          </p:cNvPr>
          <p:cNvSpPr txBox="1">
            <a:spLocks/>
          </p:cNvSpPr>
          <p:nvPr/>
        </p:nvSpPr>
        <p:spPr>
          <a:xfrm>
            <a:off x="6096000" y="1481456"/>
            <a:ext cx="5193793" cy="47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88900" indent="0">
              <a:lnSpc>
                <a:spcPct val="150000"/>
              </a:lnSpc>
              <a:spcBef>
                <a:spcPts val="0"/>
              </a:spcBef>
              <a:buSzPct val="100000"/>
              <a:buFont typeface="Noto Sans Symbols"/>
              <a:buNone/>
            </a:pPr>
            <a:r>
              <a:rPr lang="en-US" sz="2600" b="1" dirty="0"/>
              <a:t>Cons</a:t>
            </a:r>
            <a:endParaRPr lang="en-US" b="1" dirty="0"/>
          </a:p>
          <a:p>
            <a:pPr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Not designed for Online transaction processing (OLTP)</a:t>
            </a:r>
          </a:p>
          <a:p>
            <a:pPr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Hive supports overwriting or apprehending data, but not updates and deletes</a:t>
            </a:r>
          </a:p>
          <a:p>
            <a:pPr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Subqueries are not supported </a:t>
            </a:r>
          </a:p>
          <a:p>
            <a:pPr indent="-3683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dirty="0"/>
              <a:t>No easy way to append data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45238"/>
      </p:ext>
    </p:extLst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1260</Words>
  <Application>Microsoft Office PowerPoint</Application>
  <PresentationFormat>Widescreen</PresentationFormat>
  <Paragraphs>168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Century Gothic</vt:lpstr>
      <vt:lpstr>Arial</vt:lpstr>
      <vt:lpstr>Noto Sans Symbols</vt:lpstr>
      <vt:lpstr>Ion</vt:lpstr>
      <vt:lpstr>Introduction to PIG, HIVE, HBASE &amp; ZOOKEEPER</vt:lpstr>
      <vt:lpstr>What is PIG?</vt:lpstr>
      <vt:lpstr>PIG Characteristics</vt:lpstr>
      <vt:lpstr>Pig Latin -  Data Flow:</vt:lpstr>
      <vt:lpstr>PIG Pros and Cons:</vt:lpstr>
      <vt:lpstr>What is Hive?</vt:lpstr>
      <vt:lpstr>Hive Features</vt:lpstr>
      <vt:lpstr>Hive architecture or data flow</vt:lpstr>
      <vt:lpstr>Hive Pros and Cons</vt:lpstr>
      <vt:lpstr>Hive vs relational database</vt:lpstr>
      <vt:lpstr>Hive vs pig</vt:lpstr>
      <vt:lpstr>What is HBase?</vt:lpstr>
      <vt:lpstr>Hbase Features</vt:lpstr>
      <vt:lpstr>HBase architecture or data flow</vt:lpstr>
      <vt:lpstr>Hbase Pros and Cons: </vt:lpstr>
      <vt:lpstr>Zookeeper: Introduction</vt:lpstr>
      <vt:lpstr>Features of Zookeeper:</vt:lpstr>
      <vt:lpstr>PowerPoint Presentation</vt:lpstr>
      <vt:lpstr>Components of Zookeeper:</vt:lpstr>
      <vt:lpstr>References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PIG, HIVE, HBASE &amp; ZOOKEEPER</dc:title>
  <dc:creator>Shashank C</dc:creator>
  <cp:lastModifiedBy>Tanmay Mhaske</cp:lastModifiedBy>
  <cp:revision>26</cp:revision>
  <dcterms:created xsi:type="dcterms:W3CDTF">2020-02-01T16:05:22Z</dcterms:created>
  <dcterms:modified xsi:type="dcterms:W3CDTF">2020-02-19T00:04:10Z</dcterms:modified>
</cp:coreProperties>
</file>