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Old Standard TT"/>
      <p:regular r:id="rId27"/>
      <p:bold r:id="rId28"/>
      <p: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1F3881A-2647-41DB-BF5B-8C4ECC5E3CEA}">
  <a:tblStyle styleId="{51F3881A-2647-41DB-BF5B-8C4ECC5E3C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OldStandardTT-bold.fntdata"/><Relationship Id="rId27" Type="http://schemas.openxmlformats.org/officeDocument/2006/relationships/font" Target="fonts/OldStandardTT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OldStandardT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77d3070b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77d3070b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77d3070b2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77d3070b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7841371d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7841371d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7841371d8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7841371d8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7841371d8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7841371d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77d3070b2_3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77d3070b2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77d3070b2_3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77d3070b2_3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77d3070b2_3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77d3070b2_3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77f445b52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77f445b52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766c16f70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766c16f7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1bea111c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1bea111c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766c16f7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766c16f7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7841371d8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7841371d8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766c16f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766c16f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766c16f7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766c16f7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56f390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56f390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756f3906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756f3906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756f3906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756f3906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5f8a7da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5f8a7da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hyperlink" Target="https://youtu.be/kN01ELCAsn8" TargetMode="External"/><Relationship Id="rId10" Type="http://schemas.openxmlformats.org/officeDocument/2006/relationships/hyperlink" Target="https://youtu.be/uY7Rr7ru9E4" TargetMode="External"/><Relationship Id="rId13" Type="http://schemas.openxmlformats.org/officeDocument/2006/relationships/hyperlink" Target="https://youtu.be/Kgf9EjTNucM" TargetMode="External"/><Relationship Id="rId12" Type="http://schemas.openxmlformats.org/officeDocument/2006/relationships/hyperlink" Target="https://youtu.be/kN01ELCAsn8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pig.apache.org" TargetMode="External"/><Relationship Id="rId4" Type="http://schemas.openxmlformats.org/officeDocument/2006/relationships/hyperlink" Target="https://hive.apache.org/" TargetMode="External"/><Relationship Id="rId9" Type="http://schemas.openxmlformats.org/officeDocument/2006/relationships/hyperlink" Target="https://youtu.be/uY7Rr7ru9E4" TargetMode="External"/><Relationship Id="rId15" Type="http://schemas.openxmlformats.org/officeDocument/2006/relationships/hyperlink" Target="https://youtu.be/Kgf9EjTNucM" TargetMode="External"/><Relationship Id="rId14" Type="http://schemas.openxmlformats.org/officeDocument/2006/relationships/hyperlink" Target="https://youtu.be/Kgf9EjTNucM" TargetMode="External"/><Relationship Id="rId5" Type="http://schemas.openxmlformats.org/officeDocument/2006/relationships/hyperlink" Target="https://zookeeper.apache.org/" TargetMode="External"/><Relationship Id="rId6" Type="http://schemas.openxmlformats.org/officeDocument/2006/relationships/hyperlink" Target="https://www.edureka.co/blog/hbase-architecture/" TargetMode="External"/><Relationship Id="rId7" Type="http://schemas.openxmlformats.org/officeDocument/2006/relationships/hyperlink" Target="https://youtu.be/rxnXHlaSohM" TargetMode="External"/><Relationship Id="rId8" Type="http://schemas.openxmlformats.org/officeDocument/2006/relationships/hyperlink" Target="https://youtu.be/rxnXHlaSoh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162975" y="478100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Introduction to 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1844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</a:t>
            </a:r>
            <a:r>
              <a:rPr b="1" lang="en">
                <a:solidFill>
                  <a:srgbClr val="FFFFFF"/>
                </a:solidFill>
              </a:rPr>
              <a:t>Pig		       Hive    	          HBase  		  	 Zookeeper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540125"/>
            <a:ext cx="8520600" cy="21145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Pig vs Hive</a:t>
            </a:r>
            <a:endParaRPr b="1"/>
          </a:p>
        </p:txBody>
      </p:sp>
      <p:sp>
        <p:nvSpPr>
          <p:cNvPr id="130" name="Google Shape;13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aphicFrame>
        <p:nvGraphicFramePr>
          <p:cNvPr id="131" name="Google Shape;131;p22"/>
          <p:cNvGraphicFramePr/>
          <p:nvPr/>
        </p:nvGraphicFramePr>
        <p:xfrm>
          <a:off x="952500" y="112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{51F3881A-2647-41DB-BF5B-8C4ECC5E3CEA}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                </a:t>
                      </a:r>
                      <a:r>
                        <a:rPr b="1" lang="en" sz="1800"/>
                        <a:t>Pig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             </a:t>
                      </a:r>
                      <a:r>
                        <a:rPr b="1" lang="en" sz="1800"/>
                        <a:t>Hive</a:t>
                      </a:r>
                      <a:endParaRPr b="1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Procedural Data Flow Language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Declarative SQL Language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Operates on client side of a cluster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Operates on server side of a cluster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Used for data analysis</a:t>
                      </a:r>
                      <a:endParaRPr sz="16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Used for creating reports</a:t>
                      </a:r>
                      <a:endParaRPr sz="16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It is used to build complex data pipelines and Machine learning such as researchers and programmers.</a:t>
                      </a:r>
                      <a:endParaRPr sz="16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This is used to analyse the data that is available such as Business Analysts.</a:t>
                      </a:r>
                      <a:endParaRPr sz="16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It expects good development environments and debuggers.</a:t>
                      </a:r>
                      <a:endParaRPr sz="16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It expects better integration with technologies.</a:t>
                      </a:r>
                      <a:endParaRPr sz="16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                                   HBase</a:t>
            </a:r>
            <a:endParaRPr b="1"/>
          </a:p>
        </p:txBody>
      </p:sp>
      <p:sp>
        <p:nvSpPr>
          <p:cNvPr id="137" name="Google Shape;137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is a 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distributed column-oriented database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built on top of the HDFS. It is an open-source project and  horizontally scalable.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is a data model that is similar to Google’s big table that designed to provide 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quick random access to huge amounts of structured data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is a part of Hadoop ecosystem that provides 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real-time read/write access to data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the Hadoop File System.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stores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its data in 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HDFS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Features of Hbase</a:t>
            </a:r>
            <a:endParaRPr b="1"/>
          </a:p>
        </p:txBody>
      </p:sp>
      <p:sp>
        <p:nvSpPr>
          <p:cNvPr id="144" name="Google Shape;14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45" name="Google Shape;14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300" y="1231225"/>
            <a:ext cx="4164374" cy="3165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4461750" y="909013"/>
            <a:ext cx="4559400" cy="38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is sparse, multidimensional, sorted map-based database, which supports multiple versions of the same record.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provides atomic read and write.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provides consistent reads and writes due to above feature.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 is linearly scalable.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has automatic failure support.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integrates with Hadoop, both as a source and a destination.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has easy java API for client.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provides data replication across clusters.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5F5F5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5F5F5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type="title"/>
          </p:nvPr>
        </p:nvSpPr>
        <p:spPr>
          <a:xfrm>
            <a:off x="311700" y="2178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Hbase vs </a:t>
            </a:r>
            <a:r>
              <a:rPr b="1" lang="en"/>
              <a:t>HDFS vs Hive</a:t>
            </a:r>
            <a:endParaRPr b="1"/>
          </a:p>
        </p:txBody>
      </p:sp>
      <p:sp>
        <p:nvSpPr>
          <p:cNvPr id="152" name="Google Shape;15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descr="Image result for hdfs vs hbase" id="153" name="Google Shape;15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9713" y="890275"/>
            <a:ext cx="5364575" cy="3860974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Zookeeper</a:t>
            </a:r>
            <a:endParaRPr b="1"/>
          </a:p>
        </p:txBody>
      </p:sp>
      <p:sp>
        <p:nvSpPr>
          <p:cNvPr id="159" name="Google Shape;159;p26"/>
          <p:cNvSpPr txBox="1"/>
          <p:nvPr>
            <p:ph idx="1" type="body"/>
          </p:nvPr>
        </p:nvSpPr>
        <p:spPr>
          <a:xfrm>
            <a:off x="311700" y="1058225"/>
            <a:ext cx="8520600" cy="35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212529"/>
                </a:solidFill>
                <a:latin typeface="Arial"/>
                <a:ea typeface="Arial"/>
                <a:cs typeface="Arial"/>
                <a:sym typeface="Arial"/>
              </a:rPr>
              <a:t>ZooKeeper is a centralized service for maintaining configuration information, naming, providing distributed synchronization, and group services.</a:t>
            </a:r>
            <a:endParaRPr sz="1400">
              <a:solidFill>
                <a:srgbClr val="2125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ZooKeeper provides an infrastructure for cross-node synchronization by maintaining status type information in memory on ZooKeeper servers.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61" name="Google Shape;16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025" y="2438600"/>
            <a:ext cx="7102450" cy="25507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Components of ZooKeeper</a:t>
            </a:r>
            <a:endParaRPr b="1"/>
          </a:p>
        </p:txBody>
      </p:sp>
      <p:sp>
        <p:nvSpPr>
          <p:cNvPr id="167" name="Google Shape;167;p2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Client - node in our distributed application cluster, access information from the server. Interacts with the server to know that the connection is established.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Server - node in our ZooKeeper ensemble, provides all the services to clients. Gives acknowledgement to client to inform that the server is alive.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Ensemble - Group of ZooKeeper servers. The minimum number of nodes that is required to form an ensemble is 3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Leader - Server node which performs automatic recovery if any of the connected node failed. Leaders are elected on service startup.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Follower - Server node which follows leader instruction.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4" name="Google Shape;174;p2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Znode(ZooKeeper Node)</a:t>
            </a:r>
            <a:endParaRPr b="1"/>
          </a:p>
        </p:txBody>
      </p:sp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Every znode in the ZooKeeper data model maintains a stat structure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ZooKeeper data model maintains a stat structure of every node 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Version number  - every time the data associated with the znode changes, its corresponding version number will be updated.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Action Control List (ACL)  -  authentication mechanism for accessing the znode to govern its R/W operations.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Timestamp - represents time elapsed from znode creation and modification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length - amount of the data stored in a znode, maximum 1 MB.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type="title"/>
          </p:nvPr>
        </p:nvSpPr>
        <p:spPr>
          <a:xfrm>
            <a:off x="311700" y="2335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                             ZooKeeper</a:t>
            </a:r>
            <a:endParaRPr b="1"/>
          </a:p>
        </p:txBody>
      </p:sp>
      <p:sp>
        <p:nvSpPr>
          <p:cNvPr id="181" name="Google Shape;181;p29"/>
          <p:cNvSpPr txBox="1"/>
          <p:nvPr>
            <p:ph idx="1" type="body"/>
          </p:nvPr>
        </p:nvSpPr>
        <p:spPr>
          <a:xfrm>
            <a:off x="311700" y="984025"/>
            <a:ext cx="8520600" cy="39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ZooKeeper Command Line Interface (CLI) is used to interact with the ZooKeeper ensemble for development purpose for debugging.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perform ZooKeeper CLI operations, the server and client are turned on and then the client can perform the following operations : 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Znode 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Ephemeral znodes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(flag e):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delete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once the session expires.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Sequential znodes (flag s):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specify a unique pat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Watch znode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children of a znode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 children of a znode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 Status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 a znode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/>
          <p:nvPr>
            <p:ph type="title"/>
          </p:nvPr>
        </p:nvSpPr>
        <p:spPr>
          <a:xfrm>
            <a:off x="311700" y="24630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                               ZooKeeper</a:t>
            </a:r>
            <a:endParaRPr b="1"/>
          </a:p>
        </p:txBody>
      </p:sp>
      <p:sp>
        <p:nvSpPr>
          <p:cNvPr id="188" name="Google Shape;188;p30"/>
          <p:cNvSpPr txBox="1"/>
          <p:nvPr>
            <p:ph idx="1" type="body"/>
          </p:nvPr>
        </p:nvSpPr>
        <p:spPr>
          <a:xfrm>
            <a:off x="311700" y="1171600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ZooKeeper API, an application can connect, interact, manipulate data, coordinate, and finally disconnect from a ZooKeeper ensemble.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Rich set of features to get all functionalities of Zookeeper ensemble in a simple and safe manner.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ZooKeeper API provides a small set of methods to manipulate all the details of znode with ZooKeeper ensemble.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Steps followed to interact with ZooKeeper: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Connect to the ZooKeeper ensemble. ZooKeeper ensemble assign a Session ID for the client.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heartbeats to the server periodically. Otherwise, the ZooKeeper ensemble expires the Session ID and the client needs to reconnect.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/ Set the znodes.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Disconnect once all the tasks are completed.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Resources and Video Links</a:t>
            </a:r>
            <a:endParaRPr b="1"/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311700" y="1162125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Apache PIG: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http://pig.apache.org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Apache Hive: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https://hive.apache.org/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Apache Zookeeper: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https://zookeeper.apache.org/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Apache Hbase: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https://www.edureka.co/blog/hbase-architecture/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PIG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14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en" sz="14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https://youtu.be/rxnXHlaSohM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HIVE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https://youtu.be/uY7Rr7ru9E4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HBase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1"/>
              </a:rPr>
              <a:t>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https://youtu.be/kN01ELCAsn8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ZooKeeper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3"/>
              </a:rPr>
              <a:t> </a:t>
            </a:r>
            <a:r>
              <a:rPr lang="en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https://youtu.be/Kgf9EjTNucM</a:t>
            </a:r>
            <a:endParaRPr sz="14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15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Apache Pig</a:t>
            </a:r>
            <a:endParaRPr b="1"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236425" y="1246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platform to create programs that run on top of Hadoop in order to analyze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sets of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Pig has two main things: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Pig Latin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a high level language for writing data analysis programs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Pig Engine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Execution environment to run Pig Latin programs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Execution Types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Mode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Need access to single machine.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Pig runs in a single JVM and accesses the local filesystem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Hadoop (MapReduce) Mode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Need access to hadoop cluster and HDFS installation.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Pig translates queries into MapReduce jobs and runs them on a Hadoop cluster.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2508000" y="1511350"/>
            <a:ext cx="4977600" cy="29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/>
              <a:t>THANK YOU!!!</a:t>
            </a:r>
            <a:endParaRPr b="1" sz="5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/>
              <a:t> </a:t>
            </a:r>
            <a:r>
              <a:rPr b="1" lang="en" sz="4800"/>
              <a:t>Questions???</a:t>
            </a:r>
            <a:endParaRPr b="1"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</p:txBody>
      </p:sp>
      <p:sp>
        <p:nvSpPr>
          <p:cNvPr id="202" name="Google Shape;20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Pig Latin - Features and Data Flow</a:t>
            </a:r>
            <a:endParaRPr b="1"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058225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Features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Pig Latin provides various operators that allows flexibility to developers to develop their own functions for processing, reading and writing data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Pig Latin script is made up of a series of operations, or transformations, that are applied to the input data to produce output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Flow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LOAD statement to read data from the system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series of “transformation” statement to process the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DUMP statement to view results or STORE statement to save the result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475" y="3973275"/>
            <a:ext cx="6905825" cy="802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/>
          <p:nvPr/>
        </p:nvSpPr>
        <p:spPr>
          <a:xfrm>
            <a:off x="7188350" y="500975"/>
            <a:ext cx="1644000" cy="802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Advantage over MapReduce framework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Pig Architecture and Components</a:t>
            </a:r>
            <a:endParaRPr b="1"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Components: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Parser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Compiler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Optimizer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Execution Engine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9975" y="1152463"/>
            <a:ext cx="6248400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Execution Steps</a:t>
            </a:r>
            <a:endParaRPr b="1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Programmers write scripts in Pig Latin language to analyze data.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All these scripts are converted to Map and Reduce tasks.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The component Pig Engine accepts the Pig Latin scripts as input and converts them to MapReduce jobs.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246667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Limitations</a:t>
            </a:r>
            <a:endParaRPr b="1"/>
          </a:p>
        </p:txBody>
      </p:sp>
      <p:sp>
        <p:nvSpPr>
          <p:cNvPr id="95" name="Google Shape;95;p17"/>
          <p:cNvSpPr txBox="1"/>
          <p:nvPr/>
        </p:nvSpPr>
        <p:spPr>
          <a:xfrm>
            <a:off x="268650" y="3079875"/>
            <a:ext cx="8606700" cy="14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50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Pig does not support random reads or queries in the order of tens of milliseconds.</a:t>
            </a:r>
            <a:endParaRPr>
              <a:solidFill>
                <a:schemeClr val="dk1"/>
              </a:solidFill>
            </a:endParaRPr>
          </a:p>
          <a:p>
            <a:pPr indent="-317500" lvl="0" marL="457200" marR="50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Pig does not support random writes to update small portions of data, all writes are bulk, streaming writes, just like MapReduce.</a:t>
            </a:r>
            <a:endParaRPr>
              <a:solidFill>
                <a:schemeClr val="dk1"/>
              </a:solidFill>
            </a:endParaRPr>
          </a:p>
          <a:p>
            <a:pPr indent="-298450" lvl="0" marL="457200" marR="50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Low latency queries are not supported in Pig, making it not suitable for OLAP and OLTP.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Introduction to HIVE</a:t>
            </a:r>
            <a:endParaRPr b="1"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Mapreduce,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users have to understand advanced styles of Java programming in order to successfully query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ETL and Data warehousing tool on top of Hadoop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summarization and analysis of structured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Organizing data by partitioning and bucketing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HiveQL: Query the data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Components in HIVE</a:t>
            </a:r>
            <a:endParaRPr b="1"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749300" rtl="0" algn="just">
              <a:lnSpc>
                <a:spcPct val="158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Hadoop core components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749300" rtl="0" algn="just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Metastore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749300" rtl="0" algn="just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Driver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749300" rtl="0" algn="just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Hive Clients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3922" y="1294888"/>
            <a:ext cx="4674800" cy="313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296300"/>
            <a:ext cx="8520600" cy="52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Components</a:t>
            </a:r>
            <a:endParaRPr b="1"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922300"/>
            <a:ext cx="8520600" cy="3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Hadoop Components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HDFS Data that is loaded will be internally stored into HDFS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Query will internally run a mapreduce job by compiling as java code and building Jar files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Metastore: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Stores information like tables, partition, columns, location.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Columns: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Column name and datatype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TBLS: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Name, owner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Managed Table:The metadata information along with the table data will be deleted when we drop table.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External Table: The metadata information will be deleted but the table data will be untouched.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DBS: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All the database information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Components</a:t>
            </a:r>
            <a:endParaRPr b="1"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Drivers: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Receives all the instructions from HiveQL, parses the query and performs the semantic analysis.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Acts as a controller and observes the progress and life cycle of various actions by creating sessions.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Jar files that are part of hive package help in converting these HiveQL queries into equivalent MapReduce jobs.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Hive Clients: 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the interface through which we can submit the hive queries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hive CLI, beeline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