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FB93AF-27B3-4910-8283-A9BBDC514326}">
  <a:tblStyle styleId="{97FB93AF-27B3-4910-8283-A9BBDC5143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0e7478b98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40e7478b9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0e7478b9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0e7478b9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40e7478b9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40e7478b9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0e7478b9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0e7478b9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0e19121fd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0e19121fd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40e19121f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40e19121f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0e19121fd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0e19121fd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40e7478b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40e7478b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0e7478b9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0e7478b9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0e7478b98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0e7478b98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40e19121f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40e19121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0e7478b98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0e7478b98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0e19121fd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0e19121fd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0e19121f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0e19121f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a:t>Pig converts its operators into MapReduce code. So instead of needing Java programming</a:t>
            </a:r>
            <a:endParaRPr/>
          </a:p>
          <a:p>
            <a:pPr marL="0" lvl="0" indent="0" rtl="0">
              <a:spcBef>
                <a:spcPts val="0"/>
              </a:spcBef>
              <a:spcAft>
                <a:spcPts val="0"/>
              </a:spcAft>
              <a:buClr>
                <a:schemeClr val="dk1"/>
              </a:buClr>
              <a:buSzPts val="1100"/>
              <a:buFont typeface="Arial"/>
              <a:buNone/>
            </a:pPr>
            <a:r>
              <a:rPr lang="en"/>
              <a:t>skills and an understanding of the MapReduce coding infrastructure, people with little</a:t>
            </a:r>
            <a:endParaRPr/>
          </a:p>
          <a:p>
            <a:pPr marL="0" lvl="0" indent="0" rtl="0">
              <a:spcBef>
                <a:spcPts val="0"/>
              </a:spcBef>
              <a:spcAft>
                <a:spcPts val="0"/>
              </a:spcAft>
              <a:buClr>
                <a:schemeClr val="dk1"/>
              </a:buClr>
              <a:buSzPts val="1100"/>
              <a:buFont typeface="Arial"/>
              <a:buNone/>
            </a:pPr>
            <a:r>
              <a:rPr lang="en"/>
              <a:t>programming skills, can simply invoke SORT or FILTER operators without having to code</a:t>
            </a:r>
            <a:endParaRPr/>
          </a:p>
          <a:p>
            <a:pPr marL="0" lvl="0" indent="0" rtl="0">
              <a:spcBef>
                <a:spcPts val="0"/>
              </a:spcBef>
              <a:spcAft>
                <a:spcPts val="0"/>
              </a:spcAft>
              <a:buClr>
                <a:schemeClr val="dk1"/>
              </a:buClr>
              <a:buSzPts val="1100"/>
              <a:buFont typeface="Arial"/>
              <a:buNone/>
            </a:pPr>
            <a:r>
              <a:rPr lang="en"/>
              <a:t>a MapReduce application to accomplish those tasks.</a:t>
            </a:r>
            <a:endParaRPr/>
          </a:p>
          <a:p>
            <a:pPr marL="0" lvl="0" indent="0" rtl="0">
              <a:spcBef>
                <a:spcPts val="0"/>
              </a:spcBef>
              <a:spcAft>
                <a:spcPts val="0"/>
              </a:spcAft>
              <a:buClr>
                <a:schemeClr val="dk1"/>
              </a:buClr>
              <a:buSzPts val="1100"/>
              <a:buFont typeface="Arial"/>
              <a:buNone/>
            </a:pPr>
            <a:r>
              <a:rPr lang="en"/>
              <a:t>One of the strong features of Pig is that the developer / analyst does not have to depend</a:t>
            </a:r>
            <a:endParaRPr/>
          </a:p>
          <a:p>
            <a:pPr marL="0" lvl="0" indent="0" rtl="0">
              <a:spcBef>
                <a:spcPts val="0"/>
              </a:spcBef>
              <a:spcAft>
                <a:spcPts val="0"/>
              </a:spcAft>
              <a:buClr>
                <a:schemeClr val="dk1"/>
              </a:buClr>
              <a:buSzPts val="1100"/>
              <a:buFont typeface="Arial"/>
              <a:buNone/>
            </a:pPr>
            <a:r>
              <a:rPr lang="en"/>
              <a:t>solely on the Pig-supplied operators. It is possible to extend the language by coding</a:t>
            </a:r>
            <a:endParaRPr/>
          </a:p>
          <a:p>
            <a:pPr marL="0" lvl="0" indent="0" rtl="0">
              <a:spcBef>
                <a:spcPts val="0"/>
              </a:spcBef>
              <a:spcAft>
                <a:spcPts val="0"/>
              </a:spcAft>
              <a:buClr>
                <a:schemeClr val="dk1"/>
              </a:buClr>
              <a:buSzPts val="1100"/>
              <a:buFont typeface="Arial"/>
              <a:buNone/>
            </a:pPr>
            <a:r>
              <a:rPr lang="en"/>
              <a:t>one’s own user-defined functions.</a:t>
            </a:r>
            <a:endParaRPr/>
          </a:p>
          <a:p>
            <a:pPr marL="0" lvl="0" indent="0" rtl="0">
              <a:spcBef>
                <a:spcPts val="0"/>
              </a:spcBef>
              <a:spcAft>
                <a:spcPts val="0"/>
              </a:spcAft>
              <a:buClr>
                <a:schemeClr val="dk1"/>
              </a:buClr>
              <a:buSzPts val="1100"/>
              <a:buFont typeface="Arial"/>
              <a:buNone/>
            </a:pPr>
            <a:r>
              <a:rPr lang="en"/>
              <a:t>Executing Pig Pig can run in interactive mode or in script</a:t>
            </a:r>
            <a:endParaRPr/>
          </a:p>
          <a:p>
            <a:pPr marL="0" lvl="0" indent="0" rtl="0">
              <a:spcBef>
                <a:spcPts val="0"/>
              </a:spcBef>
              <a:spcAft>
                <a:spcPts val="0"/>
              </a:spcAft>
              <a:buClr>
                <a:schemeClr val="dk1"/>
              </a:buClr>
              <a:buSzPts val="1100"/>
              <a:buFont typeface="Arial"/>
              <a:buNone/>
            </a:pPr>
            <a:r>
              <a:rPr lang="en"/>
              <a:t>mode. Both of these ways have two options. Local mode gives you access to data in your</a:t>
            </a:r>
            <a:endParaRPr/>
          </a:p>
          <a:p>
            <a:pPr marL="0" lvl="0" indent="0" rtl="0">
              <a:spcBef>
                <a:spcPts val="0"/>
              </a:spcBef>
              <a:spcAft>
                <a:spcPts val="0"/>
              </a:spcAft>
              <a:buClr>
                <a:schemeClr val="dk1"/>
              </a:buClr>
              <a:buSzPts val="1100"/>
              <a:buFont typeface="Arial"/>
              <a:buNone/>
            </a:pPr>
            <a:r>
              <a:rPr lang="en"/>
              <a:t>local file system. It runs in a single Java virtual machine. This mode is normally used</a:t>
            </a:r>
            <a:endParaRPr/>
          </a:p>
          <a:p>
            <a:pPr marL="0" lvl="0" indent="0" rtl="0">
              <a:spcBef>
                <a:spcPts val="0"/>
              </a:spcBef>
              <a:spcAft>
                <a:spcPts val="0"/>
              </a:spcAft>
              <a:buClr>
                <a:schemeClr val="dk1"/>
              </a:buClr>
              <a:buSzPts val="1100"/>
              <a:buFont typeface="Arial"/>
              <a:buNone/>
            </a:pPr>
            <a:r>
              <a:rPr lang="en"/>
              <a:t>for testing against a limited amount of data. The second option, MapReduce mode, runs on</a:t>
            </a:r>
            <a:endParaRPr/>
          </a:p>
          <a:p>
            <a:pPr marL="0" lvl="0" indent="0" rtl="0">
              <a:spcBef>
                <a:spcPts val="0"/>
              </a:spcBef>
              <a:spcAft>
                <a:spcPts val="0"/>
              </a:spcAft>
              <a:buClr>
                <a:schemeClr val="dk1"/>
              </a:buClr>
              <a:buSzPts val="1100"/>
              <a:buFont typeface="Arial"/>
              <a:buNone/>
            </a:pPr>
            <a:r>
              <a:rPr lang="en"/>
              <a:t>a Hadoop cluster and converts the Pig statements into MapReduce code.</a:t>
            </a:r>
            <a:endParaRPr/>
          </a:p>
          <a:p>
            <a:pPr marL="0" lvl="0" indent="0" rtl="0">
              <a:spcBef>
                <a:spcPts val="0"/>
              </a:spcBef>
              <a:spcAft>
                <a:spcPts val="0"/>
              </a:spcAft>
              <a:buClr>
                <a:schemeClr val="dk1"/>
              </a:buClr>
              <a:buSzPts val="1100"/>
              <a:buFont typeface="Arial"/>
              <a:buNone/>
            </a:pPr>
            <a:r>
              <a:rPr lang="en"/>
              <a:t>To invoke Pig in interactive mode, just execute pig and you are then placed into the Grunt</a:t>
            </a:r>
            <a:endParaRPr/>
          </a:p>
          <a:p>
            <a:pPr marL="0" lvl="0" indent="0" rtl="0">
              <a:spcBef>
                <a:spcPts val="0"/>
              </a:spcBef>
              <a:spcAft>
                <a:spcPts val="0"/>
              </a:spcAft>
              <a:buClr>
                <a:schemeClr val="dk1"/>
              </a:buClr>
              <a:buSzPts val="1100"/>
              <a:buFont typeface="Arial"/>
              <a:buNone/>
            </a:pPr>
            <a:r>
              <a:rPr lang="en"/>
              <a:t>shell. By default you will be running in MapReduce mode. To execute Pig interactively in local</a:t>
            </a:r>
            <a:endParaRPr/>
          </a:p>
          <a:p>
            <a:pPr marL="0" lvl="0" indent="0" rtl="0">
              <a:spcBef>
                <a:spcPts val="0"/>
              </a:spcBef>
              <a:spcAft>
                <a:spcPts val="0"/>
              </a:spcAft>
              <a:buClr>
                <a:schemeClr val="dk1"/>
              </a:buClr>
              <a:buSzPts val="1100"/>
              <a:buFont typeface="Arial"/>
              <a:buNone/>
            </a:pPr>
            <a:r>
              <a:rPr lang="en"/>
              <a:t>mode, execute pig –x local. To invoke a Pig script, just include the name</a:t>
            </a:r>
            <a:endParaRPr/>
          </a:p>
          <a:p>
            <a:pPr marL="0" lvl="0" indent="0" rtl="0">
              <a:spcBef>
                <a:spcPts val="0"/>
              </a:spcBef>
              <a:spcAft>
                <a:spcPts val="0"/>
              </a:spcAft>
              <a:buClr>
                <a:schemeClr val="dk1"/>
              </a:buClr>
              <a:buSzPts val="1100"/>
              <a:buFont typeface="Arial"/>
              <a:buNone/>
            </a:pPr>
            <a:r>
              <a:rPr lang="en"/>
              <a:t>of the script when you invoke pig. For example to run a pig script called myscript.pig in</a:t>
            </a:r>
            <a:endParaRPr/>
          </a:p>
          <a:p>
            <a:pPr marL="0" lvl="0" indent="0" rtl="0">
              <a:spcBef>
                <a:spcPts val="0"/>
              </a:spcBef>
              <a:spcAft>
                <a:spcPts val="0"/>
              </a:spcAft>
              <a:buClr>
                <a:schemeClr val="dk1"/>
              </a:buClr>
              <a:buSzPts val="1100"/>
              <a:buFont typeface="Arial"/>
              <a:buNone/>
            </a:pPr>
            <a:r>
              <a:rPr lang="en"/>
              <a:t>local mode, execute pig –x local myscript.pig. To run the same script in MapReduce mode,</a:t>
            </a:r>
            <a:endParaRPr/>
          </a:p>
          <a:p>
            <a:pPr marL="0" lvl="0" indent="0" rtl="0">
              <a:spcBef>
                <a:spcPts val="0"/>
              </a:spcBef>
              <a:spcAft>
                <a:spcPts val="0"/>
              </a:spcAft>
              <a:buClr>
                <a:schemeClr val="dk1"/>
              </a:buClr>
              <a:buSzPts val="1100"/>
              <a:buFont typeface="Arial"/>
              <a:buNone/>
            </a:pPr>
            <a:r>
              <a:rPr lang="en"/>
              <a:t>execute pig myscript.pig. It is also possible to invoke pig using a</a:t>
            </a:r>
            <a:endParaRPr/>
          </a:p>
          <a:p>
            <a:pPr marL="0" lvl="0" indent="0" rtl="0">
              <a:spcBef>
                <a:spcPts val="0"/>
              </a:spcBef>
              <a:spcAft>
                <a:spcPts val="0"/>
              </a:spcAft>
              <a:buClr>
                <a:schemeClr val="dk1"/>
              </a:buClr>
              <a:buSzPts val="1100"/>
              <a:buFont typeface="Arial"/>
              <a:buNone/>
            </a:pPr>
            <a:r>
              <a:rPr lang="en"/>
              <a:t>Java command as well.</a:t>
            </a: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0e19121fd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0e19121fd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38100" lvl="0" indent="0" rtl="0">
              <a:lnSpc>
                <a:spcPct val="150000"/>
              </a:lnSpc>
              <a:spcBef>
                <a:spcPts val="300"/>
              </a:spcBef>
              <a:spcAft>
                <a:spcPts val="0"/>
              </a:spcAft>
              <a:buClr>
                <a:schemeClr val="dk1"/>
              </a:buClr>
              <a:buSzPts val="1100"/>
              <a:buFont typeface="Arial"/>
              <a:buNone/>
            </a:pPr>
            <a:r>
              <a:rPr lang="en" sz="1700">
                <a:solidFill>
                  <a:schemeClr val="dk1"/>
                </a:solidFill>
                <a:latin typeface="Verdana"/>
                <a:ea typeface="Verdana"/>
                <a:cs typeface="Verdana"/>
                <a:sym typeface="Verdana"/>
              </a:rPr>
              <a:t>Parser</a:t>
            </a:r>
            <a:endParaRPr sz="1700">
              <a:solidFill>
                <a:schemeClr val="dk1"/>
              </a:solidFill>
              <a:latin typeface="Verdana"/>
              <a:ea typeface="Verdana"/>
              <a:cs typeface="Verdana"/>
              <a:sym typeface="Verdana"/>
            </a:endParaRPr>
          </a:p>
          <a:p>
            <a:pPr marL="25400" marR="25400" lvl="0" indent="0" algn="just" rtl="0">
              <a:lnSpc>
                <a:spcPct val="163636"/>
              </a:lnSpc>
              <a:spcBef>
                <a:spcPts val="300"/>
              </a:spcBef>
              <a:spcAft>
                <a:spcPts val="0"/>
              </a:spcAft>
              <a:buNone/>
            </a:pPr>
            <a:r>
              <a:rPr lang="en">
                <a:solidFill>
                  <a:schemeClr val="dk1"/>
                </a:solidFill>
                <a:latin typeface="Verdana"/>
                <a:ea typeface="Verdana"/>
                <a:cs typeface="Verdana"/>
                <a:sym typeface="Verdana"/>
              </a:rPr>
              <a:t>Initially the Pig Scripts are handled by the Parser.</a:t>
            </a:r>
            <a:endParaRPr>
              <a:solidFill>
                <a:schemeClr val="dk1"/>
              </a:solidFill>
              <a:latin typeface="Verdana"/>
              <a:ea typeface="Verdana"/>
              <a:cs typeface="Verdana"/>
              <a:sym typeface="Verdana"/>
            </a:endParaRPr>
          </a:p>
          <a:p>
            <a:pPr marL="25400" marR="25400" lvl="0" indent="0" algn="just" rtl="0">
              <a:lnSpc>
                <a:spcPct val="163636"/>
              </a:lnSpc>
              <a:spcBef>
                <a:spcPts val="700"/>
              </a:spcBef>
              <a:spcAft>
                <a:spcPts val="0"/>
              </a:spcAft>
              <a:buNone/>
            </a:pPr>
            <a:r>
              <a:rPr lang="en">
                <a:solidFill>
                  <a:schemeClr val="dk1"/>
                </a:solidFill>
                <a:latin typeface="Verdana"/>
                <a:ea typeface="Verdana"/>
                <a:cs typeface="Verdana"/>
                <a:sym typeface="Verdana"/>
              </a:rPr>
              <a:t>It checks the syntax of the script, does type checking, and other miscellaneous checks. </a:t>
            </a:r>
            <a:endParaRPr>
              <a:solidFill>
                <a:schemeClr val="dk1"/>
              </a:solidFill>
              <a:latin typeface="Verdana"/>
              <a:ea typeface="Verdana"/>
              <a:cs typeface="Verdana"/>
              <a:sym typeface="Verdana"/>
            </a:endParaRPr>
          </a:p>
          <a:p>
            <a:pPr marL="25400" marR="25400" lvl="0" indent="0" algn="just" rtl="0">
              <a:lnSpc>
                <a:spcPct val="163636"/>
              </a:lnSpc>
              <a:spcBef>
                <a:spcPts val="700"/>
              </a:spcBef>
              <a:spcAft>
                <a:spcPts val="0"/>
              </a:spcAft>
              <a:buClr>
                <a:schemeClr val="dk1"/>
              </a:buClr>
              <a:buSzPts val="1100"/>
              <a:buFont typeface="Arial"/>
              <a:buNone/>
            </a:pPr>
            <a:r>
              <a:rPr lang="en">
                <a:solidFill>
                  <a:schemeClr val="dk1"/>
                </a:solidFill>
                <a:latin typeface="Verdana"/>
                <a:ea typeface="Verdana"/>
                <a:cs typeface="Verdana"/>
                <a:sym typeface="Verdana"/>
              </a:rPr>
              <a:t>The output of the parser will be a DAG (directed acyclic graph), which represents the Pig Latin statements and logical operators.</a:t>
            </a:r>
            <a:endParaRPr>
              <a:solidFill>
                <a:schemeClr val="dk1"/>
              </a:solidFill>
              <a:latin typeface="Verdana"/>
              <a:ea typeface="Verdana"/>
              <a:cs typeface="Verdana"/>
              <a:sym typeface="Verdana"/>
            </a:endParaRPr>
          </a:p>
          <a:p>
            <a:pPr marL="25400" marR="25400" lvl="0" indent="0" algn="just" rtl="0">
              <a:lnSpc>
                <a:spcPct val="163636"/>
              </a:lnSpc>
              <a:spcBef>
                <a:spcPts val="700"/>
              </a:spcBef>
              <a:spcAft>
                <a:spcPts val="0"/>
              </a:spcAft>
              <a:buClr>
                <a:schemeClr val="dk1"/>
              </a:buClr>
              <a:buSzPts val="1100"/>
              <a:buFont typeface="Arial"/>
              <a:buNone/>
            </a:pPr>
            <a:r>
              <a:rPr lang="en">
                <a:solidFill>
                  <a:schemeClr val="dk1"/>
                </a:solidFill>
                <a:latin typeface="Verdana"/>
                <a:ea typeface="Verdana"/>
                <a:cs typeface="Verdana"/>
                <a:sym typeface="Verdana"/>
              </a:rPr>
              <a:t>In the DAG, the logical operators of the script are represented as the nodes and the data flows are represented as edges.</a:t>
            </a:r>
            <a:endParaRPr>
              <a:solidFill>
                <a:schemeClr val="dk1"/>
              </a:solidFill>
              <a:latin typeface="Verdana"/>
              <a:ea typeface="Verdana"/>
              <a:cs typeface="Verdana"/>
              <a:sym typeface="Verdana"/>
            </a:endParaRPr>
          </a:p>
          <a:p>
            <a:pPr marL="0" marR="38100" lvl="0" indent="0" rtl="0">
              <a:lnSpc>
                <a:spcPct val="150000"/>
              </a:lnSpc>
              <a:spcBef>
                <a:spcPts val="700"/>
              </a:spcBef>
              <a:spcAft>
                <a:spcPts val="0"/>
              </a:spcAft>
              <a:buClr>
                <a:schemeClr val="dk1"/>
              </a:buClr>
              <a:buSzPts val="1100"/>
              <a:buFont typeface="Arial"/>
              <a:buNone/>
            </a:pPr>
            <a:r>
              <a:rPr lang="en" sz="1700">
                <a:solidFill>
                  <a:schemeClr val="dk1"/>
                </a:solidFill>
                <a:latin typeface="Verdana"/>
                <a:ea typeface="Verdana"/>
                <a:cs typeface="Verdana"/>
                <a:sym typeface="Verdana"/>
              </a:rPr>
              <a:t>Optimizer</a:t>
            </a:r>
            <a:endParaRPr sz="1700">
              <a:solidFill>
                <a:schemeClr val="dk1"/>
              </a:solidFill>
              <a:latin typeface="Verdana"/>
              <a:ea typeface="Verdana"/>
              <a:cs typeface="Verdana"/>
              <a:sym typeface="Verdana"/>
            </a:endParaRPr>
          </a:p>
          <a:p>
            <a:pPr marL="25400" marR="25400" lvl="0" indent="0" algn="just" rtl="0">
              <a:lnSpc>
                <a:spcPct val="163636"/>
              </a:lnSpc>
              <a:spcBef>
                <a:spcPts val="300"/>
              </a:spcBef>
              <a:spcAft>
                <a:spcPts val="0"/>
              </a:spcAft>
              <a:buClr>
                <a:schemeClr val="dk1"/>
              </a:buClr>
              <a:buSzPts val="1100"/>
              <a:buFont typeface="Arial"/>
              <a:buNone/>
            </a:pPr>
            <a:r>
              <a:rPr lang="en">
                <a:solidFill>
                  <a:schemeClr val="dk1"/>
                </a:solidFill>
                <a:latin typeface="Verdana"/>
                <a:ea typeface="Verdana"/>
                <a:cs typeface="Verdana"/>
                <a:sym typeface="Verdana"/>
              </a:rPr>
              <a:t>The logical plan (DAG) is passed to the logical optimizer, which carries out the logical optimizations such as projection and pushdown.</a:t>
            </a:r>
            <a:endParaRPr>
              <a:solidFill>
                <a:schemeClr val="dk1"/>
              </a:solidFill>
              <a:latin typeface="Verdana"/>
              <a:ea typeface="Verdana"/>
              <a:cs typeface="Verdana"/>
              <a:sym typeface="Verdana"/>
            </a:endParaRPr>
          </a:p>
          <a:p>
            <a:pPr marL="0" marR="38100" lvl="0" indent="0" rtl="0">
              <a:lnSpc>
                <a:spcPct val="150000"/>
              </a:lnSpc>
              <a:spcBef>
                <a:spcPts val="700"/>
              </a:spcBef>
              <a:spcAft>
                <a:spcPts val="0"/>
              </a:spcAft>
              <a:buClr>
                <a:schemeClr val="dk1"/>
              </a:buClr>
              <a:buSzPts val="1100"/>
              <a:buFont typeface="Arial"/>
              <a:buNone/>
            </a:pPr>
            <a:r>
              <a:rPr lang="en" sz="1700">
                <a:solidFill>
                  <a:schemeClr val="dk1"/>
                </a:solidFill>
                <a:latin typeface="Verdana"/>
                <a:ea typeface="Verdana"/>
                <a:cs typeface="Verdana"/>
                <a:sym typeface="Verdana"/>
              </a:rPr>
              <a:t>Compiler</a:t>
            </a:r>
            <a:endParaRPr sz="1700">
              <a:solidFill>
                <a:schemeClr val="dk1"/>
              </a:solidFill>
              <a:latin typeface="Verdana"/>
              <a:ea typeface="Verdana"/>
              <a:cs typeface="Verdana"/>
              <a:sym typeface="Verdana"/>
            </a:endParaRPr>
          </a:p>
          <a:p>
            <a:pPr marL="25400" marR="25400" lvl="0" indent="0" algn="just" rtl="0">
              <a:lnSpc>
                <a:spcPct val="163636"/>
              </a:lnSpc>
              <a:spcBef>
                <a:spcPts val="300"/>
              </a:spcBef>
              <a:spcAft>
                <a:spcPts val="0"/>
              </a:spcAft>
              <a:buClr>
                <a:schemeClr val="dk1"/>
              </a:buClr>
              <a:buSzPts val="1100"/>
              <a:buFont typeface="Arial"/>
              <a:buNone/>
            </a:pPr>
            <a:r>
              <a:rPr lang="en">
                <a:solidFill>
                  <a:schemeClr val="dk1"/>
                </a:solidFill>
                <a:latin typeface="Verdana"/>
                <a:ea typeface="Verdana"/>
                <a:cs typeface="Verdana"/>
                <a:sym typeface="Verdana"/>
              </a:rPr>
              <a:t>The compiler compiles the optimized logical plan into a series of MapReduce jobs.</a:t>
            </a:r>
            <a:endParaRPr>
              <a:solidFill>
                <a:schemeClr val="dk1"/>
              </a:solidFill>
              <a:latin typeface="Verdana"/>
              <a:ea typeface="Verdana"/>
              <a:cs typeface="Verdana"/>
              <a:sym typeface="Verdana"/>
            </a:endParaRPr>
          </a:p>
          <a:p>
            <a:pPr marL="0" marR="38100" lvl="0" indent="0" rtl="0">
              <a:lnSpc>
                <a:spcPct val="150000"/>
              </a:lnSpc>
              <a:spcBef>
                <a:spcPts val="700"/>
              </a:spcBef>
              <a:spcAft>
                <a:spcPts val="0"/>
              </a:spcAft>
              <a:buClr>
                <a:schemeClr val="dk1"/>
              </a:buClr>
              <a:buSzPts val="1100"/>
              <a:buFont typeface="Arial"/>
              <a:buNone/>
            </a:pPr>
            <a:r>
              <a:rPr lang="en" sz="1700">
                <a:solidFill>
                  <a:schemeClr val="dk1"/>
                </a:solidFill>
                <a:latin typeface="Verdana"/>
                <a:ea typeface="Verdana"/>
                <a:cs typeface="Verdana"/>
                <a:sym typeface="Verdana"/>
              </a:rPr>
              <a:t>Execution engine</a:t>
            </a:r>
            <a:endParaRPr sz="1700">
              <a:solidFill>
                <a:schemeClr val="dk1"/>
              </a:solidFill>
              <a:latin typeface="Verdana"/>
              <a:ea typeface="Verdana"/>
              <a:cs typeface="Verdana"/>
              <a:sym typeface="Verdana"/>
            </a:endParaRPr>
          </a:p>
          <a:p>
            <a:pPr marL="25400" marR="25400" lvl="0" indent="0" algn="just" rtl="0">
              <a:lnSpc>
                <a:spcPct val="163636"/>
              </a:lnSpc>
              <a:spcBef>
                <a:spcPts val="300"/>
              </a:spcBef>
              <a:spcAft>
                <a:spcPts val="0"/>
              </a:spcAft>
              <a:buNone/>
            </a:pPr>
            <a:r>
              <a:rPr lang="en">
                <a:solidFill>
                  <a:schemeClr val="dk1"/>
                </a:solidFill>
                <a:latin typeface="Verdana"/>
                <a:ea typeface="Verdana"/>
                <a:cs typeface="Verdana"/>
                <a:sym typeface="Verdana"/>
              </a:rPr>
              <a:t>Finally the MapReduce jobs are submitted to Hadoop in a sorted order.</a:t>
            </a:r>
            <a:endParaRPr>
              <a:solidFill>
                <a:schemeClr val="dk1"/>
              </a:solidFill>
              <a:latin typeface="Verdana"/>
              <a:ea typeface="Verdana"/>
              <a:cs typeface="Verdana"/>
              <a:sym typeface="Verdana"/>
            </a:endParaRPr>
          </a:p>
          <a:p>
            <a:pPr marL="25400" marR="25400" lvl="0" indent="0" algn="just" rtl="0">
              <a:lnSpc>
                <a:spcPct val="163636"/>
              </a:lnSpc>
              <a:spcBef>
                <a:spcPts val="700"/>
              </a:spcBef>
              <a:spcAft>
                <a:spcPts val="0"/>
              </a:spcAft>
              <a:buClr>
                <a:schemeClr val="dk1"/>
              </a:buClr>
              <a:buSzPts val="1100"/>
              <a:buFont typeface="Arial"/>
              <a:buNone/>
            </a:pPr>
            <a:r>
              <a:rPr lang="en">
                <a:solidFill>
                  <a:schemeClr val="dk1"/>
                </a:solidFill>
                <a:latin typeface="Verdana"/>
                <a:ea typeface="Verdana"/>
                <a:cs typeface="Verdana"/>
                <a:sym typeface="Verdana"/>
              </a:rPr>
              <a:t> Finally, these MapReduce jobs are executed on Hadoop producing the desired results.</a:t>
            </a:r>
            <a:endParaRPr>
              <a:solidFill>
                <a:schemeClr val="dk1"/>
              </a:solidFill>
              <a:latin typeface="Verdana"/>
              <a:ea typeface="Verdana"/>
              <a:cs typeface="Verdana"/>
              <a:sym typeface="Verdana"/>
            </a:endParaRPr>
          </a:p>
          <a:p>
            <a:pPr marL="0" lvl="0" indent="0">
              <a:spcBef>
                <a:spcPts val="7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0e7478b98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0e7478b98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First look at Pig data As you might expect, the Pig language has</a:t>
            </a:r>
            <a:br>
              <a:rPr lang="en"/>
            </a:br>
            <a:r>
              <a:rPr lang="en"/>
              <a:t>a number of scalar data types used to define individual fields. Some examples are int for</a:t>
            </a:r>
            <a:br>
              <a:rPr lang="en"/>
            </a:br>
            <a:r>
              <a:rPr lang="en"/>
              <a:t>integers, chararray for string data, double and float for numbers with decimal points.</a:t>
            </a:r>
            <a:br>
              <a:rPr lang="en"/>
            </a:br>
            <a:r>
              <a:rPr lang="en"/>
              <a:t>Fields are grouped together into tuples. You might think of a tuple as a row in a relational</a:t>
            </a:r>
            <a:br>
              <a:rPr lang="en"/>
            </a:br>
            <a:r>
              <a:rPr lang="en"/>
              <a:t>data table or a record in a file. Pig has greater flexibility over a relational table</a:t>
            </a:r>
            <a:br>
              <a:rPr lang="en"/>
            </a:br>
            <a:r>
              <a:rPr lang="en"/>
              <a:t>in that all tuples do not have to contain the same number of fields.</a:t>
            </a:r>
            <a:br>
              <a:rPr lang="en"/>
            </a:br>
            <a:r>
              <a:rPr lang="en"/>
              <a:t>Tuples are grouped into a bag. Now this is where it can get a little complex. I just</a:t>
            </a:r>
            <a:br>
              <a:rPr lang="en"/>
            </a:br>
            <a:r>
              <a:rPr lang="en"/>
              <a:t>said that a bag is a group of tuples, but a “field” in a tuple can actually be a</a:t>
            </a:r>
            <a:br>
              <a:rPr lang="en"/>
            </a:br>
            <a:r>
              <a:rPr lang="en"/>
              <a:t>bag that contains other tuples. In this case, the bag is an inner bag. The bag, that contains</a:t>
            </a:r>
            <a:br>
              <a:rPr lang="en"/>
            </a:br>
            <a:r>
              <a:rPr lang="en"/>
              <a:t>the tuples that correlate to a row in a relational table, is known as an outer bag. It is also</a:t>
            </a:r>
            <a:br>
              <a:rPr lang="en"/>
            </a:br>
            <a:r>
              <a:rPr lang="en"/>
              <a:t>known as a relation. Map data is also supported in Pig. A map is</a:t>
            </a:r>
            <a:br>
              <a:rPr lang="en"/>
            </a:br>
            <a:r>
              <a:rPr lang="en"/>
              <a:t>a set of key / value pairs. Accessing a map with a specify key will return the value associated</a:t>
            </a:r>
            <a:br>
              <a:rPr lang="en"/>
            </a:br>
            <a:r>
              <a:rPr lang="en"/>
              <a:t>with that key.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0e7478b98_3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40e7478b98_3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85714"/>
              </a:lnSpc>
              <a:spcBef>
                <a:spcPts val="0"/>
              </a:spcBef>
              <a:spcAft>
                <a:spcPts val="0"/>
              </a:spcAft>
              <a:buNone/>
            </a:pPr>
            <a:r>
              <a:rPr lang="en" sz="1050">
                <a:solidFill>
                  <a:srgbClr val="444444"/>
                </a:solidFill>
                <a:highlight>
                  <a:srgbClr val="FFFFFF"/>
                </a:highlight>
                <a:latin typeface="Verdana"/>
                <a:ea typeface="Verdana"/>
                <a:cs typeface="Verdana"/>
                <a:sym typeface="Verdana"/>
              </a:rPr>
              <a:t>MapReduce program first inputs the key as rows and sends the tweet table information to mapper function. Then the Mapper function will select the user id and associate unit value (i.e. 1) to every user id. The Shuffle function will sort same user ids together. At last, Reduce function will add all the number of tweets together belonging to same user. The output will be user id, combined with user name and the number of tweets per user.</a:t>
            </a:r>
            <a:endParaRPr sz="1050" i="1">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i="1">
                <a:solidFill>
                  <a:srgbClr val="444444"/>
                </a:solidFill>
                <a:latin typeface="Verdana"/>
                <a:ea typeface="Verdana"/>
                <a:cs typeface="Verdana"/>
                <a:sym typeface="Verdana"/>
              </a:rPr>
              <a:t>But while using MapReduce, they faced some limitations:</a:t>
            </a:r>
            <a:endParaRPr sz="1050" i="1">
              <a:solidFill>
                <a:srgbClr val="444444"/>
              </a:solidFill>
              <a:latin typeface="Verdana"/>
              <a:ea typeface="Verdana"/>
              <a:cs typeface="Verdana"/>
              <a:sym typeface="Verdana"/>
            </a:endParaRPr>
          </a:p>
          <a:p>
            <a:pPr marL="457200" lvl="0" indent="-292100" algn="just" rtl="0">
              <a:lnSpc>
                <a:spcPct val="115000"/>
              </a:lnSpc>
              <a:spcBef>
                <a:spcPts val="800"/>
              </a:spcBef>
              <a:spcAft>
                <a:spcPts val="0"/>
              </a:spcAft>
              <a:buClr>
                <a:srgbClr val="333333"/>
              </a:buClr>
              <a:buSzPts val="1000"/>
              <a:buChar char="●"/>
            </a:pPr>
            <a:r>
              <a:rPr lang="en" sz="1050">
                <a:solidFill>
                  <a:srgbClr val="333333"/>
                </a:solidFill>
                <a:latin typeface="Verdana"/>
                <a:ea typeface="Verdana"/>
                <a:cs typeface="Verdana"/>
                <a:sym typeface="Verdana"/>
              </a:rPr>
              <a:t>Analysis needs to be typically done in Java.</a:t>
            </a:r>
            <a:endParaRPr sz="1050">
              <a:solidFill>
                <a:srgbClr val="333333"/>
              </a:solidFill>
              <a:latin typeface="Verdana"/>
              <a:ea typeface="Verdana"/>
              <a:cs typeface="Verdana"/>
              <a:sym typeface="Verdana"/>
            </a:endParaRPr>
          </a:p>
          <a:p>
            <a:pPr marL="457200" lvl="0" indent="-292100" algn="just" rtl="0">
              <a:lnSpc>
                <a:spcPct val="115000"/>
              </a:lnSpc>
              <a:spcBef>
                <a:spcPts val="0"/>
              </a:spcBef>
              <a:spcAft>
                <a:spcPts val="0"/>
              </a:spcAft>
              <a:buClr>
                <a:srgbClr val="333333"/>
              </a:buClr>
              <a:buSzPts val="1000"/>
              <a:buChar char="●"/>
            </a:pPr>
            <a:r>
              <a:rPr lang="en" sz="1050">
                <a:solidFill>
                  <a:srgbClr val="333333"/>
                </a:solidFill>
                <a:latin typeface="Verdana"/>
                <a:ea typeface="Verdana"/>
                <a:cs typeface="Verdana"/>
                <a:sym typeface="Verdana"/>
              </a:rPr>
              <a:t>Joins, that are performed, needs to be written in Java, which makes it longer and more error-prone.</a:t>
            </a:r>
            <a:endParaRPr sz="1050">
              <a:solidFill>
                <a:srgbClr val="333333"/>
              </a:solidFill>
              <a:latin typeface="Verdana"/>
              <a:ea typeface="Verdana"/>
              <a:cs typeface="Verdana"/>
              <a:sym typeface="Verdana"/>
            </a:endParaRPr>
          </a:p>
          <a:p>
            <a:pPr marL="457200" lvl="0" indent="-292100" algn="just" rtl="0">
              <a:lnSpc>
                <a:spcPct val="115000"/>
              </a:lnSpc>
              <a:spcBef>
                <a:spcPts val="0"/>
              </a:spcBef>
              <a:spcAft>
                <a:spcPts val="0"/>
              </a:spcAft>
              <a:buClr>
                <a:srgbClr val="333333"/>
              </a:buClr>
              <a:buSzPts val="1000"/>
              <a:buChar char="●"/>
            </a:pPr>
            <a:r>
              <a:rPr lang="en" sz="1050">
                <a:solidFill>
                  <a:srgbClr val="333333"/>
                </a:solidFill>
                <a:latin typeface="Verdana"/>
                <a:ea typeface="Verdana"/>
                <a:cs typeface="Verdana"/>
                <a:sym typeface="Verdana"/>
              </a:rPr>
              <a:t>For projection and filters, custom code needs to be written which makes the whole process slower.</a:t>
            </a:r>
            <a:endParaRPr sz="1050">
              <a:solidFill>
                <a:srgbClr val="333333"/>
              </a:solidFill>
              <a:latin typeface="Verdana"/>
              <a:ea typeface="Verdana"/>
              <a:cs typeface="Verdana"/>
              <a:sym typeface="Verdana"/>
            </a:endParaRPr>
          </a:p>
          <a:p>
            <a:pPr marL="457200" lvl="0" indent="-292100" algn="just" rtl="0">
              <a:lnSpc>
                <a:spcPct val="115000"/>
              </a:lnSpc>
              <a:spcBef>
                <a:spcPts val="0"/>
              </a:spcBef>
              <a:spcAft>
                <a:spcPts val="0"/>
              </a:spcAft>
              <a:buClr>
                <a:srgbClr val="333333"/>
              </a:buClr>
              <a:buSzPts val="1000"/>
              <a:buChar char="●"/>
            </a:pPr>
            <a:r>
              <a:rPr lang="en" sz="1050">
                <a:solidFill>
                  <a:srgbClr val="333333"/>
                </a:solidFill>
                <a:latin typeface="Verdana"/>
                <a:ea typeface="Verdana"/>
                <a:cs typeface="Verdana"/>
                <a:sym typeface="Verdana"/>
              </a:rPr>
              <a:t>The job is divided into many stages while using MapReduce, which makes it difficult to manage.</a:t>
            </a:r>
            <a:endParaRPr sz="1050">
              <a:solidFill>
                <a:srgbClr val="333333"/>
              </a:solidFill>
              <a:latin typeface="Verdana"/>
              <a:ea typeface="Verdana"/>
              <a:cs typeface="Verdana"/>
              <a:sym typeface="Verdana"/>
            </a:endParaRPr>
          </a:p>
          <a:p>
            <a:pPr marL="457200" lvl="0" indent="-292100" algn="just" rtl="0">
              <a:lnSpc>
                <a:spcPct val="115000"/>
              </a:lnSpc>
              <a:spcBef>
                <a:spcPts val="0"/>
              </a:spcBef>
              <a:spcAft>
                <a:spcPts val="0"/>
              </a:spcAft>
              <a:buClr>
                <a:srgbClr val="333333"/>
              </a:buClr>
              <a:buSzPts val="1000"/>
              <a:buChar char="●"/>
            </a:pPr>
            <a:endParaRPr sz="1050">
              <a:solidFill>
                <a:srgbClr val="333333"/>
              </a:solidFill>
              <a:latin typeface="Verdana"/>
              <a:ea typeface="Verdana"/>
              <a:cs typeface="Verdana"/>
              <a:sym typeface="Verdana"/>
            </a:endParaRPr>
          </a:p>
          <a:p>
            <a:pPr marL="0" lvl="0" indent="0">
              <a:spcBef>
                <a:spcPts val="8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40e7478b9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40e7478b9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85714"/>
              </a:lnSpc>
              <a:spcBef>
                <a:spcPts val="0"/>
              </a:spcBef>
              <a:spcAft>
                <a:spcPts val="0"/>
              </a:spcAft>
              <a:buClr>
                <a:schemeClr val="dk1"/>
              </a:buClr>
              <a:buSzPts val="1100"/>
              <a:buFont typeface="Arial"/>
              <a:buNone/>
            </a:pPr>
            <a:r>
              <a:rPr lang="en" sz="1050">
                <a:solidFill>
                  <a:srgbClr val="444444"/>
                </a:solidFill>
                <a:latin typeface="Verdana"/>
                <a:ea typeface="Verdana"/>
                <a:cs typeface="Verdana"/>
                <a:sym typeface="Verdana"/>
              </a:rPr>
              <a:t>Twitter had both semi-structured data like Twitter Apache logs, Twitter search logs, Twitter MySQL query logs, application logs and structured data like tweets, users, block notifications, phones, favorites, saved searches, re-tweets, authentications, SMS usage, user followings, etc. which can be easily processed by Apache Pig.</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Twitter dumps all its archived data on HDFS. It has two tables i.e. user data and tweets data. User data contains information about the users like username, followers, followings, number of tweets etc. While Tweet data contains tweet, its owner, number of re-tweets, number of likes etc. Now, twitter uses this data to analyse their customer’s behaviors and improve their past experiences.</a:t>
            </a:r>
            <a:endParaRPr sz="1050">
              <a:solidFill>
                <a:srgbClr val="444444"/>
              </a:solidFill>
              <a:latin typeface="Verdana"/>
              <a:ea typeface="Verdana"/>
              <a:cs typeface="Verdana"/>
              <a:sym typeface="Verdana"/>
            </a:endParaRPr>
          </a:p>
          <a:p>
            <a:pPr marL="0" lvl="0" indent="0">
              <a:spcBef>
                <a:spcPts val="8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0e7478b98_3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0e7478b98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85714"/>
              </a:lnSpc>
              <a:spcBef>
                <a:spcPts val="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Question</a:t>
            </a:r>
            <a:r>
              <a:rPr lang="en" sz="1050">
                <a:solidFill>
                  <a:srgbClr val="444444"/>
                </a:solidFill>
                <a:latin typeface="Verdana"/>
                <a:ea typeface="Verdana"/>
                <a:cs typeface="Verdana"/>
                <a:sym typeface="Verdana"/>
              </a:rPr>
              <a:t>:  </a:t>
            </a:r>
            <a:r>
              <a:rPr lang="en" sz="1050" i="1">
                <a:solidFill>
                  <a:srgbClr val="444444"/>
                </a:solidFill>
                <a:latin typeface="Verdana"/>
                <a:ea typeface="Verdana"/>
                <a:cs typeface="Verdana"/>
                <a:sym typeface="Verdana"/>
              </a:rPr>
              <a:t>Analyzing how many tweets are stored per user, in the given tweet tables?</a:t>
            </a:r>
            <a:endParaRPr sz="1050" i="1">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The below image shows the approach of Apache Pig to solve the problem:</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The step by step solution of this problem is shown in the above image.</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1</a:t>
            </a:r>
            <a:r>
              <a:rPr lang="en" sz="1050">
                <a:solidFill>
                  <a:srgbClr val="444444"/>
                </a:solidFill>
                <a:latin typeface="Verdana"/>
                <a:ea typeface="Verdana"/>
                <a:cs typeface="Verdana"/>
                <a:sym typeface="Verdana"/>
              </a:rPr>
              <a:t>– First of all, twitter imports the twitter tables (i.e. user table and tweet table) into the HDFS.</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2</a:t>
            </a:r>
            <a:r>
              <a:rPr lang="en" sz="1050">
                <a:solidFill>
                  <a:srgbClr val="444444"/>
                </a:solidFill>
                <a:latin typeface="Verdana"/>
                <a:ea typeface="Verdana"/>
                <a:cs typeface="Verdana"/>
                <a:sym typeface="Verdana"/>
              </a:rPr>
              <a:t>– Then Apache Pig loads (</a:t>
            </a:r>
            <a:r>
              <a:rPr lang="en" sz="1050" b="1">
                <a:solidFill>
                  <a:srgbClr val="444444"/>
                </a:solidFill>
                <a:latin typeface="Verdana"/>
                <a:ea typeface="Verdana"/>
                <a:cs typeface="Verdana"/>
                <a:sym typeface="Verdana"/>
              </a:rPr>
              <a:t>LOAD</a:t>
            </a:r>
            <a:r>
              <a:rPr lang="en" sz="1050">
                <a:solidFill>
                  <a:srgbClr val="444444"/>
                </a:solidFill>
                <a:latin typeface="Verdana"/>
                <a:ea typeface="Verdana"/>
                <a:cs typeface="Verdana"/>
                <a:sym typeface="Verdana"/>
              </a:rPr>
              <a:t>) the tables into Apache Pig framework.</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3</a:t>
            </a:r>
            <a:r>
              <a:rPr lang="en" sz="1050">
                <a:solidFill>
                  <a:srgbClr val="444444"/>
                </a:solidFill>
                <a:latin typeface="Verdana"/>
                <a:ea typeface="Verdana"/>
                <a:cs typeface="Verdana"/>
                <a:sym typeface="Verdana"/>
              </a:rPr>
              <a:t>– Then it joins and groups the tweet tables and user table using </a:t>
            </a:r>
            <a:r>
              <a:rPr lang="en" sz="1050" b="1">
                <a:solidFill>
                  <a:srgbClr val="444444"/>
                </a:solidFill>
                <a:latin typeface="Verdana"/>
                <a:ea typeface="Verdana"/>
                <a:cs typeface="Verdana"/>
                <a:sym typeface="Verdana"/>
              </a:rPr>
              <a:t>COGROUP</a:t>
            </a:r>
            <a:r>
              <a:rPr lang="en" sz="1050">
                <a:solidFill>
                  <a:srgbClr val="444444"/>
                </a:solidFill>
                <a:latin typeface="Verdana"/>
                <a:ea typeface="Verdana"/>
                <a:cs typeface="Verdana"/>
                <a:sym typeface="Verdana"/>
              </a:rPr>
              <a:t> command as shown in the above image.</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This results in the inner Bag Data type, which we will discuss later in this blog.</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Example of Inner bags produced (refer to the above image)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(1,</a:t>
            </a:r>
            <a:r>
              <a:rPr lang="en" sz="1050" b="1">
                <a:solidFill>
                  <a:srgbClr val="444444"/>
                </a:solidFill>
                <a:latin typeface="Verdana"/>
                <a:ea typeface="Verdana"/>
                <a:cs typeface="Verdana"/>
                <a:sym typeface="Verdana"/>
              </a:rPr>
              <a:t>{(1,Jay,xyz),(1,Jay,pqr),(1,Jay,lmn)}</a:t>
            </a:r>
            <a:r>
              <a:rPr lang="en" sz="1050">
                <a:solidFill>
                  <a:srgbClr val="444444"/>
                </a:solidFill>
                <a:latin typeface="Verdana"/>
                <a:ea typeface="Verdana"/>
                <a:cs typeface="Verdana"/>
                <a:sym typeface="Verdana"/>
              </a:rPr>
              <a:t>)</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(2,</a:t>
            </a:r>
            <a:r>
              <a:rPr lang="en" sz="1050" b="1">
                <a:solidFill>
                  <a:srgbClr val="444444"/>
                </a:solidFill>
                <a:latin typeface="Verdana"/>
                <a:ea typeface="Verdana"/>
                <a:cs typeface="Verdana"/>
                <a:sym typeface="Verdana"/>
              </a:rPr>
              <a:t>{(2,Ellie,abc),(2,Ellie,vxy)}</a:t>
            </a:r>
            <a:r>
              <a:rPr lang="en" sz="1050">
                <a:solidFill>
                  <a:srgbClr val="444444"/>
                </a:solidFill>
                <a:latin typeface="Verdana"/>
                <a:ea typeface="Verdana"/>
                <a:cs typeface="Verdana"/>
                <a:sym typeface="Verdana"/>
              </a:rPr>
              <a:t>)</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(3, </a:t>
            </a:r>
            <a:r>
              <a:rPr lang="en" sz="1050" b="1">
                <a:solidFill>
                  <a:srgbClr val="444444"/>
                </a:solidFill>
                <a:latin typeface="Verdana"/>
                <a:ea typeface="Verdana"/>
                <a:cs typeface="Verdana"/>
                <a:sym typeface="Verdana"/>
              </a:rPr>
              <a:t>{(3,Sam,stu)}</a:t>
            </a:r>
            <a:r>
              <a:rPr lang="en" sz="1050">
                <a:solidFill>
                  <a:srgbClr val="444444"/>
                </a:solidFill>
                <a:latin typeface="Verdana"/>
                <a:ea typeface="Verdana"/>
                <a:cs typeface="Verdana"/>
                <a:sym typeface="Verdana"/>
              </a:rPr>
              <a:t>)</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4</a:t>
            </a:r>
            <a:r>
              <a:rPr lang="en" sz="1050">
                <a:solidFill>
                  <a:srgbClr val="444444"/>
                </a:solidFill>
                <a:latin typeface="Verdana"/>
                <a:ea typeface="Verdana"/>
                <a:cs typeface="Verdana"/>
                <a:sym typeface="Verdana"/>
              </a:rPr>
              <a:t>– Then the tweets are counted according to the users using </a:t>
            </a:r>
            <a:r>
              <a:rPr lang="en" sz="1050" b="1">
                <a:solidFill>
                  <a:srgbClr val="444444"/>
                </a:solidFill>
                <a:latin typeface="Verdana"/>
                <a:ea typeface="Verdana"/>
                <a:cs typeface="Verdana"/>
                <a:sym typeface="Verdana"/>
              </a:rPr>
              <a:t>COUNT</a:t>
            </a:r>
            <a:r>
              <a:rPr lang="en" sz="1050">
                <a:solidFill>
                  <a:srgbClr val="444444"/>
                </a:solidFill>
                <a:latin typeface="Verdana"/>
                <a:ea typeface="Verdana"/>
                <a:cs typeface="Verdana"/>
                <a:sym typeface="Verdana"/>
              </a:rPr>
              <a:t> command. So, that the total number of tweets per user can be easily calculated.</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Example of tuple produced as (id, tweet count) (refer to the above image)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(1,</a:t>
            </a:r>
            <a:r>
              <a:rPr lang="en" sz="1050" b="1">
                <a:solidFill>
                  <a:srgbClr val="444444"/>
                </a:solidFill>
                <a:latin typeface="Verdana"/>
                <a:ea typeface="Verdana"/>
                <a:cs typeface="Verdana"/>
                <a:sym typeface="Verdana"/>
              </a:rPr>
              <a:t> 3</a:t>
            </a:r>
            <a:r>
              <a:rPr lang="en" sz="1050">
                <a:solidFill>
                  <a:srgbClr val="444444"/>
                </a:solidFill>
                <a:latin typeface="Verdana"/>
                <a:ea typeface="Verdana"/>
                <a:cs typeface="Verdana"/>
                <a:sym typeface="Verdana"/>
              </a:rPr>
              <a:t>)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(2,</a:t>
            </a:r>
            <a:r>
              <a:rPr lang="en" sz="1050" b="1">
                <a:solidFill>
                  <a:srgbClr val="444444"/>
                </a:solidFill>
                <a:latin typeface="Verdana"/>
                <a:ea typeface="Verdana"/>
                <a:cs typeface="Verdana"/>
                <a:sym typeface="Verdana"/>
              </a:rPr>
              <a:t> 2</a:t>
            </a:r>
            <a:r>
              <a:rPr lang="en" sz="1050">
                <a:solidFill>
                  <a:srgbClr val="444444"/>
                </a:solidFill>
                <a:latin typeface="Verdana"/>
                <a:ea typeface="Verdana"/>
                <a:cs typeface="Verdana"/>
                <a:sym typeface="Verdana"/>
              </a:rPr>
              <a:t>)</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(3, </a:t>
            </a:r>
            <a:r>
              <a:rPr lang="en" sz="1050" b="1">
                <a:solidFill>
                  <a:srgbClr val="444444"/>
                </a:solidFill>
                <a:latin typeface="Verdana"/>
                <a:ea typeface="Verdana"/>
                <a:cs typeface="Verdana"/>
                <a:sym typeface="Verdana"/>
              </a:rPr>
              <a:t>1</a:t>
            </a:r>
            <a:r>
              <a:rPr lang="en" sz="1050">
                <a:solidFill>
                  <a:srgbClr val="444444"/>
                </a:solidFill>
                <a:latin typeface="Verdana"/>
                <a:ea typeface="Verdana"/>
                <a:cs typeface="Verdana"/>
                <a:sym typeface="Verdana"/>
              </a:rPr>
              <a:t>)</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5</a:t>
            </a:r>
            <a:r>
              <a:rPr lang="en" sz="1050">
                <a:solidFill>
                  <a:srgbClr val="444444"/>
                </a:solidFill>
                <a:latin typeface="Verdana"/>
                <a:ea typeface="Verdana"/>
                <a:cs typeface="Verdana"/>
                <a:sym typeface="Verdana"/>
              </a:rPr>
              <a:t>– At last the result is joined with user table to extract the user name with produced result.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Example of tuple produced as (id, name, tweet count) (refer to the above image)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(1,</a:t>
            </a:r>
            <a:r>
              <a:rPr lang="en" sz="1050" b="1">
                <a:solidFill>
                  <a:srgbClr val="444444"/>
                </a:solidFill>
                <a:latin typeface="Verdana"/>
                <a:ea typeface="Verdana"/>
                <a:cs typeface="Verdana"/>
                <a:sym typeface="Verdana"/>
              </a:rPr>
              <a:t> Jay, </a:t>
            </a:r>
            <a:r>
              <a:rPr lang="en" sz="1050">
                <a:solidFill>
                  <a:srgbClr val="444444"/>
                </a:solidFill>
                <a:latin typeface="Verdana"/>
                <a:ea typeface="Verdana"/>
                <a:cs typeface="Verdana"/>
                <a:sym typeface="Verdana"/>
              </a:rPr>
              <a:t>3) </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(2,</a:t>
            </a:r>
            <a:r>
              <a:rPr lang="en" sz="1050" b="1">
                <a:solidFill>
                  <a:srgbClr val="444444"/>
                </a:solidFill>
                <a:latin typeface="Verdana"/>
                <a:ea typeface="Verdana"/>
                <a:cs typeface="Verdana"/>
                <a:sym typeface="Verdana"/>
              </a:rPr>
              <a:t> Ellie, </a:t>
            </a:r>
            <a:r>
              <a:rPr lang="en" sz="1050">
                <a:solidFill>
                  <a:srgbClr val="444444"/>
                </a:solidFill>
                <a:latin typeface="Verdana"/>
                <a:ea typeface="Verdana"/>
                <a:cs typeface="Verdana"/>
                <a:sym typeface="Verdana"/>
              </a:rPr>
              <a:t>2)</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(3, </a:t>
            </a:r>
            <a:r>
              <a:rPr lang="en" sz="1050" b="1">
                <a:solidFill>
                  <a:srgbClr val="444444"/>
                </a:solidFill>
                <a:latin typeface="Verdana"/>
                <a:ea typeface="Verdana"/>
                <a:cs typeface="Verdana"/>
                <a:sym typeface="Verdana"/>
              </a:rPr>
              <a:t>Sam</a:t>
            </a:r>
            <a:r>
              <a:rPr lang="en" sz="1050">
                <a:solidFill>
                  <a:srgbClr val="444444"/>
                </a:solidFill>
                <a:latin typeface="Verdana"/>
                <a:ea typeface="Verdana"/>
                <a:cs typeface="Verdana"/>
                <a:sym typeface="Verdana"/>
              </a:rPr>
              <a:t>, 1)</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b="1">
                <a:solidFill>
                  <a:srgbClr val="444444"/>
                </a:solidFill>
                <a:latin typeface="Verdana"/>
                <a:ea typeface="Verdana"/>
                <a:cs typeface="Verdana"/>
                <a:sym typeface="Verdana"/>
              </a:rPr>
              <a:t>STEP</a:t>
            </a:r>
            <a:r>
              <a:rPr lang="en" sz="1050">
                <a:solidFill>
                  <a:srgbClr val="444444"/>
                </a:solidFill>
                <a:latin typeface="Verdana"/>
                <a:ea typeface="Verdana"/>
                <a:cs typeface="Verdana"/>
                <a:sym typeface="Verdana"/>
              </a:rPr>
              <a:t> </a:t>
            </a:r>
            <a:r>
              <a:rPr lang="en" sz="1050" b="1">
                <a:solidFill>
                  <a:srgbClr val="444444"/>
                </a:solidFill>
                <a:latin typeface="Verdana"/>
                <a:ea typeface="Verdana"/>
                <a:cs typeface="Verdana"/>
                <a:sym typeface="Verdana"/>
              </a:rPr>
              <a:t>6</a:t>
            </a:r>
            <a:r>
              <a:rPr lang="en" sz="1050">
                <a:solidFill>
                  <a:srgbClr val="444444"/>
                </a:solidFill>
                <a:latin typeface="Verdana"/>
                <a:ea typeface="Verdana"/>
                <a:cs typeface="Verdana"/>
                <a:sym typeface="Verdana"/>
              </a:rPr>
              <a:t>– Finally, this result is stored back in the HDFS.</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Pig is not only limited to this operation. It can perform various other operations which I mentioned earlier in this use case.</a:t>
            </a:r>
            <a:endParaRPr sz="1050">
              <a:solidFill>
                <a:srgbClr val="444444"/>
              </a:solidFill>
              <a:latin typeface="Verdana"/>
              <a:ea typeface="Verdana"/>
              <a:cs typeface="Verdana"/>
              <a:sym typeface="Verdana"/>
            </a:endParaRPr>
          </a:p>
          <a:p>
            <a:pPr marL="0" lvl="0" indent="0" algn="just" rtl="0">
              <a:lnSpc>
                <a:spcPct val="185714"/>
              </a:lnSpc>
              <a:spcBef>
                <a:spcPts val="800"/>
              </a:spcBef>
              <a:spcAft>
                <a:spcPts val="0"/>
              </a:spcAft>
              <a:buClr>
                <a:schemeClr val="dk1"/>
              </a:buClr>
              <a:buSzPts val="1100"/>
              <a:buFont typeface="Arial"/>
              <a:buNone/>
            </a:pPr>
            <a:r>
              <a:rPr lang="en" sz="1050">
                <a:solidFill>
                  <a:srgbClr val="444444"/>
                </a:solidFill>
                <a:latin typeface="Verdana"/>
                <a:ea typeface="Verdana"/>
                <a:cs typeface="Verdana"/>
                <a:sym typeface="Verdana"/>
              </a:rPr>
              <a:t>These insights helps Twitter to perform sentiment analysis and develop machine learning algorithms based on the user behaviors and patterns.</a:t>
            </a:r>
            <a:endParaRPr sz="1050">
              <a:solidFill>
                <a:srgbClr val="444444"/>
              </a:solidFill>
              <a:latin typeface="Verdana"/>
              <a:ea typeface="Verdana"/>
              <a:cs typeface="Verdana"/>
              <a:sym typeface="Verdana"/>
            </a:endParaRPr>
          </a:p>
          <a:p>
            <a:pPr marL="0" lvl="0" indent="0">
              <a:spcBef>
                <a:spcPts val="8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0e7478b9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40e7478b9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ibm.com/analytics/hadoop/hdf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http://www.tutorialspoint.com" TargetMode="External"/><Relationship Id="rId7" Type="http://schemas.openxmlformats.org/officeDocument/2006/relationships/hyperlink" Target="https://www.educba.com/hive-vs-hbase/"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hyperlink" Target="https://www.educba.com/apache-pig-vs-apache-hive/" TargetMode="External"/><Relationship Id="rId5" Type="http://schemas.openxmlformats.org/officeDocument/2006/relationships/hyperlink" Target="https://www.youtube.com/watch?v=tKNGB5IZPFE&amp;t=1223s" TargetMode="External"/><Relationship Id="rId4" Type="http://schemas.openxmlformats.org/officeDocument/2006/relationships/hyperlink" Target="http://www.ibm.com/analytics/hadoo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744575"/>
            <a:ext cx="8520600" cy="1988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600" dirty="0"/>
              <a:t>Pig - Hive - HBase - Zookeeper</a:t>
            </a:r>
            <a:endParaRPr sz="3600" dirty="0"/>
          </a:p>
        </p:txBody>
      </p:sp>
      <p:pic>
        <p:nvPicPr>
          <p:cNvPr id="56" name="Google Shape;56;p13"/>
          <p:cNvPicPr preferRelativeResize="0"/>
          <p:nvPr/>
        </p:nvPicPr>
        <p:blipFill>
          <a:blip r:embed="rId3">
            <a:alphaModFix/>
          </a:blip>
          <a:stretch>
            <a:fillRect/>
          </a:stretch>
        </p:blipFill>
        <p:spPr>
          <a:xfrm>
            <a:off x="311699" y="109399"/>
            <a:ext cx="1666875" cy="1988050"/>
          </a:xfrm>
          <a:prstGeom prst="rect">
            <a:avLst/>
          </a:prstGeom>
          <a:noFill/>
          <a:ln>
            <a:noFill/>
          </a:ln>
        </p:spPr>
      </p:pic>
      <p:pic>
        <p:nvPicPr>
          <p:cNvPr id="57" name="Google Shape;57;p13"/>
          <p:cNvPicPr preferRelativeResize="0"/>
          <p:nvPr/>
        </p:nvPicPr>
        <p:blipFill>
          <a:blip r:embed="rId4">
            <a:alphaModFix/>
          </a:blip>
          <a:stretch>
            <a:fillRect/>
          </a:stretch>
        </p:blipFill>
        <p:spPr>
          <a:xfrm>
            <a:off x="1978575" y="166900"/>
            <a:ext cx="1934151" cy="1740725"/>
          </a:xfrm>
          <a:prstGeom prst="rect">
            <a:avLst/>
          </a:prstGeom>
          <a:noFill/>
          <a:ln>
            <a:noFill/>
          </a:ln>
        </p:spPr>
      </p:pic>
      <p:pic>
        <p:nvPicPr>
          <p:cNvPr id="58" name="Google Shape;58;p13"/>
          <p:cNvPicPr preferRelativeResize="0"/>
          <p:nvPr/>
        </p:nvPicPr>
        <p:blipFill>
          <a:blip r:embed="rId5">
            <a:alphaModFix/>
          </a:blip>
          <a:stretch>
            <a:fillRect/>
          </a:stretch>
        </p:blipFill>
        <p:spPr>
          <a:xfrm>
            <a:off x="4219075" y="646823"/>
            <a:ext cx="3058550" cy="780900"/>
          </a:xfrm>
          <a:prstGeom prst="rect">
            <a:avLst/>
          </a:prstGeom>
          <a:noFill/>
          <a:ln>
            <a:noFill/>
          </a:ln>
        </p:spPr>
      </p:pic>
      <p:pic>
        <p:nvPicPr>
          <p:cNvPr id="59" name="Google Shape;59;p13"/>
          <p:cNvPicPr preferRelativeResize="0"/>
          <p:nvPr/>
        </p:nvPicPr>
        <p:blipFill>
          <a:blip r:embed="rId6">
            <a:alphaModFix/>
          </a:blip>
          <a:stretch>
            <a:fillRect/>
          </a:stretch>
        </p:blipFill>
        <p:spPr>
          <a:xfrm>
            <a:off x="7277620" y="-22925"/>
            <a:ext cx="1772850" cy="2120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p:nvPr/>
        </p:nvSpPr>
        <p:spPr>
          <a:xfrm>
            <a:off x="0" y="0"/>
            <a:ext cx="2820900" cy="734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a:t>Hive Architecture</a:t>
            </a:r>
            <a:endParaRPr sz="2400" b="1"/>
          </a:p>
        </p:txBody>
      </p:sp>
      <p:pic>
        <p:nvPicPr>
          <p:cNvPr id="126" name="Google Shape;126;p22"/>
          <p:cNvPicPr preferRelativeResize="0"/>
          <p:nvPr/>
        </p:nvPicPr>
        <p:blipFill>
          <a:blip r:embed="rId3">
            <a:alphaModFix/>
          </a:blip>
          <a:stretch>
            <a:fillRect/>
          </a:stretch>
        </p:blipFill>
        <p:spPr>
          <a:xfrm>
            <a:off x="107075" y="637250"/>
            <a:ext cx="3858176" cy="2905975"/>
          </a:xfrm>
          <a:prstGeom prst="rect">
            <a:avLst/>
          </a:prstGeom>
          <a:noFill/>
          <a:ln>
            <a:noFill/>
          </a:ln>
        </p:spPr>
      </p:pic>
      <p:sp>
        <p:nvSpPr>
          <p:cNvPr id="127" name="Google Shape;127;p22"/>
          <p:cNvSpPr txBox="1"/>
          <p:nvPr/>
        </p:nvSpPr>
        <p:spPr>
          <a:xfrm>
            <a:off x="181275" y="3827025"/>
            <a:ext cx="4089900" cy="1110300"/>
          </a:xfrm>
          <a:prstGeom prst="rect">
            <a:avLst/>
          </a:prstGeom>
          <a:noFill/>
          <a:ln>
            <a:noFill/>
          </a:ln>
        </p:spPr>
        <p:txBody>
          <a:bodyPr spcFirstLastPara="1" wrap="square" lIns="91425" tIns="91425" rIns="91425" bIns="91425" anchor="t" anchorCtr="0">
            <a:noAutofit/>
          </a:bodyPr>
          <a:lstStyle/>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Metastore: </a:t>
            </a:r>
            <a:r>
              <a:rPr lang="en" sz="1100">
                <a:solidFill>
                  <a:schemeClr val="dk1"/>
                </a:solidFill>
              </a:rPr>
              <a:t>It is the repository for metadata. This metadata consists of data for each table like its location and schema.</a:t>
            </a:r>
            <a:endParaRPr sz="1100">
              <a:solidFill>
                <a:schemeClr val="dk1"/>
              </a:solidFill>
            </a:endParaRPr>
          </a:p>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Driver:</a:t>
            </a:r>
            <a:r>
              <a:rPr lang="en" sz="1100">
                <a:solidFill>
                  <a:schemeClr val="dk1"/>
                </a:solidFill>
              </a:rPr>
              <a:t> The driver receives the HiveQL statements and works like a controller. </a:t>
            </a:r>
            <a:endParaRPr sz="1100">
              <a:solidFill>
                <a:schemeClr val="dk1"/>
              </a:solidFill>
            </a:endParaRPr>
          </a:p>
          <a:p>
            <a:pPr marL="0" lvl="0" indent="0" algn="just">
              <a:spcBef>
                <a:spcPts val="0"/>
              </a:spcBef>
              <a:spcAft>
                <a:spcPts val="0"/>
              </a:spcAft>
              <a:buNone/>
            </a:pPr>
            <a:endParaRPr sz="1100"/>
          </a:p>
        </p:txBody>
      </p:sp>
      <p:sp>
        <p:nvSpPr>
          <p:cNvPr id="128" name="Google Shape;128;p22"/>
          <p:cNvSpPr txBox="1"/>
          <p:nvPr/>
        </p:nvSpPr>
        <p:spPr>
          <a:xfrm>
            <a:off x="4486400" y="314950"/>
            <a:ext cx="4531800" cy="4520400"/>
          </a:xfrm>
          <a:prstGeom prst="rect">
            <a:avLst/>
          </a:prstGeom>
          <a:noFill/>
          <a:ln>
            <a:noFill/>
          </a:ln>
        </p:spPr>
        <p:txBody>
          <a:bodyPr spcFirstLastPara="1" wrap="square" lIns="91425" tIns="91425" rIns="91425" bIns="91425" anchor="t" anchorCtr="0">
            <a:noAutofit/>
          </a:bodyPr>
          <a:lstStyle/>
          <a:p>
            <a:pPr marL="457200" lvl="0" indent="0" algn="just" rtl="0">
              <a:lnSpc>
                <a:spcPct val="115000"/>
              </a:lnSpc>
              <a:spcBef>
                <a:spcPts val="0"/>
              </a:spcBef>
              <a:spcAft>
                <a:spcPts val="0"/>
              </a:spcAft>
              <a:buNone/>
            </a:pPr>
            <a:endParaRPr sz="1100" b="1">
              <a:solidFill>
                <a:schemeClr val="dk1"/>
              </a:solidFill>
            </a:endParaRPr>
          </a:p>
          <a:p>
            <a:pPr marL="457200" lvl="0" indent="0" algn="just" rtl="0">
              <a:lnSpc>
                <a:spcPct val="115000"/>
              </a:lnSpc>
              <a:spcBef>
                <a:spcPts val="0"/>
              </a:spcBef>
              <a:spcAft>
                <a:spcPts val="0"/>
              </a:spcAft>
              <a:buNone/>
            </a:pPr>
            <a:endParaRPr sz="1100" b="1">
              <a:solidFill>
                <a:schemeClr val="dk1"/>
              </a:solidFill>
            </a:endParaRPr>
          </a:p>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Compiler:</a:t>
            </a:r>
            <a:r>
              <a:rPr lang="en" sz="1100">
                <a:solidFill>
                  <a:schemeClr val="dk1"/>
                </a:solidFill>
              </a:rPr>
              <a:t>  The Compiler is assigned with the task of converting the HiveQL query into MapReduce input.</a:t>
            </a:r>
            <a:endParaRPr sz="11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Optimizer:</a:t>
            </a:r>
            <a:r>
              <a:rPr lang="en" sz="1100">
                <a:solidFill>
                  <a:schemeClr val="dk1"/>
                </a:solidFill>
              </a:rPr>
              <a:t>  This performs the various transformation steps for aggregating, pipeline conversion by a single join for multiple joins. </a:t>
            </a:r>
            <a:endParaRPr sz="11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Executor:</a:t>
            </a:r>
            <a:r>
              <a:rPr lang="en" sz="1100">
                <a:solidFill>
                  <a:schemeClr val="dk1"/>
                </a:solidFill>
              </a:rPr>
              <a:t> The Executor executes the tasks after the compilation and the optimization steps. The Executor directly interacts with the Hadoop Job Tracker for scheduling of tasks to be run.</a:t>
            </a:r>
            <a:endParaRPr sz="110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endParaRPr>
          </a:p>
          <a:p>
            <a:pPr marL="457200" lvl="0" indent="-298450" algn="just" rtl="0">
              <a:lnSpc>
                <a:spcPct val="115000"/>
              </a:lnSpc>
              <a:spcBef>
                <a:spcPts val="0"/>
              </a:spcBef>
              <a:spcAft>
                <a:spcPts val="0"/>
              </a:spcAft>
              <a:buClr>
                <a:schemeClr val="dk1"/>
              </a:buClr>
              <a:buSzPts val="1100"/>
              <a:buChar char="●"/>
            </a:pPr>
            <a:r>
              <a:rPr lang="en" sz="1100" b="1">
                <a:solidFill>
                  <a:schemeClr val="dk1"/>
                </a:solidFill>
              </a:rPr>
              <a:t>CLI, UI, and Thrift Server:</a:t>
            </a:r>
            <a:r>
              <a:rPr lang="en" sz="1100">
                <a:solidFill>
                  <a:schemeClr val="dk1"/>
                </a:solidFill>
              </a:rPr>
              <a:t> the Command Line Interface and the User Interface submits the queries, process monitoring and instructions so that external users can interact with Hive. Thrift lets other clients to interact with Hive.</a:t>
            </a:r>
            <a:endParaRPr sz="1100">
              <a:solidFill>
                <a:schemeClr val="dk1"/>
              </a:solidFill>
            </a:endParaRPr>
          </a:p>
          <a:p>
            <a:pPr marL="0" lvl="0" indent="0" algn="just">
              <a:spcBef>
                <a:spcPts val="0"/>
              </a:spcBef>
              <a:spcAft>
                <a:spcPts val="0"/>
              </a:spcAft>
              <a:buNone/>
            </a:pPr>
            <a:endParaRPr sz="1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3"/>
          <p:cNvSpPr txBox="1"/>
          <p:nvPr/>
        </p:nvSpPr>
        <p:spPr>
          <a:xfrm>
            <a:off x="0" y="0"/>
            <a:ext cx="3285600" cy="734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a:t>Hive Data Model</a:t>
            </a:r>
            <a:endParaRPr sz="2400" b="1"/>
          </a:p>
        </p:txBody>
      </p:sp>
      <p:sp>
        <p:nvSpPr>
          <p:cNvPr id="134" name="Google Shape;134;p23"/>
          <p:cNvSpPr txBox="1"/>
          <p:nvPr/>
        </p:nvSpPr>
        <p:spPr>
          <a:xfrm>
            <a:off x="158600" y="609525"/>
            <a:ext cx="8859600" cy="4361700"/>
          </a:xfrm>
          <a:prstGeom prst="rect">
            <a:avLst/>
          </a:prstGeom>
          <a:noFill/>
          <a:ln>
            <a:noFill/>
          </a:ln>
        </p:spPr>
        <p:txBody>
          <a:bodyPr spcFirstLastPara="1" wrap="square" lIns="91425" tIns="91425" rIns="91425" bIns="91425" anchor="t" anchorCtr="0">
            <a:noAutofit/>
          </a:bodyPr>
          <a:lstStyle/>
          <a:p>
            <a:pPr marL="457200" lvl="0" indent="-317500" algn="just" rtl="0">
              <a:lnSpc>
                <a:spcPct val="115000"/>
              </a:lnSpc>
              <a:spcBef>
                <a:spcPts val="0"/>
              </a:spcBef>
              <a:spcAft>
                <a:spcPts val="0"/>
              </a:spcAft>
              <a:buClr>
                <a:schemeClr val="dk1"/>
              </a:buClr>
              <a:buSzPts val="1400"/>
              <a:buChar char="●"/>
            </a:pPr>
            <a:r>
              <a:rPr lang="en" b="1">
                <a:solidFill>
                  <a:schemeClr val="dk1"/>
                </a:solidFill>
              </a:rPr>
              <a:t>Tables: </a:t>
            </a:r>
            <a:r>
              <a:rPr lang="en">
                <a:solidFill>
                  <a:schemeClr val="dk1"/>
                </a:solidFill>
              </a:rPr>
              <a:t>Data is stored as a directory in HDFS</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b="1">
                <a:solidFill>
                  <a:schemeClr val="dk1"/>
                </a:solidFill>
              </a:rPr>
              <a:t>Partitions: </a:t>
            </a:r>
            <a:r>
              <a:rPr lang="en">
                <a:solidFill>
                  <a:schemeClr val="dk1"/>
                </a:solidFill>
              </a:rPr>
              <a:t>Table of Hive is organized in partitions by grouping same types of data together based on any column or partition key. Every table has a partition key for identification. Partitions can speed up query and slicing process.</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b="1">
                <a:solidFill>
                  <a:schemeClr val="dk1"/>
                </a:solidFill>
              </a:rPr>
              <a:t>                    	Create Table tablename(var String,var Int) Partitioned BY (partition1 String, partition2 String);</a:t>
            </a:r>
            <a:endParaRPr b="1">
              <a:solidFill>
                <a:schemeClr val="dk1"/>
              </a:solidFill>
            </a:endParaRPr>
          </a:p>
          <a:p>
            <a:pPr marL="0" lvl="0" indent="0" algn="just" rtl="0">
              <a:lnSpc>
                <a:spcPct val="115000"/>
              </a:lnSpc>
              <a:spcBef>
                <a:spcPts val="0"/>
              </a:spcBef>
              <a:spcAft>
                <a:spcPts val="0"/>
              </a:spcAft>
              <a:buNone/>
            </a:pPr>
            <a:r>
              <a:rPr lang="en">
                <a:solidFill>
                  <a:schemeClr val="dk1"/>
                </a:solidFill>
              </a:rPr>
              <a:t>    	 Partitioning increases the speed of querying by reducing its latency as it only scans relevant data rather than  scanning full data.</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b="1">
                <a:solidFill>
                  <a:schemeClr val="dk1"/>
                </a:solidFill>
              </a:rPr>
              <a:t>Buckets: </a:t>
            </a:r>
            <a:r>
              <a:rPr lang="en">
                <a:solidFill>
                  <a:schemeClr val="dk1"/>
                </a:solidFill>
              </a:rPr>
              <a:t>Tables or partitions can again be sub-divided into buckets in Hive for that you will have to use the hash function. Following syntax is used to create table buckets:</a:t>
            </a:r>
            <a:endParaRPr>
              <a:solidFill>
                <a:schemeClr val="dk1"/>
              </a:solidFill>
            </a:endParaRPr>
          </a:p>
          <a:p>
            <a:pPr marL="0" lvl="0" indent="0" algn="just" rtl="0">
              <a:lnSpc>
                <a:spcPct val="115000"/>
              </a:lnSpc>
              <a:spcBef>
                <a:spcPts val="0"/>
              </a:spcBef>
              <a:spcAft>
                <a:spcPts val="0"/>
              </a:spcAft>
              <a:buNone/>
            </a:pPr>
            <a:r>
              <a:rPr lang="en">
                <a:solidFill>
                  <a:schemeClr val="dk1"/>
                </a:solidFill>
              </a:rPr>
              <a:t>                    	</a:t>
            </a:r>
            <a:r>
              <a:rPr lang="en" b="1">
                <a:solidFill>
                  <a:schemeClr val="dk1"/>
                </a:solidFill>
              </a:rPr>
              <a:t>Create Table tablename Partitioned BY (partition1 data_type, partition2 data_type ) </a:t>
            </a:r>
            <a:endParaRPr b="1">
              <a:solidFill>
                <a:schemeClr val="dk1"/>
              </a:solidFill>
            </a:endParaRPr>
          </a:p>
          <a:p>
            <a:pPr marL="0" lvl="0" indent="0" algn="just" rtl="0">
              <a:lnSpc>
                <a:spcPct val="115000"/>
              </a:lnSpc>
              <a:spcBef>
                <a:spcPts val="0"/>
              </a:spcBef>
              <a:spcAft>
                <a:spcPts val="0"/>
              </a:spcAft>
              <a:buNone/>
            </a:pPr>
            <a:r>
              <a:rPr lang="en" b="1">
                <a:solidFill>
                  <a:schemeClr val="dk1"/>
                </a:solidFill>
              </a:rPr>
              <a:t>Clustered BY (column1, column2) Sorted BY(column_name Asc:Desc,___) Into num_buckets Buckets;</a:t>
            </a:r>
            <a:endParaRPr b="1">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a:solidFill>
                  <a:schemeClr val="dk1"/>
                </a:solidFill>
              </a:rPr>
              <a:t>Hive buckets are just files in the table directory which may be partitioned or unpartitioned. You can even choose n buckets to partition the data.</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n" b="1">
                <a:solidFill>
                  <a:schemeClr val="dk1"/>
                </a:solidFill>
              </a:rPr>
              <a:t>              	</a:t>
            </a:r>
            <a:endParaRPr b="1">
              <a:solidFill>
                <a:schemeClr val="dk1"/>
              </a:solidFill>
            </a:endParaRPr>
          </a:p>
          <a:p>
            <a:pPr marL="0" lvl="0" indent="0" algn="just">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p:nvPr/>
        </p:nvSpPr>
        <p:spPr>
          <a:xfrm>
            <a:off x="0" y="0"/>
            <a:ext cx="2787000" cy="5643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2400" b="1"/>
              <a:t>PIG Vs HIVE</a:t>
            </a:r>
            <a:endParaRPr sz="2400" b="1"/>
          </a:p>
        </p:txBody>
      </p:sp>
      <p:sp>
        <p:nvSpPr>
          <p:cNvPr id="140" name="Google Shape;140;p24"/>
          <p:cNvSpPr txBox="1"/>
          <p:nvPr/>
        </p:nvSpPr>
        <p:spPr>
          <a:xfrm>
            <a:off x="135950" y="530200"/>
            <a:ext cx="4679100" cy="4395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b="1">
                <a:solidFill>
                  <a:schemeClr val="dk1"/>
                </a:solidFill>
              </a:rPr>
              <a:t>    PIG</a:t>
            </a:r>
            <a:endParaRPr b="1">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Procedural Data Flow Language</a:t>
            </a:r>
            <a:endParaRPr>
              <a:solidFill>
                <a:schemeClr val="dk1"/>
              </a:solidFill>
            </a:endParaRPr>
          </a:p>
          <a:p>
            <a:pPr marL="457200" lvl="0" indent="0" rtl="0">
              <a:lnSpc>
                <a:spcPct val="115000"/>
              </a:lnSpc>
              <a:spcBef>
                <a:spcPts val="0"/>
              </a:spcBef>
              <a:spcAft>
                <a:spcPts val="0"/>
              </a:spcAft>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For Programming</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Mainly used by Researchers and Programmers</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 Operates on the client side of a cluster.</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Does not have a dedicated metadata database.</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Pig is SQL like but varies to a great extent.</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Pig supports Avro file format.</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rtl="0">
              <a:lnSpc>
                <a:spcPct val="115000"/>
              </a:lnSpc>
              <a:spcBef>
                <a:spcPts val="0"/>
              </a:spcBef>
              <a:spcAft>
                <a:spcPts val="0"/>
              </a:spcAft>
              <a:buClr>
                <a:schemeClr val="dk1"/>
              </a:buClr>
              <a:buSzPts val="1400"/>
              <a:buChar char="●"/>
            </a:pPr>
            <a:r>
              <a:rPr lang="en">
                <a:solidFill>
                  <a:schemeClr val="dk1"/>
                </a:solidFill>
              </a:rPr>
              <a:t>Can handle both structured and unstructured data.</a:t>
            </a:r>
            <a:endParaRPr>
              <a:solidFill>
                <a:schemeClr val="dk1"/>
              </a:solidFill>
            </a:endParaRPr>
          </a:p>
          <a:p>
            <a:pPr marL="0" lvl="0" indent="0" rtl="0">
              <a:lnSpc>
                <a:spcPct val="115000"/>
              </a:lnSpc>
              <a:spcBef>
                <a:spcPts val="0"/>
              </a:spcBef>
              <a:spcAft>
                <a:spcPts val="0"/>
              </a:spcAft>
              <a:buClr>
                <a:schemeClr val="dk1"/>
              </a:buClr>
              <a:buSzPts val="1100"/>
              <a:buFont typeface="Arial"/>
              <a:buNone/>
            </a:pPr>
            <a:endParaRPr>
              <a:solidFill>
                <a:schemeClr val="dk1"/>
              </a:solidFill>
            </a:endParaRPr>
          </a:p>
          <a:p>
            <a:pPr marL="0" lvl="0" indent="0">
              <a:spcBef>
                <a:spcPts val="0"/>
              </a:spcBef>
              <a:spcAft>
                <a:spcPts val="0"/>
              </a:spcAft>
              <a:buNone/>
            </a:pPr>
            <a:endParaRPr/>
          </a:p>
        </p:txBody>
      </p:sp>
      <p:sp>
        <p:nvSpPr>
          <p:cNvPr id="141" name="Google Shape;141;p24"/>
          <p:cNvSpPr txBox="1"/>
          <p:nvPr/>
        </p:nvSpPr>
        <p:spPr>
          <a:xfrm>
            <a:off x="4572000" y="541600"/>
            <a:ext cx="4434900" cy="4373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b="1">
                <a:solidFill>
                  <a:schemeClr val="dk1"/>
                </a:solidFill>
              </a:rPr>
              <a:t>Hive</a:t>
            </a:r>
            <a:endParaRPr b="1">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Declarative SQLish Language</a:t>
            </a:r>
            <a:endParaRPr>
              <a:solidFill>
                <a:schemeClr val="dk1"/>
              </a:solidFill>
            </a:endParaRPr>
          </a:p>
          <a:p>
            <a:pPr marL="0" lvl="0" indent="0" algn="just" rtl="0">
              <a:lnSpc>
                <a:spcPct val="115000"/>
              </a:lnSpc>
              <a:spcBef>
                <a:spcPts val="0"/>
              </a:spcBef>
              <a:spcAft>
                <a:spcPts val="0"/>
              </a:spcAft>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For creating reports</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Mainly used by Data Analysts</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Operates on the server side of a cluster.</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Makes use of exact variation of dedicated SQL DDL language by defining tables beforehand.</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Directly leverages SQL and is easy to learn for database experts.</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Hive does not support it.</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Can handle only structured data</a:t>
            </a:r>
            <a:endParaRPr>
              <a:solidFill>
                <a:schemeClr val="dk1"/>
              </a:solidFill>
            </a:endParaRPr>
          </a:p>
          <a:p>
            <a:pPr marL="0" lvl="0" indent="0" algn="just">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p:nvPr/>
        </p:nvSpPr>
        <p:spPr>
          <a:xfrm>
            <a:off x="0" y="0"/>
            <a:ext cx="3172200" cy="7455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a:t>HIVE Pros and Cons</a:t>
            </a:r>
            <a:endParaRPr sz="2400" b="1"/>
          </a:p>
        </p:txBody>
      </p:sp>
      <p:sp>
        <p:nvSpPr>
          <p:cNvPr id="147" name="Google Shape;147;p25"/>
          <p:cNvSpPr txBox="1"/>
          <p:nvPr/>
        </p:nvSpPr>
        <p:spPr>
          <a:xfrm>
            <a:off x="158600" y="620850"/>
            <a:ext cx="4735500" cy="43731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b="1">
                <a:solidFill>
                  <a:schemeClr val="dk1"/>
                </a:solidFill>
              </a:rPr>
              <a:t>Pros</a:t>
            </a:r>
            <a:endParaRPr b="1">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Helps querying large datasets residing in distributed storage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It is a distributed data warehouse.</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Queries data using a SQL-like language called HiveQL (HQL).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Table structure/s is/are similar to tables in a relational database.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Multiple users can simultaneously query the data using Hive-QL.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Data extract/transform/load (ETL) can be done easily.</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It provides the structure on a variety of data formats.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Allows access files stored in Hadoop Distributed File System (HDFS) or also similar others data storage systems such as Apache HBase.</a:t>
            </a:r>
            <a:endParaRPr>
              <a:solidFill>
                <a:schemeClr val="dk1"/>
              </a:solidFill>
            </a:endParaRPr>
          </a:p>
          <a:p>
            <a:pPr marL="0" lvl="0" indent="0" algn="just" rtl="0">
              <a:lnSpc>
                <a:spcPct val="115000"/>
              </a:lnSpc>
              <a:spcBef>
                <a:spcPts val="0"/>
              </a:spcBef>
              <a:spcAft>
                <a:spcPts val="0"/>
              </a:spcAft>
              <a:buNone/>
            </a:pPr>
            <a:endParaRPr>
              <a:solidFill>
                <a:schemeClr val="dk1"/>
              </a:solidFill>
            </a:endParaRPr>
          </a:p>
          <a:p>
            <a:pPr marL="0" lvl="0" indent="0" algn="just">
              <a:spcBef>
                <a:spcPts val="0"/>
              </a:spcBef>
              <a:spcAft>
                <a:spcPts val="0"/>
              </a:spcAft>
              <a:buNone/>
            </a:pPr>
            <a:endParaRPr/>
          </a:p>
        </p:txBody>
      </p:sp>
      <p:sp>
        <p:nvSpPr>
          <p:cNvPr id="148" name="Google Shape;148;p25"/>
          <p:cNvSpPr txBox="1"/>
          <p:nvPr/>
        </p:nvSpPr>
        <p:spPr>
          <a:xfrm>
            <a:off x="5086850" y="643500"/>
            <a:ext cx="3954000" cy="4361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b="1">
                <a:solidFill>
                  <a:schemeClr val="dk1"/>
                </a:solidFill>
              </a:rPr>
              <a:t>Cons</a:t>
            </a:r>
            <a:endParaRPr b="1">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It's not designed for Online transaction processing (OLTP), it is only used for the Online Analytical Processing (OLAP). </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Hive supports overwriting or apprehending data, but not updates and deletes. </a:t>
            </a: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Sub-queries are not supported, in Hive</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457200" lvl="0" indent="-317500" algn="just" rtl="0">
              <a:lnSpc>
                <a:spcPct val="115000"/>
              </a:lnSpc>
              <a:spcBef>
                <a:spcPts val="0"/>
              </a:spcBef>
              <a:spcAft>
                <a:spcPts val="0"/>
              </a:spcAft>
              <a:buClr>
                <a:schemeClr val="dk1"/>
              </a:buClr>
              <a:buSzPts val="1400"/>
              <a:buChar char="●"/>
            </a:pPr>
            <a:r>
              <a:rPr lang="en">
                <a:solidFill>
                  <a:schemeClr val="dk1"/>
                </a:solidFill>
              </a:rPr>
              <a:t>Joins (left and right joins) are very complex, space consuming and time consuming</a:t>
            </a:r>
            <a:endParaRPr>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a:solidFill>
                <a:schemeClr val="dk1"/>
              </a:solidFill>
            </a:endParaRPr>
          </a:p>
          <a:p>
            <a:pPr marL="0" lvl="0" indent="0" algn="just">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Hbase	</a:t>
            </a:r>
            <a:endParaRPr/>
          </a:p>
        </p:txBody>
      </p:sp>
      <p:sp>
        <p:nvSpPr>
          <p:cNvPr id="154" name="Google Shape;154;p26"/>
          <p:cNvSpPr txBox="1">
            <a:spLocks noGrp="1"/>
          </p:cNvSpPr>
          <p:nvPr>
            <p:ph type="body" idx="1"/>
          </p:nvPr>
        </p:nvSpPr>
        <p:spPr>
          <a:xfrm>
            <a:off x="311700" y="1152475"/>
            <a:ext cx="5031000" cy="3416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solidFill>
                  <a:srgbClr val="323232"/>
                </a:solidFill>
                <a:highlight>
                  <a:srgbClr val="FFFFFF"/>
                </a:highlight>
              </a:rPr>
              <a:t>Base is a column-oriented database management system that runs on top of Hadoop Distributed File System</a:t>
            </a:r>
            <a:r>
              <a:rPr lang="en" sz="1600" u="sng">
                <a:solidFill>
                  <a:srgbClr val="3B6CAA"/>
                </a:solidFill>
                <a:highlight>
                  <a:srgbClr val="FFFFFF"/>
                </a:highlight>
                <a:hlinkClick r:id="rId3"/>
              </a:rPr>
              <a:t> (HDFS)</a:t>
            </a:r>
            <a:r>
              <a:rPr lang="en" sz="1600">
                <a:solidFill>
                  <a:srgbClr val="323232"/>
                </a:solidFill>
                <a:highlight>
                  <a:srgbClr val="FFFFFF"/>
                </a:highlight>
              </a:rPr>
              <a:t>. It is well suited for sparse data sets, which are common in many big data use cases. </a:t>
            </a:r>
            <a:endParaRPr sz="1600">
              <a:solidFill>
                <a:srgbClr val="323232"/>
              </a:solidFill>
              <a:highlight>
                <a:srgbClr val="FFFFFF"/>
              </a:highlight>
            </a:endParaRPr>
          </a:p>
          <a:p>
            <a:pPr marL="457200" lvl="0" indent="-330200" rtl="0">
              <a:spcBef>
                <a:spcPts val="0"/>
              </a:spcBef>
              <a:spcAft>
                <a:spcPts val="0"/>
              </a:spcAft>
              <a:buClr>
                <a:srgbClr val="323232"/>
              </a:buClr>
              <a:buSzPts val="1600"/>
              <a:buChar char="●"/>
            </a:pPr>
            <a:r>
              <a:rPr lang="en" sz="1600">
                <a:solidFill>
                  <a:schemeClr val="dk1"/>
                </a:solidFill>
                <a:highlight>
                  <a:srgbClr val="FFFFFF"/>
                </a:highlight>
              </a:rPr>
              <a:t>It is a part of the Hadoop ecosystem that provides random real-time read/write access to data in the Hadoop File System.</a:t>
            </a:r>
            <a:endParaRPr sz="1600">
              <a:solidFill>
                <a:schemeClr val="dk1"/>
              </a:solidFill>
              <a:highlight>
                <a:srgbClr val="FFFFFF"/>
              </a:highlight>
            </a:endParaRPr>
          </a:p>
          <a:p>
            <a:pPr marL="457200" lvl="0" indent="-330200" rtl="0">
              <a:spcBef>
                <a:spcPts val="0"/>
              </a:spcBef>
              <a:spcAft>
                <a:spcPts val="0"/>
              </a:spcAft>
              <a:buClr>
                <a:schemeClr val="dk1"/>
              </a:buClr>
              <a:buSzPts val="1600"/>
              <a:buChar char="●"/>
            </a:pPr>
            <a:endParaRPr sz="1600">
              <a:solidFill>
                <a:schemeClr val="dk1"/>
              </a:solidFill>
              <a:highlight>
                <a:srgbClr val="FFFFFF"/>
              </a:highlight>
            </a:endParaRPr>
          </a:p>
          <a:p>
            <a:pPr marL="457200" lvl="0" indent="0">
              <a:spcBef>
                <a:spcPts val="1600"/>
              </a:spcBef>
              <a:spcAft>
                <a:spcPts val="1600"/>
              </a:spcAft>
              <a:buNone/>
            </a:pPr>
            <a:endParaRPr sz="1150">
              <a:solidFill>
                <a:schemeClr val="dk1"/>
              </a:solidFill>
              <a:highlight>
                <a:srgbClr val="FFFFFF"/>
              </a:highlight>
              <a:latin typeface="Verdana"/>
              <a:ea typeface="Verdana"/>
              <a:cs typeface="Verdana"/>
              <a:sym typeface="Verdana"/>
            </a:endParaRPr>
          </a:p>
        </p:txBody>
      </p:sp>
      <p:pic>
        <p:nvPicPr>
          <p:cNvPr id="155" name="Google Shape;155;p26"/>
          <p:cNvPicPr preferRelativeResize="0"/>
          <p:nvPr/>
        </p:nvPicPr>
        <p:blipFill>
          <a:blip r:embed="rId4">
            <a:alphaModFix/>
          </a:blip>
          <a:stretch>
            <a:fillRect/>
          </a:stretch>
        </p:blipFill>
        <p:spPr>
          <a:xfrm>
            <a:off x="5342700" y="780775"/>
            <a:ext cx="3630575" cy="2524725"/>
          </a:xfrm>
          <a:prstGeom prst="rect">
            <a:avLst/>
          </a:prstGeom>
          <a:noFill/>
          <a:ln>
            <a:noFill/>
          </a:ln>
        </p:spPr>
      </p:pic>
      <p:sp>
        <p:nvSpPr>
          <p:cNvPr id="156" name="Google Shape;156;p26"/>
          <p:cNvSpPr txBox="1">
            <a:spLocks noGrp="1"/>
          </p:cNvSpPr>
          <p:nvPr>
            <p:ph type="body" idx="1"/>
          </p:nvPr>
        </p:nvSpPr>
        <p:spPr>
          <a:xfrm>
            <a:off x="311700" y="3408400"/>
            <a:ext cx="8520600" cy="1160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Clr>
                <a:schemeClr val="dk1"/>
              </a:buClr>
              <a:buSzPts val="1600"/>
              <a:buChar char="●"/>
            </a:pPr>
            <a:r>
              <a:rPr lang="en" sz="1600">
                <a:solidFill>
                  <a:schemeClr val="dk1"/>
                </a:solidFill>
                <a:highlight>
                  <a:srgbClr val="FFFFFF"/>
                </a:highlight>
              </a:rPr>
              <a:t>One can store the data in HDFS either directly or through HBase. Data consumer reads/accesses the data in HDFS randomly using HBase. HBase sits on top of the Hadoop File System and provides read and write access.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marR="38100" lvl="0" indent="0" rtl="0">
              <a:lnSpc>
                <a:spcPct val="150000"/>
              </a:lnSpc>
              <a:spcBef>
                <a:spcPts val="300"/>
              </a:spcBef>
              <a:spcAft>
                <a:spcPts val="0"/>
              </a:spcAft>
              <a:buClr>
                <a:schemeClr val="dk1"/>
              </a:buClr>
              <a:buSzPts val="1100"/>
              <a:buFont typeface="Arial"/>
              <a:buNone/>
            </a:pPr>
            <a:r>
              <a:rPr lang="en" sz="2900">
                <a:solidFill>
                  <a:srgbClr val="121214"/>
                </a:solidFill>
                <a:latin typeface="Verdana"/>
                <a:ea typeface="Verdana"/>
                <a:cs typeface="Verdana"/>
                <a:sym typeface="Verdana"/>
              </a:rPr>
              <a:t>HBase and RDBMS</a:t>
            </a:r>
            <a:endParaRPr sz="2900">
              <a:solidFill>
                <a:srgbClr val="121214"/>
              </a:solidFill>
              <a:latin typeface="Verdana"/>
              <a:ea typeface="Verdana"/>
              <a:cs typeface="Verdana"/>
              <a:sym typeface="Verdana"/>
            </a:endParaRPr>
          </a:p>
          <a:p>
            <a:pPr marL="0" lvl="0" indent="0">
              <a:spcBef>
                <a:spcPts val="300"/>
              </a:spcBef>
              <a:spcAft>
                <a:spcPts val="0"/>
              </a:spcAft>
              <a:buNone/>
            </a:pPr>
            <a:endParaRPr/>
          </a:p>
        </p:txBody>
      </p:sp>
      <p:graphicFrame>
        <p:nvGraphicFramePr>
          <p:cNvPr id="162" name="Google Shape;162;p27"/>
          <p:cNvGraphicFramePr/>
          <p:nvPr/>
        </p:nvGraphicFramePr>
        <p:xfrm>
          <a:off x="311700" y="1135800"/>
          <a:ext cx="3000000" cy="3000000"/>
        </p:xfrm>
        <a:graphic>
          <a:graphicData uri="http://schemas.openxmlformats.org/drawingml/2006/table">
            <a:tbl>
              <a:tblPr>
                <a:noFill/>
                <a:tableStyleId>{97FB93AF-27B3-4910-8283-A9BBDC514326}</a:tableStyleId>
              </a:tblPr>
              <a:tblGrid>
                <a:gridCol w="4331825">
                  <a:extLst>
                    <a:ext uri="{9D8B030D-6E8A-4147-A177-3AD203B41FA5}">
                      <a16:colId xmlns:a16="http://schemas.microsoft.com/office/drawing/2014/main" val="20000"/>
                    </a:ext>
                  </a:extLst>
                </a:gridCol>
                <a:gridCol w="4188775">
                  <a:extLst>
                    <a:ext uri="{9D8B030D-6E8A-4147-A177-3AD203B41FA5}">
                      <a16:colId xmlns:a16="http://schemas.microsoft.com/office/drawing/2014/main" val="20001"/>
                    </a:ext>
                  </a:extLst>
                </a:gridCol>
              </a:tblGrid>
              <a:tr h="490300">
                <a:tc>
                  <a:txBody>
                    <a:bodyPr/>
                    <a:lstStyle/>
                    <a:p>
                      <a:pPr marL="0" lvl="0" indent="0">
                        <a:spcBef>
                          <a:spcPts val="0"/>
                        </a:spcBef>
                        <a:spcAft>
                          <a:spcPts val="0"/>
                        </a:spcAft>
                        <a:buNone/>
                      </a:pPr>
                      <a:r>
                        <a:rPr lang="en" sz="1800" b="1"/>
                        <a:t>HBase</a:t>
                      </a:r>
                      <a:endParaRPr sz="1800" b="1"/>
                    </a:p>
                  </a:txBody>
                  <a:tcPr marL="91425" marR="91425" marT="91425" marB="91425"/>
                </a:tc>
                <a:tc>
                  <a:txBody>
                    <a:bodyPr/>
                    <a:lstStyle/>
                    <a:p>
                      <a:pPr marL="0" lvl="0" indent="0">
                        <a:spcBef>
                          <a:spcPts val="0"/>
                        </a:spcBef>
                        <a:spcAft>
                          <a:spcPts val="0"/>
                        </a:spcAft>
                        <a:buNone/>
                      </a:pPr>
                      <a:r>
                        <a:rPr lang="en" sz="1800" b="1"/>
                        <a:t>RDBMS</a:t>
                      </a:r>
                      <a:endParaRPr sz="1800" b="1"/>
                    </a:p>
                  </a:txBody>
                  <a:tcPr marL="91425" marR="91425" marT="91425" marB="91425"/>
                </a:tc>
                <a:extLst>
                  <a:ext uri="{0D108BD9-81ED-4DB2-BD59-A6C34878D82A}">
                    <a16:rowId xmlns:a16="http://schemas.microsoft.com/office/drawing/2014/main" val="10000"/>
                  </a:ext>
                </a:extLst>
              </a:tr>
              <a:tr h="1069725">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HBase is schema-less, it doesn't have the concept of fixed columns schema; defines only column families.</a:t>
                      </a:r>
                      <a:endParaRPr sz="1700"/>
                    </a:p>
                  </a:txBody>
                  <a:tcPr marL="91425" marR="91425" marT="91425" marB="91425"/>
                </a:tc>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An RDBMS is governed by its schema, which describes the whole structure of tables.</a:t>
                      </a:r>
                      <a:endParaRPr sz="1700"/>
                    </a:p>
                  </a:txBody>
                  <a:tcPr marL="91425" marR="91425" marT="91425" marB="91425"/>
                </a:tc>
                <a:extLst>
                  <a:ext uri="{0D108BD9-81ED-4DB2-BD59-A6C34878D82A}">
                    <a16:rowId xmlns:a16="http://schemas.microsoft.com/office/drawing/2014/main" val="10001"/>
                  </a:ext>
                </a:extLst>
              </a:tr>
              <a:tr h="610800">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It is built for wide tables. HBase is horizontally scalable.</a:t>
                      </a:r>
                      <a:endParaRPr sz="1700"/>
                    </a:p>
                  </a:txBody>
                  <a:tcPr marL="91425" marR="91425" marT="91425" marB="91425"/>
                </a:tc>
                <a:tc>
                  <a:txBody>
                    <a:bodyPr/>
                    <a:lstStyle/>
                    <a:p>
                      <a:pPr marL="0" lvl="0" indent="0" rtl="0">
                        <a:spcBef>
                          <a:spcPts val="0"/>
                        </a:spcBef>
                        <a:spcAft>
                          <a:spcPts val="0"/>
                        </a:spcAft>
                        <a:buNone/>
                      </a:pPr>
                      <a:r>
                        <a:rPr lang="en" sz="1700">
                          <a:solidFill>
                            <a:srgbClr val="313131"/>
                          </a:solidFill>
                          <a:highlight>
                            <a:srgbClr val="FFFFFF"/>
                          </a:highlight>
                          <a:latin typeface="Verdana"/>
                          <a:ea typeface="Verdana"/>
                          <a:cs typeface="Verdana"/>
                          <a:sym typeface="Verdana"/>
                        </a:rPr>
                        <a:t>It is thin and built for small tables. Hard to scale.</a:t>
                      </a:r>
                      <a:endParaRPr sz="1700"/>
                    </a:p>
                  </a:txBody>
                  <a:tcPr marL="91425" marR="91425" marT="91425" marB="91425"/>
                </a:tc>
                <a:extLst>
                  <a:ext uri="{0D108BD9-81ED-4DB2-BD59-A6C34878D82A}">
                    <a16:rowId xmlns:a16="http://schemas.microsoft.com/office/drawing/2014/main" val="10002"/>
                  </a:ext>
                </a:extLst>
              </a:tr>
              <a:tr h="490300">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No transactions are there in HBase.</a:t>
                      </a:r>
                      <a:endParaRPr sz="1700"/>
                    </a:p>
                  </a:txBody>
                  <a:tcPr marL="91425" marR="91425" marT="91425" marB="91425"/>
                </a:tc>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RDBMS is transactional.</a:t>
                      </a:r>
                      <a:endParaRPr sz="1700"/>
                    </a:p>
                  </a:txBody>
                  <a:tcPr marL="91425" marR="91425" marT="91425" marB="91425"/>
                </a:tc>
                <a:extLst>
                  <a:ext uri="{0D108BD9-81ED-4DB2-BD59-A6C34878D82A}">
                    <a16:rowId xmlns:a16="http://schemas.microsoft.com/office/drawing/2014/main" val="10003"/>
                  </a:ext>
                </a:extLst>
              </a:tr>
              <a:tr h="490300">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It has de-normalized data.</a:t>
                      </a:r>
                      <a:endParaRPr sz="1700"/>
                    </a:p>
                  </a:txBody>
                  <a:tcPr marL="91425" marR="91425" marT="91425" marB="91425"/>
                </a:tc>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It will have normalized data.</a:t>
                      </a:r>
                      <a:endParaRPr sz="1700"/>
                    </a:p>
                  </a:txBody>
                  <a:tcPr marL="91425" marR="91425" marT="91425" marB="91425"/>
                </a:tc>
                <a:extLst>
                  <a:ext uri="{0D108BD9-81ED-4DB2-BD59-A6C34878D82A}">
                    <a16:rowId xmlns:a16="http://schemas.microsoft.com/office/drawing/2014/main" val="10004"/>
                  </a:ext>
                </a:extLst>
              </a:tr>
              <a:tr h="610800">
                <a:tc>
                  <a:txBody>
                    <a:bodyPr/>
                    <a:lstStyle/>
                    <a:p>
                      <a:pPr marL="0" lvl="0" indent="0" rtl="0">
                        <a:spcBef>
                          <a:spcPts val="0"/>
                        </a:spcBef>
                        <a:spcAft>
                          <a:spcPts val="0"/>
                        </a:spcAft>
                        <a:buNone/>
                      </a:pPr>
                      <a:r>
                        <a:rPr lang="en" sz="1700">
                          <a:solidFill>
                            <a:srgbClr val="313131"/>
                          </a:solidFill>
                          <a:highlight>
                            <a:srgbClr val="FFFFFF"/>
                          </a:highlight>
                          <a:latin typeface="Verdana"/>
                          <a:ea typeface="Verdana"/>
                          <a:cs typeface="Verdana"/>
                          <a:sym typeface="Verdana"/>
                        </a:rPr>
                        <a:t>It is good for semi-structured as well as structured data.</a:t>
                      </a:r>
                      <a:endParaRPr sz="1700"/>
                    </a:p>
                  </a:txBody>
                  <a:tcPr marL="91425" marR="91425" marT="91425" marB="91425"/>
                </a:tc>
                <a:tc>
                  <a:txBody>
                    <a:bodyPr/>
                    <a:lstStyle/>
                    <a:p>
                      <a:pPr marL="0" lvl="0" indent="0">
                        <a:spcBef>
                          <a:spcPts val="0"/>
                        </a:spcBef>
                        <a:spcAft>
                          <a:spcPts val="0"/>
                        </a:spcAft>
                        <a:buNone/>
                      </a:pPr>
                      <a:r>
                        <a:rPr lang="en" sz="1700">
                          <a:solidFill>
                            <a:srgbClr val="313131"/>
                          </a:solidFill>
                          <a:highlight>
                            <a:srgbClr val="FFFFFF"/>
                          </a:highlight>
                          <a:latin typeface="Verdana"/>
                          <a:ea typeface="Verdana"/>
                          <a:cs typeface="Verdana"/>
                          <a:sym typeface="Verdana"/>
                        </a:rPr>
                        <a:t>It is good for structured data.</a:t>
                      </a:r>
                      <a:endParaRPr sz="170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8"/>
          <p:cNvSpPr txBox="1">
            <a:spLocks noGrp="1"/>
          </p:cNvSpPr>
          <p:nvPr>
            <p:ph type="title"/>
          </p:nvPr>
        </p:nvSpPr>
        <p:spPr>
          <a:xfrm>
            <a:off x="235775" y="109850"/>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HBase vs Hive</a:t>
            </a:r>
            <a:endParaRPr/>
          </a:p>
        </p:txBody>
      </p:sp>
      <p:graphicFrame>
        <p:nvGraphicFramePr>
          <p:cNvPr id="168" name="Google Shape;168;p28"/>
          <p:cNvGraphicFramePr/>
          <p:nvPr/>
        </p:nvGraphicFramePr>
        <p:xfrm>
          <a:off x="235775" y="682550"/>
          <a:ext cx="3000000" cy="3000000"/>
        </p:xfrm>
        <a:graphic>
          <a:graphicData uri="http://schemas.openxmlformats.org/drawingml/2006/table">
            <a:tbl>
              <a:tblPr>
                <a:noFill/>
                <a:tableStyleId>{97FB93AF-27B3-4910-8283-A9BBDC514326}</a:tableStyleId>
              </a:tblPr>
              <a:tblGrid>
                <a:gridCol w="1965350">
                  <a:extLst>
                    <a:ext uri="{9D8B030D-6E8A-4147-A177-3AD203B41FA5}">
                      <a16:colId xmlns:a16="http://schemas.microsoft.com/office/drawing/2014/main" val="20000"/>
                    </a:ext>
                  </a:extLst>
                </a:gridCol>
                <a:gridCol w="3080000">
                  <a:extLst>
                    <a:ext uri="{9D8B030D-6E8A-4147-A177-3AD203B41FA5}">
                      <a16:colId xmlns:a16="http://schemas.microsoft.com/office/drawing/2014/main" val="20001"/>
                    </a:ext>
                  </a:extLst>
                </a:gridCol>
                <a:gridCol w="3751475">
                  <a:extLst>
                    <a:ext uri="{9D8B030D-6E8A-4147-A177-3AD203B41FA5}">
                      <a16:colId xmlns:a16="http://schemas.microsoft.com/office/drawing/2014/main" val="20002"/>
                    </a:ext>
                  </a:extLst>
                </a:gridCol>
              </a:tblGrid>
              <a:tr h="381000">
                <a:tc>
                  <a:txBody>
                    <a:bodyPr/>
                    <a:lstStyle/>
                    <a:p>
                      <a:pPr marL="0" lvl="0" indent="0">
                        <a:spcBef>
                          <a:spcPts val="0"/>
                        </a:spcBef>
                        <a:spcAft>
                          <a:spcPts val="0"/>
                        </a:spcAft>
                        <a:buNone/>
                      </a:pPr>
                      <a:r>
                        <a:rPr lang="en" b="1"/>
                        <a:t>Basis of comparison</a:t>
                      </a:r>
                      <a:endParaRPr b="1"/>
                    </a:p>
                  </a:txBody>
                  <a:tcPr marL="91425" marR="91425" marT="91425" marB="91425"/>
                </a:tc>
                <a:tc>
                  <a:txBody>
                    <a:bodyPr/>
                    <a:lstStyle/>
                    <a:p>
                      <a:pPr marL="0" lvl="0" indent="0">
                        <a:spcBef>
                          <a:spcPts val="0"/>
                        </a:spcBef>
                        <a:spcAft>
                          <a:spcPts val="0"/>
                        </a:spcAft>
                        <a:buNone/>
                      </a:pPr>
                      <a:r>
                        <a:rPr lang="en" b="1"/>
                        <a:t>Hive</a:t>
                      </a:r>
                      <a:endParaRPr b="1"/>
                    </a:p>
                  </a:txBody>
                  <a:tcPr marL="91425" marR="91425" marT="91425" marB="91425"/>
                </a:tc>
                <a:tc>
                  <a:txBody>
                    <a:bodyPr/>
                    <a:lstStyle/>
                    <a:p>
                      <a:pPr marL="0" lvl="0" indent="0">
                        <a:spcBef>
                          <a:spcPts val="0"/>
                        </a:spcBef>
                        <a:spcAft>
                          <a:spcPts val="0"/>
                        </a:spcAft>
                        <a:buNone/>
                      </a:pPr>
                      <a:r>
                        <a:rPr lang="en" b="1"/>
                        <a:t>HBase</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sz="1350">
                          <a:solidFill>
                            <a:srgbClr val="444444"/>
                          </a:solidFill>
                          <a:highlight>
                            <a:srgbClr val="FFFFFF"/>
                          </a:highlight>
                        </a:rPr>
                        <a:t>Database type</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is not database</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supports NoSQL database</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sz="1350">
                          <a:solidFill>
                            <a:srgbClr val="444444"/>
                          </a:solidFill>
                          <a:highlight>
                            <a:srgbClr val="FFFFFF"/>
                          </a:highlight>
                        </a:rPr>
                        <a:t>Type of processing</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supports Batch processing i.e OLAP</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supports real-time data streaming i.e OLTP</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spcBef>
                          <a:spcPts val="0"/>
                        </a:spcBef>
                        <a:spcAft>
                          <a:spcPts val="0"/>
                        </a:spcAft>
                        <a:buNone/>
                      </a:pPr>
                      <a:r>
                        <a:rPr lang="en" sz="1350">
                          <a:solidFill>
                            <a:srgbClr val="444444"/>
                          </a:solidFill>
                          <a:highlight>
                            <a:srgbClr val="FFFFFF"/>
                          </a:highlight>
                        </a:rPr>
                        <a:t>Database model</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Hive supports to have schema model</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Hbase is schema-free</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spcBef>
                          <a:spcPts val="0"/>
                        </a:spcBef>
                        <a:spcAft>
                          <a:spcPts val="0"/>
                        </a:spcAft>
                        <a:buNone/>
                      </a:pPr>
                      <a:r>
                        <a:rPr lang="en" sz="1350">
                          <a:solidFill>
                            <a:srgbClr val="444444"/>
                          </a:solidFill>
                          <a:highlight>
                            <a:srgbClr val="FFFFFF"/>
                          </a:highlight>
                        </a:rPr>
                        <a:t>Latency</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Hive has low latency</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Hbase have high latency</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 sz="1350">
                          <a:solidFill>
                            <a:srgbClr val="444444"/>
                          </a:solidFill>
                          <a:highlight>
                            <a:srgbClr val="FFFFFF"/>
                          </a:highlight>
                        </a:rPr>
                        <a:t>Cost</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is more costly when compared to HBase</a:t>
                      </a:r>
                      <a:endParaRPr/>
                    </a:p>
                  </a:txBody>
                  <a:tcPr marL="91425" marR="91425" marT="91425" marB="91425"/>
                </a:tc>
                <a:tc>
                  <a:txBody>
                    <a:bodyPr/>
                    <a:lstStyle/>
                    <a:p>
                      <a:pPr marL="0" lvl="0" indent="0">
                        <a:spcBef>
                          <a:spcPts val="0"/>
                        </a:spcBef>
                        <a:spcAft>
                          <a:spcPts val="0"/>
                        </a:spcAft>
                        <a:buNone/>
                      </a:pPr>
                      <a:r>
                        <a:rPr lang="en" sz="1350">
                          <a:solidFill>
                            <a:srgbClr val="444444"/>
                          </a:solidFill>
                          <a:highlight>
                            <a:srgbClr val="FFFFFF"/>
                          </a:highlight>
                        </a:rPr>
                        <a:t>It is cost effective</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rtl="0">
                        <a:spcBef>
                          <a:spcPts val="0"/>
                        </a:spcBef>
                        <a:spcAft>
                          <a:spcPts val="0"/>
                        </a:spcAft>
                        <a:buNone/>
                      </a:pPr>
                      <a:r>
                        <a:rPr lang="en" sz="1350">
                          <a:solidFill>
                            <a:srgbClr val="444444"/>
                          </a:solidFill>
                          <a:highlight>
                            <a:srgbClr val="FFFFFF"/>
                          </a:highlight>
                        </a:rPr>
                        <a:t>when to use</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Hive can be used when we do not want to write complex MapReduce code</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HBase can be used when we want to have random access to read and write a large amount of data</a:t>
                      </a:r>
                      <a:endParaRPr sz="1350">
                        <a:solidFill>
                          <a:srgbClr val="444444"/>
                        </a:solidFill>
                        <a:highlight>
                          <a:srgbClr val="FFFFFF"/>
                        </a:highlight>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rtl="0">
                        <a:spcBef>
                          <a:spcPts val="0"/>
                        </a:spcBef>
                        <a:spcAft>
                          <a:spcPts val="0"/>
                        </a:spcAft>
                        <a:buNone/>
                      </a:pPr>
                      <a:r>
                        <a:rPr lang="en" sz="1350">
                          <a:solidFill>
                            <a:srgbClr val="444444"/>
                          </a:solidFill>
                          <a:highlight>
                            <a:srgbClr val="FFFFFF"/>
                          </a:highlight>
                        </a:rPr>
                        <a:t>Use cases</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It should be used to analyze data that is stored over a period of time</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It should be used to analyze real-time processing of data.</a:t>
                      </a:r>
                      <a:endParaRPr sz="1350">
                        <a:solidFill>
                          <a:srgbClr val="444444"/>
                        </a:solidFill>
                        <a:highlight>
                          <a:srgbClr val="FFFFFF"/>
                        </a:highlight>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rtl="0">
                        <a:spcBef>
                          <a:spcPts val="0"/>
                        </a:spcBef>
                        <a:spcAft>
                          <a:spcPts val="0"/>
                        </a:spcAft>
                        <a:buNone/>
                      </a:pPr>
                      <a:r>
                        <a:rPr lang="en" sz="1350">
                          <a:solidFill>
                            <a:srgbClr val="444444"/>
                          </a:solidFill>
                          <a:highlight>
                            <a:srgbClr val="FFFFFF"/>
                          </a:highlight>
                        </a:rPr>
                        <a:t>Examples</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Hubspot is example for Hive</a:t>
                      </a:r>
                      <a:endParaRPr sz="1350">
                        <a:solidFill>
                          <a:srgbClr val="444444"/>
                        </a:solidFill>
                        <a:highlight>
                          <a:srgbClr val="FFFFFF"/>
                        </a:highlight>
                      </a:endParaRPr>
                    </a:p>
                  </a:txBody>
                  <a:tcPr marL="91425" marR="91425" marT="91425" marB="91425"/>
                </a:tc>
                <a:tc>
                  <a:txBody>
                    <a:bodyPr/>
                    <a:lstStyle/>
                    <a:p>
                      <a:pPr marL="0" lvl="0" indent="0" rtl="0">
                        <a:spcBef>
                          <a:spcPts val="0"/>
                        </a:spcBef>
                        <a:spcAft>
                          <a:spcPts val="0"/>
                        </a:spcAft>
                        <a:buNone/>
                      </a:pPr>
                      <a:r>
                        <a:rPr lang="en" sz="1350">
                          <a:solidFill>
                            <a:srgbClr val="444444"/>
                          </a:solidFill>
                          <a:highlight>
                            <a:srgbClr val="FFFFFF"/>
                          </a:highlight>
                        </a:rPr>
                        <a:t>Facebook is the best example for Hbase</a:t>
                      </a:r>
                      <a:endParaRPr sz="1350">
                        <a:solidFill>
                          <a:srgbClr val="444444"/>
                        </a:solidFill>
                        <a:highlight>
                          <a:srgbClr val="FFFFFF"/>
                        </a:highlight>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is Zookeeper?</a:t>
            </a:r>
            <a:endParaRPr/>
          </a:p>
        </p:txBody>
      </p:sp>
      <p:sp>
        <p:nvSpPr>
          <p:cNvPr id="174" name="Google Shape;174;p29"/>
          <p:cNvSpPr txBox="1">
            <a:spLocks noGrp="1"/>
          </p:cNvSpPr>
          <p:nvPr>
            <p:ph type="body" idx="1"/>
          </p:nvPr>
        </p:nvSpPr>
        <p:spPr>
          <a:xfrm>
            <a:off x="311700" y="3521325"/>
            <a:ext cx="8520600" cy="1039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A centralized, scalable service for maintaining configuration information, naming, providing distributed synchronization and coordination, and providing group services.</a:t>
            </a:r>
            <a:endParaRPr/>
          </a:p>
          <a:p>
            <a:pPr marL="457200" lvl="0" indent="0" rtl="0">
              <a:spcBef>
                <a:spcPts val="1600"/>
              </a:spcBef>
              <a:spcAft>
                <a:spcPts val="1600"/>
              </a:spcAft>
              <a:buNone/>
            </a:pPr>
            <a:endParaRPr/>
          </a:p>
        </p:txBody>
      </p:sp>
      <p:pic>
        <p:nvPicPr>
          <p:cNvPr id="175" name="Google Shape;175;p29"/>
          <p:cNvPicPr preferRelativeResize="0"/>
          <p:nvPr/>
        </p:nvPicPr>
        <p:blipFill>
          <a:blip r:embed="rId3">
            <a:alphaModFix/>
          </a:blip>
          <a:stretch>
            <a:fillRect/>
          </a:stretch>
        </p:blipFill>
        <p:spPr>
          <a:xfrm>
            <a:off x="1714500" y="1161150"/>
            <a:ext cx="5715000" cy="1905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Zookeeper (cont.)</a:t>
            </a:r>
            <a:endParaRPr/>
          </a:p>
        </p:txBody>
      </p:sp>
      <p:sp>
        <p:nvSpPr>
          <p:cNvPr id="181" name="Google Shape;181;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Zookeeper provides a scalable and open-source coordination service for large sets of distributed servers.</a:t>
            </a:r>
            <a:endParaRPr/>
          </a:p>
          <a:p>
            <a:pPr marL="457200" lvl="0" indent="-342900" rtl="0">
              <a:spcBef>
                <a:spcPts val="0"/>
              </a:spcBef>
              <a:spcAft>
                <a:spcPts val="0"/>
              </a:spcAft>
              <a:buSzPts val="1800"/>
              <a:buChar char="➢"/>
            </a:pPr>
            <a:r>
              <a:rPr lang="en"/>
              <a:t>Zookeeper servers maintain the status, configuration, and synchronization information of an entire Hadoop cluster.</a:t>
            </a:r>
            <a:endParaRPr/>
          </a:p>
          <a:p>
            <a:pPr marL="457200" lvl="0" indent="-342900" rtl="0">
              <a:spcBef>
                <a:spcPts val="0"/>
              </a:spcBef>
              <a:spcAft>
                <a:spcPts val="0"/>
              </a:spcAft>
              <a:buSzPts val="1800"/>
              <a:buChar char="➢"/>
            </a:pPr>
            <a:r>
              <a:rPr lang="en"/>
              <a:t>Zookeeper defines primitives for higher level services for:</a:t>
            </a:r>
            <a:endParaRPr/>
          </a:p>
          <a:p>
            <a:pPr marL="914400" lvl="1" indent="-317500" rtl="0">
              <a:spcBef>
                <a:spcPts val="0"/>
              </a:spcBef>
              <a:spcAft>
                <a:spcPts val="0"/>
              </a:spcAft>
              <a:buSzPts val="1400"/>
              <a:buChar char="○"/>
            </a:pPr>
            <a:r>
              <a:rPr lang="en"/>
              <a:t>Maintaining configuration information.</a:t>
            </a:r>
            <a:endParaRPr/>
          </a:p>
          <a:p>
            <a:pPr marL="914400" lvl="1" indent="-317500" rtl="0">
              <a:spcBef>
                <a:spcPts val="0"/>
              </a:spcBef>
              <a:spcAft>
                <a:spcPts val="0"/>
              </a:spcAft>
              <a:buSzPts val="1400"/>
              <a:buChar char="○"/>
            </a:pPr>
            <a:r>
              <a:rPr lang="en"/>
              <a:t>Naming (quickly find a server in a thousand-server cluster).</a:t>
            </a:r>
            <a:endParaRPr/>
          </a:p>
          <a:p>
            <a:pPr marL="914400" lvl="1" indent="-317500" rtl="0">
              <a:spcBef>
                <a:spcPts val="0"/>
              </a:spcBef>
              <a:spcAft>
                <a:spcPts val="0"/>
              </a:spcAft>
              <a:buSzPts val="1400"/>
              <a:buChar char="○"/>
            </a:pPr>
            <a:r>
              <a:rPr lang="en"/>
              <a:t>Synchronization between distributed systems (Locks, Queues, etc.).</a:t>
            </a:r>
            <a:endParaRPr/>
          </a:p>
          <a:p>
            <a:pPr marL="914400" lvl="1" indent="-317500" rtl="0">
              <a:spcBef>
                <a:spcPts val="0"/>
              </a:spcBef>
              <a:spcAft>
                <a:spcPts val="0"/>
              </a:spcAft>
              <a:buSzPts val="1400"/>
              <a:buChar char="○"/>
            </a:pPr>
            <a:r>
              <a:rPr lang="en"/>
              <a:t>Group services (Leader election, etc.).</a:t>
            </a:r>
            <a:endParaRPr/>
          </a:p>
          <a:p>
            <a:pPr marL="457200" lvl="0" indent="-342900" rtl="0">
              <a:spcBef>
                <a:spcPts val="0"/>
              </a:spcBef>
              <a:spcAft>
                <a:spcPts val="0"/>
              </a:spcAft>
              <a:buSzPts val="1800"/>
              <a:buChar char="➢"/>
            </a:pPr>
            <a:r>
              <a:rPr lang="en"/>
              <a:t>Zookeeper APIs exist for both C and Java.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Zookeeper Architecture</a:t>
            </a:r>
            <a:endParaRPr/>
          </a:p>
        </p:txBody>
      </p:sp>
      <p:sp>
        <p:nvSpPr>
          <p:cNvPr id="187" name="Google Shape;187;p31"/>
          <p:cNvSpPr txBox="1">
            <a:spLocks noGrp="1"/>
          </p:cNvSpPr>
          <p:nvPr>
            <p:ph type="body" idx="1"/>
          </p:nvPr>
        </p:nvSpPr>
        <p:spPr>
          <a:xfrm>
            <a:off x="311700" y="3019325"/>
            <a:ext cx="8520600" cy="1900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One leader Zookeeper server synchronizes a set of follower Zookeeper servers to be accessed by clients.</a:t>
            </a:r>
            <a:endParaRPr/>
          </a:p>
          <a:p>
            <a:pPr marL="457200" lvl="0" indent="-342900" rtl="0">
              <a:spcBef>
                <a:spcPts val="0"/>
              </a:spcBef>
              <a:spcAft>
                <a:spcPts val="0"/>
              </a:spcAft>
              <a:buSzPts val="1800"/>
              <a:buChar char="➢"/>
            </a:pPr>
            <a:r>
              <a:rPr lang="en"/>
              <a:t>Clients access Zookeeper servers to retrieve and update synchronization information of the entire cluster. </a:t>
            </a:r>
            <a:endParaRPr/>
          </a:p>
          <a:p>
            <a:pPr marL="457200" lvl="0" indent="-342900" rtl="0">
              <a:spcBef>
                <a:spcPts val="0"/>
              </a:spcBef>
              <a:spcAft>
                <a:spcPts val="0"/>
              </a:spcAft>
              <a:buSzPts val="1800"/>
              <a:buChar char="➢"/>
            </a:pPr>
            <a:r>
              <a:rPr lang="en"/>
              <a:t>Clients only connect to one server at a time.</a:t>
            </a:r>
            <a:endParaRPr/>
          </a:p>
        </p:txBody>
      </p:sp>
      <p:pic>
        <p:nvPicPr>
          <p:cNvPr id="188" name="Google Shape;188;p31"/>
          <p:cNvPicPr preferRelativeResize="0"/>
          <p:nvPr/>
        </p:nvPicPr>
        <p:blipFill>
          <a:blip r:embed="rId3">
            <a:alphaModFix/>
          </a:blip>
          <a:stretch>
            <a:fillRect/>
          </a:stretch>
        </p:blipFill>
        <p:spPr>
          <a:xfrm>
            <a:off x="1714500" y="1257200"/>
            <a:ext cx="5715000" cy="1762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0" y="744575"/>
            <a:ext cx="8520600" cy="474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a:t>Hadoop Ecosystem</a:t>
            </a:r>
            <a:endParaRPr sz="2400"/>
          </a:p>
        </p:txBody>
      </p:sp>
      <p:pic>
        <p:nvPicPr>
          <p:cNvPr id="65" name="Google Shape;65;p14"/>
          <p:cNvPicPr preferRelativeResize="0"/>
          <p:nvPr/>
        </p:nvPicPr>
        <p:blipFill>
          <a:blip r:embed="rId3">
            <a:alphaModFix/>
          </a:blip>
          <a:stretch>
            <a:fillRect/>
          </a:stretch>
        </p:blipFill>
        <p:spPr>
          <a:xfrm>
            <a:off x="311700" y="1219475"/>
            <a:ext cx="8520598" cy="3798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body" idx="1"/>
          </p:nvPr>
        </p:nvSpPr>
        <p:spPr>
          <a:xfrm>
            <a:off x="311700" y="365750"/>
            <a:ext cx="5820300" cy="4203000"/>
          </a:xfrm>
          <a:prstGeom prst="rect">
            <a:avLst/>
          </a:prstGeom>
        </p:spPr>
        <p:txBody>
          <a:bodyPr spcFirstLastPara="1" wrap="square" lIns="91425" tIns="91425" rIns="91425" bIns="91425" anchor="t" anchorCtr="0">
            <a:noAutofit/>
          </a:bodyPr>
          <a:lstStyle/>
          <a:p>
            <a:pPr marL="457200" lvl="0" indent="0" rtl="0">
              <a:spcBef>
                <a:spcPts val="0"/>
              </a:spcBef>
              <a:spcAft>
                <a:spcPts val="0"/>
              </a:spcAft>
              <a:buNone/>
            </a:pPr>
            <a:r>
              <a:rPr lang="en"/>
              <a:t>Zookeeper Use Cases within Hadoop Ecosystem:</a:t>
            </a:r>
            <a:endParaRPr/>
          </a:p>
          <a:p>
            <a:pPr marL="457200" lvl="0" indent="-342900" rtl="0">
              <a:spcBef>
                <a:spcPts val="1600"/>
              </a:spcBef>
              <a:spcAft>
                <a:spcPts val="0"/>
              </a:spcAft>
              <a:buSzPts val="1800"/>
              <a:buChar char="➢"/>
            </a:pPr>
            <a:r>
              <a:rPr lang="en"/>
              <a:t>HBase:</a:t>
            </a:r>
            <a:endParaRPr/>
          </a:p>
          <a:p>
            <a:pPr marL="1371600" lvl="1" indent="-317500" rtl="0">
              <a:spcBef>
                <a:spcPts val="0"/>
              </a:spcBef>
              <a:spcAft>
                <a:spcPts val="0"/>
              </a:spcAft>
              <a:buSzPts val="1400"/>
              <a:buChar char="○"/>
            </a:pPr>
            <a:r>
              <a:rPr lang="en"/>
              <a:t>Zookeeper handles master-node election, server coordination, and bootstrapping. </a:t>
            </a:r>
            <a:endParaRPr/>
          </a:p>
          <a:p>
            <a:pPr marL="1371600" lvl="1" indent="-317500" rtl="0">
              <a:spcBef>
                <a:spcPts val="0"/>
              </a:spcBef>
              <a:spcAft>
                <a:spcPts val="0"/>
              </a:spcAft>
              <a:buSzPts val="1400"/>
              <a:buChar char="○"/>
            </a:pPr>
            <a:r>
              <a:rPr lang="en"/>
              <a:t>Process execution synchronization and queueing. </a:t>
            </a:r>
            <a:endParaRPr/>
          </a:p>
          <a:p>
            <a:pPr marL="457200" lvl="0" indent="-342900" rtl="0">
              <a:spcBef>
                <a:spcPts val="0"/>
              </a:spcBef>
              <a:spcAft>
                <a:spcPts val="0"/>
              </a:spcAft>
              <a:buSzPts val="1800"/>
              <a:buChar char="➢"/>
            </a:pPr>
            <a:r>
              <a:rPr lang="en"/>
              <a:t>Hadoop:</a:t>
            </a:r>
            <a:endParaRPr/>
          </a:p>
          <a:p>
            <a:pPr marL="1371600" lvl="1" indent="-317500" rtl="0">
              <a:spcBef>
                <a:spcPts val="0"/>
              </a:spcBef>
              <a:spcAft>
                <a:spcPts val="0"/>
              </a:spcAft>
              <a:buSzPts val="1400"/>
              <a:buChar char="○"/>
            </a:pPr>
            <a:r>
              <a:rPr lang="en"/>
              <a:t>Resource management and allocation.</a:t>
            </a:r>
            <a:endParaRPr/>
          </a:p>
          <a:p>
            <a:pPr marL="1371600" lvl="1" indent="-317500" rtl="0">
              <a:spcBef>
                <a:spcPts val="0"/>
              </a:spcBef>
              <a:spcAft>
                <a:spcPts val="0"/>
              </a:spcAft>
              <a:buSzPts val="1400"/>
              <a:buChar char="○"/>
            </a:pPr>
            <a:r>
              <a:rPr lang="en"/>
              <a:t>Synchronization of tasks.</a:t>
            </a:r>
            <a:endParaRPr/>
          </a:p>
          <a:p>
            <a:pPr marL="1371600" lvl="1" indent="-317500" rtl="0">
              <a:spcBef>
                <a:spcPts val="0"/>
              </a:spcBef>
              <a:spcAft>
                <a:spcPts val="0"/>
              </a:spcAft>
              <a:buSzPts val="1400"/>
              <a:buChar char="○"/>
            </a:pPr>
            <a:r>
              <a:rPr lang="en"/>
              <a:t>Adaptive Mapreduce.</a:t>
            </a:r>
            <a:endParaRPr/>
          </a:p>
          <a:p>
            <a:pPr marL="457200" lvl="0" indent="-342900" rtl="0">
              <a:spcBef>
                <a:spcPts val="0"/>
              </a:spcBef>
              <a:spcAft>
                <a:spcPts val="0"/>
              </a:spcAft>
              <a:buSzPts val="1800"/>
              <a:buChar char="➢"/>
            </a:pPr>
            <a:r>
              <a:rPr lang="en"/>
              <a:t>Flume:</a:t>
            </a:r>
            <a:endParaRPr/>
          </a:p>
          <a:p>
            <a:pPr marL="1371600" lvl="1" indent="-317500" rtl="0">
              <a:spcBef>
                <a:spcPts val="0"/>
              </a:spcBef>
              <a:spcAft>
                <a:spcPts val="0"/>
              </a:spcAft>
              <a:buSzPts val="1400"/>
              <a:buChar char="○"/>
            </a:pPr>
            <a:r>
              <a:rPr lang="en"/>
              <a:t>Supports Agent configuration via Zookeeper.</a:t>
            </a:r>
            <a:endParaRPr/>
          </a:p>
        </p:txBody>
      </p:sp>
      <p:pic>
        <p:nvPicPr>
          <p:cNvPr id="194" name="Google Shape;194;p32"/>
          <p:cNvPicPr preferRelativeResize="0"/>
          <p:nvPr/>
        </p:nvPicPr>
        <p:blipFill>
          <a:blip r:embed="rId3">
            <a:alphaModFix/>
          </a:blip>
          <a:stretch>
            <a:fillRect/>
          </a:stretch>
        </p:blipFill>
        <p:spPr>
          <a:xfrm>
            <a:off x="6508525" y="365750"/>
            <a:ext cx="1895422" cy="2266950"/>
          </a:xfrm>
          <a:prstGeom prst="rect">
            <a:avLst/>
          </a:prstGeom>
          <a:noFill/>
          <a:ln>
            <a:noFill/>
          </a:ln>
        </p:spPr>
      </p:pic>
      <p:pic>
        <p:nvPicPr>
          <p:cNvPr id="195" name="Google Shape;195;p32"/>
          <p:cNvPicPr preferRelativeResize="0"/>
          <p:nvPr/>
        </p:nvPicPr>
        <p:blipFill>
          <a:blip r:embed="rId4">
            <a:alphaModFix/>
          </a:blip>
          <a:stretch>
            <a:fillRect/>
          </a:stretch>
        </p:blipFill>
        <p:spPr>
          <a:xfrm>
            <a:off x="6102638" y="2785100"/>
            <a:ext cx="2707200" cy="15211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References	</a:t>
            </a:r>
            <a:endParaRPr/>
          </a:p>
        </p:txBody>
      </p:sp>
      <p:sp>
        <p:nvSpPr>
          <p:cNvPr id="201" name="Google Shape;20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www.tutorialspoint.com</a:t>
            </a:r>
            <a:endParaRPr/>
          </a:p>
          <a:p>
            <a:pPr marL="0" lvl="0" indent="0" rtl="0">
              <a:spcBef>
                <a:spcPts val="1600"/>
              </a:spcBef>
              <a:spcAft>
                <a:spcPts val="0"/>
              </a:spcAft>
              <a:buNone/>
            </a:pPr>
            <a:r>
              <a:rPr lang="en" u="sng">
                <a:solidFill>
                  <a:schemeClr val="hlink"/>
                </a:solidFill>
                <a:hlinkClick r:id="rId4"/>
              </a:rPr>
              <a:t>www.ibm.com/analytics/hadoop/</a:t>
            </a:r>
            <a:endParaRPr/>
          </a:p>
          <a:p>
            <a:pPr marL="0" lvl="0" indent="0">
              <a:spcBef>
                <a:spcPts val="1600"/>
              </a:spcBef>
              <a:spcAft>
                <a:spcPts val="0"/>
              </a:spcAft>
              <a:buNone/>
            </a:pPr>
            <a:r>
              <a:rPr lang="en" u="sng">
                <a:solidFill>
                  <a:schemeClr val="hlink"/>
                </a:solidFill>
                <a:hlinkClick r:id="rId5"/>
              </a:rPr>
              <a:t>https://www.youtube.com/watch?v=tKNGB5IZPFE&amp;t=1223s</a:t>
            </a:r>
            <a:endParaRPr/>
          </a:p>
          <a:p>
            <a:pPr marL="0" lvl="0" indent="0">
              <a:spcBef>
                <a:spcPts val="1600"/>
              </a:spcBef>
              <a:spcAft>
                <a:spcPts val="0"/>
              </a:spcAft>
              <a:buNone/>
            </a:pPr>
            <a:r>
              <a:rPr lang="en" u="sng">
                <a:solidFill>
                  <a:schemeClr val="hlink"/>
                </a:solidFill>
                <a:hlinkClick r:id="rId6"/>
              </a:rPr>
              <a:t>https://www.educba.com/apache-pig-vs-apache-hive/</a:t>
            </a:r>
            <a:endParaRPr/>
          </a:p>
          <a:p>
            <a:pPr marL="0" lvl="0" indent="0" rtl="0">
              <a:spcBef>
                <a:spcPts val="1600"/>
              </a:spcBef>
              <a:spcAft>
                <a:spcPts val="0"/>
              </a:spcAft>
              <a:buNone/>
            </a:pPr>
            <a:r>
              <a:rPr lang="en" u="sng">
                <a:solidFill>
                  <a:schemeClr val="hlink"/>
                </a:solidFill>
                <a:hlinkClick r:id="rId7"/>
              </a:rPr>
              <a:t>https://www.educba.com/hive-vs-hbase/</a:t>
            </a:r>
            <a:endParaRPr/>
          </a:p>
          <a:p>
            <a:pPr marL="0" lvl="0" indent="0" rtl="0">
              <a:spcBef>
                <a:spcPts val="1600"/>
              </a:spcBef>
              <a:spcAft>
                <a:spcPts val="0"/>
              </a:spcAft>
              <a:buNone/>
            </a:pPr>
            <a:r>
              <a:rPr lang="en" u="sng">
                <a:solidFill>
                  <a:schemeClr val="accent5"/>
                </a:solidFill>
              </a:rPr>
              <a:t>https://www.edureka.co/blog/pig-tutorial/</a:t>
            </a:r>
            <a:endParaRPr u="sng">
              <a:solidFill>
                <a:schemeClr val="accent5"/>
              </a:solidFill>
            </a:endParaRPr>
          </a:p>
          <a:p>
            <a:pPr marL="0" lvl="0" indent="0" rtl="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331750"/>
            <a:ext cx="8520600" cy="572700"/>
          </a:xfrm>
          <a:prstGeom prst="rect">
            <a:avLst/>
          </a:prstGeom>
        </p:spPr>
        <p:txBody>
          <a:bodyPr spcFirstLastPara="1" wrap="square" lIns="91425" tIns="91425" rIns="91425" bIns="91425" anchor="t" anchorCtr="0">
            <a:noAutofit/>
          </a:bodyPr>
          <a:lstStyle/>
          <a:p>
            <a:pPr marL="1828800" lvl="0" indent="457200" rtl="0">
              <a:spcBef>
                <a:spcPts val="0"/>
              </a:spcBef>
              <a:spcAft>
                <a:spcPts val="0"/>
              </a:spcAft>
              <a:buNone/>
            </a:pPr>
            <a:r>
              <a:rPr lang="en" sz="2400" b="1">
                <a:solidFill>
                  <a:srgbClr val="000000"/>
                </a:solidFill>
              </a:rPr>
              <a:t>What is Apache Pig ?</a:t>
            </a:r>
            <a:endParaRPr sz="2400" b="1">
              <a:solidFill>
                <a:srgbClr val="000000"/>
              </a:solidFill>
            </a:endParaRPr>
          </a:p>
          <a:p>
            <a:pPr marL="1828800" lvl="0" indent="0">
              <a:spcBef>
                <a:spcPts val="0"/>
              </a:spcBef>
              <a:spcAft>
                <a:spcPts val="0"/>
              </a:spcAft>
              <a:buNone/>
            </a:pPr>
            <a:r>
              <a:rPr lang="en" sz="2400">
                <a:solidFill>
                  <a:srgbClr val="000000"/>
                </a:solidFill>
              </a:rPr>
              <a:t>  </a:t>
            </a:r>
            <a:endParaRPr sz="2400">
              <a:solidFill>
                <a:srgbClr val="000000"/>
              </a:solidFill>
            </a:endParaRPr>
          </a:p>
        </p:txBody>
      </p:sp>
      <p:sp>
        <p:nvSpPr>
          <p:cNvPr id="71" name="Google Shape;71;p15"/>
          <p:cNvSpPr txBox="1">
            <a:spLocks noGrp="1"/>
          </p:cNvSpPr>
          <p:nvPr>
            <p:ph type="body" idx="1"/>
          </p:nvPr>
        </p:nvSpPr>
        <p:spPr>
          <a:xfrm>
            <a:off x="246850" y="642125"/>
            <a:ext cx="8520600" cy="3425400"/>
          </a:xfrm>
          <a:prstGeom prst="rect">
            <a:avLst/>
          </a:prstGeom>
          <a:ln>
            <a:noFill/>
          </a:ln>
        </p:spPr>
        <p:txBody>
          <a:bodyPr spcFirstLastPara="1" wrap="square" lIns="91425" tIns="91425" rIns="91425" bIns="91425" anchor="t" anchorCtr="0">
            <a:noAutofit/>
          </a:bodyPr>
          <a:lstStyle/>
          <a:p>
            <a:pPr marL="0" lvl="0" indent="0" rtl="0">
              <a:spcBef>
                <a:spcPts val="0"/>
              </a:spcBef>
              <a:spcAft>
                <a:spcPts val="0"/>
              </a:spcAft>
              <a:buNone/>
            </a:pPr>
            <a:endParaRPr/>
          </a:p>
          <a:p>
            <a:pPr marL="457200" lvl="0" indent="-342900" rtl="0">
              <a:spcBef>
                <a:spcPts val="1600"/>
              </a:spcBef>
              <a:spcAft>
                <a:spcPts val="0"/>
              </a:spcAft>
              <a:buClr>
                <a:srgbClr val="000000"/>
              </a:buClr>
              <a:buSzPts val="1800"/>
              <a:buChar char="-"/>
            </a:pPr>
            <a:r>
              <a:rPr lang="en">
                <a:solidFill>
                  <a:srgbClr val="000000"/>
                </a:solidFill>
              </a:rPr>
              <a:t>A platform for creating programs that run on Apache Hadoop.</a:t>
            </a:r>
            <a:endParaRPr>
              <a:solidFill>
                <a:srgbClr val="000000"/>
              </a:solidFill>
            </a:endParaRPr>
          </a:p>
          <a:p>
            <a:pPr marL="457200" lvl="0" indent="-342900" rtl="0">
              <a:spcBef>
                <a:spcPts val="0"/>
              </a:spcBef>
              <a:spcAft>
                <a:spcPts val="0"/>
              </a:spcAft>
              <a:buClr>
                <a:srgbClr val="000000"/>
              </a:buClr>
              <a:buSzPts val="1800"/>
              <a:buChar char="-"/>
            </a:pPr>
            <a:r>
              <a:rPr lang="en">
                <a:solidFill>
                  <a:srgbClr val="000000"/>
                </a:solidFill>
              </a:rPr>
              <a:t>Two important components of Apache Pig are:</a:t>
            </a:r>
            <a:endParaRPr>
              <a:solidFill>
                <a:srgbClr val="000000"/>
              </a:solidFill>
            </a:endParaRPr>
          </a:p>
          <a:p>
            <a:pPr marL="914400" lvl="1" indent="-317500" rtl="0">
              <a:spcBef>
                <a:spcPts val="0"/>
              </a:spcBef>
              <a:spcAft>
                <a:spcPts val="0"/>
              </a:spcAft>
              <a:buClr>
                <a:srgbClr val="000000"/>
              </a:buClr>
              <a:buSzPts val="1400"/>
              <a:buChar char="-"/>
            </a:pPr>
            <a:r>
              <a:rPr lang="en">
                <a:solidFill>
                  <a:srgbClr val="000000"/>
                </a:solidFill>
              </a:rPr>
              <a:t>Pig Latin language and the Pig Run-time Environment</a:t>
            </a:r>
            <a:endParaRPr>
              <a:solidFill>
                <a:srgbClr val="000000"/>
              </a:solidFill>
            </a:endParaRPr>
          </a:p>
          <a:p>
            <a:pPr marL="457200" lvl="0" indent="-342900" rtl="0">
              <a:spcBef>
                <a:spcPts val="0"/>
              </a:spcBef>
              <a:spcAft>
                <a:spcPts val="0"/>
              </a:spcAft>
              <a:buSzPts val="1800"/>
              <a:buChar char="-"/>
            </a:pPr>
            <a:r>
              <a:rPr lang="en">
                <a:solidFill>
                  <a:srgbClr val="000000"/>
                </a:solidFill>
              </a:rPr>
              <a:t>Pig Latin is a high level language.</a:t>
            </a:r>
            <a:r>
              <a:rPr lang="en"/>
              <a:t>(</a:t>
            </a:r>
            <a:r>
              <a:rPr lang="en">
                <a:solidFill>
                  <a:srgbClr val="FF0000"/>
                </a:solidFill>
              </a:rPr>
              <a:t>Designed for the ease of programming</a:t>
            </a:r>
            <a:r>
              <a:rPr lang="en"/>
              <a:t>)</a:t>
            </a:r>
            <a:endParaRPr/>
          </a:p>
          <a:p>
            <a:pPr marL="457200" lvl="0" indent="-342900" rtl="0">
              <a:spcBef>
                <a:spcPts val="0"/>
              </a:spcBef>
              <a:spcAft>
                <a:spcPts val="0"/>
              </a:spcAft>
              <a:buClr>
                <a:srgbClr val="000000"/>
              </a:buClr>
              <a:buSzPts val="1800"/>
              <a:buChar char="-"/>
            </a:pPr>
            <a:r>
              <a:rPr lang="en">
                <a:solidFill>
                  <a:srgbClr val="000000"/>
                </a:solidFill>
              </a:rPr>
              <a:t>Programmers write scripts using Pig Latin to analyze data. </a:t>
            </a:r>
            <a:endParaRPr>
              <a:solidFill>
                <a:srgbClr val="000000"/>
              </a:solidFill>
            </a:endParaRPr>
          </a:p>
          <a:p>
            <a:pPr marL="457200" lvl="0" indent="-342900" rtl="0">
              <a:spcBef>
                <a:spcPts val="0"/>
              </a:spcBef>
              <a:spcAft>
                <a:spcPts val="0"/>
              </a:spcAft>
              <a:buSzPts val="1800"/>
              <a:buChar char="-"/>
            </a:pPr>
            <a:r>
              <a:rPr lang="en">
                <a:solidFill>
                  <a:srgbClr val="000000"/>
                </a:solidFill>
              </a:rPr>
              <a:t>Pig scripts are compiled into sequence of MapReduce programs.</a:t>
            </a:r>
            <a:r>
              <a:rPr lang="en"/>
              <a:t>(</a:t>
            </a:r>
            <a:r>
              <a:rPr lang="en">
                <a:solidFill>
                  <a:srgbClr val="FF0000"/>
                </a:solidFill>
              </a:rPr>
              <a:t>Tasks are encoded in such a way that permits the system to optimize their execution automatically</a:t>
            </a:r>
            <a:r>
              <a:rPr lang="en"/>
              <a:t>)</a:t>
            </a:r>
            <a:endParaRPr/>
          </a:p>
          <a:p>
            <a:pPr marL="457200" lvl="0" indent="-342900" rtl="0">
              <a:spcBef>
                <a:spcPts val="0"/>
              </a:spcBef>
              <a:spcAft>
                <a:spcPts val="0"/>
              </a:spcAft>
              <a:buSzPts val="1800"/>
              <a:buChar char="-"/>
            </a:pPr>
            <a:r>
              <a:rPr lang="en">
                <a:solidFill>
                  <a:srgbClr val="000000"/>
                </a:solidFill>
              </a:rPr>
              <a:t>Pig Latin is extensible</a:t>
            </a:r>
            <a:r>
              <a:rPr lang="en"/>
              <a:t>(</a:t>
            </a:r>
            <a:r>
              <a:rPr lang="en">
                <a:solidFill>
                  <a:srgbClr val="FF0000"/>
                </a:solidFill>
              </a:rPr>
              <a:t>Users can create their own functions</a:t>
            </a:r>
            <a:r>
              <a:rPr lang="en"/>
              <a:t>).</a:t>
            </a:r>
            <a:endParaRPr/>
          </a:p>
          <a:p>
            <a:pPr marL="457200" lvl="0" indent="0">
              <a:spcBef>
                <a:spcPts val="1600"/>
              </a:spcBef>
              <a:spcAft>
                <a:spcPts val="1600"/>
              </a:spcAft>
              <a:buNone/>
            </a:pPr>
            <a:endParaRPr/>
          </a:p>
        </p:txBody>
      </p:sp>
      <p:pic>
        <p:nvPicPr>
          <p:cNvPr id="72" name="Google Shape;72;p15"/>
          <p:cNvPicPr preferRelativeResize="0"/>
          <p:nvPr/>
        </p:nvPicPr>
        <p:blipFill>
          <a:blip r:embed="rId3">
            <a:alphaModFix/>
          </a:blip>
          <a:stretch>
            <a:fillRect/>
          </a:stretch>
        </p:blipFill>
        <p:spPr>
          <a:xfrm>
            <a:off x="7138821" y="-151554"/>
            <a:ext cx="2005175" cy="239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461100" y="227475"/>
            <a:ext cx="8520600" cy="572700"/>
          </a:xfrm>
          <a:prstGeom prst="rect">
            <a:avLst/>
          </a:prstGeom>
        </p:spPr>
        <p:txBody>
          <a:bodyPr spcFirstLastPara="1" wrap="square" lIns="91425" tIns="91425" rIns="91425" bIns="91425" anchor="t" anchorCtr="0">
            <a:noAutofit/>
          </a:bodyPr>
          <a:lstStyle/>
          <a:p>
            <a:pPr marL="2286000" lvl="0" indent="457200">
              <a:spcBef>
                <a:spcPts val="0"/>
              </a:spcBef>
              <a:spcAft>
                <a:spcPts val="0"/>
              </a:spcAft>
              <a:buNone/>
            </a:pPr>
            <a:r>
              <a:rPr lang="en" sz="2400" b="1"/>
              <a:t>Architecture of Pig</a:t>
            </a:r>
            <a:endParaRPr sz="2400" b="1"/>
          </a:p>
        </p:txBody>
      </p:sp>
      <p:pic>
        <p:nvPicPr>
          <p:cNvPr id="78" name="Google Shape;78;p16"/>
          <p:cNvPicPr preferRelativeResize="0"/>
          <p:nvPr/>
        </p:nvPicPr>
        <p:blipFill>
          <a:blip r:embed="rId3">
            <a:alphaModFix/>
          </a:blip>
          <a:stretch>
            <a:fillRect/>
          </a:stretch>
        </p:blipFill>
        <p:spPr>
          <a:xfrm>
            <a:off x="1358500" y="800175"/>
            <a:ext cx="6318200" cy="4155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83625" y="192000"/>
            <a:ext cx="2910000" cy="47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t>Pig Data Basics</a:t>
            </a:r>
            <a:endParaRPr sz="2400" b="1"/>
          </a:p>
        </p:txBody>
      </p:sp>
      <p:sp>
        <p:nvSpPr>
          <p:cNvPr id="84" name="Google Shape;84;p17"/>
          <p:cNvSpPr/>
          <p:nvPr/>
        </p:nvSpPr>
        <p:spPr>
          <a:xfrm>
            <a:off x="1748175" y="3189100"/>
            <a:ext cx="799200" cy="279000"/>
          </a:xfrm>
          <a:prstGeom prst="leftArrow">
            <a:avLst>
              <a:gd name="adj1" fmla="val 50000"/>
              <a:gd name="adj2" fmla="val 50000"/>
            </a:avLst>
          </a:prstGeom>
          <a:solidFill>
            <a:srgbClr val="0000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85" name="Google Shape;85;p17"/>
          <p:cNvGrpSpPr/>
          <p:nvPr/>
        </p:nvGrpSpPr>
        <p:grpSpPr>
          <a:xfrm>
            <a:off x="79548" y="745867"/>
            <a:ext cx="4038257" cy="4138695"/>
            <a:chOff x="71775" y="1004775"/>
            <a:chExt cx="3748150" cy="3857125"/>
          </a:xfrm>
        </p:grpSpPr>
        <p:sp>
          <p:nvSpPr>
            <p:cNvPr id="86" name="Google Shape;86;p17"/>
            <p:cNvSpPr txBox="1"/>
            <p:nvPr/>
          </p:nvSpPr>
          <p:spPr>
            <a:xfrm>
              <a:off x="71775" y="1004775"/>
              <a:ext cx="1451400" cy="8532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a:t>Scalar Types:</a:t>
              </a:r>
              <a:endParaRPr/>
            </a:p>
            <a:p>
              <a:pPr marL="0" lvl="0" indent="0">
                <a:spcBef>
                  <a:spcPts val="0"/>
                </a:spcBef>
                <a:spcAft>
                  <a:spcPts val="0"/>
                </a:spcAft>
                <a:buNone/>
              </a:pPr>
              <a:r>
                <a:rPr lang="en"/>
                <a:t>Int , chararray, double etc</a:t>
              </a:r>
              <a:endParaRPr/>
            </a:p>
          </p:txBody>
        </p:sp>
        <p:sp>
          <p:nvSpPr>
            <p:cNvPr id="87" name="Google Shape;87;p17"/>
            <p:cNvSpPr txBox="1"/>
            <p:nvPr/>
          </p:nvSpPr>
          <p:spPr>
            <a:xfrm>
              <a:off x="2337525" y="1004775"/>
              <a:ext cx="1451400" cy="8532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Tuple:</a:t>
              </a:r>
              <a:endParaRPr/>
            </a:p>
            <a:p>
              <a:pPr marL="0" lvl="0" indent="0" rtl="0">
                <a:spcBef>
                  <a:spcPts val="0"/>
                </a:spcBef>
                <a:spcAft>
                  <a:spcPts val="0"/>
                </a:spcAft>
                <a:buNone/>
              </a:pPr>
              <a:r>
                <a:rPr lang="en"/>
                <a:t>(15, Jim, 10.9)</a:t>
              </a:r>
              <a:endParaRPr/>
            </a:p>
          </p:txBody>
        </p:sp>
        <p:sp>
          <p:nvSpPr>
            <p:cNvPr id="88" name="Google Shape;88;p17"/>
            <p:cNvSpPr txBox="1"/>
            <p:nvPr/>
          </p:nvSpPr>
          <p:spPr>
            <a:xfrm>
              <a:off x="2368525" y="2743125"/>
              <a:ext cx="1451400" cy="11865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Bag:</a:t>
              </a:r>
              <a:endParaRPr/>
            </a:p>
            <a:p>
              <a:pPr marL="0" lvl="0" indent="0">
                <a:spcBef>
                  <a:spcPts val="0"/>
                </a:spcBef>
                <a:spcAft>
                  <a:spcPts val="0"/>
                </a:spcAft>
                <a:buClr>
                  <a:schemeClr val="dk1"/>
                </a:buClr>
                <a:buSzPts val="1100"/>
                <a:buFont typeface="Arial"/>
                <a:buNone/>
              </a:pPr>
              <a:r>
                <a:rPr lang="en">
                  <a:solidFill>
                    <a:schemeClr val="dk1"/>
                  </a:solidFill>
                </a:rPr>
                <a:t>(15, Jim, 10.9)</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(5, Jose, 18.8)</a:t>
              </a:r>
              <a:endParaRPr>
                <a:solidFill>
                  <a:schemeClr val="dk1"/>
                </a:solidFill>
              </a:endParaRPr>
            </a:p>
            <a:p>
              <a:pPr marL="0" lvl="0" indent="0">
                <a:spcBef>
                  <a:spcPts val="0"/>
                </a:spcBef>
                <a:spcAft>
                  <a:spcPts val="0"/>
                </a:spcAft>
                <a:buClr>
                  <a:schemeClr val="dk1"/>
                </a:buClr>
                <a:buSzPts val="1100"/>
                <a:buFont typeface="Arial"/>
                <a:buNone/>
              </a:pPr>
              <a:r>
                <a:rPr lang="en">
                  <a:solidFill>
                    <a:schemeClr val="dk1"/>
                  </a:solidFill>
                </a:rPr>
                <a:t>(10, Alb, 100.9)</a:t>
              </a:r>
              <a:endParaRPr>
                <a:solidFill>
                  <a:schemeClr val="dk1"/>
                </a:solidFill>
              </a:endParaRPr>
            </a:p>
            <a:p>
              <a:pPr marL="0" lvl="0" indent="0" rtl="0">
                <a:spcBef>
                  <a:spcPts val="0"/>
                </a:spcBef>
                <a:spcAft>
                  <a:spcPts val="0"/>
                </a:spcAft>
                <a:buNone/>
              </a:pPr>
              <a:endParaRPr/>
            </a:p>
          </p:txBody>
        </p:sp>
        <p:sp>
          <p:nvSpPr>
            <p:cNvPr id="89" name="Google Shape;89;p17"/>
            <p:cNvSpPr txBox="1"/>
            <p:nvPr/>
          </p:nvSpPr>
          <p:spPr>
            <a:xfrm>
              <a:off x="170125" y="2909775"/>
              <a:ext cx="1451400" cy="8532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relation:</a:t>
              </a:r>
              <a:endParaRPr/>
            </a:p>
            <a:p>
              <a:pPr marL="0" lvl="0" indent="0">
                <a:spcBef>
                  <a:spcPts val="0"/>
                </a:spcBef>
                <a:spcAft>
                  <a:spcPts val="0"/>
                </a:spcAft>
                <a:buNone/>
              </a:pPr>
              <a:r>
                <a:rPr lang="en"/>
                <a:t>(Mary,{1,3,4 })</a:t>
              </a:r>
              <a:endParaRPr/>
            </a:p>
            <a:p>
              <a:pPr marL="0" lvl="0" indent="0" rtl="0">
                <a:spcBef>
                  <a:spcPts val="0"/>
                </a:spcBef>
                <a:spcAft>
                  <a:spcPts val="0"/>
                </a:spcAft>
                <a:buNone/>
              </a:pPr>
              <a:r>
                <a:rPr lang="en"/>
                <a:t>(Bob,{7,8,9})</a:t>
              </a:r>
              <a:endParaRPr/>
            </a:p>
          </p:txBody>
        </p:sp>
        <p:sp>
          <p:nvSpPr>
            <p:cNvPr id="90" name="Google Shape;90;p17"/>
            <p:cNvSpPr/>
            <p:nvPr/>
          </p:nvSpPr>
          <p:spPr>
            <a:xfrm>
              <a:off x="1547025" y="1259950"/>
              <a:ext cx="790500" cy="311100"/>
            </a:xfrm>
            <a:prstGeom prst="rightArrow">
              <a:avLst>
                <a:gd name="adj1" fmla="val 50000"/>
                <a:gd name="adj2" fmla="val 50000"/>
              </a:avLst>
            </a:prstGeom>
            <a:solidFill>
              <a:srgbClr val="0000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17"/>
            <p:cNvSpPr/>
            <p:nvPr/>
          </p:nvSpPr>
          <p:spPr>
            <a:xfrm>
              <a:off x="2974450" y="1889925"/>
              <a:ext cx="398700" cy="853200"/>
            </a:xfrm>
            <a:prstGeom prst="downArrow">
              <a:avLst>
                <a:gd name="adj1" fmla="val 50000"/>
                <a:gd name="adj2" fmla="val 50000"/>
              </a:avLst>
            </a:prstGeom>
            <a:solidFill>
              <a:srgbClr val="0000FF"/>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17"/>
            <p:cNvSpPr txBox="1"/>
            <p:nvPr/>
          </p:nvSpPr>
          <p:spPr>
            <a:xfrm>
              <a:off x="764475" y="4117900"/>
              <a:ext cx="2355600" cy="744000"/>
            </a:xfrm>
            <a:prstGeom prst="rect">
              <a:avLst/>
            </a:prstGeom>
            <a:noFill/>
            <a:ln w="9525" cap="flat" cmpd="sng">
              <a:solidFill>
                <a:srgbClr val="434343"/>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map:</a:t>
              </a:r>
              <a:endParaRPr/>
            </a:p>
            <a:p>
              <a:pPr marL="0" lvl="0" indent="0" rtl="0">
                <a:spcBef>
                  <a:spcPts val="0"/>
                </a:spcBef>
                <a:spcAft>
                  <a:spcPts val="0"/>
                </a:spcAft>
                <a:buNone/>
              </a:pPr>
              <a:r>
                <a:rPr lang="en"/>
                <a:t>[1#red, 2#blue, 3#yellow]</a:t>
              </a:r>
              <a:endParaRPr/>
            </a:p>
          </p:txBody>
        </p:sp>
      </p:grpSp>
      <p:sp>
        <p:nvSpPr>
          <p:cNvPr id="93" name="Google Shape;93;p17"/>
          <p:cNvSpPr txBox="1">
            <a:spLocks noGrp="1"/>
          </p:cNvSpPr>
          <p:nvPr>
            <p:ph type="title"/>
          </p:nvPr>
        </p:nvSpPr>
        <p:spPr>
          <a:xfrm>
            <a:off x="4910400" y="192000"/>
            <a:ext cx="3591600" cy="475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b="1"/>
              <a:t>Pig Statement Basics</a:t>
            </a:r>
            <a:endParaRPr sz="2400" b="1"/>
          </a:p>
        </p:txBody>
      </p:sp>
      <p:sp>
        <p:nvSpPr>
          <p:cNvPr id="94" name="Google Shape;94;p17"/>
          <p:cNvSpPr txBox="1"/>
          <p:nvPr/>
        </p:nvSpPr>
        <p:spPr>
          <a:xfrm>
            <a:off x="4336500" y="745875"/>
            <a:ext cx="4739400" cy="4350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b="1">
                <a:solidFill>
                  <a:srgbClr val="0000FF"/>
                </a:solidFill>
              </a:rPr>
              <a:t>Load &amp; Store Operators</a:t>
            </a:r>
            <a:endParaRPr b="1">
              <a:solidFill>
                <a:srgbClr val="0000FF"/>
              </a:solidFill>
            </a:endParaRPr>
          </a:p>
          <a:p>
            <a:pPr marL="0" lvl="0" indent="0">
              <a:spcBef>
                <a:spcPts val="0"/>
              </a:spcBef>
              <a:spcAft>
                <a:spcPts val="0"/>
              </a:spcAft>
              <a:buNone/>
            </a:pPr>
            <a:r>
              <a:rPr lang="en" b="1">
                <a:solidFill>
                  <a:srgbClr val="FF0000"/>
                </a:solidFill>
              </a:rPr>
              <a:t>LOAD operator</a:t>
            </a:r>
            <a:r>
              <a:rPr lang="en"/>
              <a:t> (load data from the file system)</a:t>
            </a:r>
            <a:endParaRPr/>
          </a:p>
          <a:p>
            <a:pPr marL="0" lvl="0" indent="0" rtl="0">
              <a:spcBef>
                <a:spcPts val="0"/>
              </a:spcBef>
              <a:spcAft>
                <a:spcPts val="0"/>
              </a:spcAft>
              <a:buNone/>
            </a:pPr>
            <a:r>
              <a:rPr lang="en" b="1">
                <a:solidFill>
                  <a:srgbClr val="FF0000"/>
                </a:solidFill>
              </a:rPr>
              <a:t>STORE operator</a:t>
            </a:r>
            <a:r>
              <a:rPr lang="en"/>
              <a:t> (saves results into file system)</a:t>
            </a:r>
            <a:endParaRPr/>
          </a:p>
          <a:p>
            <a:pPr marL="0" lvl="0" indent="0" rtl="0">
              <a:spcBef>
                <a:spcPts val="0"/>
              </a:spcBef>
              <a:spcAft>
                <a:spcPts val="0"/>
              </a:spcAft>
              <a:buClr>
                <a:schemeClr val="dk1"/>
              </a:buClr>
              <a:buSzPts val="1100"/>
              <a:buFont typeface="Arial"/>
              <a:buNone/>
            </a:pPr>
            <a:r>
              <a:rPr lang="en">
                <a:solidFill>
                  <a:schemeClr val="dk1"/>
                </a:solidFill>
              </a:rPr>
              <a:t>Both these operators use several built-in functions for handling different data types</a:t>
            </a:r>
            <a:endParaRPr>
              <a:solidFill>
                <a:schemeClr val="dk1"/>
              </a:solidFill>
            </a:endParaRPr>
          </a:p>
          <a:p>
            <a:pPr marL="914400" lvl="0" indent="-317500" rtl="0">
              <a:spcBef>
                <a:spcPts val="0"/>
              </a:spcBef>
              <a:spcAft>
                <a:spcPts val="0"/>
              </a:spcAft>
              <a:buClr>
                <a:schemeClr val="dk1"/>
              </a:buClr>
              <a:buSzPts val="1400"/>
              <a:buAutoNum type="arabicPeriod"/>
            </a:pPr>
            <a:r>
              <a:rPr lang="en">
                <a:solidFill>
                  <a:schemeClr val="dk1"/>
                </a:solidFill>
              </a:rPr>
              <a:t>BinStorage()</a:t>
            </a:r>
            <a:endParaRPr>
              <a:solidFill>
                <a:schemeClr val="dk1"/>
              </a:solidFill>
            </a:endParaRPr>
          </a:p>
          <a:p>
            <a:pPr marL="914400" lvl="0" indent="-317500" rtl="0">
              <a:spcBef>
                <a:spcPts val="0"/>
              </a:spcBef>
              <a:spcAft>
                <a:spcPts val="0"/>
              </a:spcAft>
              <a:buClr>
                <a:schemeClr val="dk1"/>
              </a:buClr>
              <a:buSzPts val="1400"/>
              <a:buAutoNum type="arabicPeriod"/>
            </a:pPr>
            <a:r>
              <a:rPr lang="en">
                <a:solidFill>
                  <a:schemeClr val="dk1"/>
                </a:solidFill>
              </a:rPr>
              <a:t>PigStorage()</a:t>
            </a:r>
            <a:endParaRPr>
              <a:solidFill>
                <a:schemeClr val="dk1"/>
              </a:solidFill>
            </a:endParaRPr>
          </a:p>
          <a:p>
            <a:pPr marL="914400" lvl="0" indent="-317500" rtl="0">
              <a:spcBef>
                <a:spcPts val="0"/>
              </a:spcBef>
              <a:spcAft>
                <a:spcPts val="0"/>
              </a:spcAft>
              <a:buClr>
                <a:schemeClr val="dk1"/>
              </a:buClr>
              <a:buSzPts val="1400"/>
              <a:buAutoNum type="arabicPeriod"/>
            </a:pPr>
            <a:r>
              <a:rPr lang="en">
                <a:solidFill>
                  <a:schemeClr val="dk1"/>
                </a:solidFill>
              </a:rPr>
              <a:t>TextLoader()</a:t>
            </a:r>
            <a:endParaRPr>
              <a:solidFill>
                <a:schemeClr val="dk1"/>
              </a:solidFill>
            </a:endParaRPr>
          </a:p>
          <a:p>
            <a:pPr marL="914400" lvl="0" indent="-317500" rtl="0">
              <a:spcBef>
                <a:spcPts val="0"/>
              </a:spcBef>
              <a:spcAft>
                <a:spcPts val="0"/>
              </a:spcAft>
              <a:buClr>
                <a:schemeClr val="dk1"/>
              </a:buClr>
              <a:buSzPts val="1400"/>
              <a:buAutoNum type="arabicPeriod"/>
            </a:pPr>
            <a:r>
              <a:rPr lang="en">
                <a:solidFill>
                  <a:schemeClr val="dk1"/>
                </a:solidFill>
              </a:rPr>
              <a:t>JsonLoader()</a:t>
            </a:r>
            <a:endParaRPr>
              <a:solidFill>
                <a:schemeClr val="dk1"/>
              </a:solidFill>
            </a:endParaRPr>
          </a:p>
          <a:p>
            <a:pPr marL="0" lvl="0" indent="0" rtl="0">
              <a:spcBef>
                <a:spcPts val="0"/>
              </a:spcBef>
              <a:spcAft>
                <a:spcPts val="0"/>
              </a:spcAft>
              <a:buNone/>
            </a:pPr>
            <a:r>
              <a:rPr lang="en" b="1">
                <a:solidFill>
                  <a:srgbClr val="0000FF"/>
                </a:solidFill>
              </a:rPr>
              <a:t>Diagnostic Operators</a:t>
            </a:r>
            <a:endParaRPr b="1">
              <a:solidFill>
                <a:srgbClr val="0000FF"/>
              </a:solidFill>
            </a:endParaRPr>
          </a:p>
          <a:p>
            <a:pPr marL="0" lvl="0" indent="0" rtl="0">
              <a:spcBef>
                <a:spcPts val="0"/>
              </a:spcBef>
              <a:spcAft>
                <a:spcPts val="0"/>
              </a:spcAft>
              <a:buNone/>
            </a:pPr>
            <a:r>
              <a:rPr lang="en" b="1">
                <a:solidFill>
                  <a:srgbClr val="FF0000"/>
                </a:solidFill>
              </a:rPr>
              <a:t>DUMP operator</a:t>
            </a:r>
            <a:r>
              <a:rPr lang="en">
                <a:solidFill>
                  <a:schemeClr val="dk1"/>
                </a:solidFill>
              </a:rPr>
              <a:t> (writes results to the console)</a:t>
            </a:r>
            <a:endParaRPr>
              <a:solidFill>
                <a:schemeClr val="dk1"/>
              </a:solidFill>
            </a:endParaRPr>
          </a:p>
          <a:p>
            <a:pPr marL="0" lvl="0" indent="0" rtl="0">
              <a:spcBef>
                <a:spcPts val="0"/>
              </a:spcBef>
              <a:spcAft>
                <a:spcPts val="0"/>
              </a:spcAft>
              <a:buNone/>
            </a:pPr>
            <a:r>
              <a:rPr lang="en" b="1">
                <a:solidFill>
                  <a:srgbClr val="0000FF"/>
                </a:solidFill>
              </a:rPr>
              <a:t>Describe Operators</a:t>
            </a:r>
            <a:endParaRPr b="1">
              <a:solidFill>
                <a:srgbClr val="0000FF"/>
              </a:solidFill>
            </a:endParaRPr>
          </a:p>
          <a:p>
            <a:pPr marL="0" lvl="0" indent="0" rtl="0">
              <a:spcBef>
                <a:spcPts val="0"/>
              </a:spcBef>
              <a:spcAft>
                <a:spcPts val="0"/>
              </a:spcAft>
              <a:buNone/>
            </a:pPr>
            <a:r>
              <a:rPr lang="en" b="1">
                <a:solidFill>
                  <a:srgbClr val="FF0000"/>
                </a:solidFill>
              </a:rPr>
              <a:t>DESCRIBE operator</a:t>
            </a:r>
            <a:r>
              <a:rPr lang="en"/>
              <a:t> is used to view the schema of a relation.</a:t>
            </a:r>
            <a:endParaRPr/>
          </a:p>
          <a:p>
            <a:pPr marL="0" lvl="0" indent="0" rtl="0">
              <a:spcBef>
                <a:spcPts val="0"/>
              </a:spcBef>
              <a:spcAft>
                <a:spcPts val="0"/>
              </a:spcAft>
              <a:buNone/>
            </a:pPr>
            <a:r>
              <a:rPr lang="en" b="1">
                <a:solidFill>
                  <a:srgbClr val="FF0000"/>
                </a:solidFill>
              </a:rPr>
              <a:t>EXPLAIN operator</a:t>
            </a:r>
            <a:r>
              <a:rPr lang="en"/>
              <a:t> is used to display the logical, physical, and MapReduce execution plans of a relation.</a:t>
            </a:r>
            <a:endParaRPr/>
          </a:p>
          <a:p>
            <a:pPr marL="0" lvl="0" indent="0">
              <a:spcBef>
                <a:spcPts val="0"/>
              </a:spcBef>
              <a:spcAft>
                <a:spcPts val="0"/>
              </a:spcAft>
              <a:buNone/>
            </a:pPr>
            <a:r>
              <a:rPr lang="en" b="1">
                <a:solidFill>
                  <a:srgbClr val="FF0000"/>
                </a:solidFill>
              </a:rPr>
              <a:t>ILLUSTRATE operator</a:t>
            </a:r>
            <a:r>
              <a:rPr lang="en"/>
              <a:t> gives you the step-by-step execution of a sequence of statements.</a:t>
            </a:r>
            <a:endParaRPr/>
          </a:p>
          <a:p>
            <a:pPr marL="0" lvl="0" indent="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145750" y="415725"/>
            <a:ext cx="4962300" cy="569400"/>
          </a:xfrm>
          <a:prstGeom prst="rect">
            <a:avLst/>
          </a:prstGeom>
        </p:spPr>
        <p:txBody>
          <a:bodyPr spcFirstLastPara="1" wrap="square" lIns="91425" tIns="91425" rIns="91425" bIns="91425" anchor="t" anchorCtr="0">
            <a:noAutofit/>
          </a:bodyPr>
          <a:lstStyle/>
          <a:p>
            <a:pPr marL="0" lvl="0" indent="0" rtl="0">
              <a:lnSpc>
                <a:spcPct val="110000"/>
              </a:lnSpc>
              <a:spcBef>
                <a:spcPts val="0"/>
              </a:spcBef>
              <a:spcAft>
                <a:spcPts val="800"/>
              </a:spcAft>
              <a:buClr>
                <a:schemeClr val="dk1"/>
              </a:buClr>
              <a:buSzPts val="1100"/>
              <a:buFont typeface="Arial"/>
              <a:buNone/>
            </a:pPr>
            <a:r>
              <a:rPr lang="en" sz="2400" b="1">
                <a:solidFill>
                  <a:srgbClr val="222222"/>
                </a:solidFill>
              </a:rPr>
              <a:t>Apache Pig: Twitter Case Study</a:t>
            </a:r>
            <a:endParaRPr/>
          </a:p>
        </p:txBody>
      </p:sp>
      <p:pic>
        <p:nvPicPr>
          <p:cNvPr id="100" name="Google Shape;100;p18"/>
          <p:cNvPicPr preferRelativeResize="0"/>
          <p:nvPr/>
        </p:nvPicPr>
        <p:blipFill>
          <a:blip r:embed="rId3">
            <a:alphaModFix/>
          </a:blip>
          <a:stretch>
            <a:fillRect/>
          </a:stretch>
        </p:blipFill>
        <p:spPr>
          <a:xfrm>
            <a:off x="1165650" y="1050575"/>
            <a:ext cx="7106174" cy="393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568275" y="483375"/>
            <a:ext cx="7762875" cy="4448175"/>
          </a:xfrm>
          <a:prstGeom prst="rect">
            <a:avLst/>
          </a:prstGeom>
          <a:noFill/>
          <a:ln>
            <a:noFill/>
          </a:ln>
        </p:spPr>
      </p:pic>
      <p:sp>
        <p:nvSpPr>
          <p:cNvPr id="106" name="Google Shape;106;p19"/>
          <p:cNvSpPr txBox="1"/>
          <p:nvPr/>
        </p:nvSpPr>
        <p:spPr>
          <a:xfrm>
            <a:off x="1939126" y="-73375"/>
            <a:ext cx="4955100" cy="734700"/>
          </a:xfrm>
          <a:prstGeom prst="rect">
            <a:avLst/>
          </a:prstGeom>
          <a:noFill/>
          <a:ln>
            <a:noFill/>
          </a:ln>
        </p:spPr>
        <p:txBody>
          <a:bodyPr spcFirstLastPara="1" wrap="square" lIns="91425" tIns="91425" rIns="91425" bIns="91425" anchor="ctr" anchorCtr="0">
            <a:noAutofit/>
          </a:bodyPr>
          <a:lstStyle/>
          <a:p>
            <a:pPr marL="0" lvl="0" indent="0" rtl="0">
              <a:lnSpc>
                <a:spcPct val="110000"/>
              </a:lnSpc>
              <a:spcBef>
                <a:spcPts val="0"/>
              </a:spcBef>
              <a:spcAft>
                <a:spcPts val="800"/>
              </a:spcAft>
              <a:buNone/>
            </a:pPr>
            <a:r>
              <a:rPr lang="en" sz="2400" b="1">
                <a:solidFill>
                  <a:srgbClr val="222222"/>
                </a:solidFill>
              </a:rPr>
              <a:t>Apache Pig: Twitter Case Study</a:t>
            </a:r>
            <a:endParaRPr sz="2400" b="1">
              <a:solidFill>
                <a:srgbClr val="22222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0"/>
          <p:cNvPicPr preferRelativeResize="0"/>
          <p:nvPr/>
        </p:nvPicPr>
        <p:blipFill>
          <a:blip r:embed="rId3">
            <a:alphaModFix/>
          </a:blip>
          <a:stretch>
            <a:fillRect/>
          </a:stretch>
        </p:blipFill>
        <p:spPr>
          <a:xfrm>
            <a:off x="379188" y="585600"/>
            <a:ext cx="8042375" cy="4408724"/>
          </a:xfrm>
          <a:prstGeom prst="rect">
            <a:avLst/>
          </a:prstGeom>
          <a:noFill/>
          <a:ln>
            <a:noFill/>
          </a:ln>
        </p:spPr>
      </p:pic>
      <p:sp>
        <p:nvSpPr>
          <p:cNvPr id="112" name="Google Shape;112;p20"/>
          <p:cNvSpPr txBox="1"/>
          <p:nvPr/>
        </p:nvSpPr>
        <p:spPr>
          <a:xfrm>
            <a:off x="1922826" y="0"/>
            <a:ext cx="4955100" cy="734700"/>
          </a:xfrm>
          <a:prstGeom prst="rect">
            <a:avLst/>
          </a:prstGeom>
          <a:noFill/>
          <a:ln>
            <a:noFill/>
          </a:ln>
        </p:spPr>
        <p:txBody>
          <a:bodyPr spcFirstLastPara="1" wrap="square" lIns="91425" tIns="91425" rIns="91425" bIns="91425" anchor="ctr" anchorCtr="0">
            <a:noAutofit/>
          </a:bodyPr>
          <a:lstStyle/>
          <a:p>
            <a:pPr marL="0" lvl="0" indent="0" rtl="0">
              <a:lnSpc>
                <a:spcPct val="110000"/>
              </a:lnSpc>
              <a:spcBef>
                <a:spcPts val="0"/>
              </a:spcBef>
              <a:spcAft>
                <a:spcPts val="800"/>
              </a:spcAft>
              <a:buNone/>
            </a:pPr>
            <a:r>
              <a:rPr lang="en" sz="2400" b="1">
                <a:solidFill>
                  <a:srgbClr val="222222"/>
                </a:solidFill>
              </a:rPr>
              <a:t>Apache Pig: Twitter Case Study</a:t>
            </a:r>
            <a:endParaRPr sz="2400" b="1">
              <a:solidFill>
                <a:srgbClr val="22222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Apache Hive</a:t>
            </a:r>
            <a:endParaRPr/>
          </a:p>
        </p:txBody>
      </p:sp>
      <p:sp>
        <p:nvSpPr>
          <p:cNvPr id="118" name="Google Shape;118;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2400">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Hive : Data Warehousing package built on top of Hadoop</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Developed by Facebook and contributed to Apache open source.</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Used for data analysis</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Targeted towards users comfortable with SQL</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It is similar to SQL and called HiveQL</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For managing and querying structured data</a:t>
            </a:r>
            <a:endParaRPr>
              <a:solidFill>
                <a:schemeClr val="dk1"/>
              </a:solidFill>
            </a:endParaRPr>
          </a:p>
          <a:p>
            <a:pPr marL="457200" lvl="0" indent="-342900" rtl="0">
              <a:spcBef>
                <a:spcPts val="0"/>
              </a:spcBef>
              <a:spcAft>
                <a:spcPts val="0"/>
              </a:spcAft>
              <a:buClr>
                <a:schemeClr val="dk1"/>
              </a:buClr>
              <a:buSzPts val="1800"/>
              <a:buChar char="●"/>
            </a:pPr>
            <a:r>
              <a:rPr lang="en">
                <a:solidFill>
                  <a:schemeClr val="dk1"/>
                </a:solidFill>
              </a:rPr>
              <a:t>Abstracts complexity of Hadoop</a:t>
            </a:r>
            <a:endParaRPr>
              <a:solidFill>
                <a:schemeClr val="dk1"/>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lvl="0" indent="0" rtl="0">
              <a:spcBef>
                <a:spcPts val="0"/>
              </a:spcBef>
              <a:spcAft>
                <a:spcPts val="0"/>
              </a:spcAft>
              <a:buClr>
                <a:schemeClr val="dk1"/>
              </a:buClr>
              <a:buSzPts val="1100"/>
              <a:buFont typeface="Arial"/>
              <a:buNone/>
            </a:pPr>
            <a:endParaRPr sz="2400">
              <a:solidFill>
                <a:schemeClr val="dk1"/>
              </a:solidFill>
            </a:endParaRPr>
          </a:p>
          <a:p>
            <a:pPr marL="0" lvl="0" indent="0" rtl="0">
              <a:spcBef>
                <a:spcPts val="0"/>
              </a:spcBef>
              <a:spcAft>
                <a:spcPts val="1600"/>
              </a:spcAft>
              <a:buNone/>
            </a:pPr>
            <a:endParaRPr sz="2400"/>
          </a:p>
        </p:txBody>
      </p:sp>
      <p:pic>
        <p:nvPicPr>
          <p:cNvPr id="119" name="Google Shape;119;p21"/>
          <p:cNvPicPr preferRelativeResize="0"/>
          <p:nvPr/>
        </p:nvPicPr>
        <p:blipFill>
          <a:blip r:embed="rId3">
            <a:alphaModFix/>
          </a:blip>
          <a:stretch>
            <a:fillRect/>
          </a:stretch>
        </p:blipFill>
        <p:spPr>
          <a:xfrm>
            <a:off x="6469000" y="169925"/>
            <a:ext cx="1497600" cy="1345925"/>
          </a:xfrm>
          <a:prstGeom prst="rect">
            <a:avLst/>
          </a:prstGeom>
          <a:noFill/>
          <a:ln>
            <a:noFill/>
          </a:ln>
        </p:spPr>
      </p:pic>
      <p:pic>
        <p:nvPicPr>
          <p:cNvPr id="120" name="Google Shape;120;p21"/>
          <p:cNvPicPr preferRelativeResize="0"/>
          <p:nvPr/>
        </p:nvPicPr>
        <p:blipFill>
          <a:blip r:embed="rId4">
            <a:alphaModFix/>
          </a:blip>
          <a:stretch>
            <a:fillRect/>
          </a:stretch>
        </p:blipFill>
        <p:spPr>
          <a:xfrm>
            <a:off x="4667646" y="3589421"/>
            <a:ext cx="4066376" cy="1232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2595</Words>
  <Application>Microsoft Office PowerPoint</Application>
  <PresentationFormat>On-screen Show (16:9)</PresentationFormat>
  <Paragraphs>269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Verdana</vt:lpstr>
      <vt:lpstr>Simple Light</vt:lpstr>
      <vt:lpstr>Pig - Hive - HBase - Zookeeper</vt:lpstr>
      <vt:lpstr>Hadoop Ecosystem</vt:lpstr>
      <vt:lpstr>What is Apache Pig ?   </vt:lpstr>
      <vt:lpstr>Architecture of Pig</vt:lpstr>
      <vt:lpstr>Pig Data Basics</vt:lpstr>
      <vt:lpstr>Apache Pig: Twitter Case Study</vt:lpstr>
      <vt:lpstr>PowerPoint Presentation</vt:lpstr>
      <vt:lpstr>PowerPoint Presentation</vt:lpstr>
      <vt:lpstr>Apache Hive</vt:lpstr>
      <vt:lpstr>PowerPoint Presentation</vt:lpstr>
      <vt:lpstr>PowerPoint Presentation</vt:lpstr>
      <vt:lpstr>PowerPoint Presentation</vt:lpstr>
      <vt:lpstr>PowerPoint Presentation</vt:lpstr>
      <vt:lpstr>Hbase </vt:lpstr>
      <vt:lpstr>HBase and RDBMS </vt:lpstr>
      <vt:lpstr>HBase vs Hive</vt:lpstr>
      <vt:lpstr>What is Zookeeper?</vt:lpstr>
      <vt:lpstr>Zookeeper (cont.)</vt:lpstr>
      <vt:lpstr>Zookeeper Architecture</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Pig - Hive - HBase - Zookeeper</dc:title>
  <cp:lastModifiedBy>jaishree ranganathan</cp:lastModifiedBy>
  <cp:revision>1</cp:revision>
  <dcterms:modified xsi:type="dcterms:W3CDTF">2018-10-01T18:33:43Z</dcterms:modified>
</cp:coreProperties>
</file>