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</p:sldMasterIdLst>
  <p:sldIdLst>
    <p:sldId id="256" r:id="rId3"/>
    <p:sldId id="271" r:id="rId4"/>
    <p:sldId id="257" r:id="rId5"/>
    <p:sldId id="272" r:id="rId6"/>
    <p:sldId id="258" r:id="rId7"/>
    <p:sldId id="273" r:id="rId8"/>
    <p:sldId id="259" r:id="rId9"/>
    <p:sldId id="27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556">
          <p15:clr>
            <a:srgbClr val="A4A3A4"/>
          </p15:clr>
        </p15:guide>
        <p15:guide id="3" pos="2892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F8F8F8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4320"/>
        <p:guide pos="5556"/>
        <p:guide pos="2892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itle 2050"/>
          <p:cNvSpPr>
            <a:spLocks noGrp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 algn="r">
              <a:buClrTx/>
              <a:buSzTx/>
              <a:buFont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2" name="Subtitle 2051"/>
          <p:cNvSpPr>
            <a:spLocks noGrp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r">
              <a:buClrTx/>
              <a:buSzTx/>
              <a:buFontTx/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/>
              <a:t>Click to edit Master subtitle style</a:t>
            </a:r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  <a:pPr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le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Text Placeholder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Date Placeholder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Footer Placeholder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Slide Number Placeholder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ctrTitle"/>
          </p:nvPr>
        </p:nvSpPr>
        <p:spPr>
          <a:xfrm>
            <a:off x="1691640" y="1590675"/>
            <a:ext cx="6908800" cy="2026285"/>
          </a:xfrm>
        </p:spPr>
        <p:txBody>
          <a:bodyPr anchor="ctr" anchorCtr="0"/>
          <a:lstStyle/>
          <a:p>
            <a:pPr defTabSz="914400">
              <a:buSz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  <a:sym typeface="+mn-ea"/>
              </a:rPr>
              <a:t>Association Rules Discovery: WEKA </a:t>
            </a:r>
            <a:endParaRPr kern="1200" baseline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44952-6EA6-8448-A1EA-21ABFDDF5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 descr="91132956bbe544c7b9fa7efac4f07432# #矩形 29"/>
          <p:cNvSpPr>
            <a:spLocks noGrp="1"/>
          </p:cNvSpPr>
          <p:nvPr>
            <p:ph type="title"/>
          </p:nvPr>
        </p:nvSpPr>
        <p:spPr>
          <a:xfrm>
            <a:off x="1267460" y="190500"/>
            <a:ext cx="7419340" cy="582930"/>
          </a:xfrm>
        </p:spPr>
        <p:txBody>
          <a:bodyPr anchor="ctr" anchorCtr="0"/>
          <a:lstStyle/>
          <a:p>
            <a:pPr algn="l"/>
            <a:r>
              <a:rPr lang="en-US" altLang="zh-CN" dirty="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rPr>
              <a:t>Introduction: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9225" y="1245870"/>
            <a:ext cx="88868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Arial" panose="020B0604020202020204" pitchFamily="34" charset="0"/>
            </a:pPr>
            <a:r>
              <a:rPr lang="en-US" sz="2000" b="1">
                <a:latin typeface="Times New Roman" panose="02020603050405020304" pitchFamily="2" charset="0"/>
                <a:cs typeface="Times New Roman" panose="02020603050405020304" pitchFamily="2" charset="0"/>
              </a:rPr>
              <a:t>What are association rules?</a:t>
            </a:r>
            <a:endParaRPr lang="en-US" sz="200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2" charset="0"/>
                <a:cs typeface="Times New Roman" panose="02020603050405020304" pitchFamily="2" charset="0"/>
              </a:rPr>
              <a:t>Association analyses are studies that try to uncover if-else rules hidden within the dataset.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2" charset="0"/>
                <a:cs typeface="Times New Roman" panose="02020603050405020304" pitchFamily="2" charset="0"/>
              </a:rPr>
              <a:t>It usually yields good results with categorical data.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2" charset="0"/>
                <a:cs typeface="Times New Roman" panose="02020603050405020304" pitchFamily="2" charset="0"/>
              </a:rPr>
              <a:t>The most common example on association analysis is basket analysis.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2" charset="0"/>
                <a:cs typeface="Times New Roman" panose="02020603050405020304" pitchFamily="2" charset="0"/>
              </a:rPr>
              <a:t>In addition, it has a wide range of uses such as bioinformatics, disease diagnosis, web-mining and text-mining. </a:t>
            </a:r>
          </a:p>
          <a:p>
            <a:pPr lvl="1" algn="just">
              <a:buFont typeface="Arial" panose="020B0604020202020204" pitchFamily="34" charset="0"/>
            </a:pPr>
            <a:endParaRPr lang="en-US" sz="200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lvl="1" algn="just">
              <a:buFont typeface="Arial" panose="020B0604020202020204" pitchFamily="34" charset="0"/>
            </a:pPr>
            <a:endParaRPr lang="en-US" sz="2000"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 descr="91132956bbe544c7b9fa7efac4f07432# #矩形 29"/>
          <p:cNvSpPr>
            <a:spLocks noGrp="1"/>
          </p:cNvSpPr>
          <p:nvPr>
            <p:ph type="title"/>
          </p:nvPr>
        </p:nvSpPr>
        <p:spPr>
          <a:xfrm>
            <a:off x="1267460" y="190500"/>
            <a:ext cx="7419340" cy="58293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dirty="0">
                <a:latin typeface="Amasis MT Pro Black" panose="02040A04050005020304" pitchFamily="18" charset="0"/>
              </a:rPr>
              <a:t>WHAT IS WEKA AND WHY?</a:t>
            </a:r>
            <a:endParaRPr lang="en-US" altLang="zh-CN" dirty="0">
              <a:solidFill>
                <a:schemeClr val="tx1"/>
              </a:solidFill>
              <a:latin typeface="High Tower Text" panose="02040502050506030303" charset="0"/>
              <a:cs typeface="High Tower Text" panose="02040502050506030303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9225" y="1245870"/>
            <a:ext cx="8886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Waikato Environment for Knowledge Analysis. It has multiple built-in functions to implement a wide range of machine learning algorithms from linear regression to neural networks.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can be preprocessed, classified, grouped and also can be viewed. It supports different file formats like ARFF, CSV, C4.5 and JSON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</a:pPr>
            <a:endParaRPr lang="en-US" sz="1800" dirty="0">
              <a:latin typeface="Times New Roman" panose="02020603050405020304" pitchFamily="2" charset="0"/>
              <a:cs typeface="Times New Roman" panose="02020603050405020304" pitchFamily="2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WEKA INTERFACE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3859F7A-EED2-4521-B8F2-98B52C4B66E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86229"/>
            <a:ext cx="7467600" cy="3901567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 descr="e871a43c347649cea2e8363dead7576f# #矩形 45"/>
          <p:cNvSpPr>
            <a:spLocks noGrp="1"/>
          </p:cNvSpPr>
          <p:nvPr>
            <p:ph type="title"/>
          </p:nvPr>
        </p:nvSpPr>
        <p:spPr>
          <a:xfrm>
            <a:off x="1327785" y="190500"/>
            <a:ext cx="7359015" cy="582930"/>
          </a:xfrm>
        </p:spPr>
        <p:txBody>
          <a:bodyPr anchor="ctr" anchorCtr="0"/>
          <a:lstStyle/>
          <a:p>
            <a:pPr algn="l"/>
            <a:r>
              <a:rPr lang="en-US" altLang="x-none" sz="3200" dirty="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rPr>
              <a:t>Loading Dataset in </a:t>
            </a:r>
            <a:r>
              <a:rPr lang="en-US" altLang="x-none" sz="3200" dirty="0" err="1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rPr>
              <a:t>Weka</a:t>
            </a:r>
            <a:endParaRPr lang="en-US" altLang="x-none" sz="3200" dirty="0">
              <a:solidFill>
                <a:schemeClr val="tx1"/>
              </a:solidFill>
              <a:latin typeface="High Tower Text" panose="02040502050506030303" charset="0"/>
              <a:cs typeface="High Tower Text" panose="02040502050506030303" charset="0"/>
            </a:endParaRPr>
          </a:p>
        </p:txBody>
      </p:sp>
      <p:pic>
        <p:nvPicPr>
          <p:cNvPr id="7" name="Content Placeholder 6" descr="Screenshot (17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  <p:sp>
        <p:nvSpPr>
          <p:cNvPr id="6" name="Text Box 5"/>
          <p:cNvSpPr txBox="1"/>
          <p:nvPr/>
        </p:nvSpPr>
        <p:spPr>
          <a:xfrm>
            <a:off x="504190" y="1231265"/>
            <a:ext cx="8315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Used PIMA Diabetes dataset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rules for given Dataset</a:t>
            </a:r>
          </a:p>
        </p:txBody>
      </p:sp>
      <p:pic>
        <p:nvPicPr>
          <p:cNvPr id="7" name="Content Placeholder 6" descr="Screenshot (19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29600" cy="462915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 descr="dc2d5118a1124d349b63e8c9025f6cd2# #矩形 61"/>
          <p:cNvSpPr>
            <a:spLocks noGrp="1"/>
          </p:cNvSpPr>
          <p:nvPr>
            <p:ph type="title"/>
          </p:nvPr>
        </p:nvSpPr>
        <p:spPr>
          <a:xfrm>
            <a:off x="1301115" y="190500"/>
            <a:ext cx="7385685" cy="582930"/>
          </a:xfrm>
        </p:spPr>
        <p:txBody>
          <a:bodyPr anchor="ctr" anchorCtr="0"/>
          <a:lstStyle/>
          <a:p>
            <a:pPr algn="l"/>
            <a:r>
              <a:rPr lang="en-US" altLang="x-none" sz="3200" dirty="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rPr>
              <a:t>Association </a:t>
            </a:r>
            <a:r>
              <a:rPr lang="en-US" altLang="x-none" sz="2800" dirty="0">
                <a:solidFill>
                  <a:schemeClr val="tx1"/>
                </a:solidFill>
                <a:latin typeface="High Tower Text" panose="02040502050506030303" charset="0"/>
                <a:cs typeface="High Tower Text" panose="02040502050506030303" charset="0"/>
              </a:rPr>
              <a:t>Rules: ORANGE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1545" y="909320"/>
            <a:ext cx="72809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Rule Indications: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Minimal support: It is the level of the whole informational collection covered by the whole rule (precursor and subsequent).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Insignificant Confidence: It is the </a:t>
            </a:r>
            <a:r>
              <a:rPr lang="en-US" sz="2000" dirty="0" err="1">
                <a:latin typeface="Times New Roman" panose="02020603050405020304" pitchFamily="2" charset="0"/>
                <a:cs typeface="Times New Roman" panose="02020603050405020304" pitchFamily="2" charset="0"/>
              </a:rPr>
              <a:t>proportionof</a:t>
            </a:r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 the quantity of models which fit the left side (precursor).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2" charset="0"/>
                <a:cs typeface="Times New Roman" panose="02020603050405020304" pitchFamily="2" charset="0"/>
              </a:rPr>
              <a:t>Most extreme number of rules: Limit the quantity of rules the calculation produces. Such a large number of rules can dial back the gadget extensively.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124075" y="6308725"/>
            <a:ext cx="5035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imes New Roman" panose="02020603050405020304" pitchFamily="2" charset="0"/>
                <a:cs typeface="Times New Roman" panose="02020603050405020304" pitchFamily="2" charset="0"/>
              </a:rPr>
              <a:t>Snippets from project</a:t>
            </a:r>
          </a:p>
        </p:txBody>
      </p:sp>
      <p:pic>
        <p:nvPicPr>
          <p:cNvPr id="14" name="Picture 13" descr="Screenshot (2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643314"/>
            <a:ext cx="6643734" cy="271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7772400" cy="1082675"/>
          </a:xfrm>
        </p:spPr>
        <p:txBody>
          <a:bodyPr anchor="ctr" anchorCtr="0"/>
          <a:lstStyle/>
          <a:p>
            <a:pPr algn="ctr" defTabSz="914400">
              <a:buSzTx/>
              <a:buFontTx/>
              <a:buNone/>
            </a:pPr>
            <a:r>
              <a:rPr lang="en-US" altLang="x-none" sz="4800" b="1" kern="1200" baseline="0" dirty="0">
                <a:solidFill>
                  <a:schemeClr val="tx1"/>
                </a:solidFill>
                <a:latin typeface="High Tower Text" panose="02040502050506030303" charset="0"/>
                <a:ea typeface="SimSun" panose="02010600030101010101" pitchFamily="2" charset="-122"/>
                <a:cs typeface="High Tower Text" panose="02040502050506030303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ommunications and Dialogue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229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Amasis MT Pro Black</vt:lpstr>
      <vt:lpstr>Arial</vt:lpstr>
      <vt:lpstr>Century Schoolbook</vt:lpstr>
      <vt:lpstr>High Tower Text</vt:lpstr>
      <vt:lpstr>Times New Roman</vt:lpstr>
      <vt:lpstr>Wingdings</vt:lpstr>
      <vt:lpstr>Wingdings 2</vt:lpstr>
      <vt:lpstr>1_Communications and Dialogues</vt:lpstr>
      <vt:lpstr>Oriel</vt:lpstr>
      <vt:lpstr>Association Rules Discovery: WEKA </vt:lpstr>
      <vt:lpstr>Introduction:</vt:lpstr>
      <vt:lpstr>WHAT IS WEKA AND WHY?</vt:lpstr>
      <vt:lpstr>WEKA INTERFACE</vt:lpstr>
      <vt:lpstr>Loading Dataset in Weka</vt:lpstr>
      <vt:lpstr>Association rules for given Dataset</vt:lpstr>
      <vt:lpstr>Association Rules: ORANGE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UNICORN: Runtime prevention based detector for advanced persistent threads</dc:title>
  <dc:creator>freak</dc:creator>
  <cp:lastModifiedBy>avyay rao</cp:lastModifiedBy>
  <cp:revision>12</cp:revision>
  <dcterms:created xsi:type="dcterms:W3CDTF">2011-09-23T15:07:00Z</dcterms:created>
  <dcterms:modified xsi:type="dcterms:W3CDTF">2022-04-29T21:01:37Z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1033-11.2.0.10451</vt:lpwstr>
  </property>
  <property fmtid="{D5CDD505-2E9C-101B-9397-08002B2CF9AE}" pid="3" name="ICV">
    <vt:lpwstr>43E33007744E4EE4B096ED65BB6AA610</vt:lpwstr>
  </property>
</Properties>
</file>