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wanth Sai Tripuraneni" userId="f384ac19-162e-4316-b64e-14f97e4b19fb" providerId="ADAL" clId="{45DD66CD-2D3F-40CB-9CB9-A278944F9179}"/>
    <pc:docChg chg="modSld">
      <pc:chgData name="Jaswanth Sai Tripuraneni" userId="f384ac19-162e-4316-b64e-14f97e4b19fb" providerId="ADAL" clId="{45DD66CD-2D3F-40CB-9CB9-A278944F9179}" dt="2022-04-09T16:54:33.345" v="13" actId="113"/>
      <pc:docMkLst>
        <pc:docMk/>
      </pc:docMkLst>
      <pc:sldChg chg="modSp mod">
        <pc:chgData name="Jaswanth Sai Tripuraneni" userId="f384ac19-162e-4316-b64e-14f97e4b19fb" providerId="ADAL" clId="{45DD66CD-2D3F-40CB-9CB9-A278944F9179}" dt="2022-04-09T16:54:33.345" v="13" actId="113"/>
        <pc:sldMkLst>
          <pc:docMk/>
          <pc:sldMk cId="0" sldId="262"/>
        </pc:sldMkLst>
        <pc:spChg chg="mod">
          <ac:chgData name="Jaswanth Sai Tripuraneni" userId="f384ac19-162e-4316-b64e-14f97e4b19fb" providerId="ADAL" clId="{45DD66CD-2D3F-40CB-9CB9-A278944F9179}" dt="2022-04-09T16:54:33.345" v="13" actId="113"/>
          <ac:spMkLst>
            <pc:docMk/>
            <pc:sldMk cId="0" sldId="262"/>
            <ac:spMk id="3" creationId="{04AF8843-C05D-4B3A-99CA-D11EADC97B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48DF-2FA6-4C84-A437-AC68F5502694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0D8E9-2BB0-4857-8B6B-CBE73A1A43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6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525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3029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158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7770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1093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2751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9039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2830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473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85331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6026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224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4451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/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 pitchFamily="34" charset="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923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3751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8000"/>
              <a:buFont typeface="Arial" pitchFamily="34" charset="0"/>
              <a:buNone/>
              <a:tabLst/>
              <a:defRPr/>
            </a:pPr>
            <a:r>
              <a:rPr kumimoji="0" lang="en" sz="8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Partitioning Clustering – K-Means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2588456" y="619862"/>
            <a:ext cx="7589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Times New Roman"/>
                <a:sym typeface="Times New Roman"/>
              </a:rPr>
              <a:t>What is Partitioning clustering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187526" y="1434906"/>
            <a:ext cx="99076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The partitioning clustering algorithms separate the similar objects to the cluster.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These Algorithms are successful to determine center-based clusters. And also, they divide n objects to k cluster by using k parameter.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The techniques of the partitioning clustering start with a randomly chosen clustering and then optimize the clustering according to same accuracy measurement.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i="0" dirty="0">
                <a:solidFill>
                  <a:srgbClr val="273239"/>
                </a:solidFill>
                <a:effectLst/>
                <a:latin typeface="+mn-lt"/>
              </a:rPr>
              <a:t>This clustering method classifies the information into multiple groups based on the characteristics and similarity of the data</a:t>
            </a:r>
            <a:endParaRPr lang="en-US" sz="2000" dirty="0">
              <a:latin typeface="+mn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lang="en-US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2588456" y="619862"/>
            <a:ext cx="7589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70AD47">
                    <a:lumMod val="75000"/>
                  </a:srgbClr>
                </a:solidFill>
                <a:cs typeface="Times New Roman"/>
                <a:sym typeface="Times New Roman"/>
              </a:rPr>
              <a:t>K-means clustering algorithm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018714" y="1434906"/>
            <a:ext cx="988657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K-means algorithm is unsupervised learning algorithms that resolve the clustering problems by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J.B.Mac</a:t>
            </a:r>
            <a:r>
              <a:rPr lang="en-US" sz="2000" dirty="0"/>
              <a:t>Queen in 1967.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dirty="0"/>
              <a:t>The k-means algorithm is an algorithm to cluster n objects based on attributes into k partition, where k&lt;n.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It use</a:t>
            </a:r>
            <a:r>
              <a:rPr lang="en-US" sz="2000" dirty="0"/>
              <a:t>s partitioning clustering approach. Each cluster is associated with a centroid.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Each point is assigned to the cluster with the closest centroid. Number of clusters, K, must be specified.</a:t>
            </a:r>
          </a:p>
          <a:p>
            <a:pPr marR="0" lvl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lang="en-US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763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2588456" y="619862"/>
            <a:ext cx="7589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lang="en" sz="4000" b="1" dirty="0">
                <a:solidFill>
                  <a:srgbClr val="70AD47">
                    <a:lumMod val="75000"/>
                  </a:srgbClr>
                </a:solidFill>
                <a:cs typeface="Times New Roman"/>
                <a:sym typeface="Times New Roman"/>
              </a:rPr>
              <a:t>A</a:t>
            </a:r>
            <a:r>
              <a:rPr kumimoji="0" lang="en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cs typeface="Times New Roman"/>
                <a:sym typeface="Times New Roman"/>
              </a:rPr>
              <a:t>lgorithm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039815" y="1420838"/>
            <a:ext cx="986547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Initial cluster seeds are chosen at random.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Distance from each object to each cluster is computed and each object is assigned to the closest cluster.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For each cluster, the new centroids are computed and each seed value is now replaced by the respective cluster centroid.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Distance from an object to each cluster is computed and the object is assigned to the cluster with the smallest distance.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The cluster centroids are recalculated based on the new membership assignment.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lang="en-US" sz="2000" dirty="0"/>
              <a:t>Step 4 and 5 are repeated until no object moves clusters.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915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E1CCD-AAAD-4775-A0C4-A767C16FE100}"/>
              </a:ext>
            </a:extLst>
          </p:cNvPr>
          <p:cNvSpPr txBox="1"/>
          <p:nvPr/>
        </p:nvSpPr>
        <p:spPr>
          <a:xfrm>
            <a:off x="2447779" y="549524"/>
            <a:ext cx="7589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r>
              <a:rPr lang="en-US" sz="4800" b="0" i="0" dirty="0">
                <a:solidFill>
                  <a:schemeClr val="accent6">
                    <a:lumMod val="75000"/>
                  </a:schemeClr>
                </a:solidFill>
                <a:effectLst/>
                <a:latin typeface="Mulish"/>
              </a:rPr>
              <a:t>How does K-means work?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154701" y="1322364"/>
            <a:ext cx="975058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Let’s take an example to understand how K-means work step by step. </a:t>
            </a: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Choosing the number of clusters 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The first step is to define the K number of clusters in which we will group the data. Let’s select K=3.</a:t>
            </a:r>
          </a:p>
          <a:p>
            <a:pPr algn="l">
              <a:lnSpc>
                <a:spcPct val="150000"/>
              </a:lnSpc>
              <a:buFont typeface="+mj-lt"/>
              <a:buAutoNum type="arabicPeriod" startAt="2"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Initializing centroids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Centroid is the center of a cluster but initially, the exact center of data points will be unknown so, we select random data points and define them as centroids for each cluster. We will initialize 3 centroids in the dataset.</a:t>
            </a:r>
          </a:p>
          <a:p>
            <a:pPr algn="l">
              <a:lnSpc>
                <a:spcPct val="150000"/>
              </a:lnSpc>
              <a:buFont typeface="+mj-lt"/>
              <a:buAutoNum type="arabicPeriod" startAt="3"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Assign data points to the nearest cluster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Now that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 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centroids are initialized, the next step is to assign data points </a:t>
            </a:r>
            <a:r>
              <a:rPr lang="en-US" sz="2000" b="0" i="1" dirty="0" err="1">
                <a:solidFill>
                  <a:srgbClr val="212529"/>
                </a:solidFill>
                <a:effectLst/>
                <a:latin typeface="+mn-lt"/>
              </a:rPr>
              <a:t>X</a:t>
            </a:r>
            <a:r>
              <a:rPr lang="en-US" sz="2000" b="0" i="0" baseline="-25000" dirty="0" err="1">
                <a:solidFill>
                  <a:srgbClr val="212529"/>
                </a:solidFill>
                <a:effectLst/>
                <a:latin typeface="+mn-lt"/>
              </a:rPr>
              <a:t>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 to their closest cluster centroid </a:t>
            </a:r>
            <a:r>
              <a:rPr lang="en-US" sz="2000" b="0" i="1" dirty="0">
                <a:solidFill>
                  <a:srgbClr val="212529"/>
                </a:solidFill>
                <a:effectLst/>
                <a:latin typeface="+mn-lt"/>
              </a:rPr>
              <a:t>C</a:t>
            </a:r>
            <a:r>
              <a:rPr lang="en-US" sz="2000" b="0" i="0" baseline="-25000" dirty="0">
                <a:solidFill>
                  <a:srgbClr val="212529"/>
                </a:solidFill>
                <a:effectLst/>
                <a:latin typeface="+mn-lt"/>
              </a:rPr>
              <a:t>k.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/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/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/>
            <a:endParaRPr lang="en-US" sz="2000" dirty="0">
              <a:solidFill>
                <a:srgbClr val="212529"/>
              </a:solidFill>
              <a:latin typeface="+mn-lt"/>
            </a:endParaRPr>
          </a:p>
          <a:p>
            <a:pPr algn="l"/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98561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131255" y="1301262"/>
            <a:ext cx="977403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In this step, we will first calculate the distance between data point X and centroid C using Euclidean Distance metric.</a:t>
            </a:r>
          </a:p>
          <a:p>
            <a:pPr algn="l"/>
            <a:endParaRPr lang="en-US" sz="2800" b="0" i="0" dirty="0">
              <a:solidFill>
                <a:srgbClr val="212529"/>
              </a:solidFill>
              <a:effectLst/>
              <a:latin typeface="Mulish"/>
            </a:endParaRPr>
          </a:p>
          <a:p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And then choose the cluster for data points where the distance between the data point and the centroid is minimum. </a:t>
            </a:r>
          </a:p>
          <a:p>
            <a:pPr algn="l">
              <a:buFont typeface="+mj-lt"/>
              <a:buAutoNum type="arabicPeriod" startAt="4"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Re-initialize centroids 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Next, we will re-initialize the centroids by calculating the average of all data points of that cluster.</a:t>
            </a:r>
          </a:p>
          <a:p>
            <a:endParaRPr lang="en-US" sz="2800" b="0" i="0" dirty="0">
              <a:solidFill>
                <a:srgbClr val="212529"/>
              </a:solidFill>
              <a:effectLst/>
              <a:latin typeface="Mulish"/>
            </a:endParaRPr>
          </a:p>
          <a:p>
            <a:endParaRPr lang="en-US" sz="2800" dirty="0">
              <a:solidFill>
                <a:srgbClr val="212529"/>
              </a:solidFill>
              <a:latin typeface="Mulish"/>
            </a:endParaRPr>
          </a:p>
          <a:p>
            <a:pPr algn="l">
              <a:buFont typeface="+mj-lt"/>
              <a:buAutoNum type="arabicPeriod" startAt="5"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+mn-lt"/>
              </a:rPr>
              <a:t>Repeat steps 3 and 4</a:t>
            </a:r>
            <a:endParaRPr lang="en-US" sz="2000" b="0" i="0" dirty="0">
              <a:solidFill>
                <a:srgbClr val="212529"/>
              </a:solidFill>
              <a:effectLst/>
              <a:latin typeface="+mn-lt"/>
            </a:endParaRP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latin typeface="+mn-lt"/>
              </a:rPr>
              <a:t>We will keep repeating steps 3 and 4 until we have optimal centroids and the assignments of data points to correct clusters are not changing anymore.</a:t>
            </a:r>
          </a:p>
          <a:p>
            <a:endParaRPr lang="en-US" sz="2800" b="0" i="0" dirty="0">
              <a:solidFill>
                <a:srgbClr val="212529"/>
              </a:solidFill>
              <a:effectLst/>
              <a:latin typeface="Mulish"/>
            </a:endParaRPr>
          </a:p>
          <a:p>
            <a:endParaRPr lang="en-US" sz="2800" b="0" i="0" dirty="0">
              <a:solidFill>
                <a:srgbClr val="212529"/>
              </a:solidFill>
              <a:effectLst/>
              <a:latin typeface="Mulish"/>
            </a:endParaRPr>
          </a:p>
          <a:p>
            <a:endParaRPr lang="en-US" sz="2800" dirty="0">
              <a:solidFill>
                <a:srgbClr val="212529"/>
              </a:solidFill>
              <a:latin typeface="Mulish"/>
            </a:endParaRPr>
          </a:p>
          <a:p>
            <a:endParaRPr lang="en-US" sz="2800" b="0" i="0" dirty="0">
              <a:solidFill>
                <a:srgbClr val="212529"/>
              </a:solidFill>
              <a:effectLst/>
              <a:latin typeface="Mulish"/>
            </a:endParaRPr>
          </a:p>
          <a:p>
            <a:br>
              <a:rPr lang="en-US" sz="2800" b="0" i="0" dirty="0">
                <a:solidFill>
                  <a:srgbClr val="212529"/>
                </a:solidFill>
                <a:effectLst/>
                <a:latin typeface="Mulish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4098" name="Picture 2" descr="Euclidean Distance metric">
            <a:extLst>
              <a:ext uri="{FF2B5EF4-FFF2-40B4-BE49-F238E27FC236}">
                <a16:creationId xmlns:a16="http://schemas.microsoft.com/office/drawing/2014/main" id="{C517A5EF-4B3F-413C-8125-03B3D9EB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562" y="1373062"/>
            <a:ext cx="28479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CE90B0BC-32EC-404D-99B2-35D73F56B1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73" y="3487728"/>
            <a:ext cx="2870854" cy="119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243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482</Words>
  <Application>Microsoft Office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Mulish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7</cp:revision>
  <dcterms:created xsi:type="dcterms:W3CDTF">2022-04-09T16:33:52Z</dcterms:created>
  <dcterms:modified xsi:type="dcterms:W3CDTF">2022-04-29T23:10:14Z</dcterms:modified>
</cp:coreProperties>
</file>