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88" r:id="rId3"/>
    <p:sldId id="289" r:id="rId4"/>
    <p:sldId id="290" r:id="rId5"/>
    <p:sldId id="291" r:id="rId6"/>
    <p:sldId id="292" r:id="rId7"/>
  </p:sldIdLst>
  <p:sldSz cx="9144000" cy="5143500" type="screen16x9"/>
  <p:notesSz cx="6858000" cy="9144000"/>
  <p:embeddedFontLst>
    <p:embeddedFont>
      <p:font typeface="Roboto" panose="02000000000000000000" pitchFamily="2"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990"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21668a6341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21668a6341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1230f406080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1230f406080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120f4fe3287_6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120f4fe3287_6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1230f406080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1230f40608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1230f406080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1230f40608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1230f406080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1230f40608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1014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Data Discretization</a:t>
            </a:r>
            <a:endParaRPr/>
          </a:p>
          <a:p>
            <a:pPr marL="0" lvl="0" indent="0" algn="ctr" rtl="0">
              <a:spcBef>
                <a:spcPts val="0"/>
              </a:spcBef>
              <a:spcAft>
                <a:spcPts val="0"/>
              </a:spcAft>
              <a:buNone/>
            </a:pPr>
            <a:r>
              <a:rPr lang="en" sz="2000">
                <a:solidFill>
                  <a:srgbClr val="FF0000"/>
                </a:solidFill>
                <a:latin typeface="Roboto"/>
                <a:ea typeface="Roboto"/>
                <a:cs typeface="Roboto"/>
                <a:sym typeface="Roboto"/>
              </a:rPr>
              <a:t>GROUP-8</a:t>
            </a:r>
            <a:endParaRPr/>
          </a:p>
        </p:txBody>
      </p:sp>
      <p:sp>
        <p:nvSpPr>
          <p:cNvPr id="3" name="Subtitle 2">
            <a:extLst>
              <a:ext uri="{FF2B5EF4-FFF2-40B4-BE49-F238E27FC236}">
                <a16:creationId xmlns:a16="http://schemas.microsoft.com/office/drawing/2014/main" id="{85AC667A-CD0F-44B3-A5DE-C313E9D14E16}"/>
              </a:ext>
            </a:extLst>
          </p:cNvPr>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Clustering Algorithm(Density Based Spatial Clustering  of Application with Noise.)</a:t>
            </a:r>
            <a:endParaRPr/>
          </a:p>
          <a:p>
            <a:pPr marL="0" lvl="0" indent="0" algn="l" rtl="0">
              <a:spcBef>
                <a:spcPts val="0"/>
              </a:spcBef>
              <a:spcAft>
                <a:spcPts val="0"/>
              </a:spcAft>
              <a:buNone/>
            </a:pPr>
            <a:endParaRPr/>
          </a:p>
        </p:txBody>
      </p:sp>
      <p:sp>
        <p:nvSpPr>
          <p:cNvPr id="250" name="Google Shape;250;p45"/>
          <p:cNvSpPr txBox="1">
            <a:spLocks noGrp="1"/>
          </p:cNvSpPr>
          <p:nvPr>
            <p:ph type="body" idx="1"/>
          </p:nvPr>
        </p:nvSpPr>
        <p:spPr>
          <a:xfrm>
            <a:off x="311700" y="1573400"/>
            <a:ext cx="8520600" cy="3339000"/>
          </a:xfrm>
          <a:prstGeom prst="rect">
            <a:avLst/>
          </a:prstGeom>
        </p:spPr>
        <p:txBody>
          <a:bodyPr spcFirstLastPara="1" wrap="square" lIns="91425" tIns="91425" rIns="91425" bIns="91425" anchor="t" anchorCtr="0">
            <a:normAutofit/>
          </a:bodyPr>
          <a:lstStyle/>
          <a:p>
            <a:pPr marL="0" marR="0" lvl="0" indent="0" algn="just" rtl="0">
              <a:lnSpc>
                <a:spcPct val="115000"/>
              </a:lnSpc>
              <a:spcBef>
                <a:spcPts val="0"/>
              </a:spcBef>
              <a:spcAft>
                <a:spcPts val="0"/>
              </a:spcAft>
              <a:buNone/>
            </a:pPr>
            <a:r>
              <a:rPr lang="en" sz="1600"/>
              <a:t>DBSCAN is a density-based clustering algorithm that works on the assumption that clusters are dense regions in space separated by regions of lower density.</a:t>
            </a:r>
            <a:endParaRPr sz="1600"/>
          </a:p>
          <a:p>
            <a:pPr marL="0" marR="0" lvl="0" indent="0" algn="just" rtl="0">
              <a:lnSpc>
                <a:spcPct val="115000"/>
              </a:lnSpc>
              <a:spcBef>
                <a:spcPts val="1200"/>
              </a:spcBef>
              <a:spcAft>
                <a:spcPts val="1200"/>
              </a:spcAft>
              <a:buNone/>
            </a:pPr>
            <a:r>
              <a:rPr lang="en" sz="1600"/>
              <a:t>It groups ‘densely grouped’ data points into a single cluster. It can identify clusters in large spatial datasets by looking at the local density of the data points. The most exciting feature of DBSCAN clustering is that it is robust to outliers. It also does not require the number of clusters to be told beforehand, unlike K-Means, where we have to specify the number of centroids.</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Binning Discretization</a:t>
            </a:r>
            <a:endParaRPr dirty="0"/>
          </a:p>
        </p:txBody>
      </p:sp>
      <p:sp>
        <p:nvSpPr>
          <p:cNvPr id="256" name="Google Shape;256;p46"/>
          <p:cNvSpPr txBox="1">
            <a:spLocks noGrp="1"/>
          </p:cNvSpPr>
          <p:nvPr>
            <p:ph type="body" idx="1"/>
          </p:nvPr>
        </p:nvSpPr>
        <p:spPr>
          <a:xfrm>
            <a:off x="311700" y="1229875"/>
            <a:ext cx="8645700" cy="3339000"/>
          </a:xfrm>
          <a:prstGeom prst="rect">
            <a:avLst/>
          </a:prstGeom>
        </p:spPr>
        <p:txBody>
          <a:bodyPr spcFirstLastPara="1" wrap="square" lIns="91425" tIns="91425" rIns="91425" bIns="91425" anchor="t" anchorCtr="0">
            <a:normAutofit/>
          </a:bodyPr>
          <a:lstStyle/>
          <a:p>
            <a:pPr marL="0" marR="0" lvl="0" indent="0" algn="just" rtl="0">
              <a:lnSpc>
                <a:spcPct val="115000"/>
              </a:lnSpc>
              <a:spcBef>
                <a:spcPts val="0"/>
              </a:spcBef>
              <a:spcAft>
                <a:spcPts val="0"/>
              </a:spcAft>
              <a:buNone/>
            </a:pPr>
            <a:r>
              <a:rPr lang="en" sz="1600"/>
              <a:t>In this method the data is first sorted and then </a:t>
            </a:r>
            <a:endParaRPr sz="1600"/>
          </a:p>
          <a:p>
            <a:pPr marL="0" marR="0" lvl="0" indent="0" algn="just" rtl="0">
              <a:lnSpc>
                <a:spcPct val="115000"/>
              </a:lnSpc>
              <a:spcBef>
                <a:spcPts val="1200"/>
              </a:spcBef>
              <a:spcAft>
                <a:spcPts val="0"/>
              </a:spcAft>
              <a:buNone/>
            </a:pPr>
            <a:r>
              <a:rPr lang="en" sz="1600"/>
              <a:t>the sorted values are distributed into a number </a:t>
            </a:r>
            <a:endParaRPr sz="1600"/>
          </a:p>
          <a:p>
            <a:pPr marL="0" marR="0" lvl="0" indent="0" algn="just" rtl="0">
              <a:lnSpc>
                <a:spcPct val="115000"/>
              </a:lnSpc>
              <a:spcBef>
                <a:spcPts val="1200"/>
              </a:spcBef>
              <a:spcAft>
                <a:spcPts val="0"/>
              </a:spcAft>
              <a:buNone/>
            </a:pPr>
            <a:r>
              <a:rPr lang="en" sz="1600"/>
              <a:t>of buckets or bins. As binning methods consult </a:t>
            </a:r>
            <a:endParaRPr sz="1600"/>
          </a:p>
          <a:p>
            <a:pPr marL="0" marR="0" lvl="0" indent="0" algn="just" rtl="0">
              <a:lnSpc>
                <a:spcPct val="115000"/>
              </a:lnSpc>
              <a:spcBef>
                <a:spcPts val="1200"/>
              </a:spcBef>
              <a:spcAft>
                <a:spcPts val="0"/>
              </a:spcAft>
              <a:buNone/>
            </a:pPr>
            <a:r>
              <a:rPr lang="en" sz="1600"/>
              <a:t>the neighborhood of values, they perform local </a:t>
            </a:r>
            <a:endParaRPr sz="1600"/>
          </a:p>
          <a:p>
            <a:pPr marL="0" marR="0" lvl="0" indent="0" algn="just" rtl="0">
              <a:lnSpc>
                <a:spcPct val="115000"/>
              </a:lnSpc>
              <a:spcBef>
                <a:spcPts val="1200"/>
              </a:spcBef>
              <a:spcAft>
                <a:spcPts val="0"/>
              </a:spcAft>
              <a:buNone/>
            </a:pPr>
            <a:r>
              <a:rPr lang="en" sz="1600"/>
              <a:t>Smoothing. This binning method can be used </a:t>
            </a:r>
            <a:endParaRPr sz="1600"/>
          </a:p>
          <a:p>
            <a:pPr marL="0" marR="0" lvl="0" indent="0" algn="just" rtl="0">
              <a:lnSpc>
                <a:spcPct val="115000"/>
              </a:lnSpc>
              <a:spcBef>
                <a:spcPts val="1200"/>
              </a:spcBef>
              <a:spcAft>
                <a:spcPts val="1200"/>
              </a:spcAft>
              <a:buNone/>
            </a:pPr>
            <a:r>
              <a:rPr lang="en" sz="1600"/>
              <a:t>for discretization.</a:t>
            </a:r>
            <a:endParaRPr sz="1600"/>
          </a:p>
        </p:txBody>
      </p:sp>
      <p:pic>
        <p:nvPicPr>
          <p:cNvPr id="257" name="Google Shape;257;p46"/>
          <p:cNvPicPr preferRelativeResize="0"/>
          <p:nvPr/>
        </p:nvPicPr>
        <p:blipFill>
          <a:blip r:embed="rId3">
            <a:alphaModFix/>
          </a:blip>
          <a:stretch>
            <a:fillRect/>
          </a:stretch>
        </p:blipFill>
        <p:spPr>
          <a:xfrm>
            <a:off x="5236800" y="898075"/>
            <a:ext cx="3720600" cy="2880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Types of Binning Discretization</a:t>
            </a:r>
            <a:endParaRPr/>
          </a:p>
        </p:txBody>
      </p:sp>
      <p:sp>
        <p:nvSpPr>
          <p:cNvPr id="263" name="Google Shape;263;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30200" algn="just" rtl="0">
              <a:lnSpc>
                <a:spcPct val="115000"/>
              </a:lnSpc>
              <a:spcBef>
                <a:spcPts val="0"/>
              </a:spcBef>
              <a:spcAft>
                <a:spcPts val="0"/>
              </a:spcAft>
              <a:buSzPts val="1600"/>
              <a:buAutoNum type="arabicPeriod"/>
            </a:pPr>
            <a:r>
              <a:rPr lang="en" sz="1600" b="1"/>
              <a:t>Equal width (or distance) binning :</a:t>
            </a:r>
            <a:endParaRPr sz="1600" b="1"/>
          </a:p>
          <a:p>
            <a:pPr marL="0" marR="0" lvl="0" indent="0" algn="just" rtl="0">
              <a:lnSpc>
                <a:spcPct val="115000"/>
              </a:lnSpc>
              <a:spcBef>
                <a:spcPts val="1200"/>
              </a:spcBef>
              <a:spcAft>
                <a:spcPts val="0"/>
              </a:spcAft>
              <a:buNone/>
            </a:pPr>
            <a:r>
              <a:rPr lang="en" sz="1600"/>
              <a:t>The simplest binning approach is to partition the range of the variable into k equal-width intervals. The interval width is simply the range [A, B] of the variable divided by k,</a:t>
            </a:r>
            <a:endParaRPr sz="1600"/>
          </a:p>
          <a:p>
            <a:pPr marL="2286000" marR="0" lvl="0" indent="457200" algn="just" rtl="0">
              <a:lnSpc>
                <a:spcPct val="115000"/>
              </a:lnSpc>
              <a:spcBef>
                <a:spcPts val="1200"/>
              </a:spcBef>
              <a:spcAft>
                <a:spcPts val="0"/>
              </a:spcAft>
              <a:buNone/>
            </a:pPr>
            <a:r>
              <a:rPr lang="en" sz="1600"/>
              <a:t>w	= (B-A) / k</a:t>
            </a:r>
            <a:endParaRPr sz="1600"/>
          </a:p>
          <a:p>
            <a:pPr marL="0" marR="0" lvl="0" indent="0" algn="just" rtl="0">
              <a:lnSpc>
                <a:spcPct val="115000"/>
              </a:lnSpc>
              <a:spcBef>
                <a:spcPts val="1200"/>
              </a:spcBef>
              <a:spcAft>
                <a:spcPts val="0"/>
              </a:spcAft>
              <a:buNone/>
            </a:pPr>
            <a:endParaRPr sz="1600"/>
          </a:p>
          <a:p>
            <a:pPr marL="0" marR="0" lvl="0" indent="0" algn="just" rtl="0">
              <a:lnSpc>
                <a:spcPct val="115000"/>
              </a:lnSpc>
              <a:spcBef>
                <a:spcPts val="1200"/>
              </a:spcBef>
              <a:spcAft>
                <a:spcPts val="0"/>
              </a:spcAft>
              <a:buNone/>
            </a:pPr>
            <a:r>
              <a:rPr lang="en" sz="1600"/>
              <a:t>     Thus, ith interval range will be [A + (i-1)w, A + iw] where i = 1, 2, 3…..k</a:t>
            </a:r>
            <a:br>
              <a:rPr lang="en" sz="1600"/>
            </a:br>
            <a:r>
              <a:rPr lang="en" sz="1600"/>
              <a:t>	Skewed data cannot be handled well by this method.</a:t>
            </a:r>
            <a:endParaRPr sz="1600">
              <a:solidFill>
                <a:srgbClr val="273239"/>
              </a:solidFill>
              <a:highlight>
                <a:srgbClr val="FFFFFF"/>
              </a:highlight>
              <a:latin typeface="Arial"/>
              <a:ea typeface="Arial"/>
              <a:cs typeface="Arial"/>
              <a:sym typeface="Arial"/>
            </a:endParaRPr>
          </a:p>
          <a:p>
            <a:pPr marL="0" marR="190500" lvl="0" indent="0" algn="l" rtl="0">
              <a:spcBef>
                <a:spcPts val="1200"/>
              </a:spcBef>
              <a:spcAft>
                <a:spcPts val="0"/>
              </a:spcAft>
              <a:buNone/>
            </a:pPr>
            <a:endParaRPr sz="1600">
              <a:solidFill>
                <a:srgbClr val="273239"/>
              </a:solidFill>
              <a:highlight>
                <a:srgbClr val="FFFFFF"/>
              </a:highlight>
              <a:latin typeface="Arial"/>
              <a:ea typeface="Arial"/>
              <a:cs typeface="Arial"/>
              <a:sym typeface="Arial"/>
            </a:endParaRPr>
          </a:p>
          <a:p>
            <a:pPr marL="457200" lvl="0" indent="0" algn="l" rtl="0">
              <a:spcBef>
                <a:spcPts val="800"/>
              </a:spcBef>
              <a:spcAft>
                <a:spcPts val="0"/>
              </a:spcAft>
              <a:buNone/>
            </a:pPr>
            <a:endParaRPr sz="1600" b="1">
              <a:solidFill>
                <a:srgbClr val="273239"/>
              </a:solidFill>
              <a:highlight>
                <a:srgbClr val="FFFFFF"/>
              </a:highlight>
              <a:latin typeface="Arial"/>
              <a:ea typeface="Arial"/>
              <a:cs typeface="Arial"/>
              <a:sym typeface="Arial"/>
            </a:endParaRPr>
          </a:p>
          <a:p>
            <a:pPr marL="457200" lvl="0" indent="0" algn="l" rtl="0">
              <a:spcBef>
                <a:spcPts val="1200"/>
              </a:spcBef>
              <a:spcAft>
                <a:spcPts val="0"/>
              </a:spcAft>
              <a:buNone/>
            </a:pPr>
            <a:endParaRPr sz="1600" b="1">
              <a:solidFill>
                <a:srgbClr val="273239"/>
              </a:solidFill>
              <a:highlight>
                <a:srgbClr val="FFFFFF"/>
              </a:highlight>
              <a:latin typeface="Arial"/>
              <a:ea typeface="Arial"/>
              <a:cs typeface="Arial"/>
              <a:sym typeface="Arial"/>
            </a:endParaRPr>
          </a:p>
          <a:p>
            <a:pPr marL="457200" lvl="0" indent="0" algn="l" rtl="0">
              <a:spcBef>
                <a:spcPts val="1200"/>
              </a:spcBef>
              <a:spcAft>
                <a:spcPts val="1200"/>
              </a:spcAft>
              <a:buNone/>
            </a:pPr>
            <a:r>
              <a:rPr lang="en" sz="1600" b="1">
                <a:solidFill>
                  <a:srgbClr val="273239"/>
                </a:solidFill>
                <a:highlight>
                  <a:srgbClr val="FFFFFF"/>
                </a:highlight>
                <a:latin typeface="Arial"/>
                <a:ea typeface="Arial"/>
                <a:cs typeface="Arial"/>
                <a:sym typeface="Arial"/>
              </a:rPr>
              <a:t>	</a:t>
            </a:r>
            <a:endParaRPr sz="1600" b="1">
              <a:solidFill>
                <a:srgbClr val="273239"/>
              </a:solidFill>
              <a:highlight>
                <a:srgbClr val="FFFFFF"/>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 Types of Binning Discretization</a:t>
            </a:r>
            <a:endParaRPr/>
          </a:p>
        </p:txBody>
      </p:sp>
      <p:sp>
        <p:nvSpPr>
          <p:cNvPr id="269" name="Google Shape;269;p4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0" algn="l" rtl="0">
              <a:spcBef>
                <a:spcPts val="0"/>
              </a:spcBef>
              <a:spcAft>
                <a:spcPts val="0"/>
              </a:spcAft>
              <a:buNone/>
            </a:pPr>
            <a:r>
              <a:rPr lang="en" sz="1600"/>
              <a:t>2. </a:t>
            </a:r>
            <a:r>
              <a:rPr lang="en" sz="1600" b="1"/>
              <a:t>Equal depth (or frequency) binning</a:t>
            </a:r>
            <a:endParaRPr sz="2000" b="1">
              <a:solidFill>
                <a:srgbClr val="273239"/>
              </a:solidFill>
              <a:highlight>
                <a:srgbClr val="FFFFFF"/>
              </a:highlight>
              <a:latin typeface="Arial"/>
              <a:ea typeface="Arial"/>
              <a:cs typeface="Arial"/>
              <a:sym typeface="Arial"/>
            </a:endParaRPr>
          </a:p>
          <a:p>
            <a:pPr marL="457200" marR="0" lvl="0" indent="0" algn="just" rtl="0">
              <a:lnSpc>
                <a:spcPct val="115000"/>
              </a:lnSpc>
              <a:spcBef>
                <a:spcPts val="1200"/>
              </a:spcBef>
              <a:spcAft>
                <a:spcPts val="0"/>
              </a:spcAft>
              <a:buNone/>
            </a:pPr>
            <a:r>
              <a:rPr lang="en" sz="1600"/>
              <a:t>In equal-frequency binning we divide the range [A, B] of the variable </a:t>
            </a:r>
            <a:endParaRPr sz="1600"/>
          </a:p>
          <a:p>
            <a:pPr marL="457200" marR="0" lvl="0" indent="0" algn="just" rtl="0">
              <a:lnSpc>
                <a:spcPct val="115000"/>
              </a:lnSpc>
              <a:spcBef>
                <a:spcPts val="1200"/>
              </a:spcBef>
              <a:spcAft>
                <a:spcPts val="0"/>
              </a:spcAft>
              <a:buNone/>
            </a:pPr>
            <a:r>
              <a:rPr lang="en" sz="1600"/>
              <a:t>into intervals that contain (approximately) equal number of points;</a:t>
            </a:r>
            <a:endParaRPr sz="1600"/>
          </a:p>
          <a:p>
            <a:pPr marL="457200" marR="0" lvl="0" indent="0" algn="just" rtl="0">
              <a:lnSpc>
                <a:spcPct val="115000"/>
              </a:lnSpc>
              <a:spcBef>
                <a:spcPts val="1200"/>
              </a:spcBef>
              <a:spcAft>
                <a:spcPts val="1200"/>
              </a:spcAft>
              <a:buNone/>
            </a:pPr>
            <a:r>
              <a:rPr lang="en" sz="1600"/>
              <a:t> equal frequency may not be possible due to repeated values.</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Smoothing of data using Binning Discretization</a:t>
            </a:r>
            <a:endParaRPr/>
          </a:p>
        </p:txBody>
      </p:sp>
      <p:sp>
        <p:nvSpPr>
          <p:cNvPr id="275" name="Google Shape;275;p49"/>
          <p:cNvSpPr txBox="1">
            <a:spLocks noGrp="1"/>
          </p:cNvSpPr>
          <p:nvPr>
            <p:ph type="body" idx="1"/>
          </p:nvPr>
        </p:nvSpPr>
        <p:spPr>
          <a:xfrm>
            <a:off x="311700" y="902250"/>
            <a:ext cx="8520600" cy="3925500"/>
          </a:xfrm>
          <a:prstGeom prst="rect">
            <a:avLst/>
          </a:prstGeom>
        </p:spPr>
        <p:txBody>
          <a:bodyPr spcFirstLastPara="1" wrap="square" lIns="91425" tIns="91425" rIns="91425" bIns="91425" anchor="t" anchorCtr="0">
            <a:noAutofit/>
          </a:bodyPr>
          <a:lstStyle/>
          <a:p>
            <a:pPr marL="457200" marR="0" lvl="0" indent="0" algn="just" rtl="0">
              <a:lnSpc>
                <a:spcPct val="115000"/>
              </a:lnSpc>
              <a:spcBef>
                <a:spcPts val="0"/>
              </a:spcBef>
              <a:spcAft>
                <a:spcPts val="0"/>
              </a:spcAft>
              <a:buNone/>
            </a:pPr>
            <a:r>
              <a:rPr lang="en" sz="1600"/>
              <a:t>There are three approaches to perform smoothing </a:t>
            </a:r>
            <a:endParaRPr sz="1600"/>
          </a:p>
          <a:p>
            <a:pPr marL="0" marR="0" lvl="0" indent="457200" algn="just" rtl="0">
              <a:lnSpc>
                <a:spcPct val="115000"/>
              </a:lnSpc>
              <a:spcBef>
                <a:spcPts val="1200"/>
              </a:spcBef>
              <a:spcAft>
                <a:spcPts val="0"/>
              </a:spcAft>
              <a:buNone/>
            </a:pPr>
            <a:r>
              <a:rPr lang="en" sz="1600"/>
              <a:t>1. Bin Means:</a:t>
            </a:r>
            <a:endParaRPr sz="1600"/>
          </a:p>
          <a:p>
            <a:pPr marL="457200" marR="0" lvl="0" indent="0" algn="just" rtl="0">
              <a:lnSpc>
                <a:spcPct val="115000"/>
              </a:lnSpc>
              <a:spcBef>
                <a:spcPts val="1200"/>
              </a:spcBef>
              <a:spcAft>
                <a:spcPts val="0"/>
              </a:spcAft>
              <a:buNone/>
            </a:pPr>
            <a:r>
              <a:rPr lang="en" sz="1600"/>
              <a:t>In smoothing by bin means, each value in a bin is replaced by the mean value of the bin.</a:t>
            </a:r>
            <a:endParaRPr sz="1600"/>
          </a:p>
          <a:p>
            <a:pPr marL="0" marR="0" lvl="0" indent="0" algn="just" rtl="0">
              <a:lnSpc>
                <a:spcPct val="115000"/>
              </a:lnSpc>
              <a:spcBef>
                <a:spcPts val="1200"/>
              </a:spcBef>
              <a:spcAft>
                <a:spcPts val="0"/>
              </a:spcAft>
              <a:buNone/>
            </a:pPr>
            <a:r>
              <a:rPr lang="en" sz="1600"/>
              <a:t>        2. Bin Median:</a:t>
            </a:r>
            <a:endParaRPr sz="1600"/>
          </a:p>
          <a:p>
            <a:pPr marL="457200" marR="0" lvl="0" indent="0" algn="just" rtl="0">
              <a:lnSpc>
                <a:spcPct val="115000"/>
              </a:lnSpc>
              <a:spcBef>
                <a:spcPts val="1200"/>
              </a:spcBef>
              <a:spcAft>
                <a:spcPts val="0"/>
              </a:spcAft>
              <a:buNone/>
            </a:pPr>
            <a:r>
              <a:rPr lang="en" sz="1600"/>
              <a:t>	In this method each bin value is replaced by its bin median value.</a:t>
            </a:r>
            <a:endParaRPr sz="1600"/>
          </a:p>
          <a:p>
            <a:pPr marL="457200" marR="0" lvl="0" indent="0" algn="just" rtl="0">
              <a:lnSpc>
                <a:spcPct val="115000"/>
              </a:lnSpc>
              <a:spcBef>
                <a:spcPts val="1200"/>
              </a:spcBef>
              <a:spcAft>
                <a:spcPts val="0"/>
              </a:spcAft>
              <a:buNone/>
            </a:pPr>
            <a:r>
              <a:rPr lang="en" sz="1600"/>
              <a:t>3. Bin Boundary:</a:t>
            </a:r>
            <a:endParaRPr sz="1600"/>
          </a:p>
          <a:p>
            <a:pPr marL="457200" marR="0" lvl="0" indent="0" algn="just" rtl="0">
              <a:lnSpc>
                <a:spcPct val="115000"/>
              </a:lnSpc>
              <a:spcBef>
                <a:spcPts val="1200"/>
              </a:spcBef>
              <a:spcAft>
                <a:spcPts val="1200"/>
              </a:spcAft>
              <a:buNone/>
            </a:pPr>
            <a:r>
              <a:rPr lang="en" sz="1600"/>
              <a:t>In smoothing by bin boundaries, the minimum and maximum values in a given bin are identified as the bin boundaries. Each bin value is then replaced by the boundary value it is closest to.</a:t>
            </a:r>
            <a:endParaRPr sz="1600">
              <a:solidFill>
                <a:srgbClr val="273239"/>
              </a:solidFill>
              <a:highlight>
                <a:srgbClr val="FFFFFF"/>
              </a:highlight>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On-screen Show (16:9)</PresentationFormat>
  <Paragraphs>35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Roboto</vt:lpstr>
      <vt:lpstr>Simple Dark</vt:lpstr>
      <vt:lpstr>Data Discretization GROUP-8</vt:lpstr>
      <vt:lpstr>Clustering Algorithm(Density Based Spatial Clustering  of Application with Noise.) </vt:lpstr>
      <vt:lpstr>Binning Discretization</vt:lpstr>
      <vt:lpstr>Types of Binning Discretization</vt:lpstr>
      <vt:lpstr>Cont.. Types of Binning Discretization</vt:lpstr>
      <vt:lpstr>Smoothing of data using Binning Discretization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Discretization GROUP-8</dc:title>
  <cp:lastModifiedBy>avyay rao</cp:lastModifiedBy>
  <cp:revision>2</cp:revision>
  <dcterms:modified xsi:type="dcterms:W3CDTF">2022-04-17T20:35:01Z</dcterms:modified>
</cp:coreProperties>
</file>