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7"/>
  </p:notesMasterIdLst>
  <p:sldIdLst>
    <p:sldId id="256" r:id="rId2"/>
    <p:sldId id="293" r:id="rId3"/>
    <p:sldId id="294" r:id="rId4"/>
    <p:sldId id="295" r:id="rId5"/>
    <p:sldId id="29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72" d="100"/>
          <a:sy n="72"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FC7D5B3-E40A-4D61-934B-B4FFE7A2FC0A}" type="doc">
      <dgm:prSet loTypeId="urn:microsoft.com/office/officeart/2005/8/layout/process4" loCatId="process" qsTypeId="urn:microsoft.com/office/officeart/2005/8/quickstyle/simple2" qsCatId="simple" csTypeId="urn:microsoft.com/office/officeart/2005/8/colors/colorful2" csCatId="colorful"/>
      <dgm:spPr/>
      <dgm:t>
        <a:bodyPr/>
        <a:lstStyle/>
        <a:p>
          <a:endParaRPr lang="en-US"/>
        </a:p>
      </dgm:t>
    </dgm:pt>
    <dgm:pt modelId="{520405A2-9438-43C7-AE1E-70256823704C}">
      <dgm:prSet/>
      <dgm:spPr/>
      <dgm:t>
        <a:bodyPr/>
        <a:lstStyle/>
        <a:p>
          <a:r>
            <a:rPr lang="en-US"/>
            <a:t>Discretisation with Decision Trees consists of using a decision tree to identify the optimal splitting points that would determine the bins or contiguous intervals:</a:t>
          </a:r>
        </a:p>
      </dgm:t>
    </dgm:pt>
    <dgm:pt modelId="{64904CEE-99CC-4CFD-84AD-850832E0F223}" type="parTrans" cxnId="{1E3080B1-616C-4C27-A8CD-1ECC658B2276}">
      <dgm:prSet/>
      <dgm:spPr/>
      <dgm:t>
        <a:bodyPr/>
        <a:lstStyle/>
        <a:p>
          <a:endParaRPr lang="en-US"/>
        </a:p>
      </dgm:t>
    </dgm:pt>
    <dgm:pt modelId="{FD4CEB28-796A-4798-9F07-50B3BA41322C}" type="sibTrans" cxnId="{1E3080B1-616C-4C27-A8CD-1ECC658B2276}">
      <dgm:prSet/>
      <dgm:spPr/>
      <dgm:t>
        <a:bodyPr/>
        <a:lstStyle/>
        <a:p>
          <a:endParaRPr lang="en-US"/>
        </a:p>
      </dgm:t>
    </dgm:pt>
    <dgm:pt modelId="{F4A96F12-8EE9-4F6B-BE8B-3CD17E9C2D0A}">
      <dgm:prSet/>
      <dgm:spPr/>
      <dgm:t>
        <a:bodyPr/>
        <a:lstStyle/>
        <a:p>
          <a:r>
            <a:rPr lang="en-US"/>
            <a:t>Step 1: First it trains a decision tree of limited depth (2, 3 or 4) using the variable we want to discretize to predict the target.</a:t>
          </a:r>
        </a:p>
      </dgm:t>
    </dgm:pt>
    <dgm:pt modelId="{135A659E-83A3-4B9B-B5FF-E435EF4F42CC}" type="parTrans" cxnId="{9FDB93F2-F283-43BE-98DD-F7AD9BC94A1B}">
      <dgm:prSet/>
      <dgm:spPr/>
      <dgm:t>
        <a:bodyPr/>
        <a:lstStyle/>
        <a:p>
          <a:endParaRPr lang="en-US"/>
        </a:p>
      </dgm:t>
    </dgm:pt>
    <dgm:pt modelId="{BC61C261-B81D-45AE-9DCB-8A43500A9A01}" type="sibTrans" cxnId="{9FDB93F2-F283-43BE-98DD-F7AD9BC94A1B}">
      <dgm:prSet/>
      <dgm:spPr/>
      <dgm:t>
        <a:bodyPr/>
        <a:lstStyle/>
        <a:p>
          <a:endParaRPr lang="en-US"/>
        </a:p>
      </dgm:t>
    </dgm:pt>
    <dgm:pt modelId="{83477A79-6313-402F-AC65-1A41019248C2}">
      <dgm:prSet/>
      <dgm:spPr/>
      <dgm:t>
        <a:bodyPr/>
        <a:lstStyle/>
        <a:p>
          <a:r>
            <a:rPr lang="en-US"/>
            <a:t>Step 2:  The original variable values are then replaced by the probability returned by the tree. The probability is the same for all the observations within a single bin, thus replacing by the probability is equivalent to grouping the observations within the cut-off decided by the decision tree.</a:t>
          </a:r>
        </a:p>
      </dgm:t>
    </dgm:pt>
    <dgm:pt modelId="{4CE44457-ED9D-488E-B4BF-D7A937918050}" type="parTrans" cxnId="{2CD611FD-EAFF-4D13-9E90-FF0BF5CB3DC3}">
      <dgm:prSet/>
      <dgm:spPr/>
      <dgm:t>
        <a:bodyPr/>
        <a:lstStyle/>
        <a:p>
          <a:endParaRPr lang="en-US"/>
        </a:p>
      </dgm:t>
    </dgm:pt>
    <dgm:pt modelId="{890B0E07-B57F-4B56-A126-5D43EFD2E671}" type="sibTrans" cxnId="{2CD611FD-EAFF-4D13-9E90-FF0BF5CB3DC3}">
      <dgm:prSet/>
      <dgm:spPr/>
      <dgm:t>
        <a:bodyPr/>
        <a:lstStyle/>
        <a:p>
          <a:endParaRPr lang="en-US"/>
        </a:p>
      </dgm:t>
    </dgm:pt>
    <dgm:pt modelId="{608A5022-072D-784A-BD6F-8F04ABAA1227}" type="pres">
      <dgm:prSet presAssocID="{EFC7D5B3-E40A-4D61-934B-B4FFE7A2FC0A}" presName="Name0" presStyleCnt="0">
        <dgm:presLayoutVars>
          <dgm:dir/>
          <dgm:animLvl val="lvl"/>
          <dgm:resizeHandles val="exact"/>
        </dgm:presLayoutVars>
      </dgm:prSet>
      <dgm:spPr/>
    </dgm:pt>
    <dgm:pt modelId="{31511559-092F-8B4E-9B6E-52063C393ACB}" type="pres">
      <dgm:prSet presAssocID="{83477A79-6313-402F-AC65-1A41019248C2}" presName="boxAndChildren" presStyleCnt="0"/>
      <dgm:spPr/>
    </dgm:pt>
    <dgm:pt modelId="{C5ABE4F8-ACA7-FB48-80EF-FCBDE46F4E90}" type="pres">
      <dgm:prSet presAssocID="{83477A79-6313-402F-AC65-1A41019248C2}" presName="parentTextBox" presStyleLbl="node1" presStyleIdx="0" presStyleCnt="3"/>
      <dgm:spPr/>
    </dgm:pt>
    <dgm:pt modelId="{F5A2648A-5F0C-0B44-987F-68EE08D052B6}" type="pres">
      <dgm:prSet presAssocID="{BC61C261-B81D-45AE-9DCB-8A43500A9A01}" presName="sp" presStyleCnt="0"/>
      <dgm:spPr/>
    </dgm:pt>
    <dgm:pt modelId="{5FC2F4F9-9820-5A48-BD63-4C0FF4A4E48E}" type="pres">
      <dgm:prSet presAssocID="{F4A96F12-8EE9-4F6B-BE8B-3CD17E9C2D0A}" presName="arrowAndChildren" presStyleCnt="0"/>
      <dgm:spPr/>
    </dgm:pt>
    <dgm:pt modelId="{C2043AA5-9E54-4044-B8C1-19BF6CC902C9}" type="pres">
      <dgm:prSet presAssocID="{F4A96F12-8EE9-4F6B-BE8B-3CD17E9C2D0A}" presName="parentTextArrow" presStyleLbl="node1" presStyleIdx="1" presStyleCnt="3"/>
      <dgm:spPr/>
    </dgm:pt>
    <dgm:pt modelId="{E5CFCB5C-60DC-5D4D-A895-DCC667F0196E}" type="pres">
      <dgm:prSet presAssocID="{FD4CEB28-796A-4798-9F07-50B3BA41322C}" presName="sp" presStyleCnt="0"/>
      <dgm:spPr/>
    </dgm:pt>
    <dgm:pt modelId="{0C1A5863-6C39-344D-953F-725835D5234E}" type="pres">
      <dgm:prSet presAssocID="{520405A2-9438-43C7-AE1E-70256823704C}" presName="arrowAndChildren" presStyleCnt="0"/>
      <dgm:spPr/>
    </dgm:pt>
    <dgm:pt modelId="{7705AF01-C780-B94E-8C16-BD11A0D84FE1}" type="pres">
      <dgm:prSet presAssocID="{520405A2-9438-43C7-AE1E-70256823704C}" presName="parentTextArrow" presStyleLbl="node1" presStyleIdx="2" presStyleCnt="3"/>
      <dgm:spPr/>
    </dgm:pt>
  </dgm:ptLst>
  <dgm:cxnLst>
    <dgm:cxn modelId="{EAE9415B-01E5-2C4D-A14A-0CC3AD2161C9}" type="presOf" srcId="{F4A96F12-8EE9-4F6B-BE8B-3CD17E9C2D0A}" destId="{C2043AA5-9E54-4044-B8C1-19BF6CC902C9}" srcOrd="0" destOrd="0" presId="urn:microsoft.com/office/officeart/2005/8/layout/process4"/>
    <dgm:cxn modelId="{63A37059-DB52-0245-8A7F-B958DEFC0E5B}" type="presOf" srcId="{83477A79-6313-402F-AC65-1A41019248C2}" destId="{C5ABE4F8-ACA7-FB48-80EF-FCBDE46F4E90}" srcOrd="0" destOrd="0" presId="urn:microsoft.com/office/officeart/2005/8/layout/process4"/>
    <dgm:cxn modelId="{103E908D-485A-2E4B-AD57-48CAB6C93358}" type="presOf" srcId="{EFC7D5B3-E40A-4D61-934B-B4FFE7A2FC0A}" destId="{608A5022-072D-784A-BD6F-8F04ABAA1227}" srcOrd="0" destOrd="0" presId="urn:microsoft.com/office/officeart/2005/8/layout/process4"/>
    <dgm:cxn modelId="{DFADC7A5-627C-D94F-B90E-19380667E696}" type="presOf" srcId="{520405A2-9438-43C7-AE1E-70256823704C}" destId="{7705AF01-C780-B94E-8C16-BD11A0D84FE1}" srcOrd="0" destOrd="0" presId="urn:microsoft.com/office/officeart/2005/8/layout/process4"/>
    <dgm:cxn modelId="{1E3080B1-616C-4C27-A8CD-1ECC658B2276}" srcId="{EFC7D5B3-E40A-4D61-934B-B4FFE7A2FC0A}" destId="{520405A2-9438-43C7-AE1E-70256823704C}" srcOrd="0" destOrd="0" parTransId="{64904CEE-99CC-4CFD-84AD-850832E0F223}" sibTransId="{FD4CEB28-796A-4798-9F07-50B3BA41322C}"/>
    <dgm:cxn modelId="{9FDB93F2-F283-43BE-98DD-F7AD9BC94A1B}" srcId="{EFC7D5B3-E40A-4D61-934B-B4FFE7A2FC0A}" destId="{F4A96F12-8EE9-4F6B-BE8B-3CD17E9C2D0A}" srcOrd="1" destOrd="0" parTransId="{135A659E-83A3-4B9B-B5FF-E435EF4F42CC}" sibTransId="{BC61C261-B81D-45AE-9DCB-8A43500A9A01}"/>
    <dgm:cxn modelId="{2CD611FD-EAFF-4D13-9E90-FF0BF5CB3DC3}" srcId="{EFC7D5B3-E40A-4D61-934B-B4FFE7A2FC0A}" destId="{83477A79-6313-402F-AC65-1A41019248C2}" srcOrd="2" destOrd="0" parTransId="{4CE44457-ED9D-488E-B4BF-D7A937918050}" sibTransId="{890B0E07-B57F-4B56-A126-5D43EFD2E671}"/>
    <dgm:cxn modelId="{54967085-DAEB-334C-A05B-CB9581A20A21}" type="presParOf" srcId="{608A5022-072D-784A-BD6F-8F04ABAA1227}" destId="{31511559-092F-8B4E-9B6E-52063C393ACB}" srcOrd="0" destOrd="0" presId="urn:microsoft.com/office/officeart/2005/8/layout/process4"/>
    <dgm:cxn modelId="{8B924EE3-0319-3045-8A3D-E91F6794B451}" type="presParOf" srcId="{31511559-092F-8B4E-9B6E-52063C393ACB}" destId="{C5ABE4F8-ACA7-FB48-80EF-FCBDE46F4E90}" srcOrd="0" destOrd="0" presId="urn:microsoft.com/office/officeart/2005/8/layout/process4"/>
    <dgm:cxn modelId="{B27F2E17-4FA4-404D-B1F7-DC9E3A65D008}" type="presParOf" srcId="{608A5022-072D-784A-BD6F-8F04ABAA1227}" destId="{F5A2648A-5F0C-0B44-987F-68EE08D052B6}" srcOrd="1" destOrd="0" presId="urn:microsoft.com/office/officeart/2005/8/layout/process4"/>
    <dgm:cxn modelId="{FB7C3DCE-04CA-7545-B393-F6C2890A3820}" type="presParOf" srcId="{608A5022-072D-784A-BD6F-8F04ABAA1227}" destId="{5FC2F4F9-9820-5A48-BD63-4C0FF4A4E48E}" srcOrd="2" destOrd="0" presId="urn:microsoft.com/office/officeart/2005/8/layout/process4"/>
    <dgm:cxn modelId="{70F2530F-1896-4E42-B6FC-C091448AC611}" type="presParOf" srcId="{5FC2F4F9-9820-5A48-BD63-4C0FF4A4E48E}" destId="{C2043AA5-9E54-4044-B8C1-19BF6CC902C9}" srcOrd="0" destOrd="0" presId="urn:microsoft.com/office/officeart/2005/8/layout/process4"/>
    <dgm:cxn modelId="{49BAA512-5F3C-7A4B-AF1A-39B2507C4771}" type="presParOf" srcId="{608A5022-072D-784A-BD6F-8F04ABAA1227}" destId="{E5CFCB5C-60DC-5D4D-A895-DCC667F0196E}" srcOrd="3" destOrd="0" presId="urn:microsoft.com/office/officeart/2005/8/layout/process4"/>
    <dgm:cxn modelId="{89F81A4D-D1DF-464C-9DD7-61DDBE616E97}" type="presParOf" srcId="{608A5022-072D-784A-BD6F-8F04ABAA1227}" destId="{0C1A5863-6C39-344D-953F-725835D5234E}" srcOrd="4" destOrd="0" presId="urn:microsoft.com/office/officeart/2005/8/layout/process4"/>
    <dgm:cxn modelId="{AC6C486D-2EB7-974A-BC07-3D548A7BDACE}" type="presParOf" srcId="{0C1A5863-6C39-344D-953F-725835D5234E}" destId="{7705AF01-C780-B94E-8C16-BD11A0D84FE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00048-D07D-491C-AECD-ABF6196BE87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358BC13-90F4-469C-9637-632B3F018A6D}">
      <dgm:prSet/>
      <dgm:spPr/>
      <dgm:t>
        <a:bodyPr/>
        <a:lstStyle/>
        <a:p>
          <a:r>
            <a:rPr lang="en-US"/>
            <a:t>It is a supervised approach</a:t>
          </a:r>
        </a:p>
      </dgm:t>
    </dgm:pt>
    <dgm:pt modelId="{B90A8044-5C4F-48B9-A234-453DF876E671}" type="parTrans" cxnId="{527C59B3-4125-41D9-A3AA-08ADEFA49382}">
      <dgm:prSet/>
      <dgm:spPr/>
      <dgm:t>
        <a:bodyPr/>
        <a:lstStyle/>
        <a:p>
          <a:endParaRPr lang="en-US"/>
        </a:p>
      </dgm:t>
    </dgm:pt>
    <dgm:pt modelId="{6141C171-E1BB-4A99-9969-DC71FCE89F1C}" type="sibTrans" cxnId="{527C59B3-4125-41D9-A3AA-08ADEFA49382}">
      <dgm:prSet/>
      <dgm:spPr/>
      <dgm:t>
        <a:bodyPr/>
        <a:lstStyle/>
        <a:p>
          <a:endParaRPr lang="en-US"/>
        </a:p>
      </dgm:t>
    </dgm:pt>
    <dgm:pt modelId="{1CAD7906-A193-4F7C-B13D-FE9F95B44565}">
      <dgm:prSet/>
      <dgm:spPr/>
      <dgm:t>
        <a:bodyPr/>
        <a:lstStyle/>
        <a:p>
          <a:r>
            <a:rPr lang="en-US"/>
            <a:t>Discretizing data by linear regression technique, you can get the best neighboring interval, and then the large intervals are combined to develop a larger overlap to form the final 20 overlapping intervals.</a:t>
          </a:r>
        </a:p>
      </dgm:t>
    </dgm:pt>
    <dgm:pt modelId="{4573AC07-1878-408A-AF26-18A15CD8FC7D}" type="parTrans" cxnId="{DC2692CF-C643-4E37-8186-7B15C57CD850}">
      <dgm:prSet/>
      <dgm:spPr/>
      <dgm:t>
        <a:bodyPr/>
        <a:lstStyle/>
        <a:p>
          <a:endParaRPr lang="en-US"/>
        </a:p>
      </dgm:t>
    </dgm:pt>
    <dgm:pt modelId="{0812EC65-ABAB-46CB-8264-D60D37CC130F}" type="sibTrans" cxnId="{DC2692CF-C643-4E37-8186-7B15C57CD850}">
      <dgm:prSet/>
      <dgm:spPr/>
      <dgm:t>
        <a:bodyPr/>
        <a:lstStyle/>
        <a:p>
          <a:endParaRPr lang="en-US"/>
        </a:p>
      </dgm:t>
    </dgm:pt>
    <dgm:pt modelId="{B15F951C-F8E9-4DDC-89E6-1FBF22EB4B6B}" type="pres">
      <dgm:prSet presAssocID="{8EB00048-D07D-491C-AECD-ABF6196BE870}" presName="root" presStyleCnt="0">
        <dgm:presLayoutVars>
          <dgm:dir/>
          <dgm:resizeHandles val="exact"/>
        </dgm:presLayoutVars>
      </dgm:prSet>
      <dgm:spPr/>
    </dgm:pt>
    <dgm:pt modelId="{0A032CDF-0E45-435F-BE7E-85EB1AB70BCF}" type="pres">
      <dgm:prSet presAssocID="{1358BC13-90F4-469C-9637-632B3F018A6D}" presName="compNode" presStyleCnt="0"/>
      <dgm:spPr/>
    </dgm:pt>
    <dgm:pt modelId="{8E627FFD-97A0-480C-B33B-BA36C87E4996}" type="pres">
      <dgm:prSet presAssocID="{1358BC13-90F4-469C-9637-632B3F018A6D}" presName="bgRect" presStyleLbl="bgShp" presStyleIdx="0" presStyleCnt="2"/>
      <dgm:spPr/>
    </dgm:pt>
    <dgm:pt modelId="{85A1F5BE-6469-4A5D-92C3-25DDA40A8822}" type="pres">
      <dgm:prSet presAssocID="{1358BC13-90F4-469C-9637-632B3F018A6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FC1AB85B-9462-443B-B3FF-DBEBF937EC98}" type="pres">
      <dgm:prSet presAssocID="{1358BC13-90F4-469C-9637-632B3F018A6D}" presName="spaceRect" presStyleCnt="0"/>
      <dgm:spPr/>
    </dgm:pt>
    <dgm:pt modelId="{3F72DC25-A431-42D5-8FA1-F0D177AE2A99}" type="pres">
      <dgm:prSet presAssocID="{1358BC13-90F4-469C-9637-632B3F018A6D}" presName="parTx" presStyleLbl="revTx" presStyleIdx="0" presStyleCnt="2">
        <dgm:presLayoutVars>
          <dgm:chMax val="0"/>
          <dgm:chPref val="0"/>
        </dgm:presLayoutVars>
      </dgm:prSet>
      <dgm:spPr/>
    </dgm:pt>
    <dgm:pt modelId="{DC716A92-6429-4BE3-9E3D-F1D8B7F31C34}" type="pres">
      <dgm:prSet presAssocID="{6141C171-E1BB-4A99-9969-DC71FCE89F1C}" presName="sibTrans" presStyleCnt="0"/>
      <dgm:spPr/>
    </dgm:pt>
    <dgm:pt modelId="{22B9CEFF-B900-40E4-8711-95B7ACFC46DF}" type="pres">
      <dgm:prSet presAssocID="{1CAD7906-A193-4F7C-B13D-FE9F95B44565}" presName="compNode" presStyleCnt="0"/>
      <dgm:spPr/>
    </dgm:pt>
    <dgm:pt modelId="{9CB24CFA-3EA3-494C-8395-E7A3CF95F903}" type="pres">
      <dgm:prSet presAssocID="{1CAD7906-A193-4F7C-B13D-FE9F95B44565}" presName="bgRect" presStyleLbl="bgShp" presStyleIdx="1" presStyleCnt="2"/>
      <dgm:spPr/>
    </dgm:pt>
    <dgm:pt modelId="{1BA5C573-E652-4988-90BA-D86BC1D22F06}" type="pres">
      <dgm:prSet presAssocID="{1CAD7906-A193-4F7C-B13D-FE9F95B4456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atistics"/>
        </a:ext>
      </dgm:extLst>
    </dgm:pt>
    <dgm:pt modelId="{C0EC3977-A5EB-4361-AF9B-5E3F6A403283}" type="pres">
      <dgm:prSet presAssocID="{1CAD7906-A193-4F7C-B13D-FE9F95B44565}" presName="spaceRect" presStyleCnt="0"/>
      <dgm:spPr/>
    </dgm:pt>
    <dgm:pt modelId="{294406CF-25DF-4FC4-9E46-1936CC142B98}" type="pres">
      <dgm:prSet presAssocID="{1CAD7906-A193-4F7C-B13D-FE9F95B44565}" presName="parTx" presStyleLbl="revTx" presStyleIdx="1" presStyleCnt="2">
        <dgm:presLayoutVars>
          <dgm:chMax val="0"/>
          <dgm:chPref val="0"/>
        </dgm:presLayoutVars>
      </dgm:prSet>
      <dgm:spPr/>
    </dgm:pt>
  </dgm:ptLst>
  <dgm:cxnLst>
    <dgm:cxn modelId="{E79CD726-829F-4190-B60E-C7AADDD79349}" type="presOf" srcId="{8EB00048-D07D-491C-AECD-ABF6196BE870}" destId="{B15F951C-F8E9-4DDC-89E6-1FBF22EB4B6B}" srcOrd="0" destOrd="0" presId="urn:microsoft.com/office/officeart/2018/2/layout/IconVerticalSolidList"/>
    <dgm:cxn modelId="{9165066D-1034-4183-B4BB-5EF9078A6662}" type="presOf" srcId="{1358BC13-90F4-469C-9637-632B3F018A6D}" destId="{3F72DC25-A431-42D5-8FA1-F0D177AE2A99}" srcOrd="0" destOrd="0" presId="urn:microsoft.com/office/officeart/2018/2/layout/IconVerticalSolidList"/>
    <dgm:cxn modelId="{527C59B3-4125-41D9-A3AA-08ADEFA49382}" srcId="{8EB00048-D07D-491C-AECD-ABF6196BE870}" destId="{1358BC13-90F4-469C-9637-632B3F018A6D}" srcOrd="0" destOrd="0" parTransId="{B90A8044-5C4F-48B9-A234-453DF876E671}" sibTransId="{6141C171-E1BB-4A99-9969-DC71FCE89F1C}"/>
    <dgm:cxn modelId="{DC2692CF-C643-4E37-8186-7B15C57CD850}" srcId="{8EB00048-D07D-491C-AECD-ABF6196BE870}" destId="{1CAD7906-A193-4F7C-B13D-FE9F95B44565}" srcOrd="1" destOrd="0" parTransId="{4573AC07-1878-408A-AF26-18A15CD8FC7D}" sibTransId="{0812EC65-ABAB-46CB-8264-D60D37CC130F}"/>
    <dgm:cxn modelId="{1F6440F7-FFDF-47E4-85CB-4FB71E39040E}" type="presOf" srcId="{1CAD7906-A193-4F7C-B13D-FE9F95B44565}" destId="{294406CF-25DF-4FC4-9E46-1936CC142B98}" srcOrd="0" destOrd="0" presId="urn:microsoft.com/office/officeart/2018/2/layout/IconVerticalSolidList"/>
    <dgm:cxn modelId="{75B7E72B-496F-41C8-A46F-37D847151513}" type="presParOf" srcId="{B15F951C-F8E9-4DDC-89E6-1FBF22EB4B6B}" destId="{0A032CDF-0E45-435F-BE7E-85EB1AB70BCF}" srcOrd="0" destOrd="0" presId="urn:microsoft.com/office/officeart/2018/2/layout/IconVerticalSolidList"/>
    <dgm:cxn modelId="{AED2DEC5-2C5B-45C0-A1DE-D5A273A94490}" type="presParOf" srcId="{0A032CDF-0E45-435F-BE7E-85EB1AB70BCF}" destId="{8E627FFD-97A0-480C-B33B-BA36C87E4996}" srcOrd="0" destOrd="0" presId="urn:microsoft.com/office/officeart/2018/2/layout/IconVerticalSolidList"/>
    <dgm:cxn modelId="{F8FC90B9-A1ED-4AC7-BD54-C086C3530CCE}" type="presParOf" srcId="{0A032CDF-0E45-435F-BE7E-85EB1AB70BCF}" destId="{85A1F5BE-6469-4A5D-92C3-25DDA40A8822}" srcOrd="1" destOrd="0" presId="urn:microsoft.com/office/officeart/2018/2/layout/IconVerticalSolidList"/>
    <dgm:cxn modelId="{5181258C-01D2-49C2-803E-92DB28B4546E}" type="presParOf" srcId="{0A032CDF-0E45-435F-BE7E-85EB1AB70BCF}" destId="{FC1AB85B-9462-443B-B3FF-DBEBF937EC98}" srcOrd="2" destOrd="0" presId="urn:microsoft.com/office/officeart/2018/2/layout/IconVerticalSolidList"/>
    <dgm:cxn modelId="{A484C562-3187-4ADD-A2CB-E1D450B47A71}" type="presParOf" srcId="{0A032CDF-0E45-435F-BE7E-85EB1AB70BCF}" destId="{3F72DC25-A431-42D5-8FA1-F0D177AE2A99}" srcOrd="3" destOrd="0" presId="urn:microsoft.com/office/officeart/2018/2/layout/IconVerticalSolidList"/>
    <dgm:cxn modelId="{884BD143-833F-4F34-8D31-C7E9E3E19E4C}" type="presParOf" srcId="{B15F951C-F8E9-4DDC-89E6-1FBF22EB4B6B}" destId="{DC716A92-6429-4BE3-9E3D-F1D8B7F31C34}" srcOrd="1" destOrd="0" presId="urn:microsoft.com/office/officeart/2018/2/layout/IconVerticalSolidList"/>
    <dgm:cxn modelId="{9139164A-385B-4C7B-A253-891C4F62D58B}" type="presParOf" srcId="{B15F951C-F8E9-4DDC-89E6-1FBF22EB4B6B}" destId="{22B9CEFF-B900-40E4-8711-95B7ACFC46DF}" srcOrd="2" destOrd="0" presId="urn:microsoft.com/office/officeart/2018/2/layout/IconVerticalSolidList"/>
    <dgm:cxn modelId="{426FAE29-7233-435B-AA16-95F04DA88F08}" type="presParOf" srcId="{22B9CEFF-B900-40E4-8711-95B7ACFC46DF}" destId="{9CB24CFA-3EA3-494C-8395-E7A3CF95F903}" srcOrd="0" destOrd="0" presId="urn:microsoft.com/office/officeart/2018/2/layout/IconVerticalSolidList"/>
    <dgm:cxn modelId="{7C02D01A-1CF1-4E95-A20A-EE77B4795CF6}" type="presParOf" srcId="{22B9CEFF-B900-40E4-8711-95B7ACFC46DF}" destId="{1BA5C573-E652-4988-90BA-D86BC1D22F06}" srcOrd="1" destOrd="0" presId="urn:microsoft.com/office/officeart/2018/2/layout/IconVerticalSolidList"/>
    <dgm:cxn modelId="{9AF83BDB-B739-4ED2-99C1-692A87A15A43}" type="presParOf" srcId="{22B9CEFF-B900-40E4-8711-95B7ACFC46DF}" destId="{C0EC3977-A5EB-4361-AF9B-5E3F6A403283}" srcOrd="2" destOrd="0" presId="urn:microsoft.com/office/officeart/2018/2/layout/IconVerticalSolidList"/>
    <dgm:cxn modelId="{4CD68838-FBC5-4ACA-A582-D17B08902875}" type="presParOf" srcId="{22B9CEFF-B900-40E4-8711-95B7ACFC46DF}" destId="{294406CF-25DF-4FC4-9E46-1936CC142B9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BE4F8-ACA7-FB48-80EF-FCBDE46F4E90}">
      <dsp:nvSpPr>
        <dsp:cNvPr id="0" name=""/>
        <dsp:cNvSpPr/>
      </dsp:nvSpPr>
      <dsp:spPr>
        <a:xfrm>
          <a:off x="0" y="3143095"/>
          <a:ext cx="10576558" cy="10316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Step 2:  The original variable values are then replaced by the probability returned by the tree. The probability is the same for all the observations within a single bin, thus replacing by the probability is equivalent to grouping the observations within the cut-off decided by the decision tree.</a:t>
          </a:r>
        </a:p>
      </dsp:txBody>
      <dsp:txXfrm>
        <a:off x="0" y="3143095"/>
        <a:ext cx="10576558" cy="1031634"/>
      </dsp:txXfrm>
    </dsp:sp>
    <dsp:sp modelId="{C2043AA5-9E54-4044-B8C1-19BF6CC902C9}">
      <dsp:nvSpPr>
        <dsp:cNvPr id="0" name=""/>
        <dsp:cNvSpPr/>
      </dsp:nvSpPr>
      <dsp:spPr>
        <a:xfrm rot="10800000">
          <a:off x="0" y="1571916"/>
          <a:ext cx="10576558" cy="1586653"/>
        </a:xfrm>
        <a:prstGeom prst="upArrowCallou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Step 1: First it trains a decision tree of limited depth (2, 3 or 4) using the variable we want to discretize to predict the target.</a:t>
          </a:r>
        </a:p>
      </dsp:txBody>
      <dsp:txXfrm rot="10800000">
        <a:off x="0" y="1571916"/>
        <a:ext cx="10576558" cy="1030960"/>
      </dsp:txXfrm>
    </dsp:sp>
    <dsp:sp modelId="{7705AF01-C780-B94E-8C16-BD11A0D84FE1}">
      <dsp:nvSpPr>
        <dsp:cNvPr id="0" name=""/>
        <dsp:cNvSpPr/>
      </dsp:nvSpPr>
      <dsp:spPr>
        <a:xfrm rot="10800000">
          <a:off x="0" y="738"/>
          <a:ext cx="10576558" cy="1586653"/>
        </a:xfrm>
        <a:prstGeom prst="upArrowCallou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Discretisation with Decision Trees consists of using a decision tree to identify the optimal splitting points that would determine the bins or contiguous intervals:</a:t>
          </a:r>
        </a:p>
      </dsp:txBody>
      <dsp:txXfrm rot="10800000">
        <a:off x="0" y="738"/>
        <a:ext cx="10576558" cy="1030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27FFD-97A0-480C-B33B-BA36C87E4996}">
      <dsp:nvSpPr>
        <dsp:cNvPr id="0" name=""/>
        <dsp:cNvSpPr/>
      </dsp:nvSpPr>
      <dsp:spPr>
        <a:xfrm>
          <a:off x="0" y="678513"/>
          <a:ext cx="10576558" cy="12526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A1F5BE-6469-4A5D-92C3-25DDA40A8822}">
      <dsp:nvSpPr>
        <dsp:cNvPr id="0" name=""/>
        <dsp:cNvSpPr/>
      </dsp:nvSpPr>
      <dsp:spPr>
        <a:xfrm>
          <a:off x="378923" y="960357"/>
          <a:ext cx="688952" cy="6889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72DC25-A431-42D5-8FA1-F0D177AE2A99}">
      <dsp:nvSpPr>
        <dsp:cNvPr id="0" name=""/>
        <dsp:cNvSpPr/>
      </dsp:nvSpPr>
      <dsp:spPr>
        <a:xfrm>
          <a:off x="1446799" y="678513"/>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977900">
            <a:lnSpc>
              <a:spcPct val="90000"/>
            </a:lnSpc>
            <a:spcBef>
              <a:spcPct val="0"/>
            </a:spcBef>
            <a:spcAft>
              <a:spcPct val="35000"/>
            </a:spcAft>
            <a:buNone/>
          </a:pPr>
          <a:r>
            <a:rPr lang="en-US" sz="2200" kern="1200"/>
            <a:t>It is a supervised approach</a:t>
          </a:r>
        </a:p>
      </dsp:txBody>
      <dsp:txXfrm>
        <a:off x="1446799" y="678513"/>
        <a:ext cx="9129758" cy="1252640"/>
      </dsp:txXfrm>
    </dsp:sp>
    <dsp:sp modelId="{9CB24CFA-3EA3-494C-8395-E7A3CF95F903}">
      <dsp:nvSpPr>
        <dsp:cNvPr id="0" name=""/>
        <dsp:cNvSpPr/>
      </dsp:nvSpPr>
      <dsp:spPr>
        <a:xfrm>
          <a:off x="0" y="2244314"/>
          <a:ext cx="10576558" cy="12526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A5C573-E652-4988-90BA-D86BC1D22F06}">
      <dsp:nvSpPr>
        <dsp:cNvPr id="0" name=""/>
        <dsp:cNvSpPr/>
      </dsp:nvSpPr>
      <dsp:spPr>
        <a:xfrm>
          <a:off x="378923" y="2526158"/>
          <a:ext cx="688952" cy="6889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4406CF-25DF-4FC4-9E46-1936CC142B98}">
      <dsp:nvSpPr>
        <dsp:cNvPr id="0" name=""/>
        <dsp:cNvSpPr/>
      </dsp:nvSpPr>
      <dsp:spPr>
        <a:xfrm>
          <a:off x="1446799" y="2244314"/>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977900">
            <a:lnSpc>
              <a:spcPct val="90000"/>
            </a:lnSpc>
            <a:spcBef>
              <a:spcPct val="0"/>
            </a:spcBef>
            <a:spcAft>
              <a:spcPct val="35000"/>
            </a:spcAft>
            <a:buNone/>
          </a:pPr>
          <a:r>
            <a:rPr lang="en-US" sz="2200" kern="1200"/>
            <a:t>Discretizing data by linear regression technique, you can get the best neighboring interval, and then the large intervals are combined to develop a larger overlap to form the final 20 overlapping intervals.</a:t>
          </a:r>
        </a:p>
      </dsp:txBody>
      <dsp:txXfrm>
        <a:off x="1446799" y="2244314"/>
        <a:ext cx="9129758" cy="12526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5259D-9F10-E34D-A2CE-A8A0B75283E3}" type="datetimeFigureOut">
              <a:rPr lang="en-US" smtClean="0"/>
              <a:t>4/17/2022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9D4C0-64AD-B740-9139-99F6788B7925}" type="slidenum">
              <a:rPr lang="en-US" smtClean="0"/>
              <a:t>‹#›</a:t>
            </a:fld>
            <a:endParaRPr lang="en-US"/>
          </a:p>
        </p:txBody>
      </p:sp>
    </p:spTree>
    <p:extLst>
      <p:ext uri="{BB962C8B-B14F-4D97-AF65-F5344CB8AC3E}">
        <p14:creationId xmlns:p14="http://schemas.microsoft.com/office/powerpoint/2010/main" val="47740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11abd5244af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11abd5244af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121640ef92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121640ef92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11abd5244af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11abd5244a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11abd5244af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11abd5244af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D2253780-3FC1-E64E-A518-96F5D4B8B2DA}" type="datetimeFigureOut">
              <a:rPr lang="en-US" smtClean="0"/>
              <a:t>4/17/2022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95258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53780-3FC1-E64E-A518-96F5D4B8B2DA}"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224186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D2253780-3FC1-E64E-A518-96F5D4B8B2DA}" type="datetimeFigureOut">
              <a:rPr lang="en-US" smtClean="0"/>
              <a:t>4/17/2022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45481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0997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53780-3FC1-E64E-A518-96F5D4B8B2DA}"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164148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D2253780-3FC1-E64E-A518-96F5D4B8B2DA}" type="datetimeFigureOut">
              <a:rPr lang="en-US" smtClean="0"/>
              <a:t>4/17/2022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7854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D2253780-3FC1-E64E-A518-96F5D4B8B2DA}" type="datetimeFigureOut">
              <a:rPr lang="en-US" smtClean="0"/>
              <a:t>4/17/2022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141187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D2253780-3FC1-E64E-A518-96F5D4B8B2DA}" type="datetimeFigureOut">
              <a:rPr lang="en-US" smtClean="0"/>
              <a:t>4/17/2022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56464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253780-3FC1-E64E-A518-96F5D4B8B2DA}" type="datetimeFigureOut">
              <a:rPr lang="en-US" smtClean="0"/>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201851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D2253780-3FC1-E64E-A518-96F5D4B8B2DA}" type="datetimeFigureOut">
              <a:rPr lang="en-US" smtClean="0"/>
              <a:t>4/17/2022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295771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253780-3FC1-E64E-A518-96F5D4B8B2DA}"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364434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D2253780-3FC1-E64E-A518-96F5D4B8B2DA}" type="datetimeFigureOut">
              <a:rPr lang="en-US" smtClean="0"/>
              <a:t>4/17/2022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7A8B2308-7DCF-0841-8354-DA03BC9770DB}" type="slidenum">
              <a:rPr lang="en-US" smtClean="0"/>
              <a:t>‹#›</a:t>
            </a:fld>
            <a:endParaRPr lang="en-US"/>
          </a:p>
        </p:txBody>
      </p:sp>
    </p:spTree>
    <p:extLst>
      <p:ext uri="{BB962C8B-B14F-4D97-AF65-F5344CB8AC3E}">
        <p14:creationId xmlns:p14="http://schemas.microsoft.com/office/powerpoint/2010/main" val="364701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D2253780-3FC1-E64E-A518-96F5D4B8B2DA}" type="datetimeFigureOut">
              <a:rPr lang="en-US" smtClean="0"/>
              <a:t>4/17/2022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7A8B2308-7DCF-0841-8354-DA03BC9770DB}" type="slidenum">
              <a:rPr lang="en-US" smtClean="0"/>
              <a:t>‹#›</a:t>
            </a:fld>
            <a:endParaRPr lang="en-US"/>
          </a:p>
        </p:txBody>
      </p:sp>
    </p:spTree>
    <p:extLst>
      <p:ext uri="{BB962C8B-B14F-4D97-AF65-F5344CB8AC3E}">
        <p14:creationId xmlns:p14="http://schemas.microsoft.com/office/powerpoint/2010/main" val="14755544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7D8F-DCA6-9943-8868-3E842245D7B5}"/>
              </a:ext>
            </a:extLst>
          </p:cNvPr>
          <p:cNvSpPr>
            <a:spLocks noGrp="1"/>
          </p:cNvSpPr>
          <p:nvPr>
            <p:ph type="ctrTitle"/>
          </p:nvPr>
        </p:nvSpPr>
        <p:spPr/>
        <p:txBody>
          <a:bodyPr/>
          <a:lstStyle/>
          <a:p>
            <a:pPr lvl="0">
              <a:spcBef>
                <a:spcPts val="0"/>
              </a:spcBef>
            </a:pPr>
            <a:r>
              <a:rPr lang="en-US" dirty="0"/>
              <a:t>Data Discretization</a:t>
            </a:r>
            <a:br>
              <a:rPr lang="en-US" dirty="0"/>
            </a:br>
            <a:r>
              <a:rPr lang="en-US" sz="2400" dirty="0">
                <a:solidFill>
                  <a:srgbClr val="FF0000"/>
                </a:solidFill>
                <a:latin typeface="Roboto"/>
                <a:ea typeface="Roboto"/>
                <a:cs typeface="Roboto"/>
                <a:sym typeface="Roboto"/>
              </a:rPr>
              <a:t>GROUP-8</a:t>
            </a:r>
            <a:endParaRPr lang="en-US" dirty="0"/>
          </a:p>
        </p:txBody>
      </p:sp>
      <p:sp>
        <p:nvSpPr>
          <p:cNvPr id="5" name="Subtitle 4">
            <a:extLst>
              <a:ext uri="{FF2B5EF4-FFF2-40B4-BE49-F238E27FC236}">
                <a16:creationId xmlns:a16="http://schemas.microsoft.com/office/drawing/2014/main" id="{E450F172-ABB8-4359-87FA-1E1921233B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425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79"/>
        <p:cNvGrpSpPr/>
        <p:nvPr/>
      </p:nvGrpSpPr>
      <p:grpSpPr>
        <a:xfrm>
          <a:off x="0" y="0"/>
          <a:ext cx="0" cy="0"/>
          <a:chOff x="0" y="0"/>
          <a:chExt cx="0" cy="0"/>
        </a:xfrm>
      </p:grpSpPr>
      <p:grpSp>
        <p:nvGrpSpPr>
          <p:cNvPr id="95" name="Group 94">
            <a:extLst>
              <a:ext uri="{FF2B5EF4-FFF2-40B4-BE49-F238E27FC236}">
                <a16:creationId xmlns:a16="http://schemas.microsoft.com/office/drawing/2014/main" id="{5B5504F5-A44D-4727-B62D-D306EE4C0C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6" name="Freeform 5">
              <a:extLst>
                <a:ext uri="{FF2B5EF4-FFF2-40B4-BE49-F238E27FC236}">
                  <a16:creationId xmlns:a16="http://schemas.microsoft.com/office/drawing/2014/main" id="{42E83A18-C907-44D5-83DF-CFB1812545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6">
              <a:extLst>
                <a:ext uri="{FF2B5EF4-FFF2-40B4-BE49-F238E27FC236}">
                  <a16:creationId xmlns:a16="http://schemas.microsoft.com/office/drawing/2014/main" id="{E845C857-E334-431F-9264-4BEF01228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7">
              <a:extLst>
                <a:ext uri="{FF2B5EF4-FFF2-40B4-BE49-F238E27FC236}">
                  <a16:creationId xmlns:a16="http://schemas.microsoft.com/office/drawing/2014/main" id="{426C9BD9-ECC0-4C60-87C1-D07F8F075A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8">
              <a:extLst>
                <a:ext uri="{FF2B5EF4-FFF2-40B4-BE49-F238E27FC236}">
                  <a16:creationId xmlns:a16="http://schemas.microsoft.com/office/drawing/2014/main" id="{7FBDFA8E-61C4-4F76-819E-308A16DEE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9">
              <a:extLst>
                <a:ext uri="{FF2B5EF4-FFF2-40B4-BE49-F238E27FC236}">
                  <a16:creationId xmlns:a16="http://schemas.microsoft.com/office/drawing/2014/main" id="{761F1C21-70B1-4D4E-831C-75DB8E7EA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1" name="Freeform 10">
              <a:extLst>
                <a:ext uri="{FF2B5EF4-FFF2-40B4-BE49-F238E27FC236}">
                  <a16:creationId xmlns:a16="http://schemas.microsoft.com/office/drawing/2014/main" id="{FD6B914E-6122-42BE-91C5-72FA400D02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2" name="Freeform 11">
              <a:extLst>
                <a:ext uri="{FF2B5EF4-FFF2-40B4-BE49-F238E27FC236}">
                  <a16:creationId xmlns:a16="http://schemas.microsoft.com/office/drawing/2014/main" id="{25950DE0-F9E4-4487-93B8-F6FDB00B2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2">
              <a:extLst>
                <a:ext uri="{FF2B5EF4-FFF2-40B4-BE49-F238E27FC236}">
                  <a16:creationId xmlns:a16="http://schemas.microsoft.com/office/drawing/2014/main" id="{319D2307-45E1-4592-8192-9C9102D4E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3">
              <a:extLst>
                <a:ext uri="{FF2B5EF4-FFF2-40B4-BE49-F238E27FC236}">
                  <a16:creationId xmlns:a16="http://schemas.microsoft.com/office/drawing/2014/main" id="{1A93A333-9537-4DEC-A527-7733E1096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14">
              <a:extLst>
                <a:ext uri="{FF2B5EF4-FFF2-40B4-BE49-F238E27FC236}">
                  <a16:creationId xmlns:a16="http://schemas.microsoft.com/office/drawing/2014/main" id="{76DEF779-F072-40FD-A3BF-84E3B8C6D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15">
              <a:extLst>
                <a:ext uri="{FF2B5EF4-FFF2-40B4-BE49-F238E27FC236}">
                  <a16:creationId xmlns:a16="http://schemas.microsoft.com/office/drawing/2014/main" id="{6861570E-EBF4-48B8-AB90-2A40B5228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16">
              <a:extLst>
                <a:ext uri="{FF2B5EF4-FFF2-40B4-BE49-F238E27FC236}">
                  <a16:creationId xmlns:a16="http://schemas.microsoft.com/office/drawing/2014/main" id="{68EF8EC2-E3C0-4C22-B1B8-6E30AC244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7">
              <a:extLst>
                <a:ext uri="{FF2B5EF4-FFF2-40B4-BE49-F238E27FC236}">
                  <a16:creationId xmlns:a16="http://schemas.microsoft.com/office/drawing/2014/main" id="{AC3BE00B-705F-42C6-94CE-E89B1FA4E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8">
              <a:extLst>
                <a:ext uri="{FF2B5EF4-FFF2-40B4-BE49-F238E27FC236}">
                  <a16:creationId xmlns:a16="http://schemas.microsoft.com/office/drawing/2014/main" id="{F23249F0-6642-4CDD-B89B-7EC0C254A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9">
              <a:extLst>
                <a:ext uri="{FF2B5EF4-FFF2-40B4-BE49-F238E27FC236}">
                  <a16:creationId xmlns:a16="http://schemas.microsoft.com/office/drawing/2014/main" id="{9E5173CD-2C19-40D0-B444-CF38FF2207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20">
              <a:extLst>
                <a:ext uri="{FF2B5EF4-FFF2-40B4-BE49-F238E27FC236}">
                  <a16:creationId xmlns:a16="http://schemas.microsoft.com/office/drawing/2014/main" id="{C46A9203-B0FB-426A-9F90-6953A96AE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2" name="Freeform 21">
              <a:extLst>
                <a:ext uri="{FF2B5EF4-FFF2-40B4-BE49-F238E27FC236}">
                  <a16:creationId xmlns:a16="http://schemas.microsoft.com/office/drawing/2014/main" id="{F0B66C88-C270-4AE6-B12C-71CFC5F1E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3" name="Freeform 22">
              <a:extLst>
                <a:ext uri="{FF2B5EF4-FFF2-40B4-BE49-F238E27FC236}">
                  <a16:creationId xmlns:a16="http://schemas.microsoft.com/office/drawing/2014/main" id="{9113790B-9AB2-45C0-85DD-4E7303894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23">
              <a:extLst>
                <a:ext uri="{FF2B5EF4-FFF2-40B4-BE49-F238E27FC236}">
                  <a16:creationId xmlns:a16="http://schemas.microsoft.com/office/drawing/2014/main" id="{36488705-890C-4BDD-AC3C-9807F6A6E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24">
              <a:extLst>
                <a:ext uri="{FF2B5EF4-FFF2-40B4-BE49-F238E27FC236}">
                  <a16:creationId xmlns:a16="http://schemas.microsoft.com/office/drawing/2014/main" id="{CCF65277-1D63-4A4A-957E-9F12111D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25">
              <a:extLst>
                <a:ext uri="{FF2B5EF4-FFF2-40B4-BE49-F238E27FC236}">
                  <a16:creationId xmlns:a16="http://schemas.microsoft.com/office/drawing/2014/main" id="{AD6DFDD0-50F6-498B-A4E6-DC6D9A7952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18" name="Group 117">
            <a:extLst>
              <a:ext uri="{FF2B5EF4-FFF2-40B4-BE49-F238E27FC236}">
                <a16:creationId xmlns:a16="http://schemas.microsoft.com/office/drawing/2014/main" id="{02A5D777-C3C4-4D83-B4A3-0C83DBE1CB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19" name="Rectangle 118">
              <a:extLst>
                <a:ext uri="{FF2B5EF4-FFF2-40B4-BE49-F238E27FC236}">
                  <a16:creationId xmlns:a16="http://schemas.microsoft.com/office/drawing/2014/main" id="{580A9110-3349-42C1-8186-CB70C1FD4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Isosceles Triangle 22">
              <a:extLst>
                <a:ext uri="{FF2B5EF4-FFF2-40B4-BE49-F238E27FC236}">
                  <a16:creationId xmlns:a16="http://schemas.microsoft.com/office/drawing/2014/main" id="{4F5EDCDF-C218-4482-A13E-8CFB87D0D0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Rectangle 120">
              <a:extLst>
                <a:ext uri="{FF2B5EF4-FFF2-40B4-BE49-F238E27FC236}">
                  <a16:creationId xmlns:a16="http://schemas.microsoft.com/office/drawing/2014/main" id="{3EB8EB4B-9F73-4DB2-B849-B88E0435D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23" name="Rectangle 122">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6"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80" name="Google Shape;280;p50"/>
          <p:cNvSpPr txBox="1">
            <a:spLocks noGrp="1"/>
          </p:cNvSpPr>
          <p:nvPr>
            <p:ph type="title"/>
          </p:nvPr>
        </p:nvSpPr>
        <p:spPr>
          <a:xfrm>
            <a:off x="1759287" y="798881"/>
            <a:ext cx="8673427" cy="1048945"/>
          </a:xfrm>
          <a:prstGeom prst="rect">
            <a:avLst/>
          </a:prstGeom>
        </p:spPr>
        <p:txBody>
          <a:bodyPr spcFirstLastPara="1" vert="horz" lIns="228600" tIns="228600" rIns="228600" bIns="228600" rtlCol="0" anchor="ctr" anchorCtr="0">
            <a:normAutofit/>
          </a:bodyPr>
          <a:lstStyle/>
          <a:p>
            <a:pPr>
              <a:spcBef>
                <a:spcPct val="0"/>
              </a:spcBef>
            </a:pPr>
            <a:r>
              <a:rPr lang="en-US" sz="3700" b="0" i="0" kern="1200" cap="none" spc="-150">
                <a:effectLst/>
                <a:latin typeface="+mj-lt"/>
                <a:ea typeface="+mj-ea"/>
                <a:cs typeface="+mj-cs"/>
              </a:rPr>
              <a:t>Data Discretization using Decision tree analysis</a:t>
            </a:r>
          </a:p>
        </p:txBody>
      </p:sp>
      <p:graphicFrame>
        <p:nvGraphicFramePr>
          <p:cNvPr id="285" name="Google Shape;281;p50">
            <a:extLst>
              <a:ext uri="{FF2B5EF4-FFF2-40B4-BE49-F238E27FC236}">
                <a16:creationId xmlns:a16="http://schemas.microsoft.com/office/drawing/2014/main" id="{F2590FE8-70B6-4CED-6B99-A3C4D19C489C}"/>
              </a:ext>
            </a:extLst>
          </p:cNvPr>
          <p:cNvGraphicFramePr/>
          <p:nvPr>
            <p:extLst>
              <p:ext uri="{D42A27DB-BD31-4B8C-83A1-F6EECF244321}">
                <p14:modId xmlns:p14="http://schemas.microsoft.com/office/powerpoint/2010/main" val="3914442984"/>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85"/>
        <p:cNvGrpSpPr/>
        <p:nvPr/>
      </p:nvGrpSpPr>
      <p:grpSpPr>
        <a:xfrm>
          <a:off x="0" y="0"/>
          <a:ext cx="0" cy="0"/>
          <a:chOff x="0" y="0"/>
          <a:chExt cx="0" cy="0"/>
        </a:xfrm>
      </p:grpSpPr>
      <p:grpSp>
        <p:nvGrpSpPr>
          <p:cNvPr id="101" name="Group 100">
            <a:extLst>
              <a:ext uri="{FF2B5EF4-FFF2-40B4-BE49-F238E27FC236}">
                <a16:creationId xmlns:a16="http://schemas.microsoft.com/office/drawing/2014/main" id="{AE19E2D2-078B-459F-A431-2037B063FD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2" name="Freeform 5">
              <a:extLst>
                <a:ext uri="{FF2B5EF4-FFF2-40B4-BE49-F238E27FC236}">
                  <a16:creationId xmlns:a16="http://schemas.microsoft.com/office/drawing/2014/main" id="{14035B44-9204-427C-98D0-75678B980C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6">
              <a:extLst>
                <a:ext uri="{FF2B5EF4-FFF2-40B4-BE49-F238E27FC236}">
                  <a16:creationId xmlns:a16="http://schemas.microsoft.com/office/drawing/2014/main" id="{755FDC7E-5938-4B4B-8877-06EE01FCD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7">
              <a:extLst>
                <a:ext uri="{FF2B5EF4-FFF2-40B4-BE49-F238E27FC236}">
                  <a16:creationId xmlns:a16="http://schemas.microsoft.com/office/drawing/2014/main" id="{F0437E65-E6AA-41CB-8690-97980FE0D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8">
              <a:extLst>
                <a:ext uri="{FF2B5EF4-FFF2-40B4-BE49-F238E27FC236}">
                  <a16:creationId xmlns:a16="http://schemas.microsoft.com/office/drawing/2014/main" id="{3F0EF991-E8E2-4486-80F2-A9E03DA18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6" name="Freeform 9">
              <a:extLst>
                <a:ext uri="{FF2B5EF4-FFF2-40B4-BE49-F238E27FC236}">
                  <a16:creationId xmlns:a16="http://schemas.microsoft.com/office/drawing/2014/main" id="{FB081D04-EE00-42EF-BBFB-684673613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7" name="Freeform 10">
              <a:extLst>
                <a:ext uri="{FF2B5EF4-FFF2-40B4-BE49-F238E27FC236}">
                  <a16:creationId xmlns:a16="http://schemas.microsoft.com/office/drawing/2014/main" id="{12B7F571-868C-421B-8A57-6196C8124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11">
              <a:extLst>
                <a:ext uri="{FF2B5EF4-FFF2-40B4-BE49-F238E27FC236}">
                  <a16:creationId xmlns:a16="http://schemas.microsoft.com/office/drawing/2014/main" id="{7E4953C7-80FE-46D4-A354-20321F42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2">
              <a:extLst>
                <a:ext uri="{FF2B5EF4-FFF2-40B4-BE49-F238E27FC236}">
                  <a16:creationId xmlns:a16="http://schemas.microsoft.com/office/drawing/2014/main" id="{C60293D3-71F6-45CD-890F-E68F81CDD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3">
              <a:extLst>
                <a:ext uri="{FF2B5EF4-FFF2-40B4-BE49-F238E27FC236}">
                  <a16:creationId xmlns:a16="http://schemas.microsoft.com/office/drawing/2014/main" id="{940865AC-2494-4A34-80AC-0D78FE9C50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4">
              <a:extLst>
                <a:ext uri="{FF2B5EF4-FFF2-40B4-BE49-F238E27FC236}">
                  <a16:creationId xmlns:a16="http://schemas.microsoft.com/office/drawing/2014/main" id="{E8206DC4-8F5A-4192-BB5B-39A4A2CDD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15">
              <a:extLst>
                <a:ext uri="{FF2B5EF4-FFF2-40B4-BE49-F238E27FC236}">
                  <a16:creationId xmlns:a16="http://schemas.microsoft.com/office/drawing/2014/main" id="{1851F69F-8755-4226-9A81-C27799E32B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16">
              <a:extLst>
                <a:ext uri="{FF2B5EF4-FFF2-40B4-BE49-F238E27FC236}">
                  <a16:creationId xmlns:a16="http://schemas.microsoft.com/office/drawing/2014/main" id="{D85B97EF-28BC-441A-9EBB-81EF34094A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17">
              <a:extLst>
                <a:ext uri="{FF2B5EF4-FFF2-40B4-BE49-F238E27FC236}">
                  <a16:creationId xmlns:a16="http://schemas.microsoft.com/office/drawing/2014/main" id="{7C68D975-1EC2-4BFA-811D-0454109E3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18">
              <a:extLst>
                <a:ext uri="{FF2B5EF4-FFF2-40B4-BE49-F238E27FC236}">
                  <a16:creationId xmlns:a16="http://schemas.microsoft.com/office/drawing/2014/main" id="{251959DD-2AB4-4342-8A28-A252939263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19">
              <a:extLst>
                <a:ext uri="{FF2B5EF4-FFF2-40B4-BE49-F238E27FC236}">
                  <a16:creationId xmlns:a16="http://schemas.microsoft.com/office/drawing/2014/main" id="{785D37AB-3782-4D04-A998-0C126E1BD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20">
              <a:extLst>
                <a:ext uri="{FF2B5EF4-FFF2-40B4-BE49-F238E27FC236}">
                  <a16:creationId xmlns:a16="http://schemas.microsoft.com/office/drawing/2014/main" id="{9313ACA4-E3EA-43A3-822B-DD5DF119D1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8" name="Freeform 21">
              <a:extLst>
                <a:ext uri="{FF2B5EF4-FFF2-40B4-BE49-F238E27FC236}">
                  <a16:creationId xmlns:a16="http://schemas.microsoft.com/office/drawing/2014/main" id="{5A98D1AB-DF34-414B-9696-4B671EC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9" name="Freeform 22">
              <a:extLst>
                <a:ext uri="{FF2B5EF4-FFF2-40B4-BE49-F238E27FC236}">
                  <a16:creationId xmlns:a16="http://schemas.microsoft.com/office/drawing/2014/main" id="{8153A7D0-F980-48CC-B318-806C679F4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23">
              <a:extLst>
                <a:ext uri="{FF2B5EF4-FFF2-40B4-BE49-F238E27FC236}">
                  <a16:creationId xmlns:a16="http://schemas.microsoft.com/office/drawing/2014/main" id="{96E44097-7726-43F7-9E27-8BD5BCF89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24">
              <a:extLst>
                <a:ext uri="{FF2B5EF4-FFF2-40B4-BE49-F238E27FC236}">
                  <a16:creationId xmlns:a16="http://schemas.microsoft.com/office/drawing/2014/main" id="{65B28630-DA3C-4E4C-94ED-0ED8F353C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25">
              <a:extLst>
                <a:ext uri="{FF2B5EF4-FFF2-40B4-BE49-F238E27FC236}">
                  <a16:creationId xmlns:a16="http://schemas.microsoft.com/office/drawing/2014/main" id="{1686151F-4919-4A15-9EC3-0329453ED6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24" name="Group 123">
            <a:extLst>
              <a:ext uri="{FF2B5EF4-FFF2-40B4-BE49-F238E27FC236}">
                <a16:creationId xmlns:a16="http://schemas.microsoft.com/office/drawing/2014/main" id="{E10C7CFA-FC7F-479C-9026-39109C0B59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25" name="Rectangle 124">
              <a:extLst>
                <a:ext uri="{FF2B5EF4-FFF2-40B4-BE49-F238E27FC236}">
                  <a16:creationId xmlns:a16="http://schemas.microsoft.com/office/drawing/2014/main" id="{9971A5E3-BBAD-4023-B07C-7FBC4202D8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Isosceles Triangle 22">
              <a:extLst>
                <a:ext uri="{FF2B5EF4-FFF2-40B4-BE49-F238E27FC236}">
                  <a16:creationId xmlns:a16="http://schemas.microsoft.com/office/drawing/2014/main" id="{FC05BA5F-5BBE-4BFA-A313-1554762332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Rectangle 126">
              <a:extLst>
                <a:ext uri="{FF2B5EF4-FFF2-40B4-BE49-F238E27FC236}">
                  <a16:creationId xmlns:a16="http://schemas.microsoft.com/office/drawing/2014/main" id="{5275B948-0170-4286-84CE-04CA461F2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29" name="Rectangle 128">
            <a:extLst>
              <a:ext uri="{FF2B5EF4-FFF2-40B4-BE49-F238E27FC236}">
                <a16:creationId xmlns:a16="http://schemas.microsoft.com/office/drawing/2014/main" id="{EDFF257A-042C-46B5-80D1-3E8CFD334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id="{E2836BD6-A1CD-4253-813F-3EDA642A7A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2" name="Freeform 5">
              <a:extLst>
                <a:ext uri="{FF2B5EF4-FFF2-40B4-BE49-F238E27FC236}">
                  <a16:creationId xmlns:a16="http://schemas.microsoft.com/office/drawing/2014/main" id="{63EE4AB3-C905-497E-988B-4D7394894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6">
              <a:extLst>
                <a:ext uri="{FF2B5EF4-FFF2-40B4-BE49-F238E27FC236}">
                  <a16:creationId xmlns:a16="http://schemas.microsoft.com/office/drawing/2014/main" id="{774DC5FF-D912-4C9F-811A-337208A3B4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7">
              <a:extLst>
                <a:ext uri="{FF2B5EF4-FFF2-40B4-BE49-F238E27FC236}">
                  <a16:creationId xmlns:a16="http://schemas.microsoft.com/office/drawing/2014/main" id="{E04E6A71-624A-4806-A53E-87BC73A85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Freeform 8">
              <a:extLst>
                <a:ext uri="{FF2B5EF4-FFF2-40B4-BE49-F238E27FC236}">
                  <a16:creationId xmlns:a16="http://schemas.microsoft.com/office/drawing/2014/main" id="{E1871C83-254F-49CD-8EA7-8CB7089B80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9">
              <a:extLst>
                <a:ext uri="{FF2B5EF4-FFF2-40B4-BE49-F238E27FC236}">
                  <a16:creationId xmlns:a16="http://schemas.microsoft.com/office/drawing/2014/main" id="{427141DF-5457-4673-B816-C6C5C72AE9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10">
              <a:extLst>
                <a:ext uri="{FF2B5EF4-FFF2-40B4-BE49-F238E27FC236}">
                  <a16:creationId xmlns:a16="http://schemas.microsoft.com/office/drawing/2014/main" id="{BC9A176E-C84F-4816-97D4-426B396FC0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11">
              <a:extLst>
                <a:ext uri="{FF2B5EF4-FFF2-40B4-BE49-F238E27FC236}">
                  <a16:creationId xmlns:a16="http://schemas.microsoft.com/office/drawing/2014/main" id="{981B905A-332A-49BC-9456-7D0337D9BD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12">
              <a:extLst>
                <a:ext uri="{FF2B5EF4-FFF2-40B4-BE49-F238E27FC236}">
                  <a16:creationId xmlns:a16="http://schemas.microsoft.com/office/drawing/2014/main" id="{2EBD9769-DFB9-4970-91FF-137E685AF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13">
              <a:extLst>
                <a:ext uri="{FF2B5EF4-FFF2-40B4-BE49-F238E27FC236}">
                  <a16:creationId xmlns:a16="http://schemas.microsoft.com/office/drawing/2014/main" id="{21DCB916-2D3C-46BC-9A95-EFC166D96C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4">
              <a:extLst>
                <a:ext uri="{FF2B5EF4-FFF2-40B4-BE49-F238E27FC236}">
                  <a16:creationId xmlns:a16="http://schemas.microsoft.com/office/drawing/2014/main" id="{189DAD37-FFF7-49FA-8FBB-D20A992D48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15">
              <a:extLst>
                <a:ext uri="{FF2B5EF4-FFF2-40B4-BE49-F238E27FC236}">
                  <a16:creationId xmlns:a16="http://schemas.microsoft.com/office/drawing/2014/main" id="{D148A64A-D598-4309-BCA9-F67ADE72CB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16">
              <a:extLst>
                <a:ext uri="{FF2B5EF4-FFF2-40B4-BE49-F238E27FC236}">
                  <a16:creationId xmlns:a16="http://schemas.microsoft.com/office/drawing/2014/main" id="{38A95D77-7745-4551-BBD5-3515A074D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17">
              <a:extLst>
                <a:ext uri="{FF2B5EF4-FFF2-40B4-BE49-F238E27FC236}">
                  <a16:creationId xmlns:a16="http://schemas.microsoft.com/office/drawing/2014/main" id="{A2C20B7F-80D6-4D48-BB2A-9AEC854948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18">
              <a:extLst>
                <a:ext uri="{FF2B5EF4-FFF2-40B4-BE49-F238E27FC236}">
                  <a16:creationId xmlns:a16="http://schemas.microsoft.com/office/drawing/2014/main" id="{55589882-0BB8-42B0-B42F-32A75B1918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19">
              <a:extLst>
                <a:ext uri="{FF2B5EF4-FFF2-40B4-BE49-F238E27FC236}">
                  <a16:creationId xmlns:a16="http://schemas.microsoft.com/office/drawing/2014/main" id="{53673B9F-5864-445E-82E7-0A8324FA8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20">
              <a:extLst>
                <a:ext uri="{FF2B5EF4-FFF2-40B4-BE49-F238E27FC236}">
                  <a16:creationId xmlns:a16="http://schemas.microsoft.com/office/drawing/2014/main" id="{16FF3B3D-59FE-4AE1-AA54-14A691D6B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21">
              <a:extLst>
                <a:ext uri="{FF2B5EF4-FFF2-40B4-BE49-F238E27FC236}">
                  <a16:creationId xmlns:a16="http://schemas.microsoft.com/office/drawing/2014/main" id="{901CA0F0-4962-4EC5-BA5B-3F0A967FC8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22">
              <a:extLst>
                <a:ext uri="{FF2B5EF4-FFF2-40B4-BE49-F238E27FC236}">
                  <a16:creationId xmlns:a16="http://schemas.microsoft.com/office/drawing/2014/main" id="{3DD02E26-C2AD-4062-85BD-28D172C9E7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23">
              <a:extLst>
                <a:ext uri="{FF2B5EF4-FFF2-40B4-BE49-F238E27FC236}">
                  <a16:creationId xmlns:a16="http://schemas.microsoft.com/office/drawing/2014/main" id="{D7B60BD4-07C1-461F-B38E-B39EBACA3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24">
              <a:extLst>
                <a:ext uri="{FF2B5EF4-FFF2-40B4-BE49-F238E27FC236}">
                  <a16:creationId xmlns:a16="http://schemas.microsoft.com/office/drawing/2014/main" id="{D81BB3F7-E4A5-4BD9-A70D-FDA6C9127F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25">
              <a:extLst>
                <a:ext uri="{FF2B5EF4-FFF2-40B4-BE49-F238E27FC236}">
                  <a16:creationId xmlns:a16="http://schemas.microsoft.com/office/drawing/2014/main" id="{B93A80B5-32BA-48BB-941A-4FC64AC62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54" name="Rectangle 153">
            <a:extLst>
              <a:ext uri="{FF2B5EF4-FFF2-40B4-BE49-F238E27FC236}">
                <a16:creationId xmlns:a16="http://schemas.microsoft.com/office/drawing/2014/main" id="{9C057A66-6E97-4BA5-B4B3-2690ACE3C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Isosceles Triangle 22">
            <a:extLst>
              <a:ext uri="{FF2B5EF4-FFF2-40B4-BE49-F238E27FC236}">
                <a16:creationId xmlns:a16="http://schemas.microsoft.com/office/drawing/2014/main" id="{764884A8-16DD-467F-A648-70B32E20BA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276681CD-6924-4550-926C-667FC2C6A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Google Shape;286;p51"/>
          <p:cNvSpPr txBox="1">
            <a:spLocks noGrp="1"/>
          </p:cNvSpPr>
          <p:nvPr>
            <p:ph type="title"/>
          </p:nvPr>
        </p:nvSpPr>
        <p:spPr>
          <a:xfrm>
            <a:off x="873978" y="1718735"/>
            <a:ext cx="5767566" cy="1072378"/>
          </a:xfrm>
          <a:prstGeom prst="rect">
            <a:avLst/>
          </a:prstGeom>
        </p:spPr>
        <p:txBody>
          <a:bodyPr spcFirstLastPara="1" vert="horz" lIns="228600" tIns="228600" rIns="228600" bIns="228600" rtlCol="0" anchor="ctr" anchorCtr="0">
            <a:normAutofit/>
          </a:bodyPr>
          <a:lstStyle/>
          <a:p>
            <a:pPr>
              <a:spcBef>
                <a:spcPct val="0"/>
              </a:spcBef>
            </a:pPr>
            <a:r>
              <a:rPr lang="en-US" sz="2300">
                <a:solidFill>
                  <a:srgbClr val="FFFEFF"/>
                </a:solidFill>
              </a:rPr>
              <a:t>Cont of.. Data Discretization using Decision tree analysis</a:t>
            </a:r>
          </a:p>
        </p:txBody>
      </p:sp>
      <p:sp>
        <p:nvSpPr>
          <p:cNvPr id="287" name="Google Shape;287;p51"/>
          <p:cNvSpPr txBox="1">
            <a:spLocks noGrp="1"/>
          </p:cNvSpPr>
          <p:nvPr>
            <p:ph type="body" idx="1"/>
          </p:nvPr>
        </p:nvSpPr>
        <p:spPr>
          <a:xfrm>
            <a:off x="873102" y="2789239"/>
            <a:ext cx="5768442" cy="2683606"/>
          </a:xfrm>
          <a:prstGeom prst="rect">
            <a:avLst/>
          </a:prstGeom>
        </p:spPr>
        <p:txBody>
          <a:bodyPr spcFirstLastPara="1" vert="horz" lIns="91440" tIns="45720" rIns="91440" bIns="45720" rtlCol="0" anchor="ctr" anchorCtr="0">
            <a:normAutofit/>
          </a:bodyPr>
          <a:lstStyle/>
          <a:p>
            <a:pPr marL="0" indent="-228600">
              <a:buSzPct val="110000"/>
              <a:buFont typeface="Wingdings" panose="05000000000000000000" pitchFamily="2" charset="2"/>
              <a:buChar char="§"/>
            </a:pPr>
            <a:endParaRPr lang="en-US" sz="1600">
              <a:solidFill>
                <a:srgbClr val="FFFFFE"/>
              </a:solidFill>
            </a:endParaRPr>
          </a:p>
          <a:p>
            <a:pPr marL="0" indent="-228600">
              <a:spcBef>
                <a:spcPts val="1600"/>
              </a:spcBef>
              <a:buSzPct val="110000"/>
              <a:buFont typeface="Wingdings" panose="05000000000000000000" pitchFamily="2" charset="2"/>
              <a:buChar char="§"/>
            </a:pPr>
            <a:r>
              <a:rPr lang="en-US" sz="1600" b="1">
                <a:solidFill>
                  <a:srgbClr val="FFFFFE"/>
                </a:solidFill>
                <a:sym typeface="Arial"/>
              </a:rPr>
              <a:t>Advantages:</a:t>
            </a:r>
          </a:p>
          <a:p>
            <a:pPr marL="0" indent="-228600">
              <a:spcBef>
                <a:spcPts val="1600"/>
              </a:spcBef>
              <a:buSzPct val="110000"/>
              <a:buFont typeface="Wingdings" panose="05000000000000000000" pitchFamily="2" charset="2"/>
              <a:buChar char="§"/>
            </a:pPr>
            <a:r>
              <a:rPr lang="en-US" sz="1600">
                <a:solidFill>
                  <a:srgbClr val="FFFFFE"/>
                </a:solidFill>
                <a:sym typeface="Arial"/>
              </a:rPr>
              <a:t>1.The decision tree returned by probability prediction is monotonically related to the target.</a:t>
            </a:r>
          </a:p>
          <a:p>
            <a:pPr marL="0" indent="-228600">
              <a:spcBef>
                <a:spcPts val="1600"/>
              </a:spcBef>
              <a:buSzPct val="110000"/>
              <a:buFont typeface="Wingdings" panose="05000000000000000000" pitchFamily="2" charset="2"/>
              <a:buChar char="§"/>
            </a:pPr>
            <a:r>
              <a:rPr lang="en-US" sz="1600">
                <a:solidFill>
                  <a:srgbClr val="FFFFFE"/>
                </a:solidFill>
                <a:sym typeface="Arial"/>
              </a:rPr>
              <a:t>2.The tree will automatically find the bin.</a:t>
            </a:r>
          </a:p>
          <a:p>
            <a:pPr marL="0" indent="-228600">
              <a:spcBef>
                <a:spcPts val="1600"/>
              </a:spcBef>
              <a:buSzPct val="110000"/>
              <a:buFont typeface="Wingdings" panose="05000000000000000000" pitchFamily="2" charset="2"/>
              <a:buChar char="§"/>
            </a:pPr>
            <a:endParaRPr lang="en-US" sz="1600" b="1">
              <a:solidFill>
                <a:srgbClr val="FFFFFE"/>
              </a:solidFill>
              <a:sym typeface="Arial"/>
            </a:endParaRPr>
          </a:p>
          <a:p>
            <a:pPr marL="0" indent="-228600">
              <a:spcBef>
                <a:spcPts val="1600"/>
              </a:spcBef>
              <a:spcAft>
                <a:spcPts val="1600"/>
              </a:spcAft>
              <a:buSzPct val="110000"/>
              <a:buFont typeface="Wingdings" panose="05000000000000000000" pitchFamily="2" charset="2"/>
              <a:buChar char="§"/>
            </a:pPr>
            <a:endParaRPr lang="en-US" sz="1600">
              <a:solidFill>
                <a:srgbClr val="FFFFFE"/>
              </a:solidFill>
            </a:endParaRPr>
          </a:p>
        </p:txBody>
      </p:sp>
      <p:pic>
        <p:nvPicPr>
          <p:cNvPr id="289" name="Picture 288" descr="Small tree">
            <a:extLst>
              <a:ext uri="{FF2B5EF4-FFF2-40B4-BE49-F238E27FC236}">
                <a16:creationId xmlns:a16="http://schemas.microsoft.com/office/drawing/2014/main" id="{BAF25AFA-29EB-DE7A-85E8-1347F2DDA3FE}"/>
              </a:ext>
            </a:extLst>
          </p:cNvPr>
          <p:cNvPicPr>
            <a:picLocks noChangeAspect="1"/>
          </p:cNvPicPr>
          <p:nvPr/>
        </p:nvPicPr>
        <p:blipFill rotWithShape="1">
          <a:blip r:embed="rId3"/>
          <a:srcRect l="18074" r="36746" b="-2"/>
          <a:stretch/>
        </p:blipFill>
        <p:spPr>
          <a:xfrm>
            <a:off x="7549862" y="227"/>
            <a:ext cx="4641833"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91"/>
        <p:cNvGrpSpPr/>
        <p:nvPr/>
      </p:nvGrpSpPr>
      <p:grpSpPr>
        <a:xfrm>
          <a:off x="0" y="0"/>
          <a:ext cx="0" cy="0"/>
          <a:chOff x="0" y="0"/>
          <a:chExt cx="0" cy="0"/>
        </a:xfrm>
      </p:grpSpPr>
      <p:grpSp>
        <p:nvGrpSpPr>
          <p:cNvPr id="297" name="Group 106">
            <a:extLst>
              <a:ext uri="{FF2B5EF4-FFF2-40B4-BE49-F238E27FC236}">
                <a16:creationId xmlns:a16="http://schemas.microsoft.com/office/drawing/2014/main" id="{5B5504F5-A44D-4727-B62D-D306EE4C0C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8" name="Freeform 5">
              <a:extLst>
                <a:ext uri="{FF2B5EF4-FFF2-40B4-BE49-F238E27FC236}">
                  <a16:creationId xmlns:a16="http://schemas.microsoft.com/office/drawing/2014/main" id="{42E83A18-C907-44D5-83DF-CFB1812545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6">
              <a:extLst>
                <a:ext uri="{FF2B5EF4-FFF2-40B4-BE49-F238E27FC236}">
                  <a16:creationId xmlns:a16="http://schemas.microsoft.com/office/drawing/2014/main" id="{E845C857-E334-431F-9264-4BEF01228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7">
              <a:extLst>
                <a:ext uri="{FF2B5EF4-FFF2-40B4-BE49-F238E27FC236}">
                  <a16:creationId xmlns:a16="http://schemas.microsoft.com/office/drawing/2014/main" id="{426C9BD9-ECC0-4C60-87C1-D07F8F075A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8">
              <a:extLst>
                <a:ext uri="{FF2B5EF4-FFF2-40B4-BE49-F238E27FC236}">
                  <a16:creationId xmlns:a16="http://schemas.microsoft.com/office/drawing/2014/main" id="{7FBDFA8E-61C4-4F76-819E-308A16DEE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2" name="Freeform 9">
              <a:extLst>
                <a:ext uri="{FF2B5EF4-FFF2-40B4-BE49-F238E27FC236}">
                  <a16:creationId xmlns:a16="http://schemas.microsoft.com/office/drawing/2014/main" id="{761F1C21-70B1-4D4E-831C-75DB8E7EA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3" name="Freeform 10">
              <a:extLst>
                <a:ext uri="{FF2B5EF4-FFF2-40B4-BE49-F238E27FC236}">
                  <a16:creationId xmlns:a16="http://schemas.microsoft.com/office/drawing/2014/main" id="{FD6B914E-6122-42BE-91C5-72FA400D02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4" name="Freeform 11">
              <a:extLst>
                <a:ext uri="{FF2B5EF4-FFF2-40B4-BE49-F238E27FC236}">
                  <a16:creationId xmlns:a16="http://schemas.microsoft.com/office/drawing/2014/main" id="{25950DE0-F9E4-4487-93B8-F6FDB00B2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12">
              <a:extLst>
                <a:ext uri="{FF2B5EF4-FFF2-40B4-BE49-F238E27FC236}">
                  <a16:creationId xmlns:a16="http://schemas.microsoft.com/office/drawing/2014/main" id="{319D2307-45E1-4592-8192-9C9102D4E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13">
              <a:extLst>
                <a:ext uri="{FF2B5EF4-FFF2-40B4-BE49-F238E27FC236}">
                  <a16:creationId xmlns:a16="http://schemas.microsoft.com/office/drawing/2014/main" id="{1A93A333-9537-4DEC-A527-7733E1096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14">
              <a:extLst>
                <a:ext uri="{FF2B5EF4-FFF2-40B4-BE49-F238E27FC236}">
                  <a16:creationId xmlns:a16="http://schemas.microsoft.com/office/drawing/2014/main" id="{76DEF779-F072-40FD-A3BF-84E3B8C6D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15">
              <a:extLst>
                <a:ext uri="{FF2B5EF4-FFF2-40B4-BE49-F238E27FC236}">
                  <a16:creationId xmlns:a16="http://schemas.microsoft.com/office/drawing/2014/main" id="{6861570E-EBF4-48B8-AB90-2A40B5228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16">
              <a:extLst>
                <a:ext uri="{FF2B5EF4-FFF2-40B4-BE49-F238E27FC236}">
                  <a16:creationId xmlns:a16="http://schemas.microsoft.com/office/drawing/2014/main" id="{68EF8EC2-E3C0-4C22-B1B8-6E30AC244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17">
              <a:extLst>
                <a:ext uri="{FF2B5EF4-FFF2-40B4-BE49-F238E27FC236}">
                  <a16:creationId xmlns:a16="http://schemas.microsoft.com/office/drawing/2014/main" id="{AC3BE00B-705F-42C6-94CE-E89B1FA4E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18">
              <a:extLst>
                <a:ext uri="{FF2B5EF4-FFF2-40B4-BE49-F238E27FC236}">
                  <a16:creationId xmlns:a16="http://schemas.microsoft.com/office/drawing/2014/main" id="{F23249F0-6642-4CDD-B89B-7EC0C254A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19">
              <a:extLst>
                <a:ext uri="{FF2B5EF4-FFF2-40B4-BE49-F238E27FC236}">
                  <a16:creationId xmlns:a16="http://schemas.microsoft.com/office/drawing/2014/main" id="{9E5173CD-2C19-40D0-B444-CF38FF2207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20">
              <a:extLst>
                <a:ext uri="{FF2B5EF4-FFF2-40B4-BE49-F238E27FC236}">
                  <a16:creationId xmlns:a16="http://schemas.microsoft.com/office/drawing/2014/main" id="{C46A9203-B0FB-426A-9F90-6953A96AE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24" name="Freeform 21">
              <a:extLst>
                <a:ext uri="{FF2B5EF4-FFF2-40B4-BE49-F238E27FC236}">
                  <a16:creationId xmlns:a16="http://schemas.microsoft.com/office/drawing/2014/main" id="{F0B66C88-C270-4AE6-B12C-71CFC5F1E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25" name="Freeform 22">
              <a:extLst>
                <a:ext uri="{FF2B5EF4-FFF2-40B4-BE49-F238E27FC236}">
                  <a16:creationId xmlns:a16="http://schemas.microsoft.com/office/drawing/2014/main" id="{9113790B-9AB2-45C0-85DD-4E7303894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23">
              <a:extLst>
                <a:ext uri="{FF2B5EF4-FFF2-40B4-BE49-F238E27FC236}">
                  <a16:creationId xmlns:a16="http://schemas.microsoft.com/office/drawing/2014/main" id="{36488705-890C-4BDD-AC3C-9807F6A6E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7" name="Freeform 24">
              <a:extLst>
                <a:ext uri="{FF2B5EF4-FFF2-40B4-BE49-F238E27FC236}">
                  <a16:creationId xmlns:a16="http://schemas.microsoft.com/office/drawing/2014/main" id="{CCF65277-1D63-4A4A-957E-9F12111D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8" name="Freeform 25">
              <a:extLst>
                <a:ext uri="{FF2B5EF4-FFF2-40B4-BE49-F238E27FC236}">
                  <a16:creationId xmlns:a16="http://schemas.microsoft.com/office/drawing/2014/main" id="{AD6DFDD0-50F6-498B-A4E6-DC6D9A7952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8" name="Group 129">
            <a:extLst>
              <a:ext uri="{FF2B5EF4-FFF2-40B4-BE49-F238E27FC236}">
                <a16:creationId xmlns:a16="http://schemas.microsoft.com/office/drawing/2014/main" id="{02A5D777-C3C4-4D83-B4A3-0C83DBE1CB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31" name="Rectangle 130">
              <a:extLst>
                <a:ext uri="{FF2B5EF4-FFF2-40B4-BE49-F238E27FC236}">
                  <a16:creationId xmlns:a16="http://schemas.microsoft.com/office/drawing/2014/main" id="{580A9110-3349-42C1-8186-CB70C1FD4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Isosceles Triangle 22">
              <a:extLst>
                <a:ext uri="{FF2B5EF4-FFF2-40B4-BE49-F238E27FC236}">
                  <a16:creationId xmlns:a16="http://schemas.microsoft.com/office/drawing/2014/main" id="{4F5EDCDF-C218-4482-A13E-8CFB87D0D0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Rectangle 132">
              <a:extLst>
                <a:ext uri="{FF2B5EF4-FFF2-40B4-BE49-F238E27FC236}">
                  <a16:creationId xmlns:a16="http://schemas.microsoft.com/office/drawing/2014/main" id="{3EB8EB4B-9F73-4DB2-B849-B88E0435D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299" name="Rectangle 134">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0" name="Group 136">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01"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4"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6"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0"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4"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6"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8"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92" name="Google Shape;292;p52"/>
          <p:cNvSpPr txBox="1">
            <a:spLocks noGrp="1"/>
          </p:cNvSpPr>
          <p:nvPr>
            <p:ph type="title"/>
          </p:nvPr>
        </p:nvSpPr>
        <p:spPr>
          <a:xfrm>
            <a:off x="1759287" y="798881"/>
            <a:ext cx="8673427" cy="1048945"/>
          </a:xfrm>
          <a:prstGeom prst="rect">
            <a:avLst/>
          </a:prstGeom>
        </p:spPr>
        <p:txBody>
          <a:bodyPr spcFirstLastPara="1" vert="horz" lIns="228600" tIns="228600" rIns="228600" bIns="228600" rtlCol="0" anchor="ctr" anchorCtr="0">
            <a:normAutofit/>
          </a:bodyPr>
          <a:lstStyle/>
          <a:p>
            <a:pPr>
              <a:spcBef>
                <a:spcPct val="0"/>
              </a:spcBef>
            </a:pPr>
            <a:r>
              <a:rPr lang="en-US" b="0" i="0" kern="1200" cap="none" spc="-150">
                <a:effectLst/>
                <a:latin typeface="+mj-lt"/>
                <a:ea typeface="+mj-ea"/>
                <a:cs typeface="+mj-cs"/>
              </a:rPr>
              <a:t>Data Discretization using correlation analysis</a:t>
            </a:r>
          </a:p>
          <a:p>
            <a:pPr>
              <a:spcBef>
                <a:spcPct val="0"/>
              </a:spcBef>
            </a:pPr>
            <a:endParaRPr lang="en-US" b="0" i="0" kern="1200" cap="none" spc="-150">
              <a:effectLst/>
              <a:latin typeface="+mj-lt"/>
              <a:ea typeface="+mj-ea"/>
              <a:cs typeface="+mj-cs"/>
            </a:endParaRPr>
          </a:p>
        </p:txBody>
      </p:sp>
      <p:graphicFrame>
        <p:nvGraphicFramePr>
          <p:cNvPr id="322" name="Google Shape;293;p52">
            <a:extLst>
              <a:ext uri="{FF2B5EF4-FFF2-40B4-BE49-F238E27FC236}">
                <a16:creationId xmlns:a16="http://schemas.microsoft.com/office/drawing/2014/main" id="{0CCD0435-A8D8-2D3E-06CB-88BF0C82EACB}"/>
              </a:ext>
            </a:extLst>
          </p:cNvPr>
          <p:cNvGraphicFramePr/>
          <p:nvPr>
            <p:extLst>
              <p:ext uri="{D42A27DB-BD31-4B8C-83A1-F6EECF244321}">
                <p14:modId xmlns:p14="http://schemas.microsoft.com/office/powerpoint/2010/main" val="24264535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97"/>
        <p:cNvGrpSpPr/>
        <p:nvPr/>
      </p:nvGrpSpPr>
      <p:grpSpPr>
        <a:xfrm>
          <a:off x="0" y="0"/>
          <a:ext cx="0" cy="0"/>
          <a:chOff x="0" y="0"/>
          <a:chExt cx="0" cy="0"/>
        </a:xfrm>
      </p:grpSpPr>
      <p:grpSp>
        <p:nvGrpSpPr>
          <p:cNvPr id="112" name="Group 111">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3"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7"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8"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9"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5"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7"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8"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29"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0"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35" name="Group 134">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36" name="Rectangle 135">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7"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Rectangle 137">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40" name="Rectangle 13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2" name="Group 14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5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6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65" name="Rectangle 16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Google Shape;298;p53"/>
          <p:cNvSpPr txBox="1">
            <a:spLocks noGrp="1"/>
          </p:cNvSpPr>
          <p:nvPr>
            <p:ph type="title"/>
          </p:nvPr>
        </p:nvSpPr>
        <p:spPr>
          <a:xfrm>
            <a:off x="2880485" y="841375"/>
            <a:ext cx="6230857" cy="1230570"/>
          </a:xfrm>
          <a:prstGeom prst="rect">
            <a:avLst/>
          </a:prstGeom>
        </p:spPr>
        <p:txBody>
          <a:bodyPr spcFirstLastPara="1" vert="horz" lIns="228600" tIns="228600" rIns="228600" bIns="228600" rtlCol="0" anchor="t" anchorCtr="0">
            <a:normAutofit/>
          </a:bodyPr>
          <a:lstStyle/>
          <a:p>
            <a:pPr algn="l">
              <a:spcBef>
                <a:spcPct val="0"/>
              </a:spcBef>
            </a:pPr>
            <a:r>
              <a:rPr lang="en-US" sz="2800">
                <a:solidFill>
                  <a:schemeClr val="accent1"/>
                </a:solidFill>
              </a:rPr>
              <a:t>Generation Concept Hierarchy for Nominal Data</a:t>
            </a:r>
          </a:p>
        </p:txBody>
      </p:sp>
      <p:sp>
        <p:nvSpPr>
          <p:cNvPr id="167" name="Isosceles Triangle 16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99" name="Google Shape;299;p53"/>
          <p:cNvSpPr txBox="1">
            <a:spLocks noGrp="1"/>
          </p:cNvSpPr>
          <p:nvPr>
            <p:ph type="body" idx="1"/>
          </p:nvPr>
        </p:nvSpPr>
        <p:spPr>
          <a:xfrm>
            <a:off x="2880487" y="2249046"/>
            <a:ext cx="6123783" cy="3802762"/>
          </a:xfrm>
          <a:prstGeom prst="rect">
            <a:avLst/>
          </a:prstGeom>
        </p:spPr>
        <p:txBody>
          <a:bodyPr spcFirstLastPara="1" vert="horz" lIns="91440" tIns="45720" rIns="91440" bIns="45720" rtlCol="0" anchor="t" anchorCtr="0">
            <a:normAutofit/>
          </a:bodyPr>
          <a:lstStyle/>
          <a:p>
            <a:pPr marL="0" indent="-228600">
              <a:spcBef>
                <a:spcPts val="1600"/>
              </a:spcBef>
              <a:buSzPct val="110000"/>
              <a:buFont typeface="Wingdings" panose="05000000000000000000" pitchFamily="2" charset="2"/>
              <a:buChar char="§"/>
            </a:pPr>
            <a:r>
              <a:rPr lang="en-US" sz="1600" dirty="0">
                <a:sym typeface="Arial"/>
              </a:rPr>
              <a:t>The nominal data or nominal attribute is one that has a finite number of unique values, and between the values there is no ordering. For example, job-category, age-category, geographic-regions, item-category, etc. are nominal attributes. By adding a group of attributes, the nominal attributes form the definition hierarchy. It can create definition hierarchy, such as path, area, state, nation all together.</a:t>
            </a:r>
          </a:p>
          <a:p>
            <a:pPr marL="0" indent="-228600">
              <a:spcBef>
                <a:spcPts val="1600"/>
              </a:spcBef>
              <a:buSzPct val="110000"/>
              <a:buFont typeface="Wingdings" panose="05000000000000000000" pitchFamily="2" charset="2"/>
              <a:buChar char="§"/>
            </a:pPr>
            <a:r>
              <a:rPr lang="en-US" sz="1600" dirty="0">
                <a:sym typeface="Arial"/>
              </a:rPr>
              <a:t>Concept hierarchy transforms the data into many layers. By adding partial or absolute ordering between the attributes, the definition hierarchy can be generated and this can be achieved at the level of the schema.</a:t>
            </a:r>
          </a:p>
          <a:p>
            <a:pPr marL="0" indent="-228600">
              <a:spcBef>
                <a:spcPts val="1600"/>
              </a:spcBef>
              <a:buSzPct val="110000"/>
              <a:buFont typeface="Wingdings" panose="05000000000000000000" pitchFamily="2" charset="2"/>
              <a:buChar char="§"/>
            </a:pPr>
            <a:endParaRPr lang="en-US" sz="1600" dirty="0">
              <a:sym typeface="Arial"/>
            </a:endParaRPr>
          </a:p>
          <a:p>
            <a:pPr marL="0" indent="-228600">
              <a:spcAft>
                <a:spcPts val="1600"/>
              </a:spcAft>
              <a:buSzPct val="110000"/>
              <a:buFont typeface="Wingdings" panose="05000000000000000000" pitchFamily="2" charset="2"/>
              <a:buChar char="§"/>
            </a:pPr>
            <a:endParaRPr lang="en-US" sz="1600" dirty="0"/>
          </a:p>
        </p:txBody>
      </p:sp>
    </p:spTree>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{D5961A79-28E4-F94F-B0F9-4136A6BA6A5D}tf16401369</Template>
  <TotalTime>15</TotalTime>
  <Words>319</Words>
  <Application>Microsoft Office PowerPoint</Application>
  <PresentationFormat>Widescreen</PresentationFormat>
  <Paragraphs>16</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Calibri Light</vt:lpstr>
      <vt:lpstr>Roboto</vt:lpstr>
      <vt:lpstr>Rockwell</vt:lpstr>
      <vt:lpstr>Wingdings</vt:lpstr>
      <vt:lpstr>Atlas</vt:lpstr>
      <vt:lpstr>Data Discretization GROUP-8</vt:lpstr>
      <vt:lpstr>Data Discretization using Decision tree analysis</vt:lpstr>
      <vt:lpstr>Cont of.. Data Discretization using Decision tree analysis</vt:lpstr>
      <vt:lpstr>Data Discretization using correlation analysis </vt:lpstr>
      <vt:lpstr>Generation Concept Hierarchy for Nominal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Discretization GROUP-8</dc:title>
  <dc:creator>Venkateshwar Reddy Sankyapalli</dc:creator>
  <cp:lastModifiedBy>avyay rao</cp:lastModifiedBy>
  <cp:revision>3</cp:revision>
  <dcterms:created xsi:type="dcterms:W3CDTF">2022-04-06T17:20:21Z</dcterms:created>
  <dcterms:modified xsi:type="dcterms:W3CDTF">2022-04-17T20:31:22Z</dcterms:modified>
</cp:coreProperties>
</file>