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9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2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9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7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5FB4-38B7-4644-AE33-1E94304C67A4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A1B9-657C-4E4B-B8F0-ABE43A58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0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8522-F1E6-4A02-947E-6F09D55A9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Discernibility Algorithm </a:t>
            </a:r>
            <a:br>
              <a:rPr lang="en-US" sz="6000" b="1" dirty="0"/>
            </a:br>
            <a:r>
              <a:rPr lang="en-US" sz="6000" b="1" dirty="0"/>
              <a:t>To </a:t>
            </a:r>
            <a:r>
              <a:rPr lang="en-US" b="1" dirty="0"/>
              <a:t>Find S</a:t>
            </a:r>
            <a:r>
              <a:rPr lang="en-US" sz="6000" b="1" dirty="0"/>
              <a:t>emi-Optimal Set Of Cuts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05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Discretize attributes a and b in decision tree T(d)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EE838-C5C0-49AF-BFDE-B6470F7952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3209392"/>
              </p:ext>
            </p:extLst>
          </p:nvPr>
        </p:nvGraphicFramePr>
        <p:xfrm>
          <a:off x="954156" y="2090530"/>
          <a:ext cx="4691271" cy="2968488"/>
        </p:xfrm>
        <a:graphic>
          <a:graphicData uri="http://schemas.openxmlformats.org/drawingml/2006/table">
            <a:tbl>
              <a:tblPr/>
              <a:tblGrid>
                <a:gridCol w="1172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E56ED3-8C0C-41DF-9A5B-4BE4CBF3647C}"/>
              </a:ext>
            </a:extLst>
          </p:cNvPr>
          <p:cNvSpPr txBox="1"/>
          <p:nvPr/>
        </p:nvSpPr>
        <p:spPr>
          <a:xfrm>
            <a:off x="6149008" y="3613666"/>
            <a:ext cx="2650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[0.8, 1)</a:t>
            </a:r>
          </a:p>
          <a:p>
            <a:r>
              <a:rPr lang="en-US" dirty="0"/>
              <a:t>p2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[1, 1.3)</a:t>
            </a:r>
          </a:p>
          <a:p>
            <a:r>
              <a:rPr lang="en-US" dirty="0"/>
              <a:t>p3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[1.3, 1.4)</a:t>
            </a:r>
          </a:p>
          <a:p>
            <a:r>
              <a:rPr lang="en-US" dirty="0"/>
              <a:t>p4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[1.4, 1.6]</a:t>
            </a:r>
          </a:p>
          <a:p>
            <a:endParaRPr lang="en-US" dirty="0"/>
          </a:p>
          <a:p>
            <a:r>
              <a:rPr lang="en-US" dirty="0"/>
              <a:t>q1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[0.5, 1)</a:t>
            </a:r>
          </a:p>
          <a:p>
            <a:r>
              <a:rPr lang="en-US" dirty="0"/>
              <a:t>q2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[1, 2)</a:t>
            </a:r>
          </a:p>
          <a:p>
            <a:r>
              <a:rPr lang="en-US" dirty="0"/>
              <a:t>q3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[2, 3]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5F512-D636-46E8-9CDA-6F57249B19D4}"/>
              </a:ext>
            </a:extLst>
          </p:cNvPr>
          <p:cNvSpPr txBox="1"/>
          <p:nvPr/>
        </p:nvSpPr>
        <p:spPr>
          <a:xfrm>
            <a:off x="838200" y="1598042"/>
            <a:ext cx="3326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Decision Table: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D3693-032D-4CD6-8D59-9D95D5BB902A}"/>
              </a:ext>
            </a:extLst>
          </p:cNvPr>
          <p:cNvSpPr txBox="1"/>
          <p:nvPr/>
        </p:nvSpPr>
        <p:spPr>
          <a:xfrm>
            <a:off x="6096000" y="1998152"/>
            <a:ext cx="540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List the domain values in the ascending order: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a: 	</a:t>
            </a:r>
            <a:r>
              <a:rPr lang="en-US" sz="2000" dirty="0"/>
              <a:t>0.8, 	1, 1.3, 1.4, 1.6</a:t>
            </a:r>
          </a:p>
          <a:p>
            <a:r>
              <a:rPr lang="en-US" sz="2000" dirty="0">
                <a:solidFill>
                  <a:srgbClr val="FF0000"/>
                </a:solidFill>
              </a:rPr>
              <a:t>b: 	</a:t>
            </a:r>
            <a:r>
              <a:rPr lang="en-US" sz="2000" dirty="0"/>
              <a:t>0.5, 1, 2, 3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1EEF55-A5A6-4290-8D3D-004E6E49C59D}"/>
              </a:ext>
            </a:extLst>
          </p:cNvPr>
          <p:cNvSpPr txBox="1"/>
          <p:nvPr/>
        </p:nvSpPr>
        <p:spPr>
          <a:xfrm>
            <a:off x="838200" y="5151396"/>
            <a:ext cx="469127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T</a:t>
            </a:r>
          </a:p>
          <a:p>
            <a:endParaRPr lang="en-US" sz="700" dirty="0"/>
          </a:p>
          <a:p>
            <a:r>
              <a:rPr lang="en-US" b="1" dirty="0"/>
              <a:t>d is the Decision Attribute so it will be ignored from the comparison.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AA1D77-5D24-4055-9DB7-1A31721FC4A0}"/>
              </a:ext>
            </a:extLst>
          </p:cNvPr>
          <p:cNvSpPr txBox="1"/>
          <p:nvPr/>
        </p:nvSpPr>
        <p:spPr>
          <a:xfrm>
            <a:off x="6096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Choose possible cuts between the values:</a:t>
            </a:r>
          </a:p>
        </p:txBody>
      </p:sp>
    </p:spTree>
    <p:extLst>
      <p:ext uri="{BB962C8B-B14F-4D97-AF65-F5344CB8AC3E}">
        <p14:creationId xmlns:p14="http://schemas.microsoft.com/office/powerpoint/2010/main" val="41160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 Algorithm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EE838-C5C0-49AF-BFDE-B6470F7952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9188051"/>
              </p:ext>
            </p:extLst>
          </p:nvPr>
        </p:nvGraphicFramePr>
        <p:xfrm>
          <a:off x="954156" y="2090530"/>
          <a:ext cx="4691271" cy="2968488"/>
        </p:xfrm>
        <a:graphic>
          <a:graphicData uri="http://schemas.openxmlformats.org/drawingml/2006/table">
            <a:tbl>
              <a:tblPr/>
              <a:tblGrid>
                <a:gridCol w="1172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E56ED3-8C0C-41DF-9A5B-4BE4CBF3647C}"/>
              </a:ext>
            </a:extLst>
          </p:cNvPr>
          <p:cNvSpPr txBox="1"/>
          <p:nvPr/>
        </p:nvSpPr>
        <p:spPr>
          <a:xfrm>
            <a:off x="6342823" y="1428810"/>
            <a:ext cx="5178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[0.8, 1)  [1, 1.3)  [1.3, 1.4)  [1.4, 1.6]</a:t>
            </a:r>
          </a:p>
          <a:p>
            <a:r>
              <a:rPr lang="en-US" sz="1600" dirty="0"/>
              <a:t>     p1         p2            p3             p4 </a:t>
            </a:r>
          </a:p>
          <a:p>
            <a:endParaRPr lang="en-US" sz="1600" dirty="0"/>
          </a:p>
          <a:p>
            <a:r>
              <a:rPr lang="en-US" sz="1600" dirty="0"/>
              <a:t>[0.5, 1)  [1, 2)  [2, 3] </a:t>
            </a:r>
          </a:p>
          <a:p>
            <a:r>
              <a:rPr lang="en-US" sz="1600" dirty="0"/>
              <a:t>     q1        q2      q3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5F512-D636-46E8-9CDA-6F57249B19D4}"/>
              </a:ext>
            </a:extLst>
          </p:cNvPr>
          <p:cNvSpPr txBox="1"/>
          <p:nvPr/>
        </p:nvSpPr>
        <p:spPr>
          <a:xfrm>
            <a:off x="838200" y="1598042"/>
            <a:ext cx="3326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Decision Table: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84558F-4C52-4DFB-9531-E672B40855E4}"/>
              </a:ext>
            </a:extLst>
          </p:cNvPr>
          <p:cNvSpPr txBox="1"/>
          <p:nvPr/>
        </p:nvSpPr>
        <p:spPr>
          <a:xfrm>
            <a:off x="838200" y="5489370"/>
            <a:ext cx="5035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Compare the every object with other object if the object differ on the decision attribute specified in the discernibility function.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06EBC9-38EF-4A77-AE97-85206FB19605}"/>
              </a:ext>
            </a:extLst>
          </p:cNvPr>
          <p:cNvSpPr txBox="1"/>
          <p:nvPr/>
        </p:nvSpPr>
        <p:spPr>
          <a:xfrm>
            <a:off x="5980044" y="2944034"/>
            <a:ext cx="46912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2) = p1 + q1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4) = p1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5) = p1 + p2 + p3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3) = p2+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6) = p2 + p3 + p4 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7) = p2 + q1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4) = p2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5) = p3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6) = p2 + p3 + p4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7) = p2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6) = p4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7) = p3 + q2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33FF2D-DA49-4ECE-8E11-CC56820C868E}"/>
              </a:ext>
            </a:extLst>
          </p:cNvPr>
          <p:cNvSpPr txBox="1"/>
          <p:nvPr/>
        </p:nvSpPr>
        <p:spPr>
          <a:xfrm>
            <a:off x="838200" y="50895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Table T</a:t>
            </a:r>
          </a:p>
        </p:txBody>
      </p:sp>
    </p:spTree>
    <p:extLst>
      <p:ext uri="{BB962C8B-B14F-4D97-AF65-F5344CB8AC3E}">
        <p14:creationId xmlns:p14="http://schemas.microsoft.com/office/powerpoint/2010/main" val="378157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 Algorithm Steps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8C681B-0230-4C8E-BCD8-506FC3893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Step 1 – Construct table T* from T and set B:=T*</a:t>
            </a:r>
          </a:p>
          <a:p>
            <a:r>
              <a:rPr lang="en-US" sz="2000" dirty="0"/>
              <a:t>Step 2 – Choose a column from B with the maximal number of occurrences of 1’s.</a:t>
            </a:r>
          </a:p>
          <a:p>
            <a:r>
              <a:rPr lang="en-US" sz="2000" dirty="0"/>
              <a:t>Step 3 – Delete from B the column chosen in Step 2 and all rows marked in this column by 1.</a:t>
            </a:r>
          </a:p>
          <a:p>
            <a:r>
              <a:rPr lang="en-US" sz="2000" dirty="0"/>
              <a:t>Step 4 – If B is non-empty go to Step 2 else Stop.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260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</a:t>
            </a:r>
            <a:r>
              <a:rPr lang="en-US" sz="3200" b="1" dirty="0"/>
              <a:t> </a:t>
            </a:r>
            <a:r>
              <a:rPr lang="en-US" sz="4000" b="1" dirty="0"/>
              <a:t>Algorithm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EE838-C5C0-49AF-BFDE-B6470F7952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1489860"/>
              </p:ext>
            </p:extLst>
          </p:nvPr>
        </p:nvGraphicFramePr>
        <p:xfrm>
          <a:off x="1169505" y="1533936"/>
          <a:ext cx="4731023" cy="4823793"/>
        </p:xfrm>
        <a:graphic>
          <a:graphicData uri="http://schemas.openxmlformats.org/drawingml/2006/table">
            <a:tbl>
              <a:tblPr bandRow="1"/>
              <a:tblGrid>
                <a:gridCol w="130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60851295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4214457418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763769768"/>
                    </a:ext>
                  </a:extLst>
                </a:gridCol>
                <a:gridCol w="561519">
                  <a:extLst>
                    <a:ext uri="{9D8B030D-6E8A-4147-A177-3AD203B41FA5}">
                      <a16:colId xmlns:a16="http://schemas.microsoft.com/office/drawing/2014/main" val="135592952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(1, 2)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(1, 4)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(1, 5)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(2, 3)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(2, 6)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(2, 7)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(3, 4)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(3, 5)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296787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(4, 6)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6988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(4, 7)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24345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(5, 6)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87419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(5, 7)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04531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B06EBC9-38EF-4A77-AE97-85206FB19605}"/>
              </a:ext>
            </a:extLst>
          </p:cNvPr>
          <p:cNvSpPr txBox="1"/>
          <p:nvPr/>
        </p:nvSpPr>
        <p:spPr>
          <a:xfrm>
            <a:off x="6173856" y="1960060"/>
            <a:ext cx="46912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2) = p1 + q1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4) = p2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5) = p1 + p2 + p3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3) = p2+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6) = p2 + p3 + p4 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7) = p2 + q1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4) = p2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5) = p3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6) = p2 + p3 + p4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7) = p2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6) = p4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7) = p3 + q2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AFEE8E-0AE8-49B3-A47E-20E0996FBA61}"/>
              </a:ext>
            </a:extLst>
          </p:cNvPr>
          <p:cNvSpPr txBox="1"/>
          <p:nvPr/>
        </p:nvSpPr>
        <p:spPr>
          <a:xfrm>
            <a:off x="5999926" y="5988397"/>
            <a:ext cx="142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Column: p2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F58020-89DF-4DB2-A195-1A09B90C382B}"/>
              </a:ext>
            </a:extLst>
          </p:cNvPr>
          <p:cNvSpPr txBox="1"/>
          <p:nvPr/>
        </p:nvSpPr>
        <p:spPr>
          <a:xfrm>
            <a:off x="225287" y="598839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Table B</a:t>
            </a:r>
          </a:p>
        </p:txBody>
      </p:sp>
    </p:spTree>
    <p:extLst>
      <p:ext uri="{BB962C8B-B14F-4D97-AF65-F5344CB8AC3E}">
        <p14:creationId xmlns:p14="http://schemas.microsoft.com/office/powerpoint/2010/main" val="323732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 Algorithm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EE838-C5C0-49AF-BFDE-B6470F7952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8885045"/>
              </p:ext>
            </p:extLst>
          </p:nvPr>
        </p:nvGraphicFramePr>
        <p:xfrm>
          <a:off x="1287122" y="2501347"/>
          <a:ext cx="4731023" cy="1484244"/>
        </p:xfrm>
        <a:graphic>
          <a:graphicData uri="http://schemas.openxmlformats.org/drawingml/2006/table">
            <a:tbl>
              <a:tblPr bandRow="1"/>
              <a:tblGrid>
                <a:gridCol w="130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60851295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4214457418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763769768"/>
                    </a:ext>
                  </a:extLst>
                </a:gridCol>
                <a:gridCol w="561519">
                  <a:extLst>
                    <a:ext uri="{9D8B030D-6E8A-4147-A177-3AD203B41FA5}">
                      <a16:colId xmlns:a16="http://schemas.microsoft.com/office/drawing/2014/main" val="135592952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(1, 2)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(5, 6)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87419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(5, 7)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04531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B06EBC9-38EF-4A77-AE97-85206FB19605}"/>
              </a:ext>
            </a:extLst>
          </p:cNvPr>
          <p:cNvSpPr txBox="1"/>
          <p:nvPr/>
        </p:nvSpPr>
        <p:spPr>
          <a:xfrm>
            <a:off x="6173856" y="1960060"/>
            <a:ext cx="46912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2) = p1 + q1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4) = p2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5) = p1 + p2 + p3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3) = p2+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6) = p2 + p3 + p4 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7) = p2 + q1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4) = p2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5) = p3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6) = p2 + p3 + p4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7) = p2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6) = p4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7) = p3 + q2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EF150-47AD-4A07-8D1B-70565385BEBC}"/>
              </a:ext>
            </a:extLst>
          </p:cNvPr>
          <p:cNvSpPr txBox="1"/>
          <p:nvPr/>
        </p:nvSpPr>
        <p:spPr>
          <a:xfrm>
            <a:off x="4752565" y="4070297"/>
            <a:ext cx="142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Column: q2</a:t>
            </a:r>
          </a:p>
        </p:txBody>
      </p:sp>
    </p:spTree>
    <p:extLst>
      <p:ext uri="{BB962C8B-B14F-4D97-AF65-F5344CB8AC3E}">
        <p14:creationId xmlns:p14="http://schemas.microsoft.com/office/powerpoint/2010/main" val="200169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 Algorithm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CEE838-C5C0-49AF-BFDE-B6470F7952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4621215"/>
              </p:ext>
            </p:extLst>
          </p:nvPr>
        </p:nvGraphicFramePr>
        <p:xfrm>
          <a:off x="1287122" y="3057939"/>
          <a:ext cx="4731023" cy="742122"/>
        </p:xfrm>
        <a:graphic>
          <a:graphicData uri="http://schemas.openxmlformats.org/drawingml/2006/table">
            <a:tbl>
              <a:tblPr bandRow="1"/>
              <a:tblGrid>
                <a:gridCol w="130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60851295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4214457418"/>
                    </a:ext>
                  </a:extLst>
                </a:gridCol>
                <a:gridCol w="459422">
                  <a:extLst>
                    <a:ext uri="{9D8B030D-6E8A-4147-A177-3AD203B41FA5}">
                      <a16:colId xmlns:a16="http://schemas.microsoft.com/office/drawing/2014/main" val="2763769768"/>
                    </a:ext>
                  </a:extLst>
                </a:gridCol>
                <a:gridCol w="561519">
                  <a:extLst>
                    <a:ext uri="{9D8B030D-6E8A-4147-A177-3AD203B41FA5}">
                      <a16:colId xmlns:a16="http://schemas.microsoft.com/office/drawing/2014/main" val="135592952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cs typeface="Times New Roman" pitchFamily="18" charset="0"/>
                          <a:sym typeface="Symbol"/>
                        </a:rPr>
                        <a:t></a:t>
                      </a:r>
                      <a:r>
                        <a:rPr lang="en-US" sz="2000" dirty="0">
                          <a:cs typeface="Times New Roman" pitchFamily="18" charset="0"/>
                        </a:rPr>
                        <a:t>(5, 6)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87419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B06EBC9-38EF-4A77-AE97-85206FB19605}"/>
              </a:ext>
            </a:extLst>
          </p:cNvPr>
          <p:cNvSpPr txBox="1"/>
          <p:nvPr/>
        </p:nvSpPr>
        <p:spPr>
          <a:xfrm>
            <a:off x="6173856" y="1960060"/>
            <a:ext cx="46912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2) = p1 + q1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4) = p2 + q2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(1, 5) = p1 + p2 + p3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3) = p2+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6) = p2 + p3 + p4 + q1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(2, 7) = p2 + q1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4) = p2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(3, 5) = p3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6) = p2 + p3 + p4 + q2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(4, 7) = p2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6) = p4 + q3</a:t>
            </a:r>
          </a:p>
          <a:p>
            <a:pPr lvl="1">
              <a:buNone/>
            </a:pPr>
            <a:r>
              <a:rPr lang="en-US" dirty="0">
                <a:cs typeface="Times New Roman" pitchFamily="18" charset="0"/>
                <a:sym typeface="Symbol"/>
              </a:rPr>
              <a:t></a:t>
            </a:r>
            <a:r>
              <a:rPr lang="en-US" dirty="0">
                <a:cs typeface="Times New Roman" pitchFamily="18" charset="0"/>
              </a:rPr>
              <a:t>(5, 7) = p3 + q2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0D5B0-B438-4E4F-9781-DC6457005EA4}"/>
              </a:ext>
            </a:extLst>
          </p:cNvPr>
          <p:cNvSpPr txBox="1"/>
          <p:nvPr/>
        </p:nvSpPr>
        <p:spPr>
          <a:xfrm>
            <a:off x="4752565" y="3884767"/>
            <a:ext cx="142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Column: q3</a:t>
            </a:r>
          </a:p>
        </p:txBody>
      </p:sp>
    </p:spTree>
    <p:extLst>
      <p:ext uri="{BB962C8B-B14F-4D97-AF65-F5344CB8AC3E}">
        <p14:creationId xmlns:p14="http://schemas.microsoft.com/office/powerpoint/2010/main" val="322998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B1004B-7155-40FB-BDC1-8F6026A7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Discernibility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0D5B0-B438-4E4F-9781-DC6457005EA4}"/>
              </a:ext>
            </a:extLst>
          </p:cNvPr>
          <p:cNvSpPr txBox="1"/>
          <p:nvPr/>
        </p:nvSpPr>
        <p:spPr>
          <a:xfrm>
            <a:off x="838200" y="1748497"/>
            <a:ext cx="254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Columns: p2 q2 q3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CEB7-4E20-40ED-85F6-A1F3A1554854}"/>
              </a:ext>
            </a:extLst>
          </p:cNvPr>
          <p:cNvSpPr txBox="1"/>
          <p:nvPr/>
        </p:nvSpPr>
        <p:spPr>
          <a:xfrm>
            <a:off x="791817" y="2327902"/>
            <a:ext cx="51782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[0.8, 1)  [1, 1.3)  [1.3, 1.4)  [1.4, 1.6]</a:t>
            </a:r>
          </a:p>
          <a:p>
            <a:r>
              <a:rPr lang="en-US" sz="2000" dirty="0"/>
              <a:t>     p1        </a:t>
            </a:r>
            <a:r>
              <a:rPr lang="en-US" sz="2000" b="1" dirty="0">
                <a:solidFill>
                  <a:srgbClr val="FF0000"/>
                </a:solidFill>
              </a:rPr>
              <a:t> p2            </a:t>
            </a:r>
            <a:r>
              <a:rPr lang="en-US" sz="2000" dirty="0"/>
              <a:t>p3             p4 </a:t>
            </a:r>
          </a:p>
          <a:p>
            <a:endParaRPr lang="en-US" sz="2000" dirty="0"/>
          </a:p>
          <a:p>
            <a:r>
              <a:rPr lang="en-US" sz="2000" dirty="0"/>
              <a:t>[0.5, 1)  [1, 2)  [2, 3] </a:t>
            </a:r>
          </a:p>
          <a:p>
            <a:r>
              <a:rPr lang="en-US" sz="2000" dirty="0"/>
              <a:t>     q1       </a:t>
            </a:r>
            <a:r>
              <a:rPr lang="en-US" sz="2000" b="1" dirty="0">
                <a:solidFill>
                  <a:srgbClr val="FF0000"/>
                </a:solidFill>
              </a:rPr>
              <a:t> q2      q3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/>
              <a:t>Optimal Cuts:</a:t>
            </a:r>
          </a:p>
          <a:p>
            <a:endParaRPr lang="en-US" sz="1200" b="1" dirty="0"/>
          </a:p>
          <a:p>
            <a:r>
              <a:rPr lang="en-US" sz="2000" dirty="0">
                <a:sym typeface="Wingdings" panose="05000000000000000000" pitchFamily="2" charset="2"/>
              </a:rPr>
              <a:t>a = [0.8, 1.1], (1.1, 1.6]</a:t>
            </a:r>
          </a:p>
          <a:p>
            <a:r>
              <a:rPr lang="en-US" sz="2000" dirty="0">
                <a:sym typeface="Wingdings" panose="05000000000000000000" pitchFamily="2" charset="2"/>
              </a:rPr>
              <a:t>            a1              a2</a:t>
            </a:r>
          </a:p>
          <a:p>
            <a:r>
              <a:rPr lang="en-US" sz="2000" dirty="0">
                <a:sym typeface="Wingdings" panose="05000000000000000000" pitchFamily="2" charset="2"/>
              </a:rPr>
              <a:t>b = [0.5, 1.5], (1.5, 2.5], [2.5, 3]</a:t>
            </a:r>
          </a:p>
          <a:p>
            <a:r>
              <a:rPr lang="en-US" sz="2000" dirty="0">
                <a:sym typeface="Wingdings" panose="05000000000000000000" pitchFamily="2" charset="2"/>
              </a:rPr>
              <a:t>            b1              b2           b3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05EB1DE-DCB6-4632-9A6C-930BF7C17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73503"/>
              </p:ext>
            </p:extLst>
          </p:nvPr>
        </p:nvGraphicFramePr>
        <p:xfrm>
          <a:off x="5380382" y="2190892"/>
          <a:ext cx="4691271" cy="2968488"/>
        </p:xfrm>
        <a:graphic>
          <a:graphicData uri="http://schemas.openxmlformats.org/drawingml/2006/table">
            <a:tbl>
              <a:tblPr/>
              <a:tblGrid>
                <a:gridCol w="1172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b1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1475</TotalTime>
  <Words>1206</Words>
  <Application>Microsoft Office PowerPoint</Application>
  <PresentationFormat>Widescreen</PresentationFormat>
  <Paragraphs>281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Discernibility Algorithm  To Find Semi-Optimal Set Of Cuts</vt:lpstr>
      <vt:lpstr>Discretize attributes a and b in decision tree T(d)</vt:lpstr>
      <vt:lpstr>Discernibility Algorithm</vt:lpstr>
      <vt:lpstr>Discernibility Algorithm Steps</vt:lpstr>
      <vt:lpstr>Discernibility Algorithm</vt:lpstr>
      <vt:lpstr>Discernibility Algorithm</vt:lpstr>
      <vt:lpstr>Discernibility Algorithm</vt:lpstr>
      <vt:lpstr>Discernibility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Discernibility Algorithm To Find Semi-Optimal Set Of Cuts</dc:title>
  <dc:creator>shahvinit2244@outlook.com</dc:creator>
  <cp:lastModifiedBy>avyay rao</cp:lastModifiedBy>
  <cp:revision>46</cp:revision>
  <dcterms:created xsi:type="dcterms:W3CDTF">2022-04-04T22:54:05Z</dcterms:created>
  <dcterms:modified xsi:type="dcterms:W3CDTF">2022-04-17T20:34:26Z</dcterms:modified>
</cp:coreProperties>
</file>