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82" r:id="rId2"/>
    <p:sldId id="284" r:id="rId3"/>
    <p:sldId id="285" r:id="rId4"/>
    <p:sldId id="286" r:id="rId5"/>
    <p:sldId id="287" r:id="rId6"/>
    <p:sldId id="288"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E3ABC3-1A2F-452B-A0D8-6C87A11291FF}" v="57" dt="2022-04-07T00:50:45.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1230f40608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1230f40608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12381343bbc_6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12381343bbc_6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12381343bbc_6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12381343bbc_6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12381343bbc_6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12381343bbc_6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2381343bbc_6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12381343bbc_6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12381343bbc_6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12381343bbc_6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Clustering Algorithm(K- Means)</a:t>
            </a:r>
            <a:endParaRPr/>
          </a:p>
        </p:txBody>
      </p:sp>
      <p:sp>
        <p:nvSpPr>
          <p:cNvPr id="214" name="Google Shape;214;p39"/>
          <p:cNvSpPr txBox="1">
            <a:spLocks noGrp="1"/>
          </p:cNvSpPr>
          <p:nvPr>
            <p:ph type="body" idx="1"/>
          </p:nvPr>
        </p:nvSpPr>
        <p:spPr>
          <a:xfrm>
            <a:off x="311700" y="1229875"/>
            <a:ext cx="8072100" cy="33390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600"/>
              <a:t>The K-means clustering method calculates centroids and then repeats the process until the best centroid is discovered. The number of clusters is presumed to be known. The flat clustering algorithm is another name for it. The letter 'K' in K-means denotes the number of clusters found from data by the approach.</a:t>
            </a:r>
            <a:endParaRPr sz="1600"/>
          </a:p>
          <a:p>
            <a:pPr marL="0" lvl="0" indent="0" algn="just" rtl="0">
              <a:spcBef>
                <a:spcPts val="1200"/>
              </a:spcBef>
              <a:spcAft>
                <a:spcPts val="1200"/>
              </a:spcAft>
              <a:buNone/>
            </a:pPr>
            <a:r>
              <a:rPr lang="en" sz="1600"/>
              <a:t>Data points are assigned to clusters in this procedure in such a way that the sum of the squared distances between them and the centroid is as little as feasible. It's important to remember that less cluster diversity leads to more similar data points inside the same cluster.</a:t>
            </a:r>
            <a:endParaRPr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 Clustering Algorithm(K- Means)</a:t>
            </a:r>
            <a:endParaRPr/>
          </a:p>
        </p:txBody>
      </p:sp>
      <p:sp>
        <p:nvSpPr>
          <p:cNvPr id="226" name="Google Shape;226;p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b="1">
                <a:highlight>
                  <a:schemeClr val="lt1"/>
                </a:highlight>
                <a:latin typeface="Arial"/>
                <a:ea typeface="Arial"/>
                <a:cs typeface="Arial"/>
                <a:sym typeface="Arial"/>
              </a:rPr>
              <a:t>Advantages:</a:t>
            </a:r>
            <a:endParaRPr sz="1600" b="1">
              <a:highlight>
                <a:schemeClr val="lt1"/>
              </a:highlight>
              <a:latin typeface="Arial"/>
              <a:ea typeface="Arial"/>
              <a:cs typeface="Arial"/>
              <a:sym typeface="Arial"/>
            </a:endParaRPr>
          </a:p>
          <a:p>
            <a:pPr marL="0" lvl="0" indent="0" algn="l" rtl="0">
              <a:spcBef>
                <a:spcPts val="1200"/>
              </a:spcBef>
              <a:spcAft>
                <a:spcPts val="0"/>
              </a:spcAft>
              <a:buNone/>
            </a:pPr>
            <a:r>
              <a:rPr lang="en" sz="1600">
                <a:highlight>
                  <a:schemeClr val="lt1"/>
                </a:highlight>
                <a:latin typeface="Arial"/>
                <a:ea typeface="Arial"/>
                <a:cs typeface="Arial"/>
                <a:sym typeface="Arial"/>
              </a:rPr>
              <a:t>1.Relatively simple to implement.</a:t>
            </a:r>
            <a:endParaRPr sz="1600">
              <a:highlight>
                <a:schemeClr val="lt1"/>
              </a:highlight>
              <a:latin typeface="Arial"/>
              <a:ea typeface="Arial"/>
              <a:cs typeface="Arial"/>
              <a:sym typeface="Arial"/>
            </a:endParaRPr>
          </a:p>
          <a:p>
            <a:pPr marL="0" lvl="0" indent="0" algn="l" rtl="0">
              <a:spcBef>
                <a:spcPts val="1200"/>
              </a:spcBef>
              <a:spcAft>
                <a:spcPts val="0"/>
              </a:spcAft>
              <a:buNone/>
            </a:pPr>
            <a:r>
              <a:rPr lang="en" sz="1600">
                <a:highlight>
                  <a:schemeClr val="lt1"/>
                </a:highlight>
                <a:latin typeface="Arial"/>
                <a:ea typeface="Arial"/>
                <a:cs typeface="Arial"/>
                <a:sym typeface="Arial"/>
              </a:rPr>
              <a:t>2.Easily adapts to new examples.</a:t>
            </a:r>
            <a:endParaRPr sz="1600">
              <a:highlight>
                <a:schemeClr val="lt1"/>
              </a:highlight>
              <a:latin typeface="Arial"/>
              <a:ea typeface="Arial"/>
              <a:cs typeface="Arial"/>
              <a:sym typeface="Arial"/>
            </a:endParaRPr>
          </a:p>
          <a:p>
            <a:pPr marL="0" lvl="0" indent="0" algn="l" rtl="0">
              <a:spcBef>
                <a:spcPts val="1200"/>
              </a:spcBef>
              <a:spcAft>
                <a:spcPts val="1200"/>
              </a:spcAft>
              <a:buNone/>
            </a:pPr>
            <a:r>
              <a:rPr lang="en" sz="1600">
                <a:highlight>
                  <a:schemeClr val="lt1"/>
                </a:highlight>
                <a:latin typeface="Arial"/>
                <a:ea typeface="Arial"/>
                <a:cs typeface="Arial"/>
                <a:sym typeface="Arial"/>
              </a:rPr>
              <a:t>3.Generalizes to clusters of different shapes and sizes, such as elliptical clusters.</a:t>
            </a:r>
            <a:endParaRPr sz="1600">
              <a:highlight>
                <a:schemeClr val="lt1"/>
              </a:highlight>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Clustering Algorithm(KNN)</a:t>
            </a:r>
            <a:endParaRPr/>
          </a:p>
        </p:txBody>
      </p:sp>
      <p:sp>
        <p:nvSpPr>
          <p:cNvPr id="232" name="Google Shape;232;p42"/>
          <p:cNvSpPr txBox="1">
            <a:spLocks noGrp="1"/>
          </p:cNvSpPr>
          <p:nvPr>
            <p:ph type="body" idx="1"/>
          </p:nvPr>
        </p:nvSpPr>
        <p:spPr>
          <a:xfrm>
            <a:off x="311700" y="1229875"/>
            <a:ext cx="8220600" cy="3339000"/>
          </a:xfrm>
          <a:prstGeom prst="rect">
            <a:avLst/>
          </a:prstGeom>
        </p:spPr>
        <p:txBody>
          <a:bodyPr spcFirstLastPara="1" wrap="square" lIns="91425" tIns="91425" rIns="91425" bIns="91425" anchor="t" anchorCtr="0">
            <a:normAutofit/>
          </a:bodyPr>
          <a:lstStyle/>
          <a:p>
            <a:pPr marL="0" lvl="0" indent="0" algn="just" rtl="0">
              <a:spcBef>
                <a:spcPts val="0"/>
              </a:spcBef>
              <a:spcAft>
                <a:spcPts val="1200"/>
              </a:spcAft>
              <a:buNone/>
            </a:pPr>
            <a:r>
              <a:rPr lang="en" sz="1600">
                <a:latin typeface="Arial"/>
                <a:ea typeface="Arial"/>
                <a:cs typeface="Arial"/>
                <a:sym typeface="Arial"/>
              </a:rPr>
              <a:t>The k-nearest neighbors algorithm is a supervised classification algorithm. It takes a bunch of labeled points and uses them to learn how to label other points. To label a new point, it looks at the labeled points closest to that new point which are its nearest neighbors, and has those neighbors vote. So whichever label, the most of the neighbors have is the label for the new point. Here “k” in K-Nearest Neighbors is the number of neighbors it checks. It is supervised because you are trying to classify a point based on the known classification of other points.</a:t>
            </a:r>
            <a:endParaRPr sz="16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 ..  Clustering Algorithm(KNN)</a:t>
            </a:r>
            <a:endParaRPr/>
          </a:p>
        </p:txBody>
      </p:sp>
      <p:sp>
        <p:nvSpPr>
          <p:cNvPr id="238" name="Google Shape;238;p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b="1">
                <a:highlight>
                  <a:schemeClr val="lt1"/>
                </a:highlight>
                <a:latin typeface="Arial"/>
                <a:ea typeface="Arial"/>
                <a:cs typeface="Arial"/>
                <a:sym typeface="Arial"/>
              </a:rPr>
              <a:t>Advantages:</a:t>
            </a:r>
            <a:endParaRPr sz="1600" b="1">
              <a:highlight>
                <a:schemeClr val="lt1"/>
              </a:highlight>
              <a:latin typeface="Arial"/>
              <a:ea typeface="Arial"/>
              <a:cs typeface="Arial"/>
              <a:sym typeface="Arial"/>
            </a:endParaRPr>
          </a:p>
          <a:p>
            <a:pPr marL="0" lvl="0" indent="0" algn="l" rtl="0">
              <a:spcBef>
                <a:spcPts val="1200"/>
              </a:spcBef>
              <a:spcAft>
                <a:spcPts val="0"/>
              </a:spcAft>
              <a:buNone/>
            </a:pPr>
            <a:r>
              <a:rPr lang="en" sz="1600">
                <a:highlight>
                  <a:schemeClr val="lt1"/>
                </a:highlight>
                <a:latin typeface="Arial"/>
                <a:ea typeface="Arial"/>
                <a:cs typeface="Arial"/>
                <a:sym typeface="Arial"/>
              </a:rPr>
              <a:t>1.The algorithm is simple and easy to implement.</a:t>
            </a:r>
            <a:endParaRPr sz="1600">
              <a:highlight>
                <a:schemeClr val="lt1"/>
              </a:highlight>
              <a:latin typeface="Arial"/>
              <a:ea typeface="Arial"/>
              <a:cs typeface="Arial"/>
              <a:sym typeface="Arial"/>
            </a:endParaRPr>
          </a:p>
          <a:p>
            <a:pPr marL="0" lvl="0" indent="0" algn="l" rtl="0">
              <a:spcBef>
                <a:spcPts val="1200"/>
              </a:spcBef>
              <a:spcAft>
                <a:spcPts val="0"/>
              </a:spcAft>
              <a:buNone/>
            </a:pPr>
            <a:r>
              <a:rPr lang="en" sz="1600">
                <a:highlight>
                  <a:schemeClr val="lt1"/>
                </a:highlight>
                <a:latin typeface="Arial"/>
                <a:ea typeface="Arial"/>
                <a:cs typeface="Arial"/>
                <a:sym typeface="Arial"/>
              </a:rPr>
              <a:t>2.There’s no need to build a model, tune several parameters, or make additional assumptions.</a:t>
            </a:r>
            <a:endParaRPr sz="1600">
              <a:highlight>
                <a:schemeClr val="lt1"/>
              </a:highlight>
              <a:latin typeface="Arial"/>
              <a:ea typeface="Arial"/>
              <a:cs typeface="Arial"/>
              <a:sym typeface="Arial"/>
            </a:endParaRPr>
          </a:p>
          <a:p>
            <a:pPr marL="0" lvl="0" indent="0" algn="l" rtl="0">
              <a:spcBef>
                <a:spcPts val="1200"/>
              </a:spcBef>
              <a:spcAft>
                <a:spcPts val="1200"/>
              </a:spcAft>
              <a:buNone/>
            </a:pPr>
            <a:r>
              <a:rPr lang="en" sz="1600">
                <a:highlight>
                  <a:schemeClr val="lt1"/>
                </a:highlight>
                <a:latin typeface="Arial"/>
                <a:ea typeface="Arial"/>
                <a:cs typeface="Arial"/>
                <a:sym typeface="Arial"/>
              </a:rPr>
              <a:t>3.The algorithm is versatile, Can be used for multiple purposes.</a:t>
            </a:r>
            <a:endParaRPr sz="1600">
              <a:highlight>
                <a:schemeClr val="lt1"/>
              </a:highlight>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Clustering Algorithm(EM Gaussian Mixture Model)</a:t>
            </a:r>
            <a:endParaRPr/>
          </a:p>
        </p:txBody>
      </p:sp>
      <p:sp>
        <p:nvSpPr>
          <p:cNvPr id="244" name="Google Shape;244;p44"/>
          <p:cNvSpPr txBox="1">
            <a:spLocks noGrp="1"/>
          </p:cNvSpPr>
          <p:nvPr>
            <p:ph type="body" idx="1"/>
          </p:nvPr>
        </p:nvSpPr>
        <p:spPr>
          <a:xfrm>
            <a:off x="311700" y="1229875"/>
            <a:ext cx="8397600" cy="3339000"/>
          </a:xfrm>
          <a:prstGeom prst="rect">
            <a:avLst/>
          </a:prstGeom>
        </p:spPr>
        <p:txBody>
          <a:bodyPr spcFirstLastPara="1" wrap="square" lIns="91425" tIns="91425" rIns="91425" bIns="91425" anchor="t" anchorCtr="0">
            <a:normAutofit/>
          </a:bodyPr>
          <a:lstStyle/>
          <a:p>
            <a:pPr marL="0" marR="0" lvl="0" indent="0" algn="just" rtl="0">
              <a:lnSpc>
                <a:spcPct val="115000"/>
              </a:lnSpc>
              <a:spcBef>
                <a:spcPts val="0"/>
              </a:spcBef>
              <a:spcAft>
                <a:spcPts val="0"/>
              </a:spcAft>
              <a:buNone/>
            </a:pPr>
            <a:endParaRPr sz="1600">
              <a:latin typeface="Arial"/>
              <a:ea typeface="Arial"/>
              <a:cs typeface="Arial"/>
              <a:sym typeface="Arial"/>
            </a:endParaRPr>
          </a:p>
          <a:p>
            <a:pPr marL="0" marR="0" lvl="0" indent="0" algn="just" rtl="0">
              <a:lnSpc>
                <a:spcPct val="115000"/>
              </a:lnSpc>
              <a:spcBef>
                <a:spcPts val="1200"/>
              </a:spcBef>
              <a:spcAft>
                <a:spcPts val="0"/>
              </a:spcAft>
              <a:buNone/>
            </a:pPr>
            <a:r>
              <a:rPr lang="en" sz="1600">
                <a:latin typeface="Arial"/>
                <a:ea typeface="Arial"/>
                <a:cs typeface="Arial"/>
                <a:sym typeface="Arial"/>
              </a:rPr>
              <a:t>Gaussian Mixture Models (GMMs) give us more flexibility than K-Means. With GMMs we assume that the data points are Gaussian distributed; this is a less restrictive assumption than saying they are circular by using the mean. That way, we have two parameters to describe the shape of the clusters: the mean and the standard deviation! Taking an example in two dimensions, this means that the clusters can take any kind of elliptical shape (since we have standard deviation in both the x and y directions). Thus, each Gaussian distribution is assigned to a single cluster.</a:t>
            </a:r>
            <a:endParaRPr sz="1600">
              <a:latin typeface="Arial"/>
              <a:ea typeface="Arial"/>
              <a:cs typeface="Arial"/>
              <a:sym typeface="Arial"/>
            </a:endParaRPr>
          </a:p>
          <a:p>
            <a:pPr marL="0" marR="0" lvl="0" indent="0" algn="just" rtl="0">
              <a:lnSpc>
                <a:spcPct val="115000"/>
              </a:lnSpc>
              <a:spcBef>
                <a:spcPts val="1200"/>
              </a:spcBef>
              <a:spcAft>
                <a:spcPts val="1200"/>
              </a:spcAft>
              <a:buNone/>
            </a:pPr>
            <a:endParaRPr>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Cont… for Clustering Algorithm(EM Gaussian Mixture Model)</a:t>
            </a:r>
            <a:endParaRPr/>
          </a:p>
        </p:txBody>
      </p:sp>
      <p:sp>
        <p:nvSpPr>
          <p:cNvPr id="250" name="Google Shape;250;p45"/>
          <p:cNvSpPr txBox="1">
            <a:spLocks noGrp="1"/>
          </p:cNvSpPr>
          <p:nvPr>
            <p:ph type="body" idx="1"/>
          </p:nvPr>
        </p:nvSpPr>
        <p:spPr>
          <a:xfrm>
            <a:off x="311700" y="1578325"/>
            <a:ext cx="8520600" cy="2990400"/>
          </a:xfrm>
          <a:prstGeom prst="rect">
            <a:avLst/>
          </a:prstGeom>
        </p:spPr>
        <p:txBody>
          <a:bodyPr spcFirstLastPara="1" wrap="square" lIns="91425" tIns="91425" rIns="91425" bIns="91425" anchor="t" anchorCtr="0">
            <a:normAutofit/>
          </a:bodyPr>
          <a:lstStyle/>
          <a:p>
            <a:pPr marL="0" lvl="0" indent="0" algn="just" rtl="0">
              <a:spcBef>
                <a:spcPts val="0"/>
              </a:spcBef>
              <a:spcAft>
                <a:spcPts val="1200"/>
              </a:spcAft>
              <a:buNone/>
            </a:pPr>
            <a:r>
              <a:rPr lang="en" sz="1600">
                <a:latin typeface="Arial"/>
                <a:ea typeface="Arial"/>
                <a:cs typeface="Arial"/>
                <a:sym typeface="Arial"/>
              </a:rPr>
              <a:t>There are really 2 key advantages to using GMMs. Firstly GMMs are a lot more flexible in terms of cluster covariance than K-Means; due to the standard deviation parameter, the clusters can take on any ellipse shape, rather than being restricted to circles. K-Means is actually a special case of GMM in which each cluster’s covariance along all dimensions approaches 0. Secondly, since GMMs use probabilities, they can have multiple clusters per data point. So if a data point is in the middle of two overlapping clusters, we can simply define its class by saying it belongs X-percent to class 1 and Y-percent to class 2. I.e GMMs support mixed membership.</a:t>
            </a:r>
            <a:endParaRPr sz="16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6</Slides>
  <Notes>6</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 Dark</vt:lpstr>
      <vt:lpstr>Clustering Algorithm(K- Means)</vt:lpstr>
      <vt:lpstr>Cont.. Clustering Algorithm(K- Means)</vt:lpstr>
      <vt:lpstr>Clustering Algorithm(KNN)</vt:lpstr>
      <vt:lpstr>Cont ..  Clustering Algorithm(KNN)</vt:lpstr>
      <vt:lpstr>Clustering Algorithm(EM Gaussian Mixture Model)</vt:lpstr>
      <vt:lpstr>Cont… for Clustering Algorithm(EM Gaussian Mixture Model)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Clustering Algorithm(K- Means)</dc:title>
  <cp:revision>7</cp:revision>
  <dcterms:modified xsi:type="dcterms:W3CDTF">2022-04-07T00:51:49Z</dcterms:modified>
</cp:coreProperties>
</file>