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312" r:id="rId11"/>
  </p:sldIdLst>
  <p:sldSz cx="9144000" cy="5143500" type="screen16x9"/>
  <p:notesSz cx="6858000" cy="9144000"/>
  <p:embeddedFontLst>
    <p:embeddedFont>
      <p:font typeface="Roboto" panose="02000000000000000000" pitchFamily="2"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990"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21668a6341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21668a6341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1abd5244af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11abd5244a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20f4fe3287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20f4fe328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235d56ce2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235d56ce2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20f4fe3287_6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20f4fe3287_6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1abd5244a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1abd5244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1abd5244a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1abd5244a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20f4fe3287_6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20f4fe3287_6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2346563ad6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2346563ad6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230f406080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230f406080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744575"/>
            <a:ext cx="8520600" cy="1014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Data Discretization</a:t>
            </a:r>
            <a:endParaRPr/>
          </a:p>
          <a:p>
            <a:pPr marL="0" lvl="0" indent="0" algn="ctr" rtl="0">
              <a:spcBef>
                <a:spcPts val="0"/>
              </a:spcBef>
              <a:spcAft>
                <a:spcPts val="0"/>
              </a:spcAft>
              <a:buNone/>
            </a:pPr>
            <a:r>
              <a:rPr lang="en" sz="2000">
                <a:solidFill>
                  <a:srgbClr val="FF0000"/>
                </a:solidFill>
                <a:latin typeface="Roboto"/>
                <a:ea typeface="Roboto"/>
                <a:cs typeface="Roboto"/>
                <a:sym typeface="Roboto"/>
              </a:rPr>
              <a:t>GROUP-8</a:t>
            </a:r>
            <a:endParaRPr/>
          </a:p>
        </p:txBody>
      </p:sp>
      <p:sp>
        <p:nvSpPr>
          <p:cNvPr id="3" name="Subtitle 2">
            <a:extLst>
              <a:ext uri="{FF2B5EF4-FFF2-40B4-BE49-F238E27FC236}">
                <a16:creationId xmlns:a16="http://schemas.microsoft.com/office/drawing/2014/main" id="{44F94CDA-F9E3-4763-9BD4-D840BEB161FB}"/>
              </a:ext>
            </a:extLst>
          </p:cNvPr>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85" name="Google Shape;385;p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86" name="Google Shape;386;p6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Topics Covered </a:t>
            </a:r>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lnSpc>
                <a:spcPct val="95000"/>
              </a:lnSpc>
              <a:spcBef>
                <a:spcPts val="0"/>
              </a:spcBef>
              <a:spcAft>
                <a:spcPts val="0"/>
              </a:spcAft>
              <a:buSzPts val="2000"/>
              <a:buFont typeface="Arial"/>
              <a:buChar char="➢"/>
            </a:pPr>
            <a:r>
              <a:rPr lang="en" sz="2000">
                <a:latin typeface="Arial"/>
                <a:ea typeface="Arial"/>
                <a:cs typeface="Arial"/>
                <a:sym typeface="Arial"/>
              </a:rPr>
              <a:t>What is Data Discretization?</a:t>
            </a:r>
            <a:endParaRPr sz="2000">
              <a:latin typeface="Arial"/>
              <a:ea typeface="Arial"/>
              <a:cs typeface="Arial"/>
              <a:sym typeface="Arial"/>
            </a:endParaRPr>
          </a:p>
          <a:p>
            <a:pPr marL="457200" lvl="0" indent="-355600" algn="l" rtl="0">
              <a:lnSpc>
                <a:spcPct val="95000"/>
              </a:lnSpc>
              <a:spcBef>
                <a:spcPts val="0"/>
              </a:spcBef>
              <a:spcAft>
                <a:spcPts val="0"/>
              </a:spcAft>
              <a:buSzPts val="2000"/>
              <a:buFont typeface="Arial"/>
              <a:buChar char="➢"/>
            </a:pPr>
            <a:r>
              <a:rPr lang="en" sz="2000">
                <a:latin typeface="Arial"/>
                <a:ea typeface="Arial"/>
                <a:cs typeface="Arial"/>
                <a:sym typeface="Arial"/>
              </a:rPr>
              <a:t>Why is it used?</a:t>
            </a:r>
            <a:endParaRPr sz="2000">
              <a:latin typeface="Arial"/>
              <a:ea typeface="Arial"/>
              <a:cs typeface="Arial"/>
              <a:sym typeface="Arial"/>
            </a:endParaRPr>
          </a:p>
          <a:p>
            <a:pPr marL="457200" lvl="0" indent="-355600" algn="l" rtl="0">
              <a:lnSpc>
                <a:spcPct val="106999"/>
              </a:lnSpc>
              <a:spcBef>
                <a:spcPts val="0"/>
              </a:spcBef>
              <a:spcAft>
                <a:spcPts val="0"/>
              </a:spcAft>
              <a:buSzPts val="2000"/>
              <a:buFont typeface="Arial"/>
              <a:buChar char="➢"/>
            </a:pPr>
            <a:r>
              <a:rPr lang="en" sz="2000">
                <a:latin typeface="Arial"/>
                <a:ea typeface="Arial"/>
                <a:cs typeface="Arial"/>
                <a:sym typeface="Arial"/>
              </a:rPr>
              <a:t>What are the steps involved in Data Discretization.?</a:t>
            </a:r>
            <a:endParaRPr sz="2000">
              <a:latin typeface="Arial"/>
              <a:ea typeface="Arial"/>
              <a:cs typeface="Arial"/>
              <a:sym typeface="Arial"/>
            </a:endParaRPr>
          </a:p>
          <a:p>
            <a:pPr marL="457200" lvl="0" indent="-355600" algn="l" rtl="0">
              <a:lnSpc>
                <a:spcPct val="106999"/>
              </a:lnSpc>
              <a:spcBef>
                <a:spcPts val="0"/>
              </a:spcBef>
              <a:spcAft>
                <a:spcPts val="0"/>
              </a:spcAft>
              <a:buSzPts val="2000"/>
              <a:buFont typeface="Arial"/>
              <a:buChar char="➢"/>
            </a:pPr>
            <a:r>
              <a:rPr lang="en" sz="2000">
                <a:latin typeface="Arial"/>
                <a:ea typeface="Arial"/>
                <a:cs typeface="Arial"/>
                <a:sym typeface="Arial"/>
              </a:rPr>
              <a:t>Explain Entropy based Discretization and types, with formulas?</a:t>
            </a:r>
            <a:endParaRPr sz="2000">
              <a:latin typeface="Arial"/>
              <a:ea typeface="Arial"/>
              <a:cs typeface="Arial"/>
              <a:sym typeface="Arial"/>
            </a:endParaRPr>
          </a:p>
          <a:p>
            <a:pPr marL="457200" lvl="0" indent="-355600" algn="l" rtl="0">
              <a:lnSpc>
                <a:spcPct val="95000"/>
              </a:lnSpc>
              <a:spcBef>
                <a:spcPts val="0"/>
              </a:spcBef>
              <a:spcAft>
                <a:spcPts val="0"/>
              </a:spcAft>
              <a:buSzPts val="2000"/>
              <a:buFont typeface="Arial"/>
              <a:buChar char="➢"/>
            </a:pPr>
            <a:r>
              <a:rPr lang="en" sz="2000">
                <a:latin typeface="Arial"/>
                <a:ea typeface="Arial"/>
                <a:cs typeface="Arial"/>
                <a:sym typeface="Arial"/>
              </a:rPr>
              <a:t>Types of Data Discretization</a:t>
            </a:r>
            <a:endParaRPr sz="2000">
              <a:latin typeface="Arial"/>
              <a:ea typeface="Arial"/>
              <a:cs typeface="Arial"/>
              <a:sym typeface="Arial"/>
            </a:endParaRPr>
          </a:p>
          <a:p>
            <a:pPr marL="457200" lvl="0" indent="-355600" algn="l" rtl="0">
              <a:lnSpc>
                <a:spcPct val="95000"/>
              </a:lnSpc>
              <a:spcBef>
                <a:spcPts val="0"/>
              </a:spcBef>
              <a:spcAft>
                <a:spcPts val="0"/>
              </a:spcAft>
              <a:buSzPts val="2000"/>
              <a:buFont typeface="Arial"/>
              <a:buChar char="➢"/>
            </a:pPr>
            <a:r>
              <a:rPr lang="en" sz="2000">
                <a:latin typeface="Arial"/>
                <a:ea typeface="Arial"/>
                <a:cs typeface="Arial"/>
                <a:sym typeface="Arial"/>
              </a:rPr>
              <a:t>Approach of Data Discretization</a:t>
            </a:r>
            <a:endParaRPr sz="2000">
              <a:latin typeface="Arial"/>
              <a:ea typeface="Arial"/>
              <a:cs typeface="Arial"/>
              <a:sym typeface="Arial"/>
            </a:endParaRPr>
          </a:p>
          <a:p>
            <a:pPr marL="457200" lvl="0" indent="-355600" algn="l" rtl="0">
              <a:lnSpc>
                <a:spcPct val="95000"/>
              </a:lnSpc>
              <a:spcBef>
                <a:spcPts val="0"/>
              </a:spcBef>
              <a:spcAft>
                <a:spcPts val="0"/>
              </a:spcAft>
              <a:buSzPts val="2000"/>
              <a:buFont typeface="Arial"/>
              <a:buChar char="➢"/>
            </a:pPr>
            <a:r>
              <a:rPr lang="en" sz="2000">
                <a:latin typeface="Arial"/>
                <a:ea typeface="Arial"/>
                <a:cs typeface="Arial"/>
                <a:sym typeface="Arial"/>
              </a:rPr>
              <a:t>Methods used by our Team</a:t>
            </a:r>
            <a:endParaRPr sz="2000">
              <a:latin typeface="Arial"/>
              <a:ea typeface="Arial"/>
              <a:cs typeface="Arial"/>
              <a:sym typeface="Arial"/>
            </a:endParaRPr>
          </a:p>
          <a:p>
            <a:pPr marL="457200" lvl="0" indent="-355600" algn="l" rtl="0">
              <a:lnSpc>
                <a:spcPct val="95000"/>
              </a:lnSpc>
              <a:spcBef>
                <a:spcPts val="0"/>
              </a:spcBef>
              <a:spcAft>
                <a:spcPts val="0"/>
              </a:spcAft>
              <a:buSzPts val="2000"/>
              <a:buFont typeface="Arial"/>
              <a:buChar char="➢"/>
            </a:pPr>
            <a:r>
              <a:rPr lang="en" sz="2000">
                <a:latin typeface="Arial"/>
                <a:ea typeface="Arial"/>
                <a:cs typeface="Arial"/>
                <a:sym typeface="Arial"/>
              </a:rPr>
              <a:t>Code Demo</a:t>
            </a:r>
            <a:endParaRPr sz="2000">
              <a:latin typeface="Arial"/>
              <a:ea typeface="Arial"/>
              <a:cs typeface="Arial"/>
              <a:sym typeface="Arial"/>
            </a:endParaRPr>
          </a:p>
          <a:p>
            <a:pPr marL="457200" lvl="0" indent="-355600" algn="l" rtl="0">
              <a:lnSpc>
                <a:spcPct val="95000"/>
              </a:lnSpc>
              <a:spcBef>
                <a:spcPts val="0"/>
              </a:spcBef>
              <a:spcAft>
                <a:spcPts val="0"/>
              </a:spcAft>
              <a:buSzPts val="2000"/>
              <a:buFont typeface="Arial"/>
              <a:buChar char="➢"/>
            </a:pPr>
            <a:r>
              <a:rPr lang="en" sz="2000">
                <a:latin typeface="Arial"/>
                <a:ea typeface="Arial"/>
                <a:cs typeface="Arial"/>
                <a:sym typeface="Arial"/>
              </a:rPr>
              <a:t>Binning Discretization</a:t>
            </a:r>
            <a:endParaRPr sz="2000">
              <a:latin typeface="Arial"/>
              <a:ea typeface="Arial"/>
              <a:cs typeface="Arial"/>
              <a:sym typeface="Arial"/>
            </a:endParaRPr>
          </a:p>
          <a:p>
            <a:pPr marL="457200" lvl="0" indent="-355600" algn="l" rtl="0">
              <a:lnSpc>
                <a:spcPct val="95000"/>
              </a:lnSpc>
              <a:spcBef>
                <a:spcPts val="0"/>
              </a:spcBef>
              <a:spcAft>
                <a:spcPts val="0"/>
              </a:spcAft>
              <a:buSzPts val="2000"/>
              <a:buFont typeface="Arial"/>
              <a:buChar char="➢"/>
            </a:pPr>
            <a:r>
              <a:rPr lang="en" sz="2000">
                <a:latin typeface="Arial"/>
                <a:ea typeface="Arial"/>
                <a:cs typeface="Arial"/>
                <a:sym typeface="Arial"/>
              </a:rPr>
              <a:t>Histogram Analysis</a:t>
            </a:r>
            <a:endParaRPr sz="2000">
              <a:latin typeface="Arial"/>
              <a:ea typeface="Arial"/>
              <a:cs typeface="Arial"/>
              <a:sym typeface="Arial"/>
            </a:endParaRPr>
          </a:p>
          <a:p>
            <a:pPr marL="457200" lvl="0" indent="-355600" algn="l" rtl="0">
              <a:lnSpc>
                <a:spcPct val="95000"/>
              </a:lnSpc>
              <a:spcBef>
                <a:spcPts val="0"/>
              </a:spcBef>
              <a:spcAft>
                <a:spcPts val="0"/>
              </a:spcAft>
              <a:buSzPts val="2000"/>
              <a:buFont typeface="Arial"/>
              <a:buChar char="➢"/>
            </a:pPr>
            <a:r>
              <a:rPr lang="en" sz="2000">
                <a:latin typeface="Arial"/>
                <a:ea typeface="Arial"/>
                <a:cs typeface="Arial"/>
                <a:sym typeface="Arial"/>
              </a:rPr>
              <a:t>Cluster Analysis</a:t>
            </a:r>
            <a:endParaRPr sz="2000">
              <a:latin typeface="Arial"/>
              <a:ea typeface="Arial"/>
              <a:cs typeface="Arial"/>
              <a:sym typeface="Arial"/>
            </a:endParaRPr>
          </a:p>
          <a:p>
            <a:pPr marL="0" lvl="0" indent="0" algn="l" rtl="0">
              <a:lnSpc>
                <a:spcPct val="95000"/>
              </a:lnSpc>
              <a:spcBef>
                <a:spcPts val="1200"/>
              </a:spcBef>
              <a:spcAft>
                <a:spcPts val="0"/>
              </a:spcAft>
              <a:buSzPts val="688"/>
              <a:buNone/>
            </a:pPr>
            <a:endParaRPr sz="1600" b="1"/>
          </a:p>
          <a:p>
            <a:pPr marL="0" lvl="0" indent="0" algn="l" rtl="0">
              <a:lnSpc>
                <a:spcPct val="95000"/>
              </a:lnSpc>
              <a:spcBef>
                <a:spcPts val="1200"/>
              </a:spcBef>
              <a:spcAft>
                <a:spcPts val="0"/>
              </a:spcAft>
              <a:buSzPts val="688"/>
              <a:buNone/>
            </a:pPr>
            <a:endParaRPr sz="1600" b="1"/>
          </a:p>
          <a:p>
            <a:pPr marL="0" lvl="0" indent="0" algn="l" rtl="0">
              <a:lnSpc>
                <a:spcPct val="95000"/>
              </a:lnSpc>
              <a:spcBef>
                <a:spcPts val="1200"/>
              </a:spcBef>
              <a:spcAft>
                <a:spcPts val="1200"/>
              </a:spcAft>
              <a:buSzPts val="688"/>
              <a:buNone/>
            </a:pPr>
            <a:endParaRPr sz="16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Cont.. Topics covered</a:t>
            </a:r>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lnSpc>
                <a:spcPct val="95000"/>
              </a:lnSpc>
              <a:spcBef>
                <a:spcPts val="0"/>
              </a:spcBef>
              <a:spcAft>
                <a:spcPts val="0"/>
              </a:spcAft>
              <a:buSzPts val="2000"/>
              <a:buChar char="➢"/>
            </a:pPr>
            <a:r>
              <a:rPr lang="en" sz="2000"/>
              <a:t>Types of Clustering Algorithms</a:t>
            </a:r>
            <a:endParaRPr sz="2000"/>
          </a:p>
          <a:p>
            <a:pPr marL="457200" lvl="0" indent="-355600" algn="l" rtl="0">
              <a:lnSpc>
                <a:spcPct val="95000"/>
              </a:lnSpc>
              <a:spcBef>
                <a:spcPts val="0"/>
              </a:spcBef>
              <a:spcAft>
                <a:spcPts val="0"/>
              </a:spcAft>
              <a:buSzPts val="2000"/>
              <a:buChar char="➢"/>
            </a:pPr>
            <a:r>
              <a:rPr lang="en" sz="2000"/>
              <a:t>Clustering Algorithms(K - means, KNN, EM Model, Density Based)</a:t>
            </a:r>
            <a:endParaRPr sz="2000"/>
          </a:p>
          <a:p>
            <a:pPr marL="457200" lvl="0" indent="-355600" algn="l" rtl="0">
              <a:lnSpc>
                <a:spcPct val="95000"/>
              </a:lnSpc>
              <a:spcBef>
                <a:spcPts val="0"/>
              </a:spcBef>
              <a:spcAft>
                <a:spcPts val="0"/>
              </a:spcAft>
              <a:buSzPts val="2000"/>
              <a:buChar char="➢"/>
            </a:pPr>
            <a:r>
              <a:rPr lang="en" sz="2000"/>
              <a:t>Binning Discretization</a:t>
            </a:r>
            <a:endParaRPr sz="2000"/>
          </a:p>
          <a:p>
            <a:pPr marL="457200" lvl="0" indent="-355600" algn="l" rtl="0">
              <a:lnSpc>
                <a:spcPct val="95000"/>
              </a:lnSpc>
              <a:spcBef>
                <a:spcPts val="0"/>
              </a:spcBef>
              <a:spcAft>
                <a:spcPts val="0"/>
              </a:spcAft>
              <a:buSzPts val="2000"/>
              <a:buChar char="➢"/>
            </a:pPr>
            <a:r>
              <a:rPr lang="en" sz="2000"/>
              <a:t>Types of Binning Discretization</a:t>
            </a:r>
            <a:endParaRPr sz="2000"/>
          </a:p>
          <a:p>
            <a:pPr marL="457200" lvl="0" indent="-355600" algn="l" rtl="0">
              <a:lnSpc>
                <a:spcPct val="95000"/>
              </a:lnSpc>
              <a:spcBef>
                <a:spcPts val="0"/>
              </a:spcBef>
              <a:spcAft>
                <a:spcPts val="0"/>
              </a:spcAft>
              <a:buSzPts val="2000"/>
              <a:buChar char="➢"/>
            </a:pPr>
            <a:r>
              <a:rPr lang="en" sz="2000"/>
              <a:t>Smoothing Data using Binning Discretization</a:t>
            </a:r>
            <a:endParaRPr sz="2000"/>
          </a:p>
          <a:p>
            <a:pPr marL="457200" lvl="0" indent="-355600" algn="l" rtl="0">
              <a:lnSpc>
                <a:spcPct val="95000"/>
              </a:lnSpc>
              <a:spcBef>
                <a:spcPts val="0"/>
              </a:spcBef>
              <a:spcAft>
                <a:spcPts val="0"/>
              </a:spcAft>
              <a:buSzPts val="2000"/>
              <a:buChar char="➢"/>
            </a:pPr>
            <a:r>
              <a:rPr lang="en" sz="2000"/>
              <a:t>Data Discretization using correlation analysis</a:t>
            </a:r>
            <a:endParaRPr sz="2000"/>
          </a:p>
          <a:p>
            <a:pPr marL="457200" lvl="0" indent="-355600" algn="l" rtl="0">
              <a:lnSpc>
                <a:spcPct val="95000"/>
              </a:lnSpc>
              <a:spcBef>
                <a:spcPts val="0"/>
              </a:spcBef>
              <a:spcAft>
                <a:spcPts val="0"/>
              </a:spcAft>
              <a:buSzPts val="2000"/>
              <a:buChar char="➢"/>
            </a:pPr>
            <a:r>
              <a:rPr lang="en" sz="2000"/>
              <a:t>Discernibility Algorithm</a:t>
            </a:r>
            <a:endParaRPr sz="2000"/>
          </a:p>
          <a:p>
            <a:pPr marL="457200" lvl="0" indent="-355600" algn="l" rtl="0">
              <a:lnSpc>
                <a:spcPct val="95000"/>
              </a:lnSpc>
              <a:spcBef>
                <a:spcPts val="0"/>
              </a:spcBef>
              <a:spcAft>
                <a:spcPts val="0"/>
              </a:spcAft>
              <a:buSzPts val="2000"/>
              <a:buChar char="➢"/>
            </a:pPr>
            <a:r>
              <a:rPr lang="en" sz="2000"/>
              <a:t>Code Demo</a:t>
            </a:r>
            <a:endParaRPr sz="2000"/>
          </a:p>
          <a:p>
            <a:pPr marL="457200" lvl="0" indent="-355600" algn="l" rtl="0">
              <a:lnSpc>
                <a:spcPct val="95000"/>
              </a:lnSpc>
              <a:spcBef>
                <a:spcPts val="0"/>
              </a:spcBef>
              <a:spcAft>
                <a:spcPts val="0"/>
              </a:spcAft>
              <a:buSzPts val="2000"/>
              <a:buChar char="➢"/>
            </a:pPr>
            <a:r>
              <a:rPr lang="en" sz="2000"/>
              <a:t>Summary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discretization</a:t>
            </a:r>
            <a:endParaRPr/>
          </a:p>
        </p:txBody>
      </p:sp>
      <p:sp>
        <p:nvSpPr>
          <p:cNvPr id="73" name="Google Shape;7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300"/>
              <a:t>Data discretization is a way of turning a large number of data values into smaller ones, making data interpretation and management easier.</a:t>
            </a:r>
            <a:endParaRPr sz="2300"/>
          </a:p>
          <a:p>
            <a:pPr marL="0" lvl="0" indent="0" algn="l" rtl="0">
              <a:spcBef>
                <a:spcPts val="1200"/>
              </a:spcBef>
              <a:spcAft>
                <a:spcPts val="1200"/>
              </a:spcAft>
              <a:buNone/>
            </a:pPr>
            <a:r>
              <a:rPr lang="en" sz="2300"/>
              <a:t>In other words,Data discretization is a method of transforming continuous data attribute values into a finite set of intervals with minimal data loss.</a:t>
            </a:r>
            <a:endParaRPr sz="23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Forms of data discretization</a:t>
            </a:r>
            <a:endParaRPr/>
          </a:p>
        </p:txBody>
      </p:sp>
      <p:sp>
        <p:nvSpPr>
          <p:cNvPr id="79" name="Google Shape;79;p17"/>
          <p:cNvSpPr txBox="1">
            <a:spLocks noGrp="1"/>
          </p:cNvSpPr>
          <p:nvPr>
            <p:ph type="body" idx="1"/>
          </p:nvPr>
        </p:nvSpPr>
        <p:spPr>
          <a:xfrm>
            <a:off x="311700" y="1152475"/>
            <a:ext cx="8520600" cy="3416400"/>
          </a:xfrm>
          <a:prstGeom prst="rect">
            <a:avLst/>
          </a:prstGeom>
          <a:noFill/>
        </p:spPr>
        <p:txBody>
          <a:bodyPr spcFirstLastPara="1" wrap="square" lIns="91425" tIns="91425" rIns="91425" bIns="91425" anchor="t" anchorCtr="0">
            <a:normAutofit/>
          </a:bodyPr>
          <a:lstStyle/>
          <a:p>
            <a:pPr marL="0" lvl="0" indent="0" algn="l" rtl="0">
              <a:spcBef>
                <a:spcPts val="0"/>
              </a:spcBef>
              <a:spcAft>
                <a:spcPts val="0"/>
              </a:spcAft>
              <a:buNone/>
            </a:pPr>
            <a:r>
              <a:rPr lang="en" sz="1900"/>
              <a:t>There are two forms of data discretization </a:t>
            </a:r>
            <a:endParaRPr sz="1900"/>
          </a:p>
          <a:p>
            <a:pPr marL="0" lvl="0" indent="0" algn="l" rtl="0">
              <a:spcBef>
                <a:spcPts val="1200"/>
              </a:spcBef>
              <a:spcAft>
                <a:spcPts val="0"/>
              </a:spcAft>
              <a:buNone/>
            </a:pPr>
            <a:r>
              <a:rPr lang="en" sz="1900" b="1"/>
              <a:t>Supervised discretization</a:t>
            </a:r>
            <a:endParaRPr sz="1900" b="1"/>
          </a:p>
          <a:p>
            <a:pPr marL="0" lvl="0" indent="0" algn="l" rtl="0">
              <a:spcBef>
                <a:spcPts val="1200"/>
              </a:spcBef>
              <a:spcAft>
                <a:spcPts val="0"/>
              </a:spcAft>
              <a:buNone/>
            </a:pPr>
            <a:r>
              <a:rPr lang="en" sz="1900"/>
              <a:t>Supervised discretization refers to a method in which the class data is used. </a:t>
            </a:r>
            <a:endParaRPr sz="1900" b="1"/>
          </a:p>
          <a:p>
            <a:pPr marL="0" lvl="0" indent="0" algn="l" rtl="0">
              <a:spcBef>
                <a:spcPts val="1200"/>
              </a:spcBef>
              <a:spcAft>
                <a:spcPts val="0"/>
              </a:spcAft>
              <a:buNone/>
            </a:pPr>
            <a:r>
              <a:rPr lang="en" sz="1900" b="1"/>
              <a:t>Unsupervised discretization</a:t>
            </a:r>
            <a:r>
              <a:rPr lang="en" sz="1900"/>
              <a:t> </a:t>
            </a:r>
            <a:endParaRPr sz="1900"/>
          </a:p>
          <a:p>
            <a:pPr marL="0" lvl="0" indent="0" algn="l" rtl="0">
              <a:spcBef>
                <a:spcPts val="1200"/>
              </a:spcBef>
              <a:spcAft>
                <a:spcPts val="1200"/>
              </a:spcAft>
              <a:buNone/>
            </a:pPr>
            <a:r>
              <a:rPr lang="en" sz="1900"/>
              <a:t>Unsupervised discretization refers to a method depending upon the way which operation proceeds. It means it works on the top-down splitting strategy and bottom-up merging strategy.</a:t>
            </a:r>
            <a:endParaRPr sz="25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Example of Data discretization</a:t>
            </a:r>
            <a:endParaRPr/>
          </a:p>
        </p:txBody>
      </p:sp>
      <p:sp>
        <p:nvSpPr>
          <p:cNvPr id="85" name="Google Shape;85;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770"/>
              <a:buNone/>
            </a:pPr>
            <a:r>
              <a:rPr lang="en" sz="1660" dirty="0"/>
              <a:t>Data before discretization</a:t>
            </a:r>
            <a:endParaRPr sz="1660" dirty="0"/>
          </a:p>
          <a:p>
            <a:pPr marL="457200" lvl="0" indent="457200" algn="l" rtl="0">
              <a:lnSpc>
                <a:spcPct val="80000"/>
              </a:lnSpc>
              <a:spcBef>
                <a:spcPts val="1200"/>
              </a:spcBef>
              <a:spcAft>
                <a:spcPts val="0"/>
              </a:spcAft>
              <a:buSzPts val="770"/>
              <a:buNone/>
            </a:pPr>
            <a:r>
              <a:rPr lang="en" sz="1660" dirty="0"/>
              <a:t>Age              </a:t>
            </a:r>
            <a:r>
              <a:rPr lang="en" sz="1240" b="1" dirty="0"/>
              <a:t>1,5,9,4,7,11,14,17,13,18, 19,31,33,36,42,44,46,70,74,78,77</a:t>
            </a:r>
            <a:endParaRPr sz="1380" b="1" dirty="0">
              <a:latin typeface="Arial"/>
              <a:ea typeface="Arial"/>
              <a:cs typeface="Arial"/>
              <a:sym typeface="Arial"/>
            </a:endParaRPr>
          </a:p>
          <a:p>
            <a:pPr marL="0" lvl="0" indent="0" algn="l" rtl="0">
              <a:lnSpc>
                <a:spcPct val="95000"/>
              </a:lnSpc>
              <a:spcBef>
                <a:spcPts val="0"/>
              </a:spcBef>
              <a:spcAft>
                <a:spcPts val="0"/>
              </a:spcAft>
              <a:buSzPts val="770"/>
              <a:buNone/>
            </a:pPr>
            <a:endParaRPr sz="1660" dirty="0"/>
          </a:p>
          <a:p>
            <a:pPr marL="0" lvl="0" indent="0" algn="l" rtl="0">
              <a:lnSpc>
                <a:spcPct val="95000"/>
              </a:lnSpc>
              <a:spcBef>
                <a:spcPts val="1200"/>
              </a:spcBef>
              <a:spcAft>
                <a:spcPts val="0"/>
              </a:spcAft>
              <a:buSzPts val="770"/>
              <a:buNone/>
            </a:pPr>
            <a:r>
              <a:rPr lang="en" sz="1660" dirty="0"/>
              <a:t>Data after discretization</a:t>
            </a:r>
            <a:endParaRPr sz="1660" dirty="0"/>
          </a:p>
          <a:p>
            <a:pPr marL="0" lvl="0" indent="0" algn="l" rtl="0">
              <a:lnSpc>
                <a:spcPct val="95000"/>
              </a:lnSpc>
              <a:spcBef>
                <a:spcPts val="1200"/>
              </a:spcBef>
              <a:spcAft>
                <a:spcPts val="0"/>
              </a:spcAft>
              <a:buSzPts val="770"/>
              <a:buNone/>
            </a:pPr>
            <a:r>
              <a:rPr lang="en" sz="1660" dirty="0"/>
              <a:t>		Child 				</a:t>
            </a:r>
            <a:r>
              <a:rPr lang="en" sz="1240" b="1" dirty="0"/>
              <a:t>1,5,9,4,7,</a:t>
            </a:r>
            <a:endParaRPr sz="1660" dirty="0"/>
          </a:p>
          <a:p>
            <a:pPr marL="0" lvl="0" indent="0" algn="l" rtl="0">
              <a:lnSpc>
                <a:spcPct val="95000"/>
              </a:lnSpc>
              <a:spcBef>
                <a:spcPts val="1200"/>
              </a:spcBef>
              <a:spcAft>
                <a:spcPts val="0"/>
              </a:spcAft>
              <a:buSzPts val="770"/>
              <a:buNone/>
            </a:pPr>
            <a:r>
              <a:rPr lang="en" sz="1660" dirty="0"/>
              <a:t>		Young				</a:t>
            </a:r>
            <a:r>
              <a:rPr lang="en" sz="1240" b="1" dirty="0"/>
              <a:t>11,14,17,13,18, 19</a:t>
            </a:r>
            <a:endParaRPr sz="1660" dirty="0"/>
          </a:p>
          <a:p>
            <a:pPr marL="0" lvl="0" indent="0" algn="l" rtl="0">
              <a:lnSpc>
                <a:spcPct val="95000"/>
              </a:lnSpc>
              <a:spcBef>
                <a:spcPts val="1200"/>
              </a:spcBef>
              <a:spcAft>
                <a:spcPts val="0"/>
              </a:spcAft>
              <a:buSzPts val="770"/>
              <a:buNone/>
            </a:pPr>
            <a:r>
              <a:rPr lang="en" sz="1660" dirty="0"/>
              <a:t>		Mature				</a:t>
            </a:r>
            <a:r>
              <a:rPr lang="en" sz="1240" b="1" dirty="0"/>
              <a:t>31,33,36,42,44,46,</a:t>
            </a:r>
            <a:endParaRPr sz="1660" dirty="0"/>
          </a:p>
          <a:p>
            <a:pPr marL="0" lvl="0" indent="0" algn="l" rtl="0">
              <a:lnSpc>
                <a:spcPct val="95000"/>
              </a:lnSpc>
              <a:spcBef>
                <a:spcPts val="1200"/>
              </a:spcBef>
              <a:spcAft>
                <a:spcPts val="0"/>
              </a:spcAft>
              <a:buSzPts val="770"/>
              <a:buNone/>
            </a:pPr>
            <a:r>
              <a:rPr lang="en" sz="1660" dirty="0"/>
              <a:t>		Old				</a:t>
            </a:r>
            <a:r>
              <a:rPr lang="en" sz="1240" b="1" dirty="0"/>
              <a:t>70,74,78,77</a:t>
            </a:r>
            <a:endParaRPr sz="1380" b="1" dirty="0">
              <a:latin typeface="Arial"/>
              <a:ea typeface="Arial"/>
              <a:cs typeface="Arial"/>
              <a:sym typeface="Arial"/>
            </a:endParaRPr>
          </a:p>
          <a:p>
            <a:pPr marL="0" lvl="0" indent="0" algn="l" rtl="0">
              <a:lnSpc>
                <a:spcPct val="95000"/>
              </a:lnSpc>
              <a:spcBef>
                <a:spcPts val="1200"/>
              </a:spcBef>
              <a:spcAft>
                <a:spcPts val="0"/>
              </a:spcAft>
              <a:buSzPts val="770"/>
              <a:buNone/>
            </a:pPr>
            <a:endParaRPr sz="1660" dirty="0"/>
          </a:p>
          <a:p>
            <a:pPr marL="0" lvl="0" indent="0" algn="l" rtl="0">
              <a:lnSpc>
                <a:spcPct val="95000"/>
              </a:lnSpc>
              <a:spcBef>
                <a:spcPts val="1200"/>
              </a:spcBef>
              <a:spcAft>
                <a:spcPts val="1200"/>
              </a:spcAft>
              <a:buSzPts val="770"/>
              <a:buNone/>
            </a:pPr>
            <a:endParaRPr sz="166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265275" y="372875"/>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is it used?</a:t>
            </a:r>
            <a:endParaRPr/>
          </a:p>
        </p:txBody>
      </p:sp>
      <p:sp>
        <p:nvSpPr>
          <p:cNvPr id="91" name="Google Shape;91;p19"/>
          <p:cNvSpPr txBox="1">
            <a:spLocks noGrp="1"/>
          </p:cNvSpPr>
          <p:nvPr>
            <p:ph type="body" idx="1"/>
          </p:nvPr>
        </p:nvSpPr>
        <p:spPr>
          <a:xfrm>
            <a:off x="265275" y="980675"/>
            <a:ext cx="8878800" cy="3551100"/>
          </a:xfrm>
          <a:prstGeom prst="rect">
            <a:avLst/>
          </a:prstGeom>
        </p:spPr>
        <p:txBody>
          <a:bodyPr spcFirstLastPara="1" wrap="square" lIns="91425" tIns="91425" rIns="91425" bIns="91425" anchor="t" anchorCtr="0">
            <a:noAutofit/>
          </a:bodyPr>
          <a:lstStyle/>
          <a:p>
            <a:pPr marL="457200" marR="25400" lvl="0" indent="-355600" algn="l" rtl="0">
              <a:lnSpc>
                <a:spcPct val="156250"/>
              </a:lnSpc>
              <a:spcBef>
                <a:spcPts val="1500"/>
              </a:spcBef>
              <a:spcAft>
                <a:spcPts val="0"/>
              </a:spcAft>
              <a:buSzPts val="2000"/>
              <a:buFont typeface="Arial"/>
              <a:buChar char="●"/>
            </a:pPr>
            <a:r>
              <a:rPr lang="en" sz="2000">
                <a:latin typeface="Arial"/>
                <a:ea typeface="Arial"/>
                <a:cs typeface="Arial"/>
                <a:sym typeface="Arial"/>
              </a:rPr>
              <a:t>The Data Mining technique enables organizations to obtain knowledge-based data.</a:t>
            </a:r>
            <a:endParaRPr sz="2000">
              <a:latin typeface="Arial"/>
              <a:ea typeface="Arial"/>
              <a:cs typeface="Arial"/>
              <a:sym typeface="Arial"/>
            </a:endParaRPr>
          </a:p>
          <a:p>
            <a:pPr marL="457200" marR="25400" lvl="0" indent="-355600" algn="l" rtl="0">
              <a:lnSpc>
                <a:spcPct val="156250"/>
              </a:lnSpc>
              <a:spcBef>
                <a:spcPts val="0"/>
              </a:spcBef>
              <a:spcAft>
                <a:spcPts val="0"/>
              </a:spcAft>
              <a:buClr>
                <a:schemeClr val="lt2"/>
              </a:buClr>
              <a:buSzPts val="2000"/>
              <a:buFont typeface="Arial"/>
              <a:buChar char="●"/>
            </a:pPr>
            <a:r>
              <a:rPr lang="en" sz="2000">
                <a:latin typeface="Arial"/>
                <a:ea typeface="Arial"/>
                <a:cs typeface="Arial"/>
                <a:sym typeface="Arial"/>
              </a:rPr>
              <a:t>Data mining enables organizations to make lucrative modifications in operation and production.</a:t>
            </a:r>
            <a:endParaRPr sz="2000">
              <a:latin typeface="Arial"/>
              <a:ea typeface="Arial"/>
              <a:cs typeface="Arial"/>
              <a:sym typeface="Arial"/>
            </a:endParaRPr>
          </a:p>
          <a:p>
            <a:pPr marL="457200" marR="25400" lvl="0" indent="-355600" algn="l" rtl="0">
              <a:lnSpc>
                <a:spcPct val="156250"/>
              </a:lnSpc>
              <a:spcBef>
                <a:spcPts val="0"/>
              </a:spcBef>
              <a:spcAft>
                <a:spcPts val="0"/>
              </a:spcAft>
              <a:buClr>
                <a:schemeClr val="lt2"/>
              </a:buClr>
              <a:buSzPts val="2000"/>
              <a:buFont typeface="Arial"/>
              <a:buChar char="●"/>
            </a:pPr>
            <a:r>
              <a:rPr lang="en" sz="2000">
                <a:latin typeface="Arial"/>
                <a:ea typeface="Arial"/>
                <a:cs typeface="Arial"/>
                <a:sym typeface="Arial"/>
              </a:rPr>
              <a:t>Compared with other statistical data applications, data mining is a cost-efficient.</a:t>
            </a:r>
            <a:endParaRPr sz="2000">
              <a:latin typeface="Arial"/>
              <a:ea typeface="Arial"/>
              <a:cs typeface="Arial"/>
              <a:sym typeface="Arial"/>
            </a:endParaRPr>
          </a:p>
          <a:p>
            <a:pPr marL="457200" marR="25400" lvl="0" indent="-355600" algn="l" rtl="0">
              <a:lnSpc>
                <a:spcPct val="156250"/>
              </a:lnSpc>
              <a:spcBef>
                <a:spcPts val="0"/>
              </a:spcBef>
              <a:spcAft>
                <a:spcPts val="0"/>
              </a:spcAft>
              <a:buClr>
                <a:schemeClr val="lt2"/>
              </a:buClr>
              <a:buSzPts val="2000"/>
              <a:buFont typeface="Arial"/>
              <a:buChar char="●"/>
            </a:pPr>
            <a:r>
              <a:rPr lang="en" sz="2000">
                <a:latin typeface="Arial"/>
                <a:ea typeface="Arial"/>
                <a:cs typeface="Arial"/>
                <a:sym typeface="Arial"/>
              </a:rPr>
              <a:t>Data Mining helps the decision-making process of an organization.</a:t>
            </a:r>
            <a:endParaRPr sz="2000"/>
          </a:p>
          <a:p>
            <a:pPr marL="0" lvl="0" indent="0" algn="l" rtl="0">
              <a:spcBef>
                <a:spcPts val="1200"/>
              </a:spcBef>
              <a:spcAft>
                <a:spcPts val="1200"/>
              </a:spcAft>
              <a:buNone/>
            </a:pP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265275" y="372875"/>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Cont to ….Why is it used?</a:t>
            </a:r>
            <a:endParaRPr/>
          </a:p>
        </p:txBody>
      </p:sp>
      <p:sp>
        <p:nvSpPr>
          <p:cNvPr id="97" name="Google Shape;97;p20"/>
          <p:cNvSpPr txBox="1">
            <a:spLocks noGrp="1"/>
          </p:cNvSpPr>
          <p:nvPr>
            <p:ph type="body" idx="1"/>
          </p:nvPr>
        </p:nvSpPr>
        <p:spPr>
          <a:xfrm>
            <a:off x="265275" y="980675"/>
            <a:ext cx="8878800" cy="3551100"/>
          </a:xfrm>
          <a:prstGeom prst="rect">
            <a:avLst/>
          </a:prstGeom>
        </p:spPr>
        <p:txBody>
          <a:bodyPr spcFirstLastPara="1" wrap="square" lIns="91425" tIns="91425" rIns="91425" bIns="91425" anchor="t" anchorCtr="0">
            <a:normAutofit fontScale="25000" lnSpcReduction="20000"/>
          </a:bodyPr>
          <a:lstStyle/>
          <a:p>
            <a:pPr marL="457200" marR="25400" lvl="0" indent="0" algn="l" rtl="0">
              <a:lnSpc>
                <a:spcPct val="156250"/>
              </a:lnSpc>
              <a:spcBef>
                <a:spcPts val="1500"/>
              </a:spcBef>
              <a:spcAft>
                <a:spcPts val="0"/>
              </a:spcAft>
              <a:buNone/>
            </a:pPr>
            <a:endParaRPr sz="1600">
              <a:highlight>
                <a:srgbClr val="FFFFFF"/>
              </a:highlight>
            </a:endParaRPr>
          </a:p>
          <a:p>
            <a:pPr marL="457200" lvl="0" indent="-355600" algn="l" rtl="0">
              <a:spcBef>
                <a:spcPts val="1200"/>
              </a:spcBef>
              <a:spcAft>
                <a:spcPts val="0"/>
              </a:spcAft>
              <a:buSzPct val="100000"/>
              <a:buFont typeface="Arial"/>
              <a:buChar char="●"/>
            </a:pPr>
            <a:r>
              <a:rPr lang="en" sz="8000">
                <a:latin typeface="Arial"/>
                <a:ea typeface="Arial"/>
                <a:cs typeface="Arial"/>
                <a:sym typeface="Arial"/>
              </a:rPr>
              <a:t>Due to infinite degrees of freedom, continuous functions have a lower probability of correlating with the target variable and can have a complex non-linear interaction. Therefore, the understanding of such a function could be more complicated. Groups corresponding to the target may be viewed after discretizing a variable.</a:t>
            </a:r>
            <a:endParaRPr sz="8000">
              <a:latin typeface="Arial"/>
              <a:ea typeface="Arial"/>
              <a:cs typeface="Arial"/>
              <a:sym typeface="Arial"/>
            </a:endParaRPr>
          </a:p>
          <a:p>
            <a:pPr marL="457200" lvl="0" indent="-355600" algn="l" rtl="0">
              <a:spcBef>
                <a:spcPts val="0"/>
              </a:spcBef>
              <a:spcAft>
                <a:spcPts val="0"/>
              </a:spcAft>
              <a:buClr>
                <a:schemeClr val="lt2"/>
              </a:buClr>
              <a:buSzPct val="100000"/>
              <a:buFont typeface="Arial"/>
              <a:buChar char="●"/>
            </a:pPr>
            <a:r>
              <a:rPr lang="en" sz="8000">
                <a:latin typeface="Arial"/>
                <a:ea typeface="Arial"/>
                <a:cs typeface="Arial"/>
                <a:sym typeface="Arial"/>
              </a:rPr>
              <a:t>As we discretize a model, we fit it into bins and reduce the influence of minor data fluctuations. Sometimes, minor variations are known as noise. By discretization, we will reduce this noise. This is the "smoothing" method in which fluctuations are smoothed from each bin, thereby reducing noise in the results.</a:t>
            </a:r>
            <a:endParaRPr sz="8000">
              <a:latin typeface="Arial"/>
              <a:ea typeface="Arial"/>
              <a:cs typeface="Arial"/>
              <a:sym typeface="Arial"/>
            </a:endParaRPr>
          </a:p>
          <a:p>
            <a:pPr marL="457200" marR="25400" lvl="0" indent="0" algn="l" rtl="0">
              <a:lnSpc>
                <a:spcPct val="156250"/>
              </a:lnSpc>
              <a:spcBef>
                <a:spcPts val="1500"/>
              </a:spcBef>
              <a:spcAft>
                <a:spcPts val="0"/>
              </a:spcAft>
              <a:buNone/>
            </a:pPr>
            <a:endParaRPr sz="3000">
              <a:highlight>
                <a:srgbClr val="FFFFFF"/>
              </a:highlight>
            </a:endParaRPr>
          </a:p>
          <a:p>
            <a:pPr marL="457200" marR="25400" lvl="0" indent="0" algn="l" rtl="0">
              <a:lnSpc>
                <a:spcPct val="156250"/>
              </a:lnSpc>
              <a:spcBef>
                <a:spcPts val="1500"/>
              </a:spcBef>
              <a:spcAft>
                <a:spcPts val="0"/>
              </a:spcAft>
              <a:buNone/>
            </a:pPr>
            <a:endParaRPr sz="1300">
              <a:highlight>
                <a:srgbClr val="FFFFFF"/>
              </a:highlight>
            </a:endParaRPr>
          </a:p>
          <a:p>
            <a:pPr marL="0" lvl="0" indent="0" algn="l" rtl="0">
              <a:spcBef>
                <a:spcPts val="1200"/>
              </a:spcBef>
              <a:spcAft>
                <a:spcPts val="1200"/>
              </a:spcAft>
              <a:buNone/>
            </a:pPr>
            <a:endParaRPr sz="19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Cont to …Why is it used?</a:t>
            </a:r>
            <a:endParaRPr/>
          </a:p>
        </p:txBody>
      </p:sp>
      <p:sp>
        <p:nvSpPr>
          <p:cNvPr id="103" name="Google Shape;103;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marR="25400" lvl="0" indent="-330200" algn="l" rtl="0">
              <a:lnSpc>
                <a:spcPct val="156250"/>
              </a:lnSpc>
              <a:spcBef>
                <a:spcPts val="1500"/>
              </a:spcBef>
              <a:spcAft>
                <a:spcPts val="0"/>
              </a:spcAft>
              <a:buClr>
                <a:schemeClr val="lt2"/>
              </a:buClr>
              <a:buSzPts val="1600"/>
              <a:buFont typeface="Arial"/>
              <a:buChar char="●"/>
            </a:pPr>
            <a:r>
              <a:rPr lang="en" sz="1600">
                <a:highlight>
                  <a:schemeClr val="lt1"/>
                </a:highlight>
                <a:latin typeface="Arial"/>
                <a:ea typeface="Arial"/>
                <a:cs typeface="Arial"/>
                <a:sym typeface="Arial"/>
              </a:rPr>
              <a:t>It Facilitates the automated discovery of hidden patterns as well as the prediction of trends and behaviors.</a:t>
            </a:r>
            <a:endParaRPr sz="1600">
              <a:highlight>
                <a:schemeClr val="lt1"/>
              </a:highlight>
              <a:latin typeface="Arial"/>
              <a:ea typeface="Arial"/>
              <a:cs typeface="Arial"/>
              <a:sym typeface="Arial"/>
            </a:endParaRPr>
          </a:p>
          <a:p>
            <a:pPr marL="457200" marR="25400" lvl="0" indent="-330200" algn="l" rtl="0">
              <a:lnSpc>
                <a:spcPct val="156250"/>
              </a:lnSpc>
              <a:spcBef>
                <a:spcPts val="0"/>
              </a:spcBef>
              <a:spcAft>
                <a:spcPts val="0"/>
              </a:spcAft>
              <a:buClr>
                <a:schemeClr val="lt2"/>
              </a:buClr>
              <a:buSzPts val="1600"/>
              <a:buFont typeface="Arial"/>
              <a:buChar char="●"/>
            </a:pPr>
            <a:r>
              <a:rPr lang="en" sz="1600">
                <a:highlight>
                  <a:schemeClr val="lt1"/>
                </a:highlight>
                <a:latin typeface="Arial"/>
                <a:ea typeface="Arial"/>
                <a:cs typeface="Arial"/>
                <a:sym typeface="Arial"/>
              </a:rPr>
              <a:t>It can be induced in the new system as well as the existing platforms.</a:t>
            </a:r>
            <a:endParaRPr sz="1600">
              <a:highlight>
                <a:schemeClr val="lt1"/>
              </a:highlight>
              <a:latin typeface="Arial"/>
              <a:ea typeface="Arial"/>
              <a:cs typeface="Arial"/>
              <a:sym typeface="Arial"/>
            </a:endParaRPr>
          </a:p>
          <a:p>
            <a:pPr marL="457200" marR="25400" lvl="0" indent="-330200" algn="l" rtl="0">
              <a:lnSpc>
                <a:spcPct val="156250"/>
              </a:lnSpc>
              <a:spcBef>
                <a:spcPts val="0"/>
              </a:spcBef>
              <a:spcAft>
                <a:spcPts val="0"/>
              </a:spcAft>
              <a:buClr>
                <a:schemeClr val="lt2"/>
              </a:buClr>
              <a:buSzPts val="1600"/>
              <a:buFont typeface="Arial"/>
              <a:buChar char="●"/>
            </a:pPr>
            <a:r>
              <a:rPr lang="en" sz="1600">
                <a:highlight>
                  <a:schemeClr val="lt1"/>
                </a:highlight>
                <a:latin typeface="Arial"/>
                <a:ea typeface="Arial"/>
                <a:cs typeface="Arial"/>
                <a:sym typeface="Arial"/>
              </a:rPr>
              <a:t>It is a quick process that makes it easy for new users to analyze enormous amounts of data in a short time</a:t>
            </a:r>
            <a:endParaRPr sz="1600">
              <a:highlight>
                <a:schemeClr val="lt1"/>
              </a:highlight>
              <a:latin typeface="Arial"/>
              <a:ea typeface="Arial"/>
              <a:cs typeface="Arial"/>
              <a:sym typeface="Arial"/>
            </a:endParaRPr>
          </a:p>
          <a:p>
            <a:pPr marL="457200" marR="25400" lvl="0" indent="-330200" algn="l" rtl="0">
              <a:lnSpc>
                <a:spcPct val="156250"/>
              </a:lnSpc>
              <a:spcBef>
                <a:spcPts val="0"/>
              </a:spcBef>
              <a:spcAft>
                <a:spcPts val="0"/>
              </a:spcAft>
              <a:buClr>
                <a:schemeClr val="lt2"/>
              </a:buClr>
              <a:buSzPts val="1600"/>
              <a:buFont typeface="Arial"/>
              <a:buChar char="●"/>
            </a:pPr>
            <a:r>
              <a:rPr lang="en" sz="1600">
                <a:highlight>
                  <a:schemeClr val="lt1"/>
                </a:highlight>
                <a:latin typeface="Arial"/>
                <a:ea typeface="Arial"/>
                <a:cs typeface="Arial"/>
                <a:sym typeface="Arial"/>
              </a:rPr>
              <a:t>It improves the performance of Machine learning algorithms.</a:t>
            </a:r>
            <a:endParaRPr sz="160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504</Words>
  <Application>Microsoft Office PowerPoint</Application>
  <PresentationFormat>On-screen Show (16:9)</PresentationFormat>
  <Paragraphs>58</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Roboto</vt:lpstr>
      <vt:lpstr>Simple Dark</vt:lpstr>
      <vt:lpstr>Data Discretization GROUP-8</vt:lpstr>
      <vt:lpstr>Topics Covered </vt:lpstr>
      <vt:lpstr>Cont.. Topics covered</vt:lpstr>
      <vt:lpstr>Data discretization</vt:lpstr>
      <vt:lpstr>Forms of data discretization</vt:lpstr>
      <vt:lpstr>Example of Data discretization</vt:lpstr>
      <vt:lpstr>Why is it used?</vt:lpstr>
      <vt:lpstr>Cont to ….Why is it used?</vt:lpstr>
      <vt:lpstr>Cont to …Why is it used?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Discretization GROUP-8</dc:title>
  <cp:lastModifiedBy>avyay rao</cp:lastModifiedBy>
  <cp:revision>2</cp:revision>
  <dcterms:modified xsi:type="dcterms:W3CDTF">2022-04-17T20:33:49Z</dcterms:modified>
</cp:coreProperties>
</file>